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250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449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841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885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34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572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4163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66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0141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1683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5542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F306D-8253-438E-892A-5437B184046E}" type="datetimeFigureOut">
              <a:rPr lang="ru-RU" smtClean="0"/>
              <a:t>22.12.2020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B44C5-BC69-486B-93DC-7B95EA54B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64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57999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US" b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Tema</a:t>
            </a:r>
            <a:r>
              <a:rPr lang="en-US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7: </a:t>
            </a:r>
            <a:r>
              <a:rPr lang="sq-AL" sz="54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Ýük </a:t>
            </a:r>
            <a:r>
              <a:rPr lang="sq-AL" sz="5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tutujy gurnamalar.</a:t>
            </a:r>
            <a:r>
              <a:rPr lang="ru-RU" sz="5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5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Kesgitlenilişi </a:t>
            </a:r>
            <a:r>
              <a:rPr lang="sq-AL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klasifikasiýasy.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Ýük </a:t>
            </a:r>
            <a:r>
              <a:rPr lang="sq-AL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asgyçlar we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gaňyrçaklar.Görnüşleri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sq-AL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ulanylýan ýerleri.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Aralykly tutujylar.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Ýörite </a:t>
            </a:r>
            <a:r>
              <a:rPr lang="sq-AL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tutawaçlar olaryň görnüşleri.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sq-AL" sz="4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Greýferler</a:t>
            </a:r>
            <a:r>
              <a:rPr lang="sq-AL" sz="4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4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4800" b="1" dirty="0" err="1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</a:t>
            </a:r>
            <a:r>
              <a:rPr lang="ru-RU" sz="4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4267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720968"/>
          </a:xfrm>
        </p:spPr>
        <p:txBody>
          <a:bodyPr/>
          <a:lstStyle/>
          <a:p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Sur. 26.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Ýük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asgyçlar</a:t>
            </a:r>
            <a:r>
              <a:rPr lang="en-US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gaňyrçaklar</a:t>
            </a:r>
            <a:r>
              <a:rPr lang="en-US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08009" y="720725"/>
            <a:ext cx="9375982" cy="6137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867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6088429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a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kadaly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gyýsgaldylan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asgyçlar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ç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we </a:t>
            </a:r>
            <a:r>
              <a:rPr lang="en-US" sz="60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g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berkitmesi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deşikli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we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hyrly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           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boan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bir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şahly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gaňyrçaklar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d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iki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şahly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gaňyrçak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60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ž</a:t>
            </a:r>
            <a:r>
              <a:rPr lang="en-US" sz="6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ýük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6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petlesi</a:t>
            </a:r>
            <a:r>
              <a:rPr lang="en-US" sz="6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74981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2224" y="184639"/>
            <a:ext cx="5952391" cy="3956538"/>
          </a:xfrm>
        </p:spPr>
        <p:txBody>
          <a:bodyPr>
            <a:noAutofit/>
          </a:bodyPr>
          <a:lstStyle/>
          <a:p>
            <a:r>
              <a:rPr lang="en-US" sz="4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Surat 27.</a:t>
            </a:r>
            <a:br>
              <a:rPr lang="en-US" sz="48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Ýükgaňyrçak</a:t>
            </a:r>
            <a:r>
              <a:rPr lang="en-US" sz="4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b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a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-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umumy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görnüşi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US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/>
            </a:r>
            <a:br>
              <a:rPr lang="en-US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en-US" sz="4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- 1-2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kesim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b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sz="48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ç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 - 3-4 </a:t>
            </a:r>
            <a:r>
              <a:rPr lang="en-US" sz="4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kesim</a:t>
            </a:r>
            <a:r>
              <a:rPr lang="en-US" sz="4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48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13938" y="0"/>
            <a:ext cx="6178062" cy="6858000"/>
          </a:xfrm>
          <a:prstGeom prst="rect">
            <a:avLst/>
          </a:prstGeo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4967654"/>
            <a:ext cx="3932237" cy="901334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97180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Заголовок 1"/>
              <p:cNvSpPr>
                <a:spLocks noGrp="1"/>
              </p:cNvSpPr>
              <p:nvPr>
                <p:ph type="title"/>
              </p:nvPr>
            </p:nvSpPr>
            <p:spPr>
              <a:xfrm>
                <a:off x="0" y="1"/>
                <a:ext cx="12192000" cy="6242537"/>
              </a:xfrm>
            </p:spPr>
            <p:txBody>
              <a:bodyPr>
                <a:normAutofit fontScale="90000"/>
              </a:bodyPr>
              <a:lstStyle/>
              <a:p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Gaňyrçaga</a:t>
                </a:r>
                <a:r>
                  <a:rPr lang="en-US" sz="6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goýulan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Q</a:t>
                </a:r>
                <a:r>
                  <a:rPr lang="en-US" sz="6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M</a:t>
                </a:r>
                <a:r>
                  <a:rPr lang="ru-RU" sz="6000" b="1" i="1" u="none" strike="noStrike" baseline="0" dirty="0" smtClean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н </a:t>
                </a:r>
                <a:r>
                  <a:rPr lang="ru-RU" sz="6000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(</a:t>
                </a:r>
                <a:r>
                  <a:rPr lang="en-US" sz="6000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kg) </a:t>
                </a:r>
                <a:r>
                  <a:rPr lang="en-US" sz="6000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güýçden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i="1" dirty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d</a:t>
                </a:r>
                <a:r>
                  <a:rPr lang="en-US" sz="6000" b="1" i="1" u="none" strike="noStrike" baseline="0" dirty="0" smtClean="0">
                    <a:solidFill>
                      <a:srgbClr val="0070C0"/>
                    </a:solidFill>
                    <a:latin typeface="Times New Roman" panose="02020603050405020304" pitchFamily="18" charset="0"/>
                  </a:rPr>
                  <a:t>1</a:t>
                </a:r>
                <a:r>
                  <a:rPr lang="en-US" sz="6000" b="1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i="1" dirty="0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m(</a:t>
                </a:r>
                <a:r>
                  <a:rPr lang="en-US" sz="6000" i="1" dirty="0" err="1" smtClean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sm</a:t>
                </a:r>
                <a:r>
                  <a:rPr lang="en-US" sz="6000" i="1" dirty="0">
                    <a:solidFill>
                      <a:srgbClr val="FF0000"/>
                    </a:solidFill>
                    <a:latin typeface="Times New Roman" panose="02020603050405020304" pitchFamily="18" charset="0"/>
                  </a:rPr>
                  <a:t>)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hyryň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içki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diametri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boýunça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üzülmä</a:t>
                </a:r>
                <a:r>
                  <a:rPr lang="en-US" sz="6000" b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1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barlagy</a:t>
                </a:r>
                <a:r>
                  <a:rPr lang="en-US" sz="6000" b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: </a:t>
                </a:r>
                <a:r>
                  <a:rPr lang="en-US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en-US" sz="600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</a:br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/>
                </a:r>
                <a:b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</a:br>
                <a:r>
                  <a:rPr lang="en-US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         </a:t>
                </a:r>
                <a:r>
                  <a:rPr lang="el-GR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n-US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=4Q/</a:t>
                </a:r>
                <a:r>
                  <a:rPr lang="el-GR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π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67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sz="6700" b="1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𝒅</m:t>
                        </m:r>
                      </m:e>
                      <m:sub>
                        <m:r>
                          <a:rPr lang="ru-RU" sz="67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sub>
                      <m:sup>
                        <m:r>
                          <a:rPr lang="ru-RU" sz="6700" b="1" i="1" dirty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bSup>
                  </m:oMath>
                </a14:m>
                <a:r>
                  <a:rPr lang="en-US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6700" b="1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en-US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el-GR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σ</a:t>
                </a:r>
                <a:r>
                  <a:rPr lang="en-US" sz="67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</a:t>
                </a:r>
                <a:r>
                  <a:rPr lang="en-US" b="1" i="1" dirty="0" err="1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dar</a:t>
                </a:r>
                <a:r>
                  <a:rPr lang="en-US" sz="40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40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en-US" sz="4000" b="1" i="1" dirty="0" smtClean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en-US" sz="6000" b="1" i="1" u="none" strike="noStrike" baseline="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[</a:t>
                </a:r>
                <a:r>
                  <a:rPr lang="el-GR" sz="6000" b="1" i="1" u="none" strike="noStrike" baseline="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σ</a:t>
                </a:r>
                <a:r>
                  <a:rPr lang="en-US" sz="6000" b="1" i="1" u="none" strike="noStrike" baseline="0" dirty="0" smtClean="0">
                    <a:solidFill>
                      <a:srgbClr val="0070C0"/>
                    </a:solidFill>
                    <a:latin typeface="Cambria Math" panose="02040503050406030204" pitchFamily="18" charset="0"/>
                  </a:rPr>
                  <a:t>]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Cambria Math" panose="02040503050406030204" pitchFamily="18" charset="0"/>
                  </a:rPr>
                  <a:t> </a:t>
                </a:r>
                <a:r>
                  <a:rPr lang="en-US" sz="600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-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0" i="0" u="none" strike="noStrike" baseline="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dartlmada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0" i="0" u="none" strike="noStrike" baseline="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ýol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0" i="0" u="none" strike="noStrike" baseline="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berilýän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</a:t>
                </a:r>
                <a:r>
                  <a:rPr lang="en-US" sz="6000" b="0" i="0" u="none" strike="noStrike" baseline="0" dirty="0" err="1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güýjenme</a:t>
                </a:r>
                <a:r>
                  <a:rPr lang="en-US" sz="6000" b="0" i="0" u="none" strike="noStrike" baseline="0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. </a:t>
                </a:r>
                <a:endParaRPr lang="ru-RU" sz="6000" b="1" i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Заголовок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0" y="1"/>
                <a:ext cx="12192000" cy="6242537"/>
              </a:xfrm>
              <a:blipFill>
                <a:blip r:embed="rId2"/>
                <a:stretch>
                  <a:fillRect l="-265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4508781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44</Words>
  <Application>Microsoft Office PowerPoint</Application>
  <PresentationFormat>Широкоэкранный</PresentationFormat>
  <Paragraphs>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Тема Office</vt:lpstr>
      <vt:lpstr>Tema 7: Ýük tutujy gurnamalar. 1. Kesgitlenilişi we klasifikasiýasy.  2. Ýük asgyçlar we gaňyrçaklar.Görnüşleri      we ulanylýan ýerleri.  3. Aralykly tutujylar. 4. Ýörite tutawaçlar olaryň görnüşleri.      Greýferler.      Netije.</vt:lpstr>
      <vt:lpstr>Sur. 26. Ýük asgyçlar we gaňyrçaklar </vt:lpstr>
      <vt:lpstr>a we b - kadaly we gyýsgaldylan                asgyçlar,  ç we g - berkitmesi deşikli we hyrly                boan bir şahly gaňyrçaklar,  d - iki şahly gaňyrçak,  ž - ýük petlesi </vt:lpstr>
      <vt:lpstr>Surat 27. Ýükgaňyrçak.  a - umumy görnüşi,  b - 1-2 kesim,  ç - 3-4 kesim. </vt:lpstr>
      <vt:lpstr> Gaňyrçaga goýulan QMн (kg) güýçden d1 m(sm) hyryň içki diametri boýunça üzülmä barlagy:                      σ=4Q/πd_1^2 ≤[σ]dar  [σ] - dartlmada ýol berilýän güýjenme.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7: Ýük tutujy gurnamalar. 1. Kesgitlenilişi we klasifikasiýasy.  2. Ýük asgyçlar we gaňyrçaklar.Görnüşleri      we ulanylýan ýerleri.  3. Aralykly tutujylar. 4. Ýörite tutawaçlar olaryň görnüşleri.      Greýferler.      Netije.</dc:title>
  <dc:creator>Lenovo</dc:creator>
  <cp:lastModifiedBy>Lenovo</cp:lastModifiedBy>
  <cp:revision>5</cp:revision>
  <dcterms:created xsi:type="dcterms:W3CDTF">2020-12-22T11:56:01Z</dcterms:created>
  <dcterms:modified xsi:type="dcterms:W3CDTF">2020-12-22T12:35:03Z</dcterms:modified>
</cp:coreProperties>
</file>