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68" r:id="rId3"/>
    <p:sldId id="267" r:id="rId4"/>
    <p:sldId id="297" r:id="rId5"/>
    <p:sldId id="298" r:id="rId6"/>
    <p:sldId id="299" r:id="rId7"/>
    <p:sldId id="269" r:id="rId8"/>
    <p:sldId id="295" r:id="rId9"/>
    <p:sldId id="279" r:id="rId10"/>
    <p:sldId id="280" r:id="rId11"/>
    <p:sldId id="281" r:id="rId12"/>
    <p:sldId id="282" r:id="rId13"/>
    <p:sldId id="292" r:id="rId14"/>
    <p:sldId id="293" r:id="rId15"/>
    <p:sldId id="294" r:id="rId16"/>
    <p:sldId id="296" r:id="rId17"/>
    <p:sldId id="28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99FF33"/>
    <a:srgbClr val="FF9933"/>
    <a:srgbClr val="BEA6F2"/>
    <a:srgbClr val="3BB432"/>
    <a:srgbClr val="3FC135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8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414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A53C3-BE69-4407-A46F-BE78F7156F79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8DEC2-4B4A-4A6E-BC0B-0B4314FF22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639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8DEC2-4B4A-4A6E-BC0B-0B4314FF223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736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8DEC2-4B4A-4A6E-BC0B-0B4314FF223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043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8DEC2-4B4A-4A6E-BC0B-0B4314FF223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503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8DEC2-4B4A-4A6E-BC0B-0B4314FF223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55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0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40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146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4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6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76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6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2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88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3495-5D7D-429B-A9A4-3BD7122F02B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71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83495-5D7D-429B-A9A4-3BD7122F02BD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03C4E-F2EB-4DAD-A4EE-20BC1807F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53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416834" y="181350"/>
            <a:ext cx="11432312" cy="1959958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6-njy umumy okuw</a:t>
            </a:r>
          </a:p>
          <a:p>
            <a:pPr algn="ctr">
              <a:spcAft>
                <a:spcPts val="0"/>
              </a:spcAft>
            </a:pPr>
            <a:r>
              <a:rPr lang="tk-TM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Gurnaýyş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çyzgylary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16832" y="2201419"/>
            <a:ext cx="11389644" cy="4084896"/>
            <a:chOff x="798531" y="2199289"/>
            <a:chExt cx="10582842" cy="4084896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798531" y="2199289"/>
              <a:ext cx="10582837" cy="2800273"/>
              <a:chOff x="261550" y="870479"/>
              <a:chExt cx="8573367" cy="2800272"/>
            </a:xfrm>
            <a:solidFill>
              <a:schemeClr val="accent1">
                <a:lumMod val="20000"/>
                <a:lumOff val="80000"/>
              </a:schemeClr>
            </a:solidFill>
            <a:effectLst/>
          </p:grpSpPr>
          <p:grpSp>
            <p:nvGrpSpPr>
              <p:cNvPr id="41" name="Группа 40"/>
              <p:cNvGrpSpPr/>
              <p:nvPr/>
            </p:nvGrpSpPr>
            <p:grpSpPr>
              <a:xfrm>
                <a:off x="261552" y="1585084"/>
                <a:ext cx="8573365" cy="2085667"/>
                <a:chOff x="261549" y="1569283"/>
                <a:chExt cx="8433909" cy="1965088"/>
              </a:xfrm>
              <a:grpFill/>
            </p:grpSpPr>
            <p:sp>
              <p:nvSpPr>
                <p:cNvPr id="30" name="Пятиугольник 29"/>
                <p:cNvSpPr/>
                <p:nvPr/>
              </p:nvSpPr>
              <p:spPr>
                <a:xfrm flipH="1">
                  <a:off x="261549" y="2442324"/>
                  <a:ext cx="8433909" cy="1092047"/>
                </a:xfrm>
                <a:prstGeom prst="homePlate">
                  <a:avLst>
                    <a:gd name="adj" fmla="val 0"/>
                  </a:avLst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>
                    <a:spcAft>
                      <a:spcPts val="0"/>
                    </a:spcAft>
                  </a:pPr>
                  <a:r>
                    <a:rPr lang="en-US" sz="400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2.</a:t>
                  </a:r>
                  <a:r>
                    <a:rPr lang="ru-RU" sz="40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Gurnaýyş</a:t>
                  </a:r>
                  <a:r>
                    <a:rPr lang="ru-RU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çyzgylarynyň</a:t>
                  </a:r>
                  <a:r>
                    <a:rPr lang="ru-RU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</a:t>
                  </a:r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z</a:t>
                  </a:r>
                  <a:r>
                    <a:rPr lang="ru-RU" sz="3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muny</a:t>
                  </a:r>
                  <a:r>
                    <a:rPr lang="ru-RU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we</a:t>
                  </a:r>
                  <a:r>
                    <a:rPr lang="ru-RU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ondaky</a:t>
                  </a:r>
                  <a:r>
                    <a:rPr lang="ru-RU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şertleşikler</a:t>
                  </a:r>
                  <a:r>
                    <a:rPr lang="ru-RU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we</a:t>
                  </a:r>
                  <a:r>
                    <a:rPr lang="ru-RU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sadalaşdyrmalar</a:t>
                  </a:r>
                  <a:r>
                    <a:rPr lang="ru-RU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ru-RU" sz="4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Пятиугольник 30"/>
                <p:cNvSpPr/>
                <p:nvPr/>
              </p:nvSpPr>
              <p:spPr>
                <a:xfrm flipH="1">
                  <a:off x="261550" y="1569283"/>
                  <a:ext cx="8433907" cy="816405"/>
                </a:xfrm>
                <a:prstGeom prst="homePlate">
                  <a:avLst>
                    <a:gd name="adj" fmla="val 0"/>
                  </a:avLst>
                </a:prstGeom>
                <a:grpFill/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/>
                  <a:r>
                    <a:rPr lang="en-US" sz="4000" dirty="0" smtClean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1.</a:t>
                  </a:r>
                  <a:r>
                    <a:rPr lang="tk-TM" sz="40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 </a:t>
                  </a:r>
                  <a:r>
                    <a:rPr lang="ru-RU" sz="3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Gurnaýyş</a:t>
                  </a:r>
                  <a:r>
                    <a:rPr lang="ru-RU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çyzgylary</a:t>
                  </a:r>
                  <a:r>
                    <a:rPr lang="ru-RU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barada</a:t>
                  </a:r>
                  <a:r>
                    <a:rPr lang="ru-RU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umumy</a:t>
                  </a:r>
                  <a:r>
                    <a:rPr lang="ru-RU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36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maglumatlar</a:t>
                  </a:r>
                  <a:r>
                    <a:rPr lang="ru-RU" sz="3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ru-RU" sz="4000" dirty="0" smtClean="0">
                    <a:ln w="3175" cmpd="sng">
                      <a:noFill/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ea typeface="+mj-ea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Пятиугольник 41"/>
              <p:cNvSpPr/>
              <p:nvPr/>
            </p:nvSpPr>
            <p:spPr>
              <a:xfrm flipH="1">
                <a:off x="261550" y="870479"/>
                <a:ext cx="8573365" cy="670596"/>
              </a:xfrm>
              <a:prstGeom prst="homePlate">
                <a:avLst>
                  <a:gd name="adj" fmla="val 0"/>
                </a:avLst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eaLnBrk="0" fontAlgn="base" hangingPunct="0"/>
                <a:r>
                  <a:rPr lang="tk-TM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Meýilnama:</a:t>
                </a:r>
                <a:endParaRPr lang="ru-RU" sz="4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Пятиугольник 9"/>
            <p:cNvSpPr/>
            <p:nvPr/>
          </p:nvSpPr>
          <p:spPr>
            <a:xfrm flipH="1">
              <a:off x="798533" y="5065316"/>
              <a:ext cx="10582840" cy="1218869"/>
            </a:xfrm>
            <a:prstGeom prst="homePlat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tk-TM" sz="4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r>
                <a:rPr lang="en-US" sz="40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r>
                <a:rPr lang="ru-RU" sz="4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Okuw</a:t>
              </a:r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gurnaýyş</a:t>
              </a:r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çyzgylaryny</a:t>
              </a:r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okamak</a:t>
              </a:r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we</a:t>
              </a:r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gurnaýyş</a:t>
              </a:r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çyzgylary</a:t>
              </a:r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şaýlaşdyrmak</a:t>
              </a:r>
              <a:r>
                <a:rPr lang="ru-RU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sz="4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523031" y="6209656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28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060" y="33524"/>
            <a:ext cx="119818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tk-TM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Okuw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gurnaýyş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çyzgylaryny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okamak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gurnaýyş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çyzgylary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şaýlaşdyrmak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altLang="ru-RU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k-TM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görnüşdäki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ýa-da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gurnaýyş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çyzgynyň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düzümüne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girýän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şaýlaryň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çyzgysyny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aýratynlykda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ýetirmäge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şaýlaşdyrmak</a:t>
            </a:r>
            <a:r>
              <a:rPr lang="hr-HR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diýilýär</a:t>
            </a:r>
            <a:r>
              <a:rPr lang="hr-HR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alt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Şaýlaşdyrmak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aşakdaky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yzygiderli</a:t>
            </a:r>
            <a:r>
              <a:rPr lang="hr-HR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kde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işlemek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maslahat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berilýär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k-TM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Ýumuş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tanyşmak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kagyzyny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taýýarlamak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Çyzgylary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ýetirmek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inçe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Ölçegleri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goýmak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ýerinde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düzediş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girizmek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Çyzgyny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gerekli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ýogynlykda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täzeden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geçmek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338560" y="6214361"/>
            <a:ext cx="657761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059" y="59012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12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347705" y="6208223"/>
            <a:ext cx="662866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4000"/>
                    </a14:imgEffect>
                    <a14:imgEffect>
                      <a14:brightnessContrast bright="-30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804" y="164110"/>
            <a:ext cx="8446325" cy="622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338561" y="6214623"/>
            <a:ext cx="667194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737" y="10574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8565" r="9602" b="13414"/>
          <a:stretch>
            <a:fillRect/>
          </a:stretch>
        </p:blipFill>
        <p:spPr bwMode="auto">
          <a:xfrm>
            <a:off x="1735825" y="163787"/>
            <a:ext cx="4401820" cy="612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16" t="9050" r="9830" b="12874"/>
          <a:stretch>
            <a:fillRect/>
          </a:stretch>
        </p:blipFill>
        <p:spPr bwMode="auto">
          <a:xfrm>
            <a:off x="6393677" y="200364"/>
            <a:ext cx="4399371" cy="612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83555" y="6163044"/>
            <a:ext cx="4209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Enjamyň şaýlaşdyrylyşy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8907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356848" y="6222737"/>
            <a:ext cx="665971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88" t="9373" r="10516" b="12605"/>
          <a:stretch>
            <a:fillRect/>
          </a:stretch>
        </p:blipFill>
        <p:spPr bwMode="auto">
          <a:xfrm>
            <a:off x="1725827" y="151022"/>
            <a:ext cx="4380040" cy="623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74" t="9212" r="10516" b="13896"/>
          <a:stretch>
            <a:fillRect/>
          </a:stretch>
        </p:blipFill>
        <p:spPr bwMode="auto">
          <a:xfrm>
            <a:off x="6258924" y="151022"/>
            <a:ext cx="4509817" cy="623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83555" y="6163044"/>
            <a:ext cx="4209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k-TM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Enjamyň şaýlaşdyrylyşy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225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343862" y="6222737"/>
            <a:ext cx="678958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058" y="95588"/>
            <a:ext cx="1198181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Ýumuş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tanyşmak.Tehniki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serişdäniň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ýazgysyny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üns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okap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çyzgyda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gurluşyna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şekiline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edýän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ýetirýän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işine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ýetirmeli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tehniki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serişdäniň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şaýlarynyň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sökülişine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ýygnalşyna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üns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bermeli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2.Çyzgy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kagyzyny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taýýarlamak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Okuw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çyzgylarynda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şaýlaşdyrmak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tagta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kagyzynda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(A1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ýetirilýär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kagyzda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birnäçe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şaýlaryň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çyzgysy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ýerleşdirilýär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kagyzy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bölünip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berilýär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kagyzynda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çyzgysy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çyzylýar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ölçegleri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goýar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goýulmalydyr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984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343862" y="6222737"/>
            <a:ext cx="678958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059" y="95588"/>
            <a:ext cx="119818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kagyzy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saýlananda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şaýyň</a:t>
            </a:r>
            <a:r>
              <a:rPr lang="tk-TM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çylşyrymlylygy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öňüne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tutulmalydyr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görnüşleri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bolmalydyr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ýöne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barada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maglumat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berilmelidir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görnüşleri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bolmalydyr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ýöne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barada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maglumat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berilmelidir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ölçegleri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goýar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ýaly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goýulmalydyr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k-TM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Çyzgyny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inçe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çyzyk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ýetirmek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kagyzyny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taýýarlanandan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soň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başlanýar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etapda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şu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döwre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çenli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geçilenleri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ýatlap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ulanyp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çyzmalydyr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Çyzgyny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çyzmagyň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düzgünleri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öňki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bölümlerden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seretmeli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Şaýlaryň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ölçeglerini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çyzgynyň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dogrylygyna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göz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ýetirilenden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soň</a:t>
            </a:r>
            <a:r>
              <a:rPr lang="tk-TM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goýmaga</a:t>
            </a:r>
            <a:r>
              <a:rPr lang="tk-TM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başlamaly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557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343862" y="6222737"/>
            <a:ext cx="678958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059" y="95588"/>
            <a:ext cx="11981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Ölçeg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goýmak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çyzyk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üstünden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geçmek</a:t>
            </a:r>
            <a:r>
              <a:rPr lang="hr-HR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iň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jogapkarli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çylşyrymly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işleriň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biridir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Ölçegleri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gurnaýyş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çyzgydan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almak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gerek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aralygy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takyk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ölçemeli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çyzgynyň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masştabyna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köpeltmeli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9186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mpd="sng">
            <a:solidFill>
              <a:srgbClr val="00B05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9179" y="3137690"/>
            <a:ext cx="11534274" cy="110344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753427"/>
              </a:avLst>
            </a:prstTxWarp>
            <a:spAutoFit/>
          </a:bodyPr>
          <a:lstStyle/>
          <a:p>
            <a:pPr algn="ctr"/>
            <a:r>
              <a:rPr lang="ru-RU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Diňläniňiz</a:t>
            </a:r>
            <a:r>
              <a:rPr lang="ru-RU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sag</a:t>
            </a:r>
            <a:r>
              <a:rPr lang="ru-RU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boluň</a:t>
            </a:r>
            <a:r>
              <a:rPr lang="ru-RU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15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1514701" y="6214361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9060" y="80557"/>
            <a:ext cx="1198181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k-TM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Gurnaýyş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çyzgylary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barada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umumy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maglumatlar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alt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Tehniki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enjamlar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traktorlar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maşynlar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dürli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şaýlardan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durý</a:t>
            </a:r>
            <a:r>
              <a:rPr lang="hr-HR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rlar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tehniki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serişdeler</a:t>
            </a:r>
            <a:r>
              <a:rPr lang="hr-HR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gurnamak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gurluşyny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öwrenmek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işleýşini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sazlamak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maglumatlary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alýan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çyzgylara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gurnaýyş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çyzgylary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diýilýär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Gurnaýyş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çyzgyny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enjam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taslanylýan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döwründe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taýýarlanylýar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Taslanyljak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enjamyň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böleginiň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çyzgysy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hem-de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şaýlaryň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çyzgysy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taýýarlanyp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gurnaýyş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ýetirilýär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k-TM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k-TM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Gurnaýyş çyzgysynda önümi, oňa girýän şaýlaryň hemmesi bilen ýygnalan görnüşinde şekillendirýärler. Önümçilikde ilki </a:t>
            </a:r>
            <a:r>
              <a:rPr lang="tk-TM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bilen </a:t>
            </a:r>
            <a:r>
              <a:rPr lang="tk-TM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bir şaýy onuň </a:t>
            </a:r>
            <a:r>
              <a:rPr lang="tk-TM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 </a:t>
            </a:r>
            <a:r>
              <a:rPr lang="tk-TM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çyzgysy boýunça taýýarlaýarlar. Soňra gurnaýyş çyzgysy boýunça önümi ýygnaýarlar. 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17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1516364" y="6212393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699814" y="6047681"/>
            <a:ext cx="4546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Wentil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onuň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şaýlary</a:t>
            </a:r>
            <a:endParaRPr lang="tk-TM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27" t="24783" r="10894" b="37894"/>
          <a:stretch/>
        </p:blipFill>
        <p:spPr bwMode="auto">
          <a:xfrm>
            <a:off x="1933882" y="164592"/>
            <a:ext cx="8312169" cy="588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50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1516364" y="6212393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47305" y="2782669"/>
            <a:ext cx="5200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k-TM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Wentiliň gurnaýyş çyzgysy</a:t>
            </a:r>
            <a:endParaRPr lang="tk-TM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96" b="22623"/>
          <a:stretch>
            <a:fillRect/>
          </a:stretch>
        </p:blipFill>
        <p:spPr bwMode="auto">
          <a:xfrm>
            <a:off x="6291073" y="187511"/>
            <a:ext cx="4653852" cy="648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65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"/>
                    </a14:imgEffect>
                    <a14:imgEffect>
                      <a14:brightnessContrast bright="-30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517" y="176364"/>
            <a:ext cx="7900466" cy="648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1516364" y="6212393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3576" y="236338"/>
            <a:ext cx="37094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Ýapyjy wentil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Mahowik. </a:t>
            </a:r>
            <a:r>
              <a:rPr lang="tk-TM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k-TM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Süňňi. </a:t>
            </a:r>
            <a:r>
              <a:rPr lang="tk-TM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k-TM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Şpindel. </a:t>
            </a:r>
            <a:r>
              <a:rPr lang="tk-TM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k-TM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Zolotnik. </a:t>
            </a:r>
            <a:r>
              <a:rPr lang="tk-TM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k-TM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tk-TM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r-HR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hr-HR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Gaýka.</a:t>
            </a:r>
            <a:r>
              <a:rPr lang="tk-TM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k-TM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Salnik halkasy. </a:t>
            </a:r>
            <a:r>
              <a:rPr lang="tk-TM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k-TM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Epenek.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Asbest sarymy.</a:t>
            </a:r>
            <a:r>
              <a:rPr lang="tk-TM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k-TM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Epenek</a:t>
            </a:r>
            <a:r>
              <a:rPr lang="hr-HR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63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59" y="95588"/>
            <a:ext cx="119818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Gurnaýyş çyzgylaryndaky şertleşikler we sadalaşdyrmalar </a:t>
            </a:r>
            <a:endParaRPr lang="tk-TM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k-TM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Gurnaýyş çyzgylaryny dogry okamak üçin olar düzülende ulanylýan şertli bellikleri we sadalaşdyrmalary oňat bilmek gerek. Olaryň käbirleri aşakdakylardyr. </a:t>
            </a:r>
          </a:p>
          <a:p>
            <a:pPr algn="just"/>
            <a:r>
              <a:rPr lang="tk-TM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Gurnaýyş çyzgylaryndaky ýaryklar. </a:t>
            </a:r>
            <a:r>
              <a:rPr lang="tk-TM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Ozal aýdylyşy </a:t>
            </a:r>
            <a:r>
              <a:rPr lang="tk-TM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ýaly, göterijiniň gurnaýyş </a:t>
            </a:r>
            <a:r>
              <a:rPr lang="tk-TM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çyzgysy, özünde ýaryklary saklaýar. Bir-birine galtaşyp ornaşan şaýlaryň ýaryklarda garşylykly tarapa ştrihlenendikleri çyzgydan görünýär. Gurnaýyş çyzgylaryndaky ştrihlemegiň ugrunyň dürli bolmagy, ýaryklar ýerine ýetirilende çyzgylary okamagy ýeňilleşdirýär, şunlukda goňşy şaýlary ştrih boýunça tapawutlandyrmaga mümkinçilik döreýär. </a:t>
            </a:r>
            <a:endParaRPr lang="tk-TM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514701" y="6215086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3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59" y="95588"/>
            <a:ext cx="119818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k-TM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.2.119-73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2.120-73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boýunça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gurnaýyş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çyzgylarda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aşakdaky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maglumatlar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lang="hr-HR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tirilýär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k-TM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tehniki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serişdäniň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görnüşleri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anyklaşdyrmak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ýaryklar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kesikler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konstruktiw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aýratynlygy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 görkezýän ýerli kesikler,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şaýlaryň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özara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hereketi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 aňladýan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ýazgylar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shemalar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gurnaýyş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girýän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şaýlaryň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atlary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bilen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aňladan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belgileri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bolan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sany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ýasal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ýan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materiallary</a:t>
            </a:r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tehniki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serişdäniň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ähmiýeti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işleýiş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yzygiderliligi;ç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tehniki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serişdäniň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gabara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ölçegleri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tk-TM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gerek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bolsa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işleýiş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shemasy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berilýär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ýöne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çyzgy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görnüşinde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resmileşdirilýär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k-TM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tehniki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serişdäniň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tehniki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häsiýetnamasy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haçanda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deňeşdirlende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tk-TM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k-TM" sz="36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514701" y="6215086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02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514701" y="6215086"/>
            <a:ext cx="48161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9059" y="95588"/>
            <a:ext cx="68229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Spesifikasiýa</a:t>
            </a:r>
            <a:r>
              <a:rPr lang="tk-TM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Spesifikasiýa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tehniki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serişdä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girýän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şaýlar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baradaky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maglumatlary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içine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alýar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Spesifikasiýa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A4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formatly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kagyzda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ýerine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ýetirilýär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Okuw</a:t>
            </a:r>
            <a:r>
              <a:rPr lang="tk-TM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çyzgylarynda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esasy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ýazgynyň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ýokarsynda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ýerleşdirmäge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rugsat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beriýär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ýagny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atlary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hem-de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olaryň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sanlary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taýýarlanan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materialy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görkezilýär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k-TM" sz="36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748272" y="142823"/>
            <a:ext cx="4766429" cy="6563026"/>
            <a:chOff x="6748272" y="154479"/>
            <a:chExt cx="4766429" cy="6563026"/>
          </a:xfrm>
        </p:grpSpPr>
        <p:pic>
          <p:nvPicPr>
            <p:cNvPr id="13" name="Picture 2" descr="Копия elektrik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" t="461" r="79950" b="51794"/>
            <a:stretch>
              <a:fillRect/>
            </a:stretch>
          </p:blipFill>
          <p:spPr bwMode="auto">
            <a:xfrm>
              <a:off x="6942555" y="154479"/>
              <a:ext cx="4572146" cy="610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6748272" y="6194285"/>
              <a:ext cx="476642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k-TM" dirty="0"/>
                <a:t> </a:t>
              </a:r>
              <a:r>
                <a:rPr lang="tk-TM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Spesifikasiýa we onuň ölçegleri</a:t>
              </a:r>
              <a:endParaRPr lang="ru-RU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4551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1313962" y="6218735"/>
            <a:ext cx="721329" cy="48161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k-TM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9059" y="95588"/>
            <a:ext cx="11981816" cy="6666824"/>
          </a:xfrm>
          <a:prstGeom prst="rect">
            <a:avLst/>
          </a:prstGeom>
          <a:noFill/>
          <a:ln w="88900" cap="flat" cmpd="sng">
            <a:solidFill>
              <a:srgbClr val="C0000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296" b="22623"/>
          <a:stretch>
            <a:fillRect/>
          </a:stretch>
        </p:blipFill>
        <p:spPr bwMode="auto">
          <a:xfrm>
            <a:off x="1828800" y="154806"/>
            <a:ext cx="4334764" cy="603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128" b="22626"/>
          <a:stretch>
            <a:fillRect/>
          </a:stretch>
        </p:blipFill>
        <p:spPr bwMode="auto">
          <a:xfrm>
            <a:off x="6615406" y="154806"/>
            <a:ext cx="4246714" cy="611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59863" y="6155642"/>
            <a:ext cx="50529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k-TM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Spesifikasiýanyň doldurylyşy</a:t>
            </a:r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8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1921</TotalTime>
  <Words>658</Words>
  <Application>Microsoft Office PowerPoint</Application>
  <PresentationFormat>Широкоэкранный</PresentationFormat>
  <Paragraphs>52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MYRAT</dc:creator>
  <cp:lastModifiedBy>Myrat H</cp:lastModifiedBy>
  <cp:revision>203</cp:revision>
  <dcterms:created xsi:type="dcterms:W3CDTF">2020-05-31T16:38:52Z</dcterms:created>
  <dcterms:modified xsi:type="dcterms:W3CDTF">2021-09-15T08:29:15Z</dcterms:modified>
</cp:coreProperties>
</file>