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AFDFF49-E39A-4763-9389-344F8A1F9867}" type="datetimeFigureOut">
              <a:rPr lang="ru-RU" smtClean="0"/>
              <a:t>02.02.2021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3185035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FDFF49-E39A-4763-9389-344F8A1F9867}" type="datetimeFigureOut">
              <a:rPr lang="ru-RU" smtClean="0"/>
              <a:t>02.02.2021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1205387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FDFF49-E39A-4763-9389-344F8A1F9867}" type="datetimeFigureOut">
              <a:rPr lang="ru-RU" smtClean="0"/>
              <a:t>02.02.2021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380147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FDFF49-E39A-4763-9389-344F8A1F9867}" type="datetimeFigureOut">
              <a:rPr lang="ru-RU" smtClean="0"/>
              <a:t>02.02.2021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364439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AFDFF49-E39A-4763-9389-344F8A1F9867}" type="datetimeFigureOut">
              <a:rPr lang="ru-RU" smtClean="0"/>
              <a:t>02.02.2021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3672006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AFDFF49-E39A-4763-9389-344F8A1F9867}" type="datetimeFigureOut">
              <a:rPr lang="ru-RU" smtClean="0"/>
              <a:t>02.02.2021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2415018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AFDFF49-E39A-4763-9389-344F8A1F9867}" type="datetimeFigureOut">
              <a:rPr lang="ru-RU" smtClean="0"/>
              <a:t>02.02.2021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4244713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AFDFF49-E39A-4763-9389-344F8A1F9867}" type="datetimeFigureOut">
              <a:rPr lang="ru-RU" smtClean="0"/>
              <a:t>02.02.2021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3912998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AFDFF49-E39A-4763-9389-344F8A1F9867}" type="datetimeFigureOut">
              <a:rPr lang="ru-RU" smtClean="0"/>
              <a:t>02.02.2021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358578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AFDFF49-E39A-4763-9389-344F8A1F9867}" type="datetimeFigureOut">
              <a:rPr lang="ru-RU" smtClean="0"/>
              <a:t>02.02.2021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2430426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AFDFF49-E39A-4763-9389-344F8A1F9867}" type="datetimeFigureOut">
              <a:rPr lang="ru-RU" smtClean="0"/>
              <a:t>02.02.2021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680F0B-628F-4697-A47D-1DC6F0C75888}" type="slidenum">
              <a:rPr lang="ru-RU" smtClean="0"/>
              <a:t>‹#›</a:t>
            </a:fld>
            <a:endParaRPr lang="ru-RU"/>
          </a:p>
        </p:txBody>
      </p:sp>
    </p:spTree>
    <p:extLst>
      <p:ext uri="{BB962C8B-B14F-4D97-AF65-F5344CB8AC3E}">
        <p14:creationId xmlns:p14="http://schemas.microsoft.com/office/powerpoint/2010/main" val="4002360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DFF49-E39A-4763-9389-344F8A1F9867}" type="datetimeFigureOut">
              <a:rPr lang="ru-RU" smtClean="0"/>
              <a:t>02.02.2021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80F0B-628F-4697-A47D-1DC6F0C75888}" type="slidenum">
              <a:rPr lang="ru-RU" smtClean="0"/>
              <a:t>‹#›</a:t>
            </a:fld>
            <a:endParaRPr lang="ru-RU"/>
          </a:p>
        </p:txBody>
      </p:sp>
    </p:spTree>
    <p:extLst>
      <p:ext uri="{BB962C8B-B14F-4D97-AF65-F5344CB8AC3E}">
        <p14:creationId xmlns:p14="http://schemas.microsoft.com/office/powerpoint/2010/main" val="1223832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pPr>
              <a:lnSpc>
                <a:spcPct val="107000"/>
              </a:lnSpc>
              <a:spcAft>
                <a:spcPts val="0"/>
              </a:spcAft>
            </a:pPr>
            <a: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Tema 15: </a:t>
            </a:r>
            <a:r>
              <a:rPr lang="ru-RU"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Üsti</a:t>
            </a:r>
            <a:r>
              <a:rPr lang="ru-RU"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tekiz</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okly</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özi</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ýöreýän</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kotoklaryň</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r>
            <a:b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görnüşleri</a:t>
            </a:r>
            <a:r>
              <a:rPr lang="ru-RU"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we</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esasy</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ölçegleriniň</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hasaplanylyşy</a:t>
            </a:r>
            <a:r>
              <a:rPr lang="ru-RU"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b="1" dirty="0" smtClean="0">
                <a:effectLst/>
                <a:latin typeface="Calibri" panose="020F0502020204030204" pitchFamily="34" charset="0"/>
                <a:ea typeface="Calibri" panose="020F0502020204030204" pitchFamily="34" charset="0"/>
                <a:cs typeface="Times New Roman" panose="02020603050405020304" pitchFamily="18" charset="0"/>
              </a:rPr>
            </a:br>
            <a:r>
              <a:rPr lang="tk-TM" b="1" dirty="0" smtClean="0">
                <a:effectLst/>
                <a:latin typeface="Times New Roman" panose="02020603050405020304" pitchFamily="18" charset="0"/>
                <a:ea typeface="Calibri" panose="020F0502020204030204" pitchFamily="34" charset="0"/>
                <a:cs typeface="Times New Roman" panose="02020603050405020304" pitchFamily="18" charset="0"/>
              </a:rPr>
              <a:t>1.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Kulaçokly</a:t>
            </a: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katoklar</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Maşynlar</a:t>
            </a: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işlände</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oňa</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garşylyk</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b="1" dirty="0">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güýçleriniň</a:t>
            </a: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iş</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öndürijiliginiň</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hasaplanylyşy</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Pnewmokatoklar</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Titräp</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işleýän</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kotýollar</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4.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Ýol</a:t>
            </a: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gurluşygynda</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topragy</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urup</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b="1" dirty="0">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ea typeface="Times New Roman" panose="02020603050405020304" pitchFamily="18" charset="0"/>
                <a:cs typeface="Times New Roman" panose="02020603050405020304" pitchFamily="18" charset="0"/>
              </a:rPr>
              <a:t>dykyzlandyryjy</a:t>
            </a: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maşynlar</a:t>
            </a:r>
            <a:r>
              <a:rPr lang="ru-RU" b="1" dirty="0">
                <a:latin typeface="Times New Roman" panose="02020603050405020304" pitchFamily="18" charset="0"/>
                <a:ea typeface="Times New Roman" panose="02020603050405020304" pitchFamily="18" charset="0"/>
                <a:cs typeface="Times New Roman" panose="02020603050405020304" pitchFamily="18" charset="0"/>
              </a:rPr>
              <a:t>.</a:t>
            </a:r>
            <a:r>
              <a:rPr lang="ru-RU"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b="1" dirty="0" smtClean="0">
                <a:effectLst/>
                <a:latin typeface="Calibri" panose="020F0502020204030204" pitchFamily="34" charset="0"/>
                <a:ea typeface="Calibri" panose="020F0502020204030204" pitchFamily="34" charset="0"/>
                <a:cs typeface="Times New Roman" panose="02020603050405020304" pitchFamily="18" charset="0"/>
              </a:rPr>
            </a:br>
            <a:r>
              <a:rPr lang="tk-TM" b="1" dirty="0" smtClean="0">
                <a:effectLst/>
                <a:latin typeface="Calibri" panose="020F0502020204030204" pitchFamily="34" charset="0"/>
                <a:ea typeface="Calibri" panose="020F0502020204030204" pitchFamily="34" charset="0"/>
                <a:cs typeface="Times New Roman" panose="02020603050405020304" pitchFamily="18" charset="0"/>
              </a:rPr>
              <a:t>     </a:t>
            </a:r>
            <a:r>
              <a:rPr lang="ru-RU" b="1" dirty="0" err="1" smtClean="0">
                <a:latin typeface="Times New Roman" panose="02020603050405020304" pitchFamily="18" charset="0"/>
                <a:ea typeface="Times New Roman" panose="02020603050405020304" pitchFamily="18" charset="0"/>
              </a:rPr>
              <a:t>Netije</a:t>
            </a:r>
            <a:r>
              <a:rPr lang="ru-RU" b="1" dirty="0">
                <a:latin typeface="Times New Roman" panose="02020603050405020304" pitchFamily="18" charset="0"/>
                <a:ea typeface="Times New Roman" panose="02020603050405020304" pitchFamily="18" charset="0"/>
              </a:rPr>
              <a:t>.</a:t>
            </a:r>
            <a:endParaRPr lang="ru-RU" b="1" dirty="0"/>
          </a:p>
        </p:txBody>
      </p:sp>
    </p:spTree>
    <p:extLst>
      <p:ext uri="{BB962C8B-B14F-4D97-AF65-F5344CB8AC3E}">
        <p14:creationId xmlns:p14="http://schemas.microsoft.com/office/powerpoint/2010/main" val="341080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000" b="1" dirty="0" err="1">
                <a:solidFill>
                  <a:srgbClr val="0070C0"/>
                </a:solidFill>
                <a:latin typeface="Times New Roman" panose="02020603050405020304" pitchFamily="18" charset="0"/>
              </a:rPr>
              <a:t>Materiallaryň</a:t>
            </a:r>
            <a:r>
              <a:rPr lang="en-US" sz="5000" b="1" dirty="0">
                <a:solidFill>
                  <a:srgbClr val="0070C0"/>
                </a:solidFill>
                <a:latin typeface="Times New Roman" panose="02020603050405020304" pitchFamily="18" charset="0"/>
              </a:rPr>
              <a:t> </a:t>
            </a:r>
            <a:r>
              <a:rPr lang="en-US" sz="5000" b="1" dirty="0" err="1">
                <a:solidFill>
                  <a:srgbClr val="0070C0"/>
                </a:solidFill>
                <a:latin typeface="Times New Roman" panose="02020603050405020304" pitchFamily="18" charset="0"/>
              </a:rPr>
              <a:t>ýola</a:t>
            </a:r>
            <a:r>
              <a:rPr lang="en-US" sz="5000" b="1" dirty="0">
                <a:solidFill>
                  <a:srgbClr val="0070C0"/>
                </a:solidFill>
                <a:latin typeface="Times New Roman" panose="02020603050405020304" pitchFamily="18" charset="0"/>
              </a:rPr>
              <a:t> </a:t>
            </a:r>
            <a:r>
              <a:rPr lang="en-US" sz="5000" b="1" dirty="0" err="1">
                <a:solidFill>
                  <a:srgbClr val="0070C0"/>
                </a:solidFill>
                <a:latin typeface="Times New Roman" panose="02020603050405020304" pitchFamily="18" charset="0"/>
              </a:rPr>
              <a:t>ýazylanda</a:t>
            </a:r>
            <a:r>
              <a:rPr lang="en-US" sz="5000" b="1" dirty="0">
                <a:solidFill>
                  <a:srgbClr val="0070C0"/>
                </a:solidFill>
                <a:latin typeface="Times New Roman" panose="02020603050405020304" pitchFamily="18" charset="0"/>
              </a:rPr>
              <a:t> </a:t>
            </a:r>
            <a:r>
              <a:rPr lang="en-US" sz="5000" b="1" dirty="0" err="1" smtClean="0">
                <a:solidFill>
                  <a:srgbClr val="0070C0"/>
                </a:solidFill>
                <a:latin typeface="Times New Roman" panose="02020603050405020304" pitchFamily="18" charset="0"/>
              </a:rPr>
              <a:t>usullary</a:t>
            </a:r>
            <a:r>
              <a:rPr lang="tk-TM" sz="5000" b="1" dirty="0" smtClean="0">
                <a:solidFill>
                  <a:srgbClr val="0070C0"/>
                </a:solidFill>
                <a:latin typeface="Times New Roman" panose="02020603050405020304" pitchFamily="18" charset="0"/>
              </a:rPr>
              <a:t>:</a:t>
            </a:r>
            <a:r>
              <a:rPr lang="en-US" sz="5000" b="1" dirty="0" smtClean="0">
                <a:solidFill>
                  <a:srgbClr val="0070C0"/>
                </a:solidFill>
                <a:latin typeface="Times New Roman" panose="02020603050405020304" pitchFamily="18" charset="0"/>
              </a:rPr>
              <a:t> </a:t>
            </a:r>
            <a:r>
              <a:rPr lang="en-US" sz="5000" b="1" dirty="0">
                <a:solidFill>
                  <a:srgbClr val="0070C0"/>
                </a:solidFill>
                <a:latin typeface="Times New Roman" panose="02020603050405020304" pitchFamily="18" charset="0"/>
              </a:rPr>
              <a:t/>
            </a:r>
            <a:br>
              <a:rPr lang="en-US" sz="5000" b="1" dirty="0">
                <a:solidFill>
                  <a:srgbClr val="0070C0"/>
                </a:solidFill>
                <a:latin typeface="Times New Roman" panose="02020603050405020304" pitchFamily="18" charset="0"/>
              </a:rPr>
            </a:br>
            <a:r>
              <a:rPr lang="en-US" sz="5000" b="1" dirty="0" err="1">
                <a:solidFill>
                  <a:srgbClr val="000000"/>
                </a:solidFill>
                <a:latin typeface="Times New Roman" panose="02020603050405020304" pitchFamily="18" charset="0"/>
              </a:rPr>
              <a:t>Ýola</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ýazylan</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materiallar</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ýol</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gurluşygynda</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aşakdaky</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usullarda</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dykyzlandyrylýar</a:t>
            </a:r>
            <a:r>
              <a:rPr lang="en-US" sz="5000" b="1" dirty="0">
                <a:solidFill>
                  <a:srgbClr val="000000"/>
                </a:solidFill>
                <a:latin typeface="Times New Roman" panose="02020603050405020304" pitchFamily="18" charset="0"/>
              </a:rPr>
              <a:t>: </a:t>
            </a:r>
            <a:br>
              <a:rPr lang="en-US" sz="5000" b="1" dirty="0">
                <a:solidFill>
                  <a:srgbClr val="000000"/>
                </a:solidFill>
                <a:latin typeface="Times New Roman" panose="02020603050405020304" pitchFamily="18" charset="0"/>
              </a:rPr>
            </a:br>
            <a:r>
              <a:rPr lang="en-US" sz="5000" b="1" dirty="0">
                <a:solidFill>
                  <a:srgbClr val="000000"/>
                </a:solidFill>
                <a:latin typeface="Times New Roman" panose="02020603050405020304" pitchFamily="18" charset="0"/>
              </a:rPr>
              <a:t>1. </a:t>
            </a:r>
            <a:r>
              <a:rPr lang="en-US" sz="5000" b="1" dirty="0" err="1">
                <a:solidFill>
                  <a:srgbClr val="00B050"/>
                </a:solidFill>
                <a:latin typeface="Times New Roman" panose="02020603050405020304" pitchFamily="18" charset="0"/>
              </a:rPr>
              <a:t>Statiki</a:t>
            </a:r>
            <a:r>
              <a:rPr lang="en-US" sz="5000" b="1" dirty="0">
                <a:solidFill>
                  <a:srgbClr val="00B050"/>
                </a:solidFill>
                <a:latin typeface="Times New Roman" panose="02020603050405020304" pitchFamily="18" charset="0"/>
              </a:rPr>
              <a:t> </a:t>
            </a:r>
            <a:r>
              <a:rPr lang="en-US" sz="5000" b="1" dirty="0" err="1">
                <a:solidFill>
                  <a:srgbClr val="00B050"/>
                </a:solidFill>
                <a:latin typeface="Times New Roman" panose="02020603050405020304" pitchFamily="18" charset="0"/>
              </a:rPr>
              <a:t>usulda</a:t>
            </a:r>
            <a:r>
              <a:rPr lang="en-US" sz="5000" b="1" dirty="0">
                <a:solidFill>
                  <a:srgbClr val="00B050"/>
                </a:solidFill>
                <a:latin typeface="Times New Roman" panose="02020603050405020304" pitchFamily="18" charset="0"/>
              </a:rPr>
              <a:t>, </a:t>
            </a:r>
            <a:r>
              <a:rPr lang="en-US" sz="5000" b="1" dirty="0" err="1">
                <a:solidFill>
                  <a:srgbClr val="000000"/>
                </a:solidFill>
                <a:latin typeface="Times New Roman" panose="02020603050405020304" pitchFamily="18" charset="0"/>
              </a:rPr>
              <a:t>ýagny</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tigirlenýän</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enjam</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arkaly</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olaryň</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görnüşleri</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üsti</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tekiz</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silindrik</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görnüşli</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okly</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silindrik</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görnüşli</a:t>
            </a:r>
            <a:r>
              <a:rPr lang="en-US" sz="5000" b="1" dirty="0">
                <a:solidFill>
                  <a:srgbClr val="000000"/>
                </a:solidFill>
                <a:latin typeface="Times New Roman" panose="02020603050405020304" pitchFamily="18" charset="0"/>
              </a:rPr>
              <a:t> </a:t>
            </a:r>
            <a:r>
              <a:rPr lang="en-US" sz="5000" b="1" dirty="0" smtClean="0">
                <a:solidFill>
                  <a:srgbClr val="000000"/>
                </a:solidFill>
                <a:latin typeface="Times New Roman" panose="02020603050405020304" pitchFamily="18" charset="0"/>
              </a:rPr>
              <a:t>o</a:t>
            </a:r>
            <a:r>
              <a:rPr lang="tk-TM" sz="5000" b="1" dirty="0" smtClean="0">
                <a:solidFill>
                  <a:srgbClr val="000000"/>
                </a:solidFill>
                <a:latin typeface="Times New Roman" panose="02020603050405020304" pitchFamily="18" charset="0"/>
              </a:rPr>
              <a:t>kuň</a:t>
            </a:r>
            <a:r>
              <a:rPr lang="en-US" sz="5000" b="1" dirty="0" smtClean="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üsti</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gapyrga-gapyrga</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silindrik</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görnüşli</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okyň</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üsti</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kulaçokly</a:t>
            </a:r>
            <a:r>
              <a:rPr lang="en-US" sz="5000" b="1" dirty="0">
                <a:solidFill>
                  <a:srgbClr val="000000"/>
                </a:solidFill>
                <a:latin typeface="Times New Roman" panose="02020603050405020304" pitchFamily="18" charset="0"/>
              </a:rPr>
              <a:t> we </a:t>
            </a:r>
            <a:r>
              <a:rPr lang="en-US" sz="5000" b="1" dirty="0" err="1">
                <a:solidFill>
                  <a:srgbClr val="000000"/>
                </a:solidFill>
                <a:latin typeface="Times New Roman" panose="02020603050405020304" pitchFamily="18" charset="0"/>
              </a:rPr>
              <a:t>phewma</a:t>
            </a:r>
            <a:r>
              <a:rPr lang="en-US" sz="5000" b="1" dirty="0">
                <a:solidFill>
                  <a:srgbClr val="000000"/>
                </a:solidFill>
                <a:latin typeface="Times New Roman" panose="02020603050405020304" pitchFamily="18" charset="0"/>
              </a:rPr>
              <a:t> </a:t>
            </a:r>
            <a:r>
              <a:rPr lang="en-US" sz="5000" b="1" dirty="0" err="1">
                <a:solidFill>
                  <a:srgbClr val="000000"/>
                </a:solidFill>
                <a:latin typeface="Times New Roman" panose="02020603050405020304" pitchFamily="18" charset="0"/>
              </a:rPr>
              <a:t>tigirli</a:t>
            </a:r>
            <a:r>
              <a:rPr lang="en-US" sz="5000" b="1" dirty="0">
                <a:solidFill>
                  <a:srgbClr val="000000"/>
                </a:solidFill>
                <a:latin typeface="Times New Roman" panose="02020603050405020304" pitchFamily="18" charset="0"/>
              </a:rPr>
              <a:t>. </a:t>
            </a:r>
            <a:endParaRPr lang="ru-RU" sz="5000" b="1" dirty="0"/>
          </a:p>
        </p:txBody>
      </p:sp>
    </p:spTree>
    <p:extLst>
      <p:ext uri="{BB962C8B-B14F-4D97-AF65-F5344CB8AC3E}">
        <p14:creationId xmlns:p14="http://schemas.microsoft.com/office/powerpoint/2010/main" val="3901529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75586" y="365126"/>
            <a:ext cx="5316414" cy="4048612"/>
          </a:xfrm>
        </p:spPr>
        <p:txBody>
          <a:bodyPr>
            <a:normAutofit/>
          </a:bodyPr>
          <a:lstStyle/>
          <a:p>
            <a:r>
              <a:rPr lang="en-US" sz="5400" b="1" i="1" dirty="0" smtClean="0">
                <a:solidFill>
                  <a:srgbClr val="0070C0"/>
                </a:solidFill>
                <a:latin typeface="Times New Roman" panose="02020603050405020304" pitchFamily="18" charset="0"/>
              </a:rPr>
              <a:t>m</a:t>
            </a:r>
            <a:r>
              <a:rPr lang="en-US"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agramy</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i="1" dirty="0" smtClean="0">
                <a:solidFill>
                  <a:srgbClr val="0070C0"/>
                </a:solidFill>
                <a:latin typeface="Times New Roman" panose="02020603050405020304" pitchFamily="18" charset="0"/>
              </a:rPr>
              <a:t>h</a:t>
            </a:r>
            <a:r>
              <a:rPr lang="en-US"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materi</a:t>
            </a:r>
            <a:r>
              <a:rPr lang="tk-TM" sz="5400" b="1" dirty="0" smtClean="0">
                <a:solidFill>
                  <a:srgbClr val="000000"/>
                </a:solidFill>
                <a:latin typeface="Times New Roman" panose="02020603050405020304" pitchFamily="18" charset="0"/>
              </a:rPr>
              <a:t>alyň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dykyzlandyrylandaky</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galyňlygy</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endParaRPr lang="ru-RU" sz="5400" b="1" dirty="0"/>
          </a:p>
        </p:txBody>
      </p:sp>
      <p:pic>
        <p:nvPicPr>
          <p:cNvPr id="4" name="Объект 3"/>
          <p:cNvPicPr>
            <a:picLocks noGrp="1" noChangeAspect="1"/>
          </p:cNvPicPr>
          <p:nvPr>
            <p:ph idx="1"/>
          </p:nvPr>
        </p:nvPicPr>
        <p:blipFill>
          <a:blip r:embed="rId2"/>
          <a:stretch>
            <a:fillRect/>
          </a:stretch>
        </p:blipFill>
        <p:spPr>
          <a:xfrm>
            <a:off x="-1" y="993531"/>
            <a:ext cx="6875587" cy="4273062"/>
          </a:xfrm>
          <a:prstGeom prst="rect">
            <a:avLst/>
          </a:prstGeom>
        </p:spPr>
      </p:pic>
    </p:spTree>
    <p:extLst>
      <p:ext uri="{BB962C8B-B14F-4D97-AF65-F5344CB8AC3E}">
        <p14:creationId xmlns:p14="http://schemas.microsoft.com/office/powerpoint/2010/main" val="226048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38553"/>
            <a:ext cx="12192000" cy="2145323"/>
          </a:xfrm>
        </p:spPr>
        <p:txBody>
          <a:bodyPr>
            <a:normAutofit fontScale="90000"/>
          </a:bodyPr>
          <a:lstStyle/>
          <a:p>
            <a:r>
              <a:rPr lang="tk-TM" b="1" dirty="0" smtClean="0">
                <a:solidFill>
                  <a:srgbClr val="00B050"/>
                </a:solidFill>
                <a:latin typeface="Times New Roman" panose="02020603050405020304" pitchFamily="18" charset="0"/>
              </a:rPr>
              <a:t>  </a:t>
            </a:r>
            <a:r>
              <a:rPr lang="tk-TM" sz="4900" b="1" dirty="0" smtClean="0">
                <a:solidFill>
                  <a:srgbClr val="00B050"/>
                </a:solidFill>
                <a:latin typeface="Times New Roman" panose="02020603050405020304" pitchFamily="18" charset="0"/>
              </a:rPr>
              <a:t>2. </a:t>
            </a:r>
            <a:r>
              <a:rPr lang="en-US" sz="4900" b="1" dirty="0" err="1" smtClean="0">
                <a:solidFill>
                  <a:srgbClr val="00B050"/>
                </a:solidFill>
                <a:latin typeface="Times New Roman" panose="02020603050405020304" pitchFamily="18" charset="0"/>
              </a:rPr>
              <a:t>Titrediji</a:t>
            </a:r>
            <a:r>
              <a:rPr lang="en-US" sz="4900" b="1" dirty="0" smtClean="0">
                <a:solidFill>
                  <a:srgbClr val="00B050"/>
                </a:solidFill>
                <a:latin typeface="Times New Roman" panose="02020603050405020304" pitchFamily="18" charset="0"/>
              </a:rPr>
              <a:t> </a:t>
            </a:r>
            <a:r>
              <a:rPr lang="en-US" sz="4900" b="1" dirty="0" err="1">
                <a:solidFill>
                  <a:srgbClr val="00B050"/>
                </a:solidFill>
                <a:latin typeface="Times New Roman" panose="02020603050405020304" pitchFamily="18" charset="0"/>
              </a:rPr>
              <a:t>maşynlar</a:t>
            </a:r>
            <a:r>
              <a:rPr lang="en-US" sz="4900" b="1" dirty="0">
                <a:solidFill>
                  <a:srgbClr val="00B050"/>
                </a:solidFill>
                <a:latin typeface="Times New Roman" panose="02020603050405020304" pitchFamily="18" charset="0"/>
              </a:rPr>
              <a:t> </a:t>
            </a:r>
            <a:r>
              <a:rPr lang="en-US" sz="4900" b="1" dirty="0" err="1">
                <a:solidFill>
                  <a:srgbClr val="00B050"/>
                </a:solidFill>
                <a:latin typeface="Times New Roman" panose="02020603050405020304" pitchFamily="18" charset="0"/>
              </a:rPr>
              <a:t>arkaly</a:t>
            </a:r>
            <a:r>
              <a:rPr lang="en-US" sz="4900" b="1" dirty="0">
                <a:solidFill>
                  <a:srgbClr val="00B050"/>
                </a:solidFill>
                <a:latin typeface="Times New Roman" panose="02020603050405020304" pitchFamily="18" charset="0"/>
              </a:rPr>
              <a:t> </a:t>
            </a:r>
            <a:r>
              <a:rPr lang="en-US" sz="4900" b="1" dirty="0" err="1">
                <a:solidFill>
                  <a:srgbClr val="00B050"/>
                </a:solidFill>
                <a:latin typeface="Times New Roman" panose="02020603050405020304" pitchFamily="18" charset="0"/>
              </a:rPr>
              <a:t>topragy</a:t>
            </a:r>
            <a:r>
              <a:rPr lang="en-US" sz="4900" b="1" dirty="0">
                <a:solidFill>
                  <a:srgbClr val="00B050"/>
                </a:solidFill>
                <a:latin typeface="Times New Roman" panose="02020603050405020304" pitchFamily="18" charset="0"/>
              </a:rPr>
              <a:t> </a:t>
            </a:r>
            <a:r>
              <a:rPr lang="tk-TM" sz="4900" b="1" dirty="0" smtClean="0">
                <a:solidFill>
                  <a:srgbClr val="00B050"/>
                </a:solidFill>
                <a:latin typeface="Times New Roman" panose="02020603050405020304" pitchFamily="18" charset="0"/>
              </a:rPr>
              <a:t/>
            </a:r>
            <a:br>
              <a:rPr lang="tk-TM" sz="4900" b="1" dirty="0" smtClean="0">
                <a:solidFill>
                  <a:srgbClr val="00B050"/>
                </a:solidFill>
                <a:latin typeface="Times New Roman" panose="02020603050405020304" pitchFamily="18" charset="0"/>
              </a:rPr>
            </a:br>
            <a:r>
              <a:rPr lang="tk-TM" sz="4900" b="1" dirty="0">
                <a:solidFill>
                  <a:srgbClr val="00B050"/>
                </a:solidFill>
                <a:latin typeface="Times New Roman" panose="02020603050405020304" pitchFamily="18" charset="0"/>
              </a:rPr>
              <a:t> </a:t>
            </a:r>
            <a:r>
              <a:rPr lang="tk-TM" sz="4900" b="1" dirty="0" smtClean="0">
                <a:solidFill>
                  <a:srgbClr val="00B050"/>
                </a:solidFill>
                <a:latin typeface="Times New Roman" panose="02020603050405020304" pitchFamily="18" charset="0"/>
              </a:rPr>
              <a:t>     </a:t>
            </a:r>
            <a:r>
              <a:rPr lang="en-US" sz="4900" b="1" dirty="0" err="1" smtClean="0">
                <a:solidFill>
                  <a:srgbClr val="00B050"/>
                </a:solidFill>
                <a:latin typeface="Times New Roman" panose="02020603050405020304" pitchFamily="18" charset="0"/>
              </a:rPr>
              <a:t>dykyzlandyryşy</a:t>
            </a:r>
            <a:r>
              <a:rPr lang="en-US" sz="4900" b="1" dirty="0">
                <a:solidFill>
                  <a:srgbClr val="00B050"/>
                </a:solidFill>
                <a:latin typeface="Times New Roman" panose="02020603050405020304" pitchFamily="18" charset="0"/>
              </a:rPr>
              <a:t>. </a:t>
            </a:r>
            <a:r>
              <a:rPr lang="tk-TM" sz="4900" b="1" dirty="0" smtClean="0">
                <a:solidFill>
                  <a:srgbClr val="000000"/>
                </a:solidFill>
                <a:latin typeface="Times New Roman" panose="02020603050405020304" pitchFamily="18" charset="0"/>
              </a:rPr>
              <a:t/>
            </a:r>
            <a:br>
              <a:rPr lang="tk-TM" sz="4900" b="1" dirty="0" smtClean="0">
                <a:solidFill>
                  <a:srgbClr val="000000"/>
                </a:solidFill>
                <a:latin typeface="Times New Roman" panose="02020603050405020304" pitchFamily="18" charset="0"/>
              </a:rPr>
            </a:br>
            <a:r>
              <a:rPr lang="en-US" sz="4900" b="1" dirty="0" smtClean="0">
                <a:solidFill>
                  <a:srgbClr val="000000"/>
                </a:solidFill>
                <a:latin typeface="Times New Roman" panose="02020603050405020304" pitchFamily="18" charset="0"/>
              </a:rPr>
              <a:t>Bu </a:t>
            </a:r>
            <a:r>
              <a:rPr lang="en-US" sz="4900" b="1" dirty="0" err="1">
                <a:solidFill>
                  <a:srgbClr val="000000"/>
                </a:solidFill>
                <a:latin typeface="Times New Roman" panose="02020603050405020304" pitchFamily="18" charset="0"/>
              </a:rPr>
              <a:t>ýagdaýda</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yrgyldaýan</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materialyň</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yrgyldysy</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materialyň</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özi</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yrgyldysy</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bilen</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deň</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gelýär</a:t>
            </a:r>
            <a:r>
              <a:rPr lang="en-US" sz="4900" b="1" dirty="0" smtClean="0">
                <a:solidFill>
                  <a:srgbClr val="000000"/>
                </a:solidFill>
                <a:latin typeface="Times New Roman" panose="02020603050405020304" pitchFamily="18" charset="0"/>
              </a:rPr>
              <a:t>.</a:t>
            </a:r>
            <a:r>
              <a:rPr lang="tk-TM" sz="4900" b="1" dirty="0" smtClean="0">
                <a:solidFill>
                  <a:srgbClr val="000000"/>
                </a:solidFill>
                <a:latin typeface="Times New Roman" panose="02020603050405020304" pitchFamily="18" charset="0"/>
              </a:rPr>
              <a:t> </a:t>
            </a:r>
            <a:br>
              <a:rPr lang="tk-TM" sz="4900" b="1" dirty="0" smtClean="0">
                <a:solidFill>
                  <a:srgbClr val="000000"/>
                </a:solidFill>
                <a:latin typeface="Times New Roman" panose="02020603050405020304" pitchFamily="18" charset="0"/>
              </a:rPr>
            </a:br>
            <a:r>
              <a:rPr lang="tk-TM" sz="4900" b="1" i="1" dirty="0" smtClean="0">
                <a:solidFill>
                  <a:srgbClr val="0070C0"/>
                </a:solidFill>
                <a:latin typeface="Times New Roman" panose="02020603050405020304" pitchFamily="18" charset="0"/>
              </a:rPr>
              <a:t>m </a:t>
            </a:r>
            <a:r>
              <a:rPr lang="en-US" sz="4900" b="1" dirty="0" smtClean="0">
                <a:solidFill>
                  <a:srgbClr val="000000"/>
                </a:solidFill>
                <a:latin typeface="Times New Roman" panose="02020603050405020304" pitchFamily="18" charset="0"/>
              </a:rPr>
              <a:t>-</a:t>
            </a:r>
            <a:r>
              <a:rPr lang="en-US" sz="4900" b="1" dirty="0" err="1" smtClean="0">
                <a:solidFill>
                  <a:srgbClr val="000000"/>
                </a:solidFill>
                <a:latin typeface="Times New Roman" panose="02020603050405020304" pitchFamily="18" charset="0"/>
              </a:rPr>
              <a:t>titredijiniň</a:t>
            </a:r>
            <a:r>
              <a:rPr lang="en-US" sz="4900" b="1" dirty="0" smtClean="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agramy</a:t>
            </a:r>
            <a:r>
              <a:rPr lang="en-US" sz="4900" b="1" dirty="0">
                <a:solidFill>
                  <a:srgbClr val="000000"/>
                </a:solidFill>
                <a:latin typeface="Times New Roman" panose="02020603050405020304" pitchFamily="18" charset="0"/>
              </a:rPr>
              <a:t>; </a:t>
            </a:r>
            <a:r>
              <a:rPr lang="tk-TM" sz="4900" b="1" dirty="0" smtClean="0">
                <a:solidFill>
                  <a:srgbClr val="000000"/>
                </a:solidFill>
                <a:latin typeface="Times New Roman" panose="02020603050405020304" pitchFamily="18" charset="0"/>
              </a:rPr>
              <a:t/>
            </a:r>
            <a:br>
              <a:rPr lang="tk-TM" sz="4900" b="1" dirty="0" smtClean="0">
                <a:solidFill>
                  <a:srgbClr val="000000"/>
                </a:solidFill>
                <a:latin typeface="Times New Roman" panose="02020603050405020304" pitchFamily="18" charset="0"/>
              </a:rPr>
            </a:br>
            <a:r>
              <a:rPr lang="en-US" sz="4900" b="1" i="1" dirty="0" smtClean="0">
                <a:solidFill>
                  <a:srgbClr val="0070C0"/>
                </a:solidFill>
                <a:latin typeface="Times New Roman" panose="02020603050405020304" pitchFamily="18" charset="0"/>
              </a:rPr>
              <a:t>h</a:t>
            </a:r>
            <a:r>
              <a:rPr lang="tk-TM" sz="4900" b="1" i="1" dirty="0" smtClean="0">
                <a:solidFill>
                  <a:srgbClr val="0070C0"/>
                </a:solidFill>
                <a:latin typeface="Times New Roman" panose="02020603050405020304" pitchFamily="18" charset="0"/>
              </a:rPr>
              <a:t> </a:t>
            </a:r>
            <a:r>
              <a:rPr lang="en-US" sz="4900" b="1" dirty="0" smtClean="0">
                <a:solidFill>
                  <a:srgbClr val="000000"/>
                </a:solidFill>
                <a:latin typeface="Times New Roman" panose="02020603050405020304" pitchFamily="18" charset="0"/>
              </a:rPr>
              <a:t>-</a:t>
            </a:r>
            <a:r>
              <a:rPr lang="en-US" sz="4900" b="1" dirty="0" err="1" smtClean="0">
                <a:solidFill>
                  <a:srgbClr val="000000"/>
                </a:solidFill>
                <a:latin typeface="Times New Roman" panose="02020603050405020304" pitchFamily="18" charset="0"/>
              </a:rPr>
              <a:t>titrediji</a:t>
            </a:r>
            <a:r>
              <a:rPr lang="en-US" sz="4900" b="1" dirty="0" smtClean="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topragy</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dykyzlandylan</a:t>
            </a:r>
            <a:r>
              <a:rPr lang="tk-TM" sz="4900" b="1" dirty="0" smtClean="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dagalyňlygy</a:t>
            </a:r>
            <a:r>
              <a:rPr lang="tk-TM" sz="4900" b="1" dirty="0" smtClean="0">
                <a:solidFill>
                  <a:srgbClr val="000000"/>
                </a:solidFill>
                <a:latin typeface="Times New Roman" panose="02020603050405020304" pitchFamily="18" charset="0"/>
              </a:rPr>
              <a:t>.</a:t>
            </a:r>
            <a:r>
              <a:rPr lang="en-US" sz="4900" b="1" dirty="0" smtClean="0">
                <a:solidFill>
                  <a:srgbClr val="000000"/>
                </a:solidFill>
                <a:latin typeface="Times New Roman" panose="02020603050405020304" pitchFamily="18" charset="0"/>
              </a:rPr>
              <a:t> </a:t>
            </a:r>
            <a:endParaRPr lang="ru-RU" sz="4900" b="1" dirty="0"/>
          </a:p>
        </p:txBody>
      </p:sp>
      <p:pic>
        <p:nvPicPr>
          <p:cNvPr id="4" name="Объект 3"/>
          <p:cNvPicPr>
            <a:picLocks noGrp="1" noChangeAspect="1"/>
          </p:cNvPicPr>
          <p:nvPr>
            <p:ph idx="1"/>
          </p:nvPr>
        </p:nvPicPr>
        <p:blipFill>
          <a:blip r:embed="rId2"/>
          <a:stretch>
            <a:fillRect/>
          </a:stretch>
        </p:blipFill>
        <p:spPr>
          <a:xfrm>
            <a:off x="1617784" y="3622432"/>
            <a:ext cx="8255977" cy="3235568"/>
          </a:xfrm>
          <a:prstGeom prst="rect">
            <a:avLst/>
          </a:prstGeom>
        </p:spPr>
      </p:pic>
    </p:spTree>
    <p:extLst>
      <p:ext uri="{BB962C8B-B14F-4D97-AF65-F5344CB8AC3E}">
        <p14:creationId xmlns:p14="http://schemas.microsoft.com/office/powerpoint/2010/main" val="414311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715" y="1494692"/>
            <a:ext cx="11948746" cy="782515"/>
          </a:xfrm>
        </p:spPr>
        <p:txBody>
          <a:bodyPr>
            <a:noAutofit/>
          </a:bodyPr>
          <a:lstStyle/>
          <a:p>
            <a:r>
              <a:rPr lang="tk-TM" b="1" dirty="0" smtClean="0">
                <a:solidFill>
                  <a:srgbClr val="000000"/>
                </a:solidFill>
                <a:latin typeface="Times New Roman" panose="02020603050405020304" pitchFamily="18" charset="0"/>
              </a:rPr>
              <a:t>     </a:t>
            </a:r>
            <a:r>
              <a:rPr lang="en-US" b="1" dirty="0" err="1" smtClean="0">
                <a:solidFill>
                  <a:srgbClr val="00B050"/>
                </a:solidFill>
                <a:latin typeface="Times New Roman" panose="02020603050405020304" pitchFamily="18" charset="0"/>
              </a:rPr>
              <a:t>Ýörite</a:t>
            </a:r>
            <a:r>
              <a:rPr lang="en-US" b="1" dirty="0" smtClean="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enjamly</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topragyň</a:t>
            </a:r>
            <a:r>
              <a:rPr lang="en-US" b="1" dirty="0">
                <a:solidFill>
                  <a:srgbClr val="00B050"/>
                </a:solidFill>
                <a:latin typeface="Times New Roman" panose="02020603050405020304" pitchFamily="18" charset="0"/>
              </a:rPr>
              <a:t> </a:t>
            </a:r>
            <a:r>
              <a:rPr lang="en-US" b="1" dirty="0" err="1" smtClean="0">
                <a:solidFill>
                  <a:srgbClr val="00B050"/>
                </a:solidFill>
                <a:latin typeface="Times New Roman" panose="02020603050405020304" pitchFamily="18" charset="0"/>
              </a:rPr>
              <a:t>dykyzlandyrylyşy</a:t>
            </a:r>
            <a:r>
              <a:rPr lang="tk-TM" b="1" dirty="0" smtClean="0">
                <a:solidFill>
                  <a:srgbClr val="00B050"/>
                </a:solidFill>
                <a:latin typeface="Times New Roman" panose="02020603050405020304" pitchFamily="18" charset="0"/>
              </a:rPr>
              <a:t> </a:t>
            </a:r>
            <a:br>
              <a:rPr lang="tk-TM" b="1" dirty="0" smtClean="0">
                <a:solidFill>
                  <a:srgbClr val="00B050"/>
                </a:solidFill>
                <a:latin typeface="Times New Roman" panose="02020603050405020304" pitchFamily="18" charset="0"/>
              </a:rPr>
            </a:br>
            <a:r>
              <a:rPr lang="en-US" b="1" dirty="0">
                <a:solidFill>
                  <a:srgbClr val="000000"/>
                </a:solidFill>
                <a:latin typeface="Times New Roman" panose="02020603050405020304" pitchFamily="18" charset="0"/>
              </a:rPr>
              <a:t>Bu </a:t>
            </a:r>
            <a:r>
              <a:rPr lang="en-US" b="1" dirty="0" err="1">
                <a:solidFill>
                  <a:srgbClr val="000000"/>
                </a:solidFill>
                <a:latin typeface="Times New Roman" panose="02020603050405020304" pitchFamily="18" charset="0"/>
              </a:rPr>
              <a:t>ýagdaýda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maşyn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topragy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urmak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usulynda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dykyzlandyrylýar</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i="1" dirty="0">
                <a:solidFill>
                  <a:srgbClr val="0070C0"/>
                </a:solidFill>
                <a:latin typeface="Times New Roman" panose="02020603050405020304" pitchFamily="18" charset="0"/>
              </a:rPr>
              <a:t>m</a:t>
            </a:r>
            <a:r>
              <a:rPr lang="tk-TM" b="1" i="1" dirty="0" smtClean="0">
                <a:solidFill>
                  <a:srgbClr val="0070C0"/>
                </a:solidFill>
                <a:latin typeface="Times New Roman" panose="02020603050405020304" pitchFamily="18" charset="0"/>
              </a:rPr>
              <a:t> </a:t>
            </a:r>
            <a:r>
              <a:rPr lang="en-US" b="1" dirty="0" smtClean="0">
                <a:solidFill>
                  <a:srgbClr val="000000"/>
                </a:solidFill>
                <a:latin typeface="Times New Roman" panose="02020603050405020304" pitchFamily="18" charset="0"/>
              </a:rPr>
              <a:t>-</a:t>
            </a:r>
            <a:r>
              <a:rPr lang="en-US" b="1" dirty="0" err="1" smtClean="0">
                <a:solidFill>
                  <a:srgbClr val="000000"/>
                </a:solidFill>
                <a:latin typeface="Times New Roman" panose="02020603050405020304" pitchFamily="18" charset="0"/>
              </a:rPr>
              <a:t>urgy</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enjamyň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urýan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guralynyň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agramy</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H</a:t>
            </a:r>
            <a:r>
              <a:rPr lang="tk-TM" b="1" i="1" dirty="0" smtClean="0">
                <a:solidFill>
                  <a:srgbClr val="0070C0"/>
                </a:solidFill>
                <a:latin typeface="Times New Roman" panose="02020603050405020304" pitchFamily="18" charset="0"/>
              </a:rPr>
              <a:t> </a:t>
            </a:r>
            <a:r>
              <a:rPr lang="en-US" b="1" dirty="0" smtClean="0">
                <a:solidFill>
                  <a:srgbClr val="000000"/>
                </a:solidFill>
                <a:latin typeface="Times New Roman" panose="02020603050405020304" pitchFamily="18" charset="0"/>
              </a:rPr>
              <a:t>-</a:t>
            </a:r>
            <a:r>
              <a:rPr lang="en-US" b="1" dirty="0" err="1" smtClean="0">
                <a:solidFill>
                  <a:srgbClr val="000000"/>
                </a:solidFill>
                <a:latin typeface="Times New Roman" panose="02020603050405020304" pitchFamily="18" charset="0"/>
              </a:rPr>
              <a:t>urýan</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enjamyň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galdyrylan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beýikligi</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h</a:t>
            </a:r>
            <a:r>
              <a:rPr lang="tk-TM" b="1" i="1" dirty="0" smtClean="0">
                <a:solidFill>
                  <a:srgbClr val="0070C0"/>
                </a:solidFill>
                <a:latin typeface="Times New Roman" panose="02020603050405020304" pitchFamily="18" charset="0"/>
              </a:rPr>
              <a:t> </a:t>
            </a:r>
            <a:r>
              <a:rPr lang="en-US" b="1" dirty="0" smtClean="0">
                <a:solidFill>
                  <a:srgbClr val="000000"/>
                </a:solidFill>
                <a:latin typeface="Times New Roman" panose="02020603050405020304" pitchFamily="18" charset="0"/>
              </a:rPr>
              <a:t>-</a:t>
            </a:r>
            <a:r>
              <a:rPr lang="en-US" b="1" dirty="0" err="1" smtClean="0">
                <a:solidFill>
                  <a:srgbClr val="000000"/>
                </a:solidFill>
                <a:latin typeface="Times New Roman" panose="02020603050405020304" pitchFamily="18" charset="0"/>
              </a:rPr>
              <a:t>urýan</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enjamyň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dykyzlandyrylýan</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galyňlygy</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smtClean="0">
                <a:solidFill>
                  <a:srgbClr val="00B050"/>
                </a:solidFill>
                <a:latin typeface="Times New Roman" panose="02020603050405020304" pitchFamily="18" charset="0"/>
              </a:rPr>
              <a:t> </a:t>
            </a:r>
            <a:endParaRPr lang="ru-RU" b="1" dirty="0">
              <a:solidFill>
                <a:srgbClr val="00B050"/>
              </a:solidFill>
            </a:endParaRPr>
          </a:p>
        </p:txBody>
      </p:sp>
      <p:pic>
        <p:nvPicPr>
          <p:cNvPr id="4" name="Объект 3"/>
          <p:cNvPicPr>
            <a:picLocks noGrp="1" noChangeAspect="1"/>
          </p:cNvPicPr>
          <p:nvPr>
            <p:ph idx="1"/>
          </p:nvPr>
        </p:nvPicPr>
        <p:blipFill>
          <a:blip r:embed="rId2"/>
          <a:stretch>
            <a:fillRect/>
          </a:stretch>
        </p:blipFill>
        <p:spPr>
          <a:xfrm>
            <a:off x="1011114" y="3754314"/>
            <a:ext cx="9636371" cy="3103685"/>
          </a:xfrm>
          <a:prstGeom prst="rect">
            <a:avLst/>
          </a:prstGeom>
        </p:spPr>
      </p:pic>
    </p:spTree>
    <p:extLst>
      <p:ext uri="{BB962C8B-B14F-4D97-AF65-F5344CB8AC3E}">
        <p14:creationId xmlns:p14="http://schemas.microsoft.com/office/powerpoint/2010/main" val="3149356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0000"/>
                </a:solidFill>
                <a:latin typeface="Times New Roman" panose="02020603050405020304" pitchFamily="18" charset="0"/>
              </a:rPr>
              <a:t>Topragyň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dykyzlygy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şu</a:t>
            </a:r>
            <a:r>
              <a:rPr lang="en-US" sz="5400" b="1" dirty="0">
                <a:solidFill>
                  <a:srgbClr val="000000"/>
                </a:solidFill>
                <a:latin typeface="Times New Roman" panose="02020603050405020304" pitchFamily="18" charset="0"/>
              </a:rPr>
              <a:t> formula </a:t>
            </a:r>
            <a:r>
              <a:rPr lang="en-US" sz="5400" b="1" dirty="0" err="1">
                <a:solidFill>
                  <a:srgbClr val="000000"/>
                </a:solidFill>
                <a:latin typeface="Times New Roman" panose="02020603050405020304" pitchFamily="18" charset="0"/>
              </a:rPr>
              <a:t>bilen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hasaplaýar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tk-TM" sz="5400" b="1" dirty="0" smtClean="0">
                <a:solidFill>
                  <a:srgbClr val="000000"/>
                </a:solidFill>
                <a:latin typeface="Times New Roman" panose="02020603050405020304" pitchFamily="18" charset="0"/>
              </a:rPr>
              <a:t>              </a:t>
            </a:r>
            <a:r>
              <a:rPr lang="el-GR" sz="6600" b="1" i="1" dirty="0" smtClean="0">
                <a:solidFill>
                  <a:srgbClr val="FF0000"/>
                </a:solidFill>
                <a:latin typeface="Times New Roman" panose="02020603050405020304" pitchFamily="18" charset="0"/>
              </a:rPr>
              <a:t>δ</a:t>
            </a:r>
            <a:r>
              <a:rPr lang="en-US" sz="4000" b="1" i="1" dirty="0">
                <a:solidFill>
                  <a:srgbClr val="FF0000"/>
                </a:solidFill>
                <a:latin typeface="Times New Roman" panose="02020603050405020304" pitchFamily="18" charset="0"/>
              </a:rPr>
              <a:t>m</a:t>
            </a:r>
            <a:r>
              <a:rPr lang="en-US" sz="6600" b="1" i="1" dirty="0">
                <a:solidFill>
                  <a:srgbClr val="FF0000"/>
                </a:solidFill>
                <a:latin typeface="Times New Roman" panose="02020603050405020304" pitchFamily="18" charset="0"/>
              </a:rPr>
              <a:t> = k ·</a:t>
            </a:r>
            <a:r>
              <a:rPr lang="el-GR" sz="6600" b="1" i="1" dirty="0">
                <a:solidFill>
                  <a:srgbClr val="FF0000"/>
                </a:solidFill>
                <a:latin typeface="Times New Roman" panose="02020603050405020304" pitchFamily="18" charset="0"/>
              </a:rPr>
              <a:t>δ</a:t>
            </a:r>
            <a:r>
              <a:rPr lang="en-US" sz="4000" b="1" i="1" dirty="0">
                <a:solidFill>
                  <a:srgbClr val="FF0000"/>
                </a:solidFill>
                <a:latin typeface="Times New Roman" panose="02020603050405020304" pitchFamily="18" charset="0"/>
              </a:rPr>
              <a:t>max</a:t>
            </a:r>
            <a:r>
              <a:rPr lang="en-US" sz="6600" b="1" i="1" dirty="0">
                <a:solidFill>
                  <a:srgbClr val="FF000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err="1">
                <a:solidFill>
                  <a:srgbClr val="000000"/>
                </a:solidFill>
                <a:latin typeface="Times New Roman" panose="02020603050405020304" pitchFamily="18" charset="0"/>
              </a:rPr>
              <a:t>bu</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ýerde</a:t>
            </a:r>
            <a:r>
              <a:rPr lang="tk-TM" sz="5400" b="1" dirty="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i="1" dirty="0" smtClean="0">
                <a:solidFill>
                  <a:srgbClr val="FF0000"/>
                </a:solidFill>
                <a:latin typeface="Times New Roman" panose="02020603050405020304" pitchFamily="18" charset="0"/>
              </a:rPr>
              <a:t>k</a:t>
            </a:r>
            <a:r>
              <a:rPr lang="en-US" sz="5400" b="1" dirty="0" smtClean="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dykyzlandyrma</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koeffisienti</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l-GR" sz="5400" b="1" i="1" dirty="0">
                <a:solidFill>
                  <a:srgbClr val="FF0000"/>
                </a:solidFill>
                <a:latin typeface="Times New Roman" panose="02020603050405020304" pitchFamily="18" charset="0"/>
              </a:rPr>
              <a:t>δ</a:t>
            </a:r>
            <a:r>
              <a:rPr lang="en-US" sz="4000" b="1" i="1" dirty="0" smtClean="0">
                <a:solidFill>
                  <a:srgbClr val="FF0000"/>
                </a:solidFill>
                <a:latin typeface="Times New Roman" panose="02020603050405020304" pitchFamily="18" charset="0"/>
              </a:rPr>
              <a:t>max</a:t>
            </a:r>
            <a:r>
              <a:rPr lang="tk-TM" sz="4000" b="1" i="1" dirty="0" smtClean="0">
                <a:solidFill>
                  <a:srgbClr val="FF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a:t>
            </a:r>
            <a:r>
              <a:rPr lang="tk-TM"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topragyň</a:t>
            </a:r>
            <a:r>
              <a:rPr lang="en-US"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maksimal</a:t>
            </a:r>
            <a:r>
              <a:rPr lang="tk-TM" sz="5400" b="1" dirty="0" smtClean="0">
                <a:solidFill>
                  <a:srgbClr val="000000"/>
                </a:solidFill>
                <a:latin typeface="Times New Roman" panose="02020603050405020304" pitchFamily="18" charset="0"/>
              </a:rPr>
              <a:t>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dykyzlandyrylyşy</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38662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C00000"/>
                </a:solidFill>
                <a:latin typeface="Times New Roman" panose="02020603050405020304" pitchFamily="18" charset="0"/>
              </a:rPr>
              <a:t>Maşynlaryň</a:t>
            </a:r>
            <a:r>
              <a:rPr lang="en-US" sz="5400" b="1" dirty="0">
                <a:solidFill>
                  <a:srgbClr val="C00000"/>
                </a:solidFill>
                <a:latin typeface="Times New Roman" panose="02020603050405020304" pitchFamily="18" charset="0"/>
              </a:rPr>
              <a:t> </a:t>
            </a:r>
            <a:r>
              <a:rPr lang="en-US" sz="5400" b="1" dirty="0" err="1">
                <a:solidFill>
                  <a:srgbClr val="C00000"/>
                </a:solidFill>
                <a:latin typeface="Times New Roman" panose="02020603050405020304" pitchFamily="18" charset="0"/>
              </a:rPr>
              <a:t>görnüşleri</a:t>
            </a:r>
            <a:r>
              <a:rPr lang="en-US" sz="5400" b="1" dirty="0">
                <a:solidFill>
                  <a:srgbClr val="C00000"/>
                </a:solidFill>
                <a:latin typeface="Times New Roman" panose="02020603050405020304" pitchFamily="18" charset="0"/>
              </a:rPr>
              <a:t> we </a:t>
            </a:r>
            <a:r>
              <a:rPr lang="en-US" sz="5400" b="1" dirty="0" err="1">
                <a:solidFill>
                  <a:srgbClr val="C00000"/>
                </a:solidFill>
                <a:latin typeface="Times New Roman" panose="02020603050405020304" pitchFamily="18" charset="0"/>
              </a:rPr>
              <a:t>olaryň</a:t>
            </a:r>
            <a:r>
              <a:rPr lang="en-US" sz="5400" b="1" dirty="0">
                <a:solidFill>
                  <a:srgbClr val="C00000"/>
                </a:solidFill>
                <a:latin typeface="Times New Roman" panose="02020603050405020304" pitchFamily="18" charset="0"/>
              </a:rPr>
              <a:t> </a:t>
            </a:r>
            <a:r>
              <a:rPr lang="en-US" sz="5400" b="1" dirty="0" err="1" smtClean="0">
                <a:solidFill>
                  <a:srgbClr val="C00000"/>
                </a:solidFill>
                <a:latin typeface="Times New Roman" panose="02020603050405020304" pitchFamily="18" charset="0"/>
              </a:rPr>
              <a:t>konstruksiýalary</a:t>
            </a:r>
            <a:r>
              <a:rPr lang="tk-TM" sz="5400" b="1" dirty="0" smtClean="0">
                <a:solidFill>
                  <a:srgbClr val="C00000"/>
                </a:solidFill>
                <a:latin typeface="Times New Roman" panose="02020603050405020304" pitchFamily="18" charset="0"/>
              </a:rPr>
              <a:t>.</a:t>
            </a:r>
            <a:r>
              <a:rPr lang="en-US" sz="5400" b="1" dirty="0" smtClean="0">
                <a:solidFill>
                  <a:srgbClr val="C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smtClean="0">
                <a:solidFill>
                  <a:srgbClr val="00B050"/>
                </a:solidFill>
                <a:latin typeface="Times New Roman" panose="02020603050405020304" pitchFamily="18" charset="0"/>
              </a:rPr>
              <a:t>Ü</a:t>
            </a:r>
            <a:r>
              <a:rPr lang="en-US" sz="5400" b="1" dirty="0" smtClean="0">
                <a:solidFill>
                  <a:srgbClr val="00B050"/>
                </a:solidFill>
                <a:latin typeface="Times New Roman" panose="02020603050405020304" pitchFamily="18" charset="0"/>
              </a:rPr>
              <a:t>s</a:t>
            </a:r>
            <a:r>
              <a:rPr lang="tk-TM" sz="5400" b="1" dirty="0" smtClean="0">
                <a:solidFill>
                  <a:srgbClr val="00B050"/>
                </a:solidFill>
                <a:latin typeface="Times New Roman" panose="02020603050405020304" pitchFamily="18" charset="0"/>
              </a:rPr>
              <a:t>t</a:t>
            </a:r>
            <a:r>
              <a:rPr lang="en-US" sz="5400" b="1" dirty="0" err="1" smtClean="0">
                <a:solidFill>
                  <a:srgbClr val="00B050"/>
                </a:solidFill>
                <a:latin typeface="Times New Roman" panose="02020603050405020304" pitchFamily="18" charset="0"/>
              </a:rPr>
              <a:t>i</a:t>
            </a:r>
            <a:r>
              <a:rPr lang="en-US" sz="5400" b="1" dirty="0" smtClean="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tekiz</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okly</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özi</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ýöreýän</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katoklar</a:t>
            </a:r>
            <a:r>
              <a:rPr lang="en-US" sz="5400" b="1" dirty="0">
                <a:solidFill>
                  <a:srgbClr val="00B050"/>
                </a:solidFill>
                <a:latin typeface="Times New Roman" panose="02020603050405020304" pitchFamily="18" charset="0"/>
              </a:rPr>
              <a:t> </a:t>
            </a:r>
            <a:r>
              <a:rPr lang="en-US" sz="5400" b="1" dirty="0" err="1">
                <a:solidFill>
                  <a:srgbClr val="000000"/>
                </a:solidFill>
                <a:latin typeface="Times New Roman" panose="02020603050405020304" pitchFamily="18" charset="0"/>
              </a:rPr>
              <a:t>ýörite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metaldan</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ýasal</a:t>
            </a:r>
            <a:r>
              <a:rPr lang="tk-TM" sz="5400" b="1" dirty="0" smtClean="0">
                <a:solidFill>
                  <a:srgbClr val="000000"/>
                </a:solidFill>
                <a:latin typeface="Times New Roman" panose="02020603050405020304" pitchFamily="18" charset="0"/>
              </a:rPr>
              <a:t>ýar</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ýörite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tigirli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katoklar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işleýşi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boýunça</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ik</a:t>
            </a:r>
            <a:r>
              <a:rPr lang="tk-TM" sz="5400" b="1" dirty="0" smtClean="0">
                <a:solidFill>
                  <a:srgbClr val="000000"/>
                </a:solidFill>
                <a:latin typeface="Times New Roman" panose="02020603050405020304" pitchFamily="18" charset="0"/>
              </a:rPr>
              <a:t>i topara</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bölünýärler</a:t>
            </a:r>
            <a:r>
              <a:rPr lang="en-US" sz="5400" b="1" dirty="0">
                <a:solidFill>
                  <a:srgbClr val="000000"/>
                </a:solidFill>
                <a:latin typeface="Times New Roman" panose="02020603050405020304" pitchFamily="18" charset="0"/>
              </a:rPr>
              <a:t>: </a:t>
            </a:r>
            <a:r>
              <a:rPr lang="en-US" sz="5400" b="1" dirty="0" err="1">
                <a:solidFill>
                  <a:srgbClr val="0070C0"/>
                </a:solidFill>
                <a:latin typeface="Times New Roman" panose="02020603050405020304" pitchFamily="18" charset="0"/>
              </a:rPr>
              <a:t>statiki</a:t>
            </a:r>
            <a:r>
              <a:rPr lang="en-US" sz="5400" b="1" dirty="0">
                <a:solidFill>
                  <a:srgbClr val="000000"/>
                </a:solidFill>
                <a:latin typeface="Times New Roman" panose="02020603050405020304" pitchFamily="18" charset="0"/>
              </a:rPr>
              <a:t> we </a:t>
            </a:r>
            <a:r>
              <a:rPr lang="en-US" sz="5400" b="1" dirty="0" err="1">
                <a:solidFill>
                  <a:srgbClr val="0070C0"/>
                </a:solidFill>
                <a:latin typeface="Times New Roman" panose="02020603050405020304" pitchFamily="18" charset="0"/>
              </a:rPr>
              <a:t>udel</a:t>
            </a:r>
            <a:r>
              <a:rPr lang="en-US" sz="5400" b="1" dirty="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basyş</a:t>
            </a:r>
            <a:r>
              <a:rPr lang="tk-TM" sz="5400" b="1" dirty="0" smtClean="0">
                <a:solidFill>
                  <a:srgbClr val="0070C0"/>
                </a:solidFill>
                <a:latin typeface="Times New Roman" panose="02020603050405020304" pitchFamily="18" charset="0"/>
              </a:rPr>
              <a:t>l</a:t>
            </a:r>
            <a:r>
              <a:rPr lang="en-US" sz="5400" b="1" dirty="0" smtClean="0">
                <a:solidFill>
                  <a:srgbClr val="0070C0"/>
                </a:solidFill>
                <a:latin typeface="Times New Roman" panose="02020603050405020304" pitchFamily="18" charset="0"/>
              </a:rPr>
              <a:t>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agramy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boýunça</a:t>
            </a:r>
            <a:r>
              <a:rPr lang="en-US" sz="5400" b="1" dirty="0">
                <a:solidFill>
                  <a:srgbClr val="000000"/>
                </a:solidFill>
                <a:latin typeface="Times New Roman" panose="02020603050405020304" pitchFamily="18" charset="0"/>
              </a:rPr>
              <a:t> </a:t>
            </a:r>
            <a:r>
              <a:rPr lang="en-US" sz="5400" b="1" dirty="0" err="1">
                <a:solidFill>
                  <a:srgbClr val="0070C0"/>
                </a:solidFill>
                <a:latin typeface="Times New Roman" panose="02020603050405020304" pitchFamily="18" charset="0"/>
              </a:rPr>
              <a:t>üç</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ölegli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görnüşe</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bölünýärler</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endParaRPr lang="ru-RU" sz="5400" b="1" dirty="0"/>
          </a:p>
        </p:txBody>
      </p:sp>
    </p:spTree>
    <p:extLst>
      <p:ext uri="{BB962C8B-B14F-4D97-AF65-F5344CB8AC3E}">
        <p14:creationId xmlns:p14="http://schemas.microsoft.com/office/powerpoint/2010/main" val="703017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b="1" dirty="0" err="1">
                <a:solidFill>
                  <a:srgbClr val="0070C0"/>
                </a:solidFill>
                <a:latin typeface="Times New Roman" panose="02020603050405020304" pitchFamily="18" charset="0"/>
              </a:rPr>
              <a:t>Ýeňil</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agramly</a:t>
            </a:r>
            <a:r>
              <a:rPr lang="en-US" b="1" dirty="0">
                <a:solidFill>
                  <a:srgbClr val="0070C0"/>
                </a:solidFill>
                <a:latin typeface="Times New Roman" panose="02020603050405020304" pitchFamily="18" charset="0"/>
              </a:rPr>
              <a:t> </a:t>
            </a:r>
            <a:r>
              <a:rPr lang="en-US" b="1" i="1" dirty="0" smtClean="0">
                <a:solidFill>
                  <a:srgbClr val="C00000"/>
                </a:solidFill>
                <a:latin typeface="Times New Roman" panose="02020603050405020304" pitchFamily="18" charset="0"/>
              </a:rPr>
              <a:t>0</a:t>
            </a:r>
            <a:r>
              <a:rPr lang="tk-TM" b="1" i="1" dirty="0" smtClean="0">
                <a:solidFill>
                  <a:srgbClr val="C00000"/>
                </a:solidFill>
                <a:latin typeface="Times New Roman" panose="02020603050405020304" pitchFamily="18" charset="0"/>
              </a:rPr>
              <a:t>,</a:t>
            </a:r>
            <a:r>
              <a:rPr lang="en-US" b="1" i="1" dirty="0" smtClean="0">
                <a:solidFill>
                  <a:srgbClr val="C00000"/>
                </a:solidFill>
                <a:latin typeface="Times New Roman" panose="02020603050405020304" pitchFamily="18" charset="0"/>
              </a:rPr>
              <a:t>6</a:t>
            </a:r>
            <a:r>
              <a:rPr lang="tk-TM" b="1" i="1" dirty="0" smtClean="0">
                <a:solidFill>
                  <a:srgbClr val="C00000"/>
                </a:solidFill>
                <a:latin typeface="Times New Roman" panose="02020603050405020304" pitchFamily="18" charset="0"/>
              </a:rPr>
              <a:t>-</a:t>
            </a:r>
            <a:r>
              <a:rPr lang="en-US" b="1" i="1" dirty="0" err="1" smtClean="0">
                <a:solidFill>
                  <a:srgbClr val="C00000"/>
                </a:solidFill>
                <a:latin typeface="Times New Roman" panose="02020603050405020304" pitchFamily="18" charset="0"/>
              </a:rPr>
              <a:t>dan</a:t>
            </a:r>
            <a:r>
              <a:rPr lang="en-US" b="1" i="1" dirty="0" smtClean="0">
                <a:solidFill>
                  <a:srgbClr val="C00000"/>
                </a:solidFill>
                <a:latin typeface="Times New Roman" panose="02020603050405020304" pitchFamily="18" charset="0"/>
              </a:rPr>
              <a:t> </a:t>
            </a:r>
            <a:r>
              <a:rPr lang="en-US" b="1" i="1" dirty="0">
                <a:solidFill>
                  <a:srgbClr val="C00000"/>
                </a:solidFill>
                <a:latin typeface="Times New Roman" panose="02020603050405020304" pitchFamily="18" charset="0"/>
              </a:rPr>
              <a:t>4 </a:t>
            </a:r>
            <a:r>
              <a:rPr lang="en-US" b="1" dirty="0" err="1">
                <a:solidFill>
                  <a:srgbClr val="000000"/>
                </a:solidFill>
                <a:latin typeface="Times New Roman" panose="02020603050405020304" pitchFamily="18" charset="0"/>
              </a:rPr>
              <a:t>tonna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çenli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dykyzlandyrýan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materialy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gara</a:t>
            </a:r>
            <a:r>
              <a:rPr lang="en-US" b="1" dirty="0">
                <a:solidFill>
                  <a:srgbClr val="000000"/>
                </a:solidFill>
                <a:latin typeface="Times New Roman" panose="02020603050405020304" pitchFamily="18" charset="0"/>
              </a:rPr>
              <a:t> we </a:t>
            </a:r>
            <a:r>
              <a:rPr lang="en-US" b="1" dirty="0" err="1">
                <a:solidFill>
                  <a:srgbClr val="000000"/>
                </a:solidFill>
                <a:latin typeface="Times New Roman" panose="02020603050405020304" pitchFamily="18" charset="0"/>
              </a:rPr>
              <a:t>asfalt</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beton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ýazýar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işleýän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ýerleri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seýilgähiň</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ýollary</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sadionyň</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ýollary</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zawodlaryň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daş</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töwereginiň</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ýollary</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
            </a:r>
            <a:br>
              <a:rPr lang="en-US" b="1" dirty="0">
                <a:solidFill>
                  <a:srgbClr val="000000"/>
                </a:solidFill>
                <a:latin typeface="Times New Roman" panose="02020603050405020304" pitchFamily="18" charset="0"/>
              </a:rPr>
            </a:br>
            <a:r>
              <a:rPr lang="en-US" b="1" dirty="0" err="1">
                <a:solidFill>
                  <a:srgbClr val="0070C0"/>
                </a:solidFill>
                <a:latin typeface="Times New Roman" panose="02020603050405020304" pitchFamily="18" charset="0"/>
              </a:rPr>
              <a:t>Ortalyk</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agramly</a:t>
            </a:r>
            <a:r>
              <a:rPr lang="en-US" b="1" dirty="0">
                <a:solidFill>
                  <a:srgbClr val="0070C0"/>
                </a:solidFill>
                <a:latin typeface="Times New Roman" panose="02020603050405020304" pitchFamily="18" charset="0"/>
              </a:rPr>
              <a:t> </a:t>
            </a:r>
            <a:r>
              <a:rPr lang="en-US" b="1" i="1" dirty="0">
                <a:solidFill>
                  <a:srgbClr val="C00000"/>
                </a:solidFill>
                <a:latin typeface="Times New Roman" panose="02020603050405020304" pitchFamily="18" charset="0"/>
              </a:rPr>
              <a:t>6-8 </a:t>
            </a:r>
            <a:r>
              <a:rPr lang="en-US" b="1" i="1" dirty="0" err="1">
                <a:solidFill>
                  <a:srgbClr val="C00000"/>
                </a:solidFill>
                <a:latin typeface="Times New Roman" panose="02020603050405020304" pitchFamily="18" charset="0"/>
              </a:rPr>
              <a:t>tonna</a:t>
            </a:r>
            <a:r>
              <a:rPr lang="en-US" b="1" i="1" dirty="0">
                <a:solidFill>
                  <a:srgbClr val="C00000"/>
                </a:solidFill>
                <a:latin typeface="Times New Roman" panose="02020603050405020304" pitchFamily="18" charset="0"/>
              </a:rPr>
              <a:t> </a:t>
            </a:r>
            <a:r>
              <a:rPr lang="en-US" b="1" dirty="0" err="1">
                <a:solidFill>
                  <a:srgbClr val="000000"/>
                </a:solidFill>
                <a:latin typeface="Times New Roman" panose="02020603050405020304" pitchFamily="18" charset="0"/>
              </a:rPr>
              <a:t>çenli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dykyzlandyrýan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materialy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çagyl</a:t>
            </a:r>
            <a:r>
              <a:rPr lang="en-US" b="1" dirty="0">
                <a:solidFill>
                  <a:srgbClr val="000000"/>
                </a:solidFill>
                <a:latin typeface="Times New Roman" panose="02020603050405020304" pitchFamily="18" charset="0"/>
              </a:rPr>
              <a:t> we </a:t>
            </a:r>
            <a:r>
              <a:rPr lang="en-US" b="1" dirty="0" err="1">
                <a:solidFill>
                  <a:srgbClr val="000000"/>
                </a:solidFill>
                <a:latin typeface="Times New Roman" panose="02020603050405020304" pitchFamily="18" charset="0"/>
              </a:rPr>
              <a:t>ownuk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daşlar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işleýän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gara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asfalt</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beton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ýazmak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üçin</a:t>
            </a:r>
            <a:r>
              <a:rPr lang="en-US" b="1" dirty="0">
                <a:solidFill>
                  <a:srgbClr val="000000"/>
                </a:solidFill>
                <a:latin typeface="Times New Roman" panose="02020603050405020304" pitchFamily="18" charset="0"/>
              </a:rPr>
              <a:t>. </a:t>
            </a:r>
            <a:br>
              <a:rPr lang="en-US" b="1" dirty="0">
                <a:solidFill>
                  <a:srgbClr val="000000"/>
                </a:solidFill>
                <a:latin typeface="Times New Roman" panose="02020603050405020304" pitchFamily="18" charset="0"/>
              </a:rPr>
            </a:br>
            <a:r>
              <a:rPr lang="en-US" b="1" dirty="0" err="1">
                <a:solidFill>
                  <a:srgbClr val="0070C0"/>
                </a:solidFill>
                <a:latin typeface="Times New Roman" panose="02020603050405020304" pitchFamily="18" charset="0"/>
              </a:rPr>
              <a:t>Agyr</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agramly</a:t>
            </a:r>
            <a:r>
              <a:rPr lang="en-US" b="1" dirty="0">
                <a:solidFill>
                  <a:srgbClr val="0070C0"/>
                </a:solidFill>
                <a:latin typeface="Times New Roman" panose="02020603050405020304" pitchFamily="18" charset="0"/>
              </a:rPr>
              <a:t> </a:t>
            </a:r>
            <a:r>
              <a:rPr lang="en-US" b="1" i="1" dirty="0">
                <a:solidFill>
                  <a:srgbClr val="C00000"/>
                </a:solidFill>
                <a:latin typeface="Times New Roman" panose="02020603050405020304" pitchFamily="18" charset="0"/>
              </a:rPr>
              <a:t>10-18 </a:t>
            </a:r>
            <a:r>
              <a:rPr lang="en-US" b="1" i="1" dirty="0" err="1">
                <a:solidFill>
                  <a:srgbClr val="C00000"/>
                </a:solidFill>
                <a:latin typeface="Times New Roman" panose="02020603050405020304" pitchFamily="18" charset="0"/>
              </a:rPr>
              <a:t>tonna</a:t>
            </a:r>
            <a:r>
              <a:rPr lang="en-US" b="1" i="1" dirty="0">
                <a:solidFill>
                  <a:srgbClr val="C00000"/>
                </a:solidFill>
                <a:latin typeface="Times New Roman" panose="02020603050405020304" pitchFamily="18" charset="0"/>
              </a:rPr>
              <a:t> </a:t>
            </a:r>
            <a:r>
              <a:rPr lang="en-US" b="1" dirty="0" err="1">
                <a:solidFill>
                  <a:srgbClr val="000000"/>
                </a:solidFill>
                <a:latin typeface="Times New Roman" panose="02020603050405020304" pitchFamily="18" charset="0"/>
              </a:rPr>
              <a:t>çenli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soňky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gezek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dykyzlandyrýar</a:t>
            </a:r>
            <a:r>
              <a:rPr lang="en-US" b="1" dirty="0" smtClean="0">
                <a:solidFill>
                  <a:srgbClr val="000000"/>
                </a:solidFill>
                <a:latin typeface="Times New Roman" panose="02020603050405020304" pitchFamily="18" charset="0"/>
              </a:rPr>
              <a:t>.</a:t>
            </a:r>
            <a:r>
              <a:rPr lang="sv-SE" dirty="0">
                <a:solidFill>
                  <a:srgbClr val="000000"/>
                </a:solidFill>
                <a:latin typeface="Times New Roman" panose="02020603050405020304" pitchFamily="18" charset="0"/>
              </a:rPr>
              <a:t> </a:t>
            </a:r>
            <a:r>
              <a:rPr lang="sv-SE" b="1" dirty="0">
                <a:solidFill>
                  <a:srgbClr val="000000"/>
                </a:solidFill>
                <a:latin typeface="Times New Roman" panose="02020603050405020304" pitchFamily="18" charset="0"/>
              </a:rPr>
              <a:t>Işleýän materialy gara asfalty </a:t>
            </a:r>
            <a:r>
              <a:rPr lang="sv-SE" b="1" dirty="0" smtClean="0">
                <a:solidFill>
                  <a:srgbClr val="000000"/>
                </a:solidFill>
                <a:latin typeface="Times New Roman" panose="02020603050405020304" pitchFamily="18" charset="0"/>
              </a:rPr>
              <a:t>ýazmak</a:t>
            </a:r>
            <a:r>
              <a:rPr lang="tk-TM" b="1" dirty="0" smtClean="0">
                <a:solidFill>
                  <a:srgbClr val="000000"/>
                </a:solidFill>
                <a:latin typeface="Times New Roman" panose="02020603050405020304" pitchFamily="18" charset="0"/>
              </a:rPr>
              <a:t>.</a:t>
            </a:r>
            <a:r>
              <a:rPr lang="sv-SE" b="1" dirty="0" smtClean="0">
                <a:solidFill>
                  <a:srgbClr val="000000"/>
                </a:solidFill>
                <a:latin typeface="Times New Roman" panose="02020603050405020304" pitchFamily="18" charset="0"/>
              </a:rPr>
              <a:t> </a:t>
            </a:r>
            <a:endParaRPr lang="ru-RU" b="1" dirty="0"/>
          </a:p>
        </p:txBody>
      </p:sp>
    </p:spTree>
    <p:extLst>
      <p:ext uri="{BB962C8B-B14F-4D97-AF65-F5344CB8AC3E}">
        <p14:creationId xmlns:p14="http://schemas.microsoft.com/office/powerpoint/2010/main" val="1160203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2883876"/>
          </a:xfrm>
        </p:spPr>
        <p:txBody>
          <a:bodyPr>
            <a:normAutofit fontScale="90000"/>
          </a:bodyPr>
          <a:lstStyle/>
          <a:p>
            <a:r>
              <a:rPr lang="en-US" b="1" dirty="0" err="1">
                <a:solidFill>
                  <a:srgbClr val="00B050"/>
                </a:solidFill>
                <a:latin typeface="Times New Roman" panose="02020603050405020304" pitchFamily="18" charset="0"/>
              </a:rPr>
              <a:t>Üsti</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tekiz</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okly</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katoklaryň</a:t>
            </a:r>
            <a:r>
              <a:rPr lang="en-US" b="1" dirty="0">
                <a:solidFill>
                  <a:srgbClr val="00B050"/>
                </a:solidFill>
                <a:latin typeface="Times New Roman" panose="02020603050405020304" pitchFamily="18" charset="0"/>
              </a:rPr>
              <a:t> </a:t>
            </a:r>
            <a:r>
              <a:rPr lang="en-US" b="1" dirty="0" err="1" smtClean="0">
                <a:solidFill>
                  <a:srgbClr val="00B050"/>
                </a:solidFill>
                <a:latin typeface="Times New Roman" panose="02020603050405020304" pitchFamily="18" charset="0"/>
              </a:rPr>
              <a:t>görnüşi</a:t>
            </a:r>
            <a:r>
              <a:rPr lang="tk-TM" b="1" dirty="0">
                <a:solidFill>
                  <a:srgbClr val="00B050"/>
                </a:solidFill>
                <a:latin typeface="Times New Roman" panose="02020603050405020304" pitchFamily="18" charset="0"/>
              </a:rPr>
              <a:t>:</a:t>
            </a:r>
            <a:r>
              <a:rPr lang="en-US" b="1" dirty="0" smtClean="0">
                <a:solidFill>
                  <a:srgbClr val="00B050"/>
                </a:solidFill>
                <a:latin typeface="Times New Roman" panose="02020603050405020304" pitchFamily="18" charset="0"/>
              </a:rPr>
              <a:t> </a:t>
            </a:r>
            <a:r>
              <a:rPr lang="en-US" b="1" dirty="0">
                <a:solidFill>
                  <a:srgbClr val="000000"/>
                </a:solidFill>
                <a:latin typeface="Times New Roman" panose="02020603050405020304" pitchFamily="18" charset="0"/>
              </a:rPr>
              <a:t/>
            </a:r>
            <a:br>
              <a:rPr lang="en-US" b="1" dirty="0">
                <a:solidFill>
                  <a:srgbClr val="000000"/>
                </a:solidFill>
                <a:latin typeface="Times New Roman" panose="02020603050405020304" pitchFamily="18" charset="0"/>
              </a:rPr>
            </a:br>
            <a:r>
              <a:rPr lang="en-US" b="1" i="1" dirty="0">
                <a:solidFill>
                  <a:srgbClr val="0070C0"/>
                </a:solidFill>
                <a:latin typeface="Times New Roman" panose="02020603050405020304" pitchFamily="18" charset="0"/>
              </a:rPr>
              <a:t>a) </a:t>
            </a:r>
            <a:r>
              <a:rPr lang="en-US" b="1" dirty="0" err="1">
                <a:solidFill>
                  <a:srgbClr val="000000"/>
                </a:solidFill>
                <a:latin typeface="Times New Roman" panose="02020603050405020304" pitchFamily="18" charset="0"/>
              </a:rPr>
              <a:t>iki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okly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tirkemek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üçin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katok</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b</a:t>
            </a:r>
            <a:r>
              <a:rPr lang="en-US" b="1" i="1" dirty="0">
                <a:solidFill>
                  <a:srgbClr val="0070C0"/>
                </a:solidFill>
                <a:latin typeface="Times New Roman" panose="02020603050405020304" pitchFamily="18" charset="0"/>
              </a:rPr>
              <a:t>) </a:t>
            </a:r>
            <a:r>
              <a:rPr lang="en-US" b="1" dirty="0" err="1">
                <a:solidFill>
                  <a:srgbClr val="000000"/>
                </a:solidFill>
                <a:latin typeface="Times New Roman" panose="02020603050405020304" pitchFamily="18" charset="0"/>
              </a:rPr>
              <a:t>üç</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tigirli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katok</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w</a:t>
            </a:r>
            <a:r>
              <a:rPr lang="en-US" b="1" i="1" dirty="0">
                <a:solidFill>
                  <a:srgbClr val="0070C0"/>
                </a:solidFill>
                <a:latin typeface="Times New Roman" panose="02020603050405020304" pitchFamily="18" charset="0"/>
              </a:rPr>
              <a:t>) </a:t>
            </a:r>
            <a:r>
              <a:rPr lang="en-US" b="1" dirty="0" err="1">
                <a:solidFill>
                  <a:srgbClr val="000000"/>
                </a:solidFill>
                <a:latin typeface="Times New Roman" panose="02020603050405020304" pitchFamily="18" charset="0"/>
              </a:rPr>
              <a:t>dört</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tigirli</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g</a:t>
            </a:r>
            <a:r>
              <a:rPr lang="en-US" b="1" i="1" dirty="0">
                <a:solidFill>
                  <a:srgbClr val="0070C0"/>
                </a:solidFill>
                <a:latin typeface="Times New Roman" panose="02020603050405020304" pitchFamily="18" charset="0"/>
              </a:rPr>
              <a:t>) </a:t>
            </a:r>
            <a:r>
              <a:rPr lang="en-US" b="1" dirty="0" err="1">
                <a:solidFill>
                  <a:srgbClr val="000000"/>
                </a:solidFill>
                <a:latin typeface="Times New Roman" panose="02020603050405020304" pitchFamily="18" charset="0"/>
              </a:rPr>
              <a:t>alty</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tigirli</a:t>
            </a:r>
            <a:r>
              <a:rPr lang="tk-TM" b="1" dirty="0" smtClean="0">
                <a:solidFill>
                  <a:srgbClr val="000000"/>
                </a:solidFill>
                <a:latin typeface="Times New Roman" panose="02020603050405020304" pitchFamily="18" charset="0"/>
              </a:rPr>
              <a:t>.</a:t>
            </a:r>
            <a:endParaRPr lang="ru-RU" b="1" dirty="0"/>
          </a:p>
        </p:txBody>
      </p:sp>
      <p:pic>
        <p:nvPicPr>
          <p:cNvPr id="4" name="Объект 3"/>
          <p:cNvPicPr>
            <a:picLocks noGrp="1" noChangeAspect="1"/>
          </p:cNvPicPr>
          <p:nvPr>
            <p:ph idx="1"/>
          </p:nvPr>
        </p:nvPicPr>
        <p:blipFill>
          <a:blip r:embed="rId2"/>
          <a:stretch>
            <a:fillRect/>
          </a:stretch>
        </p:blipFill>
        <p:spPr>
          <a:xfrm>
            <a:off x="0" y="2883876"/>
            <a:ext cx="12191999" cy="3974123"/>
          </a:xfrm>
          <a:prstGeom prst="rect">
            <a:avLst/>
          </a:prstGeom>
        </p:spPr>
      </p:pic>
    </p:spTree>
    <p:extLst>
      <p:ext uri="{BB962C8B-B14F-4D97-AF65-F5344CB8AC3E}">
        <p14:creationId xmlns:p14="http://schemas.microsoft.com/office/powerpoint/2010/main" val="18625499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77</Words>
  <Application>Microsoft Office PowerPoint</Application>
  <PresentationFormat>Широкоэкранный</PresentationFormat>
  <Paragraphs>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Tema 15: Üsti tekiz okly özi ýöreýän kotoklaryň        görnüşleri we esasy ölçegleriniň hasaplanylyşy 1. Kulaçokly katoklar.  2. Maşynlar işlände oňa täsir edýän garşylyk       güýçleriniň we iş öndürijiliginiň hasaplanylyşy. 3. Pnewmokatoklar. Titräp işleýän kotýollar.  4. Ýol gurluşygynda topragy urup         dykyzlandyryjy maşynlar.      Netije.</vt:lpstr>
      <vt:lpstr>Materiallaryň ýola ýazylanda usullary:  Ýola ýazylan materiallar ýol gurluşygynda aşakdaky usullarda dykyzlandyrylýar:  1. Statiki usulda, ýagny tigirlenýän enjam arkaly olaryň görnüşleri: üsti tekiz silindrik görnüşli okly, silindrik görnüşli okuň üsti gapyrga-gapyrga, silindrik görnüşli okyň üsti kulaçokly we phewma tigirli. </vt:lpstr>
      <vt:lpstr>m-agramy;  h-materialyň dykyzlandyrylandaky galyňlygy. </vt:lpstr>
      <vt:lpstr>  2. Titrediji maşynlar arkaly topragy        dykyzlandyryşy.  Bu ýagdaýda yrgyldaýan materialyň yrgyldysy, materialyň özi yrgyldysy bilen deň gelýär.  m -titredijiniň agramy;  h -titrediji topragy dykyzlandylan dagalyňlygy. </vt:lpstr>
      <vt:lpstr>     Ýörite enjamly topragyň dykyzlandyrylyşy  Bu ýagdaýda maşyn topragy urmak usulynda dykyzlandyrylýar.  m -urgy enjamyň urýan guralynyň agramy;  H -urýan enjamyň galdyrylan beýikligi;  h -urýan enjamyň dykyzlandyrylýan galyňlygy.  </vt:lpstr>
      <vt:lpstr>Topragyň dykyzlygy şu formula bilen hasaplaýar:                δm = k ·δmax  bu ýerde:  k - dykyzlandyrma koeffisienti;  δmax - topragyň maksimal             dykyzlandyrylyşy. </vt:lpstr>
      <vt:lpstr>Maşynlaryň görnüşleri we olaryň konstruksiýalary.  Üsti tekiz okly özi ýöreýän katoklar ýörite metaldan ýasalýar, ýörite tigirli katoklar işleýşi boýunça iki topara bölünýärler: statiki we udel basyşly, agramy boýunça üç ölegli görnüşe bölünýärler:  </vt:lpstr>
      <vt:lpstr>Ýeňil agramly 0,6-dan 4 tonna çenli dykyzlandyrýan materialy gara we asfalt beton ýazýar işleýän ýerleri seýilgähiň ýollary, sadionyň ýollary, zawodlaryň daş töwereginiň ýollary.  Ortalyk agramly 6-8 tonna çenli dykyzlandyrýan materialy çagyl we ownuk daşlar işleýän ýeri gara asfalt beton ýere ýazmak üçin.  Agyr agramly 10-18 tonna çenli soňky gezek dykyzlandyrýar. Işleýän materialy gara asfalty ýazmak. </vt:lpstr>
      <vt:lpstr>Üsti tekiz okly katoklaryň görnüşi:  a) iki okly tirkemek üçin katok;  b) üç tigirli katok;  w) dört tigirli;  g) alty tigirli.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15: Üsti tekiz okly özi ýöreýän kotoklaryň        görnüşleri we esasy ölçegleriniň hasaplanylyşy 1. Kulaçokly katoklar.  2. Maşynlar işlände oňa täsir edýän garşylyk       güýçleriniň we iş öndürijiliginiň hasaplanylyşy. 3. Pnewmokatoklar. Titräp işleýän kotýollar.  4. Ýol gurluşygynda topragy urup         dykyzlandyryjy maşynlar.      Netije.</dc:title>
  <dc:creator>Lenovo</dc:creator>
  <cp:lastModifiedBy>Lenovo</cp:lastModifiedBy>
  <cp:revision>16</cp:revision>
  <dcterms:created xsi:type="dcterms:W3CDTF">2021-02-02T07:21:02Z</dcterms:created>
  <dcterms:modified xsi:type="dcterms:W3CDTF">2021-02-02T12:44:36Z</dcterms:modified>
</cp:coreProperties>
</file>