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DC5D4E2-DB8D-4CC5-8B2B-6FD4034D97BE}" type="datetimeFigureOut">
              <a:rPr lang="ru-RU" smtClean="0"/>
              <a:t>31.03.2020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54904C-74CF-4E8B-9F4A-1FD73A385F8F}" type="slidenum">
              <a:rPr lang="ru-RU" smtClean="0"/>
              <a:t>‹#›</a:t>
            </a:fld>
            <a:endParaRPr lang="ru-RU"/>
          </a:p>
        </p:txBody>
      </p:sp>
    </p:spTree>
    <p:extLst>
      <p:ext uri="{BB962C8B-B14F-4D97-AF65-F5344CB8AC3E}">
        <p14:creationId xmlns:p14="http://schemas.microsoft.com/office/powerpoint/2010/main" val="3024332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DC5D4E2-DB8D-4CC5-8B2B-6FD4034D97BE}" type="datetimeFigureOut">
              <a:rPr lang="ru-RU" smtClean="0"/>
              <a:t>31.03.2020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54904C-74CF-4E8B-9F4A-1FD73A385F8F}" type="slidenum">
              <a:rPr lang="ru-RU" smtClean="0"/>
              <a:t>‹#›</a:t>
            </a:fld>
            <a:endParaRPr lang="ru-RU"/>
          </a:p>
        </p:txBody>
      </p:sp>
    </p:spTree>
    <p:extLst>
      <p:ext uri="{BB962C8B-B14F-4D97-AF65-F5344CB8AC3E}">
        <p14:creationId xmlns:p14="http://schemas.microsoft.com/office/powerpoint/2010/main" val="662764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DC5D4E2-DB8D-4CC5-8B2B-6FD4034D97BE}" type="datetimeFigureOut">
              <a:rPr lang="ru-RU" smtClean="0"/>
              <a:t>31.03.2020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54904C-74CF-4E8B-9F4A-1FD73A385F8F}" type="slidenum">
              <a:rPr lang="ru-RU" smtClean="0"/>
              <a:t>‹#›</a:t>
            </a:fld>
            <a:endParaRPr lang="ru-RU"/>
          </a:p>
        </p:txBody>
      </p:sp>
    </p:spTree>
    <p:extLst>
      <p:ext uri="{BB962C8B-B14F-4D97-AF65-F5344CB8AC3E}">
        <p14:creationId xmlns:p14="http://schemas.microsoft.com/office/powerpoint/2010/main" val="3538576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DC5D4E2-DB8D-4CC5-8B2B-6FD4034D97BE}" type="datetimeFigureOut">
              <a:rPr lang="ru-RU" smtClean="0"/>
              <a:t>31.03.2020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54904C-74CF-4E8B-9F4A-1FD73A385F8F}" type="slidenum">
              <a:rPr lang="ru-RU" smtClean="0"/>
              <a:t>‹#›</a:t>
            </a:fld>
            <a:endParaRPr lang="ru-RU"/>
          </a:p>
        </p:txBody>
      </p:sp>
    </p:spTree>
    <p:extLst>
      <p:ext uri="{BB962C8B-B14F-4D97-AF65-F5344CB8AC3E}">
        <p14:creationId xmlns:p14="http://schemas.microsoft.com/office/powerpoint/2010/main" val="1721061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DC5D4E2-DB8D-4CC5-8B2B-6FD4034D97BE}" type="datetimeFigureOut">
              <a:rPr lang="ru-RU" smtClean="0"/>
              <a:t>31.03.2020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54904C-74CF-4E8B-9F4A-1FD73A385F8F}" type="slidenum">
              <a:rPr lang="ru-RU" smtClean="0"/>
              <a:t>‹#›</a:t>
            </a:fld>
            <a:endParaRPr lang="ru-RU"/>
          </a:p>
        </p:txBody>
      </p:sp>
    </p:spTree>
    <p:extLst>
      <p:ext uri="{BB962C8B-B14F-4D97-AF65-F5344CB8AC3E}">
        <p14:creationId xmlns:p14="http://schemas.microsoft.com/office/powerpoint/2010/main" val="2055148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DC5D4E2-DB8D-4CC5-8B2B-6FD4034D97BE}" type="datetimeFigureOut">
              <a:rPr lang="ru-RU" smtClean="0"/>
              <a:t>31.03.2020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54904C-74CF-4E8B-9F4A-1FD73A385F8F}" type="slidenum">
              <a:rPr lang="ru-RU" smtClean="0"/>
              <a:t>‹#›</a:t>
            </a:fld>
            <a:endParaRPr lang="ru-RU"/>
          </a:p>
        </p:txBody>
      </p:sp>
    </p:spTree>
    <p:extLst>
      <p:ext uri="{BB962C8B-B14F-4D97-AF65-F5344CB8AC3E}">
        <p14:creationId xmlns:p14="http://schemas.microsoft.com/office/powerpoint/2010/main" val="2978246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DC5D4E2-DB8D-4CC5-8B2B-6FD4034D97BE}" type="datetimeFigureOut">
              <a:rPr lang="ru-RU" smtClean="0"/>
              <a:t>31.03.2020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254904C-74CF-4E8B-9F4A-1FD73A385F8F}" type="slidenum">
              <a:rPr lang="ru-RU" smtClean="0"/>
              <a:t>‹#›</a:t>
            </a:fld>
            <a:endParaRPr lang="ru-RU"/>
          </a:p>
        </p:txBody>
      </p:sp>
    </p:spTree>
    <p:extLst>
      <p:ext uri="{BB962C8B-B14F-4D97-AF65-F5344CB8AC3E}">
        <p14:creationId xmlns:p14="http://schemas.microsoft.com/office/powerpoint/2010/main" val="548520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DC5D4E2-DB8D-4CC5-8B2B-6FD4034D97BE}" type="datetimeFigureOut">
              <a:rPr lang="ru-RU" smtClean="0"/>
              <a:t>31.03.2020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254904C-74CF-4E8B-9F4A-1FD73A385F8F}" type="slidenum">
              <a:rPr lang="ru-RU" smtClean="0"/>
              <a:t>‹#›</a:t>
            </a:fld>
            <a:endParaRPr lang="ru-RU"/>
          </a:p>
        </p:txBody>
      </p:sp>
    </p:spTree>
    <p:extLst>
      <p:ext uri="{BB962C8B-B14F-4D97-AF65-F5344CB8AC3E}">
        <p14:creationId xmlns:p14="http://schemas.microsoft.com/office/powerpoint/2010/main" val="3194765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DC5D4E2-DB8D-4CC5-8B2B-6FD4034D97BE}" type="datetimeFigureOut">
              <a:rPr lang="ru-RU" smtClean="0"/>
              <a:t>31.03.2020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254904C-74CF-4E8B-9F4A-1FD73A385F8F}" type="slidenum">
              <a:rPr lang="ru-RU" smtClean="0"/>
              <a:t>‹#›</a:t>
            </a:fld>
            <a:endParaRPr lang="ru-RU"/>
          </a:p>
        </p:txBody>
      </p:sp>
    </p:spTree>
    <p:extLst>
      <p:ext uri="{BB962C8B-B14F-4D97-AF65-F5344CB8AC3E}">
        <p14:creationId xmlns:p14="http://schemas.microsoft.com/office/powerpoint/2010/main" val="1981526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DC5D4E2-DB8D-4CC5-8B2B-6FD4034D97BE}" type="datetimeFigureOut">
              <a:rPr lang="ru-RU" smtClean="0"/>
              <a:t>31.03.2020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54904C-74CF-4E8B-9F4A-1FD73A385F8F}" type="slidenum">
              <a:rPr lang="ru-RU" smtClean="0"/>
              <a:t>‹#›</a:t>
            </a:fld>
            <a:endParaRPr lang="ru-RU"/>
          </a:p>
        </p:txBody>
      </p:sp>
    </p:spTree>
    <p:extLst>
      <p:ext uri="{BB962C8B-B14F-4D97-AF65-F5344CB8AC3E}">
        <p14:creationId xmlns:p14="http://schemas.microsoft.com/office/powerpoint/2010/main" val="706346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DC5D4E2-DB8D-4CC5-8B2B-6FD4034D97BE}" type="datetimeFigureOut">
              <a:rPr lang="ru-RU" smtClean="0"/>
              <a:t>31.03.2020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54904C-74CF-4E8B-9F4A-1FD73A385F8F}" type="slidenum">
              <a:rPr lang="ru-RU" smtClean="0"/>
              <a:t>‹#›</a:t>
            </a:fld>
            <a:endParaRPr lang="ru-RU"/>
          </a:p>
        </p:txBody>
      </p:sp>
    </p:spTree>
    <p:extLst>
      <p:ext uri="{BB962C8B-B14F-4D97-AF65-F5344CB8AC3E}">
        <p14:creationId xmlns:p14="http://schemas.microsoft.com/office/powerpoint/2010/main" val="2205803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C5D4E2-DB8D-4CC5-8B2B-6FD4034D97BE}" type="datetimeFigureOut">
              <a:rPr lang="ru-RU" smtClean="0"/>
              <a:t>31.03.2020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54904C-74CF-4E8B-9F4A-1FD73A385F8F}" type="slidenum">
              <a:rPr lang="ru-RU" smtClean="0"/>
              <a:t>‹#›</a:t>
            </a:fld>
            <a:endParaRPr lang="ru-RU"/>
          </a:p>
        </p:txBody>
      </p:sp>
    </p:spTree>
    <p:extLst>
      <p:ext uri="{BB962C8B-B14F-4D97-AF65-F5344CB8AC3E}">
        <p14:creationId xmlns:p14="http://schemas.microsoft.com/office/powerpoint/2010/main" val="3738564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319314"/>
            <a:ext cx="9144000" cy="1277257"/>
          </a:xfrm>
        </p:spPr>
        <p:txBody>
          <a:bodyPr/>
          <a:lstStyle/>
          <a:p>
            <a:r>
              <a:rPr lang="hr-HR" b="1" dirty="0">
                <a:solidFill>
                  <a:srgbClr val="FF0000"/>
                </a:solidFill>
              </a:rPr>
              <a:t>Sinhron </a:t>
            </a:r>
            <a:r>
              <a:rPr lang="hr-HR" b="1" dirty="0" smtClean="0">
                <a:solidFill>
                  <a:srgbClr val="FF0000"/>
                </a:solidFill>
              </a:rPr>
              <a:t>generatorlar</a:t>
            </a:r>
            <a:r>
              <a:rPr lang="en-US" dirty="0">
                <a:solidFill>
                  <a:srgbClr val="FF0000"/>
                </a:solidFill>
              </a:rPr>
              <a:t>.</a:t>
            </a:r>
            <a:endParaRPr lang="ru-RU" dirty="0">
              <a:solidFill>
                <a:srgbClr val="FF0000"/>
              </a:solidFill>
            </a:endParaRPr>
          </a:p>
        </p:txBody>
      </p:sp>
      <p:sp>
        <p:nvSpPr>
          <p:cNvPr id="3" name="Подзаголовок 2"/>
          <p:cNvSpPr>
            <a:spLocks noGrp="1"/>
          </p:cNvSpPr>
          <p:nvPr>
            <p:ph type="subTitle" idx="1"/>
          </p:nvPr>
        </p:nvSpPr>
        <p:spPr>
          <a:xfrm>
            <a:off x="1524000" y="1596571"/>
            <a:ext cx="9840686" cy="2093686"/>
          </a:xfrm>
        </p:spPr>
        <p:txBody>
          <a:bodyPr>
            <a:normAutofit/>
          </a:bodyPr>
          <a:lstStyle/>
          <a:p>
            <a:pPr marL="457200" indent="-457200">
              <a:buAutoNum type="arabicPeriod"/>
            </a:pPr>
            <a:r>
              <a:rPr lang="hr-HR" sz="3600" b="1" dirty="0" smtClean="0">
                <a:solidFill>
                  <a:schemeClr val="accent1">
                    <a:lumMod val="50000"/>
                  </a:schemeClr>
                </a:solidFill>
              </a:rPr>
              <a:t>Sinhron </a:t>
            </a:r>
            <a:r>
              <a:rPr lang="hr-HR" sz="3600" b="1" dirty="0">
                <a:solidFill>
                  <a:schemeClr val="accent1">
                    <a:lumMod val="50000"/>
                  </a:schemeClr>
                </a:solidFill>
              </a:rPr>
              <a:t>generatoryň gurluşy we işleýiş </a:t>
            </a:r>
            <a:r>
              <a:rPr lang="hr-HR" sz="3600" b="1" dirty="0" smtClean="0">
                <a:solidFill>
                  <a:schemeClr val="accent1">
                    <a:lumMod val="50000"/>
                  </a:schemeClr>
                </a:solidFill>
              </a:rPr>
              <a:t>düzgüni</a:t>
            </a:r>
            <a:r>
              <a:rPr lang="en-US" sz="3600" b="1" dirty="0" smtClean="0">
                <a:solidFill>
                  <a:schemeClr val="accent1">
                    <a:lumMod val="50000"/>
                  </a:schemeClr>
                </a:solidFill>
              </a:rPr>
              <a:t>.</a:t>
            </a:r>
          </a:p>
          <a:p>
            <a:r>
              <a:rPr lang="en-US" sz="3600" b="1" dirty="0" smtClean="0">
                <a:solidFill>
                  <a:schemeClr val="accent1">
                    <a:lumMod val="50000"/>
                  </a:schemeClr>
                </a:solidFill>
              </a:rPr>
              <a:t>2.</a:t>
            </a:r>
            <a:r>
              <a:rPr lang="hr-HR" sz="3600" b="1" dirty="0">
                <a:solidFill>
                  <a:schemeClr val="accent1">
                    <a:lumMod val="50000"/>
                  </a:schemeClr>
                </a:solidFill>
              </a:rPr>
              <a:t> </a:t>
            </a:r>
            <a:r>
              <a:rPr lang="tk-TM" sz="3600" b="1" dirty="0" smtClean="0">
                <a:solidFill>
                  <a:schemeClr val="accent1">
                    <a:lumMod val="50000"/>
                  </a:schemeClr>
                </a:solidFill>
              </a:rPr>
              <a:t>Rotoryň</a:t>
            </a:r>
            <a:r>
              <a:rPr lang="en-US" sz="3600" b="1" dirty="0" smtClean="0">
                <a:solidFill>
                  <a:schemeClr val="accent1">
                    <a:lumMod val="50000"/>
                  </a:schemeClr>
                </a:solidFill>
              </a:rPr>
              <a:t> g</a:t>
            </a:r>
            <a:r>
              <a:rPr lang="tk-TM" sz="3600" b="1" dirty="0" smtClean="0">
                <a:solidFill>
                  <a:schemeClr val="accent1">
                    <a:lumMod val="50000"/>
                  </a:schemeClr>
                </a:solidFill>
              </a:rPr>
              <a:t>örnüşleri.</a:t>
            </a:r>
            <a:endParaRPr lang="ru-RU" sz="3600" dirty="0">
              <a:solidFill>
                <a:schemeClr val="accent1">
                  <a:lumMod val="50000"/>
                </a:schemeClr>
              </a:solidFill>
            </a:endParaRPr>
          </a:p>
        </p:txBody>
      </p:sp>
    </p:spTree>
    <p:extLst>
      <p:ext uri="{BB962C8B-B14F-4D97-AF65-F5344CB8AC3E}">
        <p14:creationId xmlns:p14="http://schemas.microsoft.com/office/powerpoint/2010/main" val="1480026632"/>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6858000"/>
          </a:xfrm>
        </p:spPr>
        <p:txBody>
          <a:bodyPr>
            <a:normAutofit/>
          </a:bodyPr>
          <a:lstStyle/>
          <a:p>
            <a:r>
              <a:rPr lang="tk-TM" sz="3600" dirty="0" smtClean="0">
                <a:solidFill>
                  <a:srgbClr val="7030A0"/>
                </a:solidFill>
              </a:rPr>
              <a:t>Üçfazaly toguň sinhron generatorynda statoryň silindiriniň iç ýüzüniň tutýan meýdanyny effektiw ulanmak maksady bilen statoryň we rotoryň polýus jübütleriniň sany mydama biri-birine deň edip alynýar. Generatora simmetriki häsiýetli ýük birikdirilende ýüze çykýan toklar, statorda aýlaw ýygylygy:</a:t>
            </a:r>
            <a:endParaRPr lang="en-US" sz="3600" dirty="0" smtClean="0">
              <a:solidFill>
                <a:srgbClr val="7030A0"/>
              </a:solidFill>
            </a:endParaRPr>
          </a:p>
          <a:p>
            <a:endParaRPr lang="en-US" sz="3600" dirty="0">
              <a:solidFill>
                <a:srgbClr val="7030A0"/>
              </a:solidFill>
            </a:endParaRPr>
          </a:p>
          <a:p>
            <a:endParaRPr lang="en-US" sz="3600" dirty="0" smtClean="0">
              <a:solidFill>
                <a:srgbClr val="7030A0"/>
              </a:solidFill>
            </a:endParaRPr>
          </a:p>
          <a:p>
            <a:r>
              <a:rPr lang="tk-TM" sz="3600" dirty="0" smtClean="0">
                <a:solidFill>
                  <a:srgbClr val="7030A0"/>
                </a:solidFill>
              </a:rPr>
              <a:t>Şol sebäpli, üýtgeýän toguň şeýle görnüşli maşynlaryna sinhron maşynlar diýip at berilýär. </a:t>
            </a:r>
            <a:r>
              <a:rPr lang="tk-TM" sz="3600" dirty="0" smtClean="0">
                <a:solidFill>
                  <a:srgbClr val="FF0000"/>
                </a:solidFill>
              </a:rPr>
              <a:t>Sinhron </a:t>
            </a:r>
            <a:r>
              <a:rPr lang="tk-TM" sz="3600" dirty="0" smtClean="0">
                <a:solidFill>
                  <a:srgbClr val="7030A0"/>
                </a:solidFill>
              </a:rPr>
              <a:t>sözi türkmençä geçirilende deň ýygylykly diýen manyny berýär.</a:t>
            </a:r>
            <a:endParaRPr lang="tk-TM" sz="3600" dirty="0">
              <a:solidFill>
                <a:srgbClr val="7030A0"/>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 name="Объект 4"/>
          <p:cNvGraphicFramePr>
            <a:graphicFrameLocks noChangeAspect="1"/>
          </p:cNvGraphicFramePr>
          <p:nvPr>
            <p:extLst>
              <p:ext uri="{D42A27DB-BD31-4B8C-83A1-F6EECF244321}">
                <p14:modId xmlns:p14="http://schemas.microsoft.com/office/powerpoint/2010/main" val="126723903"/>
              </p:ext>
            </p:extLst>
          </p:nvPr>
        </p:nvGraphicFramePr>
        <p:xfrm>
          <a:off x="1175656" y="2559259"/>
          <a:ext cx="2206172" cy="1318323"/>
        </p:xfrm>
        <a:graphic>
          <a:graphicData uri="http://schemas.openxmlformats.org/presentationml/2006/ole">
            <mc:AlternateContent xmlns:mc="http://schemas.openxmlformats.org/markup-compatibility/2006">
              <mc:Choice xmlns:v="urn:schemas-microsoft-com:vml" Requires="v">
                <p:oleObj spid="_x0000_s6161" name="Equation" r:id="rId3" imgW="723586" imgH="431613" progId="Equation.DSMT4">
                  <p:embed/>
                </p:oleObj>
              </mc:Choice>
              <mc:Fallback>
                <p:oleObj name="Equation" r:id="rId3" imgW="723586" imgH="431613"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5656" y="2559259"/>
                        <a:ext cx="2206172" cy="1318323"/>
                      </a:xfrm>
                      <a:prstGeom prst="rect">
                        <a:avLst/>
                      </a:prstGeom>
                      <a:noFill/>
                    </p:spPr>
                  </p:pic>
                </p:oleObj>
              </mc:Fallback>
            </mc:AlternateContent>
          </a:graphicData>
        </a:graphic>
      </p:graphicFrame>
    </p:spTree>
    <p:extLst>
      <p:ext uri="{BB962C8B-B14F-4D97-AF65-F5344CB8AC3E}">
        <p14:creationId xmlns:p14="http://schemas.microsoft.com/office/powerpoint/2010/main" val="3387379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6176963"/>
          </a:xfrm>
        </p:spPr>
        <p:txBody>
          <a:bodyPr>
            <a:normAutofit/>
          </a:bodyPr>
          <a:lstStyle/>
          <a:p>
            <a:endParaRPr lang="en-US" sz="3600" dirty="0" smtClean="0">
              <a:solidFill>
                <a:srgbClr val="7030A0"/>
              </a:solidFill>
            </a:endParaRPr>
          </a:p>
          <a:p>
            <a:r>
              <a:rPr lang="tk-TM" sz="4000" dirty="0" smtClean="0">
                <a:solidFill>
                  <a:srgbClr val="7030A0"/>
                </a:solidFill>
              </a:rPr>
              <a:t>Kostruksiýalary boýunça sinhron generatorlar we dwigateller biri-birinden örän az tapawutlanýarlar. Generator esasan iki sany uly bölege: maşynyň esasy magnit akymyny döredýän oýandyryjy sistema–rotora we sarymlarynda üýtgeýän elektrik hereketlendiriji güýji indusirlenýän ýakora–statora bölünýärler. 2.98-nji suratda sinhron gidrogeneratoryň (a) we  turbogeneratoryň (b) umumy görnüşleri görkezilendir. </a:t>
            </a:r>
            <a:endParaRPr lang="tk-TM" sz="4000" dirty="0">
              <a:solidFill>
                <a:srgbClr val="7030A0"/>
              </a:solidFill>
            </a:endParaRPr>
          </a:p>
        </p:txBody>
      </p:sp>
    </p:spTree>
    <p:extLst>
      <p:ext uri="{BB962C8B-B14F-4D97-AF65-F5344CB8AC3E}">
        <p14:creationId xmlns:p14="http://schemas.microsoft.com/office/powerpoint/2010/main" val="3125441649"/>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763" y="0"/>
            <a:ext cx="12192000" cy="6858000"/>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pPr marL="0" indent="0">
              <a:buNone/>
            </a:pPr>
            <a:r>
              <a:rPr lang="en-US" dirty="0"/>
              <a:t> </a:t>
            </a:r>
            <a:r>
              <a:rPr lang="en-US" dirty="0" smtClean="0"/>
              <a:t>                            </a:t>
            </a:r>
            <a:r>
              <a:rPr lang="hr-HR" sz="3600" dirty="0" smtClean="0">
                <a:solidFill>
                  <a:srgbClr val="7030A0"/>
                </a:solidFill>
              </a:rPr>
              <a:t>  </a:t>
            </a:r>
            <a:r>
              <a:rPr lang="hr-HR" sz="3600" dirty="0">
                <a:solidFill>
                  <a:srgbClr val="7030A0"/>
                </a:solidFill>
              </a:rPr>
              <a:t>Sinhron gidrogeneratoryň umumy görnüşi. </a:t>
            </a:r>
            <a:endParaRPr lang="ru-RU" sz="3600" dirty="0">
              <a:solidFill>
                <a:srgbClr val="7030A0"/>
              </a:solidFill>
            </a:endParaRPr>
          </a:p>
          <a:p>
            <a:r>
              <a:rPr lang="hr-HR" sz="3600" dirty="0">
                <a:solidFill>
                  <a:srgbClr val="7030A0"/>
                </a:solidFill>
              </a:rPr>
              <a:t>1-statoryň korpusy; 2-statoryň serdeçnigi; 3-rotoryň polýuslary; 4-rotoryň halkasy; 5-ýokarky krestowina.</a:t>
            </a:r>
            <a:endParaRPr lang="ru-RU" sz="3600" dirty="0">
              <a:solidFill>
                <a:srgbClr val="7030A0"/>
              </a:solidFill>
            </a:endParaRPr>
          </a:p>
        </p:txBody>
      </p:sp>
      <p:pic>
        <p:nvPicPr>
          <p:cNvPr id="2050" name="Picture 2" descr="Image2"/>
          <p:cNvPicPr>
            <a:picLocks noChangeAspect="1" noChangeArrowheads="1"/>
          </p:cNvPicPr>
          <p:nvPr/>
        </p:nvPicPr>
        <p:blipFill>
          <a:blip r:embed="rId2">
            <a:lum bright="-18000" contrast="48000"/>
            <a:extLst>
              <a:ext uri="{28A0092B-C50C-407E-A947-70E740481C1C}">
                <a14:useLocalDpi xmlns:a14="http://schemas.microsoft.com/office/drawing/2010/main" val="0"/>
              </a:ext>
            </a:extLst>
          </a:blip>
          <a:srcRect/>
          <a:stretch>
            <a:fillRect/>
          </a:stretch>
        </p:blipFill>
        <p:spPr bwMode="auto">
          <a:xfrm>
            <a:off x="2540002" y="0"/>
            <a:ext cx="6574970" cy="5021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50024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6858000"/>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tk-TM" sz="3600" dirty="0" smtClean="0">
                <a:solidFill>
                  <a:srgbClr val="7030A0"/>
                </a:solidFill>
              </a:rPr>
              <a:t> </a:t>
            </a:r>
            <a:r>
              <a:rPr lang="en-US" sz="3600" dirty="0" smtClean="0">
                <a:solidFill>
                  <a:srgbClr val="7030A0"/>
                </a:solidFill>
              </a:rPr>
              <a:t>               </a:t>
            </a:r>
            <a:r>
              <a:rPr lang="tk-TM" sz="3600" dirty="0" smtClean="0">
                <a:solidFill>
                  <a:srgbClr val="7030A0"/>
                </a:solidFill>
              </a:rPr>
              <a:t> Sinhron </a:t>
            </a:r>
            <a:r>
              <a:rPr lang="tk-TM" sz="3600" dirty="0" smtClean="0"/>
              <a:t>turbogeneratoryň</a:t>
            </a:r>
            <a:r>
              <a:rPr lang="tk-TM" sz="3600" dirty="0" smtClean="0">
                <a:solidFill>
                  <a:srgbClr val="7030A0"/>
                </a:solidFill>
              </a:rPr>
              <a:t> umumy görnüşi.</a:t>
            </a:r>
          </a:p>
          <a:p>
            <a:r>
              <a:rPr lang="tk-TM" sz="3600" dirty="0" smtClean="0">
                <a:solidFill>
                  <a:srgbClr val="7030A0"/>
                </a:solidFill>
              </a:rPr>
              <a:t>1-korpus; 2-statoryň serdeçnigi; 3-rotor; 4-sowadyjy turba; 5-oýandyryjy; 6-podşipnik.</a:t>
            </a:r>
          </a:p>
          <a:p>
            <a:endParaRPr lang="ru-RU" dirty="0"/>
          </a:p>
        </p:txBody>
      </p:sp>
      <p:pic>
        <p:nvPicPr>
          <p:cNvPr id="3074" name="Picture 2" descr="Image4"/>
          <p:cNvPicPr>
            <a:picLocks noChangeAspect="1" noChangeArrowheads="1"/>
          </p:cNvPicPr>
          <p:nvPr/>
        </p:nvPicPr>
        <p:blipFill>
          <a:blip r:embed="rId2" cstate="print">
            <a:lum bright="-18000" contrast="60000"/>
            <a:extLst>
              <a:ext uri="{28A0092B-C50C-407E-A947-70E740481C1C}">
                <a14:useLocalDpi xmlns:a14="http://schemas.microsoft.com/office/drawing/2010/main" val="0"/>
              </a:ext>
            </a:extLst>
          </a:blip>
          <a:srcRect/>
          <a:stretch>
            <a:fillRect/>
          </a:stretch>
        </p:blipFill>
        <p:spPr bwMode="auto">
          <a:xfrm>
            <a:off x="2714172" y="0"/>
            <a:ext cx="7445827" cy="3894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63807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6858000"/>
          </a:xfrm>
        </p:spPr>
        <p:txBody>
          <a:bodyPr>
            <a:noAutofit/>
          </a:bodyPr>
          <a:lstStyle/>
          <a:p>
            <a:r>
              <a:rPr lang="tk-TM" sz="3600" dirty="0" smtClean="0">
                <a:solidFill>
                  <a:srgbClr val="7030A0"/>
                </a:solidFill>
              </a:rPr>
              <a:t>Sinhron generatoryň statory öz konstruksiýasy boýunça üçfazaly asinhron dwigateliň statoryndan örän az tapawutlanýar. Rotory elektromagnit bolup, ol öz konstruksiýasy boýunça iki görnüşe: polýuslary açyk görünmeýän (a) we polýuslary açyk görünýän (b) rotorlara bölünýär (2.99-njy surat). 2.99-njy (ç) suratda iki polýusly turbogeneratoryň rotorynyň keseligine kesilen görnüşi görkezilendir.</a:t>
            </a:r>
            <a:r>
              <a:rPr lang="en-US" sz="3600" dirty="0" smtClean="0">
                <a:solidFill>
                  <a:srgbClr val="7030A0"/>
                </a:solidFill>
              </a:rPr>
              <a:t>                   </a:t>
            </a:r>
            <a:r>
              <a:rPr lang="en-US" sz="3600" dirty="0" smtClean="0"/>
              <a:t>2.99</a:t>
            </a:r>
          </a:p>
          <a:p>
            <a:endParaRPr lang="en-US" sz="3600" dirty="0">
              <a:solidFill>
                <a:srgbClr val="7030A0"/>
              </a:solidFill>
            </a:endParaRPr>
          </a:p>
          <a:p>
            <a:endParaRPr lang="en-US" sz="3600" dirty="0" smtClean="0">
              <a:solidFill>
                <a:srgbClr val="7030A0"/>
              </a:solidFill>
            </a:endParaRPr>
          </a:p>
          <a:p>
            <a:pPr marL="0" indent="0">
              <a:buNone/>
            </a:pPr>
            <a:endParaRPr lang="tk-TM" sz="3600" dirty="0" smtClean="0">
              <a:solidFill>
                <a:srgbClr val="7030A0"/>
              </a:solidFill>
            </a:endParaRPr>
          </a:p>
          <a:p>
            <a:r>
              <a:rPr lang="tk-TM" dirty="0" smtClean="0">
                <a:solidFill>
                  <a:srgbClr val="7030A0"/>
                </a:solidFill>
              </a:rPr>
              <a:t>a−Turbogeneratoryň rotorynyň umumy görnüşi (1-kontakt halkalar, 2-bandaž halkalar, 3-rotor, 4-wentilýator, 5-wal); b−12-polýusly gidrogeneratoryň rotorynyň umumy görnüşi; ç−Iki polýusly sinhron turbogeneratoryň keseligine kesilen görnüşi</a:t>
            </a:r>
          </a:p>
          <a:p>
            <a:endParaRPr lang="tk-TM" sz="3600" dirty="0">
              <a:solidFill>
                <a:srgbClr val="7030A0"/>
              </a:solidFill>
            </a:endParaRPr>
          </a:p>
        </p:txBody>
      </p:sp>
      <p:pic>
        <p:nvPicPr>
          <p:cNvPr id="4098" name="Picture 2" descr="Image1"/>
          <p:cNvPicPr>
            <a:picLocks noChangeAspect="1" noChangeArrowheads="1"/>
          </p:cNvPicPr>
          <p:nvPr/>
        </p:nvPicPr>
        <p:blipFill>
          <a:blip r:embed="rId2">
            <a:lum bright="-18000" contrast="48000"/>
            <a:extLst>
              <a:ext uri="{28A0092B-C50C-407E-A947-70E740481C1C}">
                <a14:useLocalDpi xmlns:a14="http://schemas.microsoft.com/office/drawing/2010/main" val="0"/>
              </a:ext>
            </a:extLst>
          </a:blip>
          <a:srcRect l="2121"/>
          <a:stretch>
            <a:fillRect/>
          </a:stretch>
        </p:blipFill>
        <p:spPr bwMode="auto">
          <a:xfrm>
            <a:off x="0" y="3429000"/>
            <a:ext cx="5265510" cy="1674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Image14"/>
          <p:cNvPicPr>
            <a:picLocks noChangeAspect="1" noChangeArrowheads="1"/>
          </p:cNvPicPr>
          <p:nvPr/>
        </p:nvPicPr>
        <p:blipFill>
          <a:blip r:embed="rId3" cstate="print">
            <a:lum bright="-18000" contrast="54000"/>
            <a:extLst>
              <a:ext uri="{28A0092B-C50C-407E-A947-70E740481C1C}">
                <a14:useLocalDpi xmlns:a14="http://schemas.microsoft.com/office/drawing/2010/main" val="0"/>
              </a:ext>
            </a:extLst>
          </a:blip>
          <a:srcRect/>
          <a:stretch>
            <a:fillRect/>
          </a:stretch>
        </p:blipFill>
        <p:spPr bwMode="auto">
          <a:xfrm>
            <a:off x="5650819" y="2952588"/>
            <a:ext cx="3178628" cy="2570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Image8"/>
          <p:cNvPicPr>
            <a:picLocks noChangeAspect="1" noChangeArrowheads="1"/>
          </p:cNvPicPr>
          <p:nvPr/>
        </p:nvPicPr>
        <p:blipFill>
          <a:blip r:embed="rId4">
            <a:lum bright="-18000" contrast="48000"/>
            <a:extLst>
              <a:ext uri="{28A0092B-C50C-407E-A947-70E740481C1C}">
                <a14:useLocalDpi xmlns:a14="http://schemas.microsoft.com/office/drawing/2010/main" val="0"/>
              </a:ext>
            </a:extLst>
          </a:blip>
          <a:srcRect/>
          <a:stretch>
            <a:fillRect/>
          </a:stretch>
        </p:blipFill>
        <p:spPr bwMode="auto">
          <a:xfrm>
            <a:off x="9214756" y="2952587"/>
            <a:ext cx="2570844" cy="2570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82922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6858000"/>
          </a:xfrm>
        </p:spPr>
        <p:txBody>
          <a:bodyPr>
            <a:normAutofit/>
          </a:bodyPr>
          <a:lstStyle/>
          <a:p>
            <a:r>
              <a:rPr lang="tk-TM" sz="4000" dirty="0" smtClean="0">
                <a:solidFill>
                  <a:srgbClr val="7030A0"/>
                </a:solidFill>
              </a:rPr>
              <a:t>Polýuslary açyk görünýän (äşgär) rotoryň sarymlary </a:t>
            </a:r>
            <a:r>
              <a:rPr lang="tk-TM" sz="4000" dirty="0" smtClean="0"/>
              <a:t>(2.99-njy (b) surat) </a:t>
            </a:r>
            <a:r>
              <a:rPr lang="tk-TM" sz="4000" dirty="0" smtClean="0">
                <a:solidFill>
                  <a:srgbClr val="7030A0"/>
                </a:solidFill>
              </a:rPr>
              <a:t>ýörite sterženlerde ýerleşdirilýär. Rotor hereket edýän wagtynda onuň sarymlarynyň ýerinden gozganmazlygy üçin, sterženlere ýörite polýus uçluklary (nakoneçnikler) birikdirilýär. Stator bilen rotoryň arasyndaky howa boşlugynda rotor tarapyndan döredilýän magnit akymynyň sinusoidal ýaýramagyny üpjün etmek üçin polýus uçluklary ýaý şekilli görnüşde ýerine ýetirilýär. Rotoryň şu görnüşli konstruksiýasy pes aýlaw ýygylykly </a:t>
            </a:r>
            <a:r>
              <a:rPr lang="tk-TM" sz="4000" dirty="0" smtClean="0"/>
              <a:t>(n</a:t>
            </a:r>
            <a:r>
              <a:rPr lang="tk-TM" sz="2400" dirty="0" smtClean="0"/>
              <a:t>0</a:t>
            </a:r>
            <a:r>
              <a:rPr lang="tk-TM" sz="4000" dirty="0" smtClean="0"/>
              <a:t>=50÷750 aýl./min) </a:t>
            </a:r>
            <a:r>
              <a:rPr lang="tk-TM" sz="4000" dirty="0" smtClean="0">
                <a:solidFill>
                  <a:srgbClr val="7030A0"/>
                </a:solidFill>
              </a:rPr>
              <a:t>generatorlarda ýagny, suw turbinalaryň kömegi arkaly herekete getirilýän generatorlarda giňden peýdalanylýar.</a:t>
            </a:r>
            <a:endParaRPr lang="tk-TM" sz="4000" dirty="0">
              <a:solidFill>
                <a:srgbClr val="7030A0"/>
              </a:solidFill>
            </a:endParaRPr>
          </a:p>
        </p:txBody>
      </p:sp>
    </p:spTree>
    <p:extLst>
      <p:ext uri="{BB962C8B-B14F-4D97-AF65-F5344CB8AC3E}">
        <p14:creationId xmlns:p14="http://schemas.microsoft.com/office/powerpoint/2010/main" val="1678757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6858000"/>
          </a:xfrm>
        </p:spPr>
        <p:txBody>
          <a:bodyPr>
            <a:noAutofit/>
          </a:bodyPr>
          <a:lstStyle/>
          <a:p>
            <a:r>
              <a:rPr lang="tk-TM" sz="3600" dirty="0" smtClean="0">
                <a:solidFill>
                  <a:srgbClr val="7030A0"/>
                </a:solidFill>
              </a:rPr>
              <a:t>Polýuslary açyk görünmeýän (ýaşyryn) generatoryň rotory tutuş massiw polat silindr bolup, onuň üstünden rotoryň okunyň ugryna ugurdaş, oýulyp ýasalan pazlarda oýandyryjy sarymynyň sargylary ýerleşdirilýär (2.99-njy (a) we (ç) suratlar). Şeýle konstruksiýaly rotorlaryň mehaniki taýdan örän berkligi sebäpli, olar ýokary aýlaw ýygylykly </a:t>
            </a:r>
            <a:r>
              <a:rPr lang="tk-TM" sz="3600" dirty="0" smtClean="0"/>
              <a:t>(n</a:t>
            </a:r>
            <a:r>
              <a:rPr lang="tk-TM" sz="2000" dirty="0" smtClean="0"/>
              <a:t>0</a:t>
            </a:r>
            <a:r>
              <a:rPr lang="tk-TM" sz="3600" dirty="0" smtClean="0"/>
              <a:t>=1500÷3000 aýl./min) </a:t>
            </a:r>
            <a:r>
              <a:rPr lang="tk-TM" sz="3600" dirty="0" smtClean="0">
                <a:solidFill>
                  <a:srgbClr val="7030A0"/>
                </a:solidFill>
              </a:rPr>
              <a:t>bug turbinalaryň kömegi arkaly herekete getirilýän generatorlarda ulanylýar. Rotoryň konstruksiýasynyň ikisinde hem oýandyryjy sarymlaryň uçlary rotoryň okunda ýerleşdirilen kontakt halkalara birikdirilýärler. Bu halkalar biri-birinden hem-de rotoryň okundan izolirlenendirler. Halkalara jebis degip duran, hereket etmeýän çotgalaryň üsti arkaly oýandyryjy sarymlar hemişelik toguň çeşmesine birikdirilýärler. </a:t>
            </a:r>
            <a:endParaRPr lang="en-US" sz="3600" dirty="0" smtClean="0">
              <a:solidFill>
                <a:srgbClr val="7030A0"/>
              </a:solidFill>
            </a:endParaRPr>
          </a:p>
          <a:p>
            <a:endParaRPr lang="tk-TM" sz="3600" dirty="0">
              <a:solidFill>
                <a:srgbClr val="7030A0"/>
              </a:solidFill>
            </a:endParaRPr>
          </a:p>
        </p:txBody>
      </p:sp>
    </p:spTree>
    <p:extLst>
      <p:ext uri="{BB962C8B-B14F-4D97-AF65-F5344CB8AC3E}">
        <p14:creationId xmlns:p14="http://schemas.microsoft.com/office/powerpoint/2010/main" val="545043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6858000"/>
          </a:xfrm>
        </p:spPr>
        <p:txBody>
          <a:bodyPr>
            <a:normAutofit/>
          </a:bodyPr>
          <a:lstStyle/>
          <a:p>
            <a:r>
              <a:rPr lang="tk-TM" sz="3600" dirty="0" smtClean="0">
                <a:solidFill>
                  <a:srgbClr val="7030A0"/>
                </a:solidFill>
              </a:rPr>
              <a:t>Oýandyryjy sarymlary hemişelik tok bilen iýmitlendirilýän rotor herekete getirlen wagtynda, onuň döredýän magnit akymynyň esasy bölegi statoryň fazalarynyň sarymlaryny kesip geçýär we olarda fazalary boýunça biri-birinden </a:t>
            </a:r>
            <a:r>
              <a:rPr lang="tk-TM" sz="3600" dirty="0" smtClean="0"/>
              <a:t>120</a:t>
            </a:r>
            <a:r>
              <a:rPr lang="tk-TM" sz="2000" dirty="0" smtClean="0"/>
              <a:t>o</a:t>
            </a:r>
            <a:r>
              <a:rPr lang="tk-TM" sz="3600" dirty="0" smtClean="0">
                <a:solidFill>
                  <a:srgbClr val="7030A0"/>
                </a:solidFill>
              </a:rPr>
              <a:t> tapawutlanýan elektrik hereketlendiriji güýç indusirlenýär. Aýlaw ýygylygynyň ýokarlanmagy bilen turbogeneratorlaryň agramynyň we göwrüminiň peselýändigi sebäpli ýylylyk elektrik stansiýalarda aýlaw ýygylygy </a:t>
            </a:r>
            <a:r>
              <a:rPr lang="tk-TM" sz="3600" dirty="0" smtClean="0"/>
              <a:t>(n</a:t>
            </a:r>
            <a:r>
              <a:rPr lang="tk-TM" sz="2000" dirty="0" smtClean="0"/>
              <a:t>0</a:t>
            </a:r>
            <a:r>
              <a:rPr lang="tk-TM" sz="3600" dirty="0" smtClean="0"/>
              <a:t>=3000 aýl./min) </a:t>
            </a:r>
            <a:r>
              <a:rPr lang="tk-TM" sz="3600" dirty="0" smtClean="0">
                <a:solidFill>
                  <a:srgbClr val="7030A0"/>
                </a:solidFill>
              </a:rPr>
              <a:t>deň bolan iki polýusly turbageneratorlar peýdalanylýar. Iki polýusly rotoryň, statorda indusirlenýän elektrik hereketlendiriji güýjüň ýygylygy </a:t>
            </a:r>
            <a:r>
              <a:rPr lang="tk-TM" sz="3600" dirty="0" smtClean="0"/>
              <a:t>f=n</a:t>
            </a:r>
            <a:r>
              <a:rPr lang="tk-TM" sz="2000" dirty="0" smtClean="0"/>
              <a:t>0</a:t>
            </a:r>
            <a:r>
              <a:rPr lang="tk-TM" sz="3600" dirty="0" smtClean="0"/>
              <a:t>/60</a:t>
            </a:r>
            <a:r>
              <a:rPr lang="tk-TM" sz="3600" dirty="0" smtClean="0">
                <a:solidFill>
                  <a:srgbClr val="7030A0"/>
                </a:solidFill>
              </a:rPr>
              <a:t> görnüşde kesgitlenýär.</a:t>
            </a:r>
            <a:endParaRPr lang="tk-TM" sz="3600" dirty="0">
              <a:solidFill>
                <a:srgbClr val="7030A0"/>
              </a:solidFill>
            </a:endParaRPr>
          </a:p>
        </p:txBody>
      </p:sp>
    </p:spTree>
    <p:extLst>
      <p:ext uri="{BB962C8B-B14F-4D97-AF65-F5344CB8AC3E}">
        <p14:creationId xmlns:p14="http://schemas.microsoft.com/office/powerpoint/2010/main" val="2403852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6858000"/>
          </a:xfrm>
        </p:spPr>
        <p:txBody>
          <a:bodyPr>
            <a:normAutofit/>
          </a:bodyPr>
          <a:lstStyle/>
          <a:p>
            <a:r>
              <a:rPr lang="tk-TM" sz="3600" dirty="0" smtClean="0">
                <a:solidFill>
                  <a:srgbClr val="7030A0"/>
                </a:solidFill>
              </a:rPr>
              <a:t>Şonuň üçin gidrogeneratorlardan senagat ýygylykly </a:t>
            </a:r>
            <a:r>
              <a:rPr lang="tk-TM" sz="3600" dirty="0" smtClean="0"/>
              <a:t>(f=50 Hz) </a:t>
            </a:r>
            <a:r>
              <a:rPr lang="tk-TM" sz="3600" dirty="0" smtClean="0">
                <a:solidFill>
                  <a:srgbClr val="7030A0"/>
                </a:solidFill>
              </a:rPr>
              <a:t>üýtgeýän naprýaženiýe almak üçin, olaryň rotory polýuslary özara gezekleşip gelýän köp polýusly görnüşde taýýarlanylýar (2.99-njy (b) surat). Seredilýän konstruksiýada rotor </a:t>
            </a:r>
            <a:r>
              <a:rPr lang="tk-TM" sz="3600" dirty="0" smtClean="0"/>
              <a:t>360</a:t>
            </a:r>
            <a:r>
              <a:rPr lang="tk-TM" sz="2000" dirty="0" smtClean="0"/>
              <a:t>o</a:t>
            </a:r>
            <a:r>
              <a:rPr lang="tk-TM" sz="3600" dirty="0" smtClean="0"/>
              <a:t>/p </a:t>
            </a:r>
            <a:r>
              <a:rPr lang="tk-TM" sz="3600" dirty="0" smtClean="0">
                <a:solidFill>
                  <a:srgbClr val="7030A0"/>
                </a:solidFill>
              </a:rPr>
              <a:t>burça öwrülende (bu ýerde p polýus jübütleriniň sany) statorda indusirlenýän elektrik hereketlendiriji güýji doly bir sikili ýerine ýetirýär. Şeýlelikde, p polýus jübüti bolan rotor, bir minudyň dowamynda n aýlawy ýerine ýetirýän bolsa, onda statorda emele gelýän elektrik hereketlendiriji güýjüň ýygylygy:</a:t>
            </a:r>
            <a:endParaRPr lang="tk-TM" sz="3600" dirty="0">
              <a:solidFill>
                <a:srgbClr val="7030A0"/>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 name="Объект 4"/>
          <p:cNvGraphicFramePr>
            <a:graphicFrameLocks noChangeAspect="1"/>
          </p:cNvGraphicFramePr>
          <p:nvPr>
            <p:extLst>
              <p:ext uri="{D42A27DB-BD31-4B8C-83A1-F6EECF244321}">
                <p14:modId xmlns:p14="http://schemas.microsoft.com/office/powerpoint/2010/main" val="4074604064"/>
              </p:ext>
            </p:extLst>
          </p:nvPr>
        </p:nvGraphicFramePr>
        <p:xfrm>
          <a:off x="566057" y="4644390"/>
          <a:ext cx="2235200" cy="1468846"/>
        </p:xfrm>
        <a:graphic>
          <a:graphicData uri="http://schemas.openxmlformats.org/presentationml/2006/ole">
            <mc:AlternateContent xmlns:mc="http://schemas.openxmlformats.org/markup-compatibility/2006">
              <mc:Choice xmlns:v="urn:schemas-microsoft-com:vml" Requires="v">
                <p:oleObj spid="_x0000_s5137" name="Equation" r:id="rId3" imgW="596641" imgH="393529" progId="Equation.DSMT4">
                  <p:embed/>
                </p:oleObj>
              </mc:Choice>
              <mc:Fallback>
                <p:oleObj name="Equation" r:id="rId3" imgW="596641" imgH="393529"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057" y="4644390"/>
                        <a:ext cx="2235200" cy="1468846"/>
                      </a:xfrm>
                      <a:prstGeom prst="rect">
                        <a:avLst/>
                      </a:prstGeom>
                      <a:noFill/>
                    </p:spPr>
                  </p:pic>
                </p:oleObj>
              </mc:Fallback>
            </mc:AlternateContent>
          </a:graphicData>
        </a:graphic>
      </p:graphicFrame>
    </p:spTree>
    <p:extLst>
      <p:ext uri="{BB962C8B-B14F-4D97-AF65-F5344CB8AC3E}">
        <p14:creationId xmlns:p14="http://schemas.microsoft.com/office/powerpoint/2010/main" val="817746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618</Words>
  <Application>Microsoft Office PowerPoint</Application>
  <PresentationFormat>Широкоэкранный</PresentationFormat>
  <Paragraphs>41</Paragraphs>
  <Slides>10</Slides>
  <Notes>0</Notes>
  <HiddenSlides>0</HiddenSlides>
  <MMClips>0</MMClips>
  <ScaleCrop>false</ScaleCrop>
  <HeadingPairs>
    <vt:vector size="8" baseType="variant">
      <vt:variant>
        <vt:lpstr>Использованные шрифты</vt:lpstr>
      </vt:variant>
      <vt:variant>
        <vt:i4>3</vt:i4>
      </vt:variant>
      <vt:variant>
        <vt:lpstr>Тема</vt:lpstr>
      </vt:variant>
      <vt:variant>
        <vt:i4>1</vt:i4>
      </vt:variant>
      <vt:variant>
        <vt:lpstr>Внедренные серверы OLE</vt:lpstr>
      </vt:variant>
      <vt:variant>
        <vt:i4>1</vt:i4>
      </vt:variant>
      <vt:variant>
        <vt:lpstr>Заголовки слайдов</vt:lpstr>
      </vt:variant>
      <vt:variant>
        <vt:i4>10</vt:i4>
      </vt:variant>
    </vt:vector>
  </HeadingPairs>
  <TitlesOfParts>
    <vt:vector size="15" baseType="lpstr">
      <vt:lpstr>Arial</vt:lpstr>
      <vt:lpstr>Calibri</vt:lpstr>
      <vt:lpstr>Calibri Light</vt:lpstr>
      <vt:lpstr>Тема Office</vt:lpstr>
      <vt:lpstr>Equation</vt:lpstr>
      <vt:lpstr>Sinhron generatorlar.</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Sinhron generatorlar.</dc:title>
  <dc:creator>Lenovo</dc:creator>
  <cp:lastModifiedBy>Lenovo</cp:lastModifiedBy>
  <cp:revision>19</cp:revision>
  <dcterms:created xsi:type="dcterms:W3CDTF">2019-10-12T11:36:49Z</dcterms:created>
  <dcterms:modified xsi:type="dcterms:W3CDTF">2020-03-31T18:26:31Z</dcterms:modified>
</cp:coreProperties>
</file>