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60" r:id="rId6"/>
    <p:sldId id="332" r:id="rId7"/>
    <p:sldId id="325" r:id="rId8"/>
    <p:sldId id="263" r:id="rId9"/>
    <p:sldId id="262" r:id="rId10"/>
    <p:sldId id="314" r:id="rId11"/>
    <p:sldId id="313" r:id="rId12"/>
    <p:sldId id="319" r:id="rId13"/>
    <p:sldId id="333" r:id="rId14"/>
    <p:sldId id="334" r:id="rId15"/>
    <p:sldId id="337" r:id="rId16"/>
    <p:sldId id="336" r:id="rId17"/>
    <p:sldId id="339" r:id="rId18"/>
    <p:sldId id="338" r:id="rId19"/>
    <p:sldId id="335" r:id="rId20"/>
    <p:sldId id="340"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10.05.2019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10.05.2019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10.05.2019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10.05.2019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sq-AL" sz="4400" b="1" dirty="0">
                <a:latin typeface="Times New Roman" panose="02020603050405020304" pitchFamily="18" charset="0"/>
                <a:ea typeface="Times New Roman" panose="02020603050405020304" pitchFamily="18" charset="0"/>
              </a:rPr>
              <a:t>GPS enjamynyň markşeyder</a:t>
            </a:r>
            <a:r>
              <a:rPr lang="ru-RU" sz="4400" b="1" dirty="0" err="1">
                <a:latin typeface="Times New Roman" panose="02020603050405020304" pitchFamily="18" charset="0"/>
                <a:ea typeface="Times New Roman" panose="02020603050405020304" pitchFamily="18" charset="0"/>
              </a:rPr>
              <a:t>lik</a:t>
            </a:r>
            <a:r>
              <a:rPr lang="sq-AL" sz="4400" b="1" dirty="0">
                <a:latin typeface="Times New Roman" panose="02020603050405020304" pitchFamily="18" charset="0"/>
                <a:ea typeface="Times New Roman" panose="02020603050405020304" pitchFamily="18" charset="0"/>
              </a:rPr>
              <a:t> işinde ulanylyşy</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15167"/>
          </a:xfrm>
        </p:spPr>
        <p:txBody>
          <a:bodyPr>
            <a:normAutofit fontScale="90000"/>
          </a:bodyPr>
          <a:lstStyle/>
          <a:p>
            <a:endParaRPr lang="ru-RU" dirty="0"/>
          </a:p>
        </p:txBody>
      </p:sp>
      <p:sp>
        <p:nvSpPr>
          <p:cNvPr id="3" name="Объект 2"/>
          <p:cNvSpPr>
            <a:spLocks noGrp="1"/>
          </p:cNvSpPr>
          <p:nvPr>
            <p:ph idx="1"/>
          </p:nvPr>
        </p:nvSpPr>
        <p:spPr>
          <a:xfrm>
            <a:off x="668215" y="773724"/>
            <a:ext cx="10685585" cy="5627076"/>
          </a:xfrm>
        </p:spPr>
        <p:txBody>
          <a:bodyPr>
            <a:noAutofit/>
          </a:bodyPr>
          <a:lstStyle/>
          <a:p>
            <a:pPr indent="381000" algn="just">
              <a:spcAft>
                <a:spcPts val="0"/>
              </a:spcAft>
            </a:pPr>
            <a:r>
              <a:rPr lang="cs-CZ" sz="4000" dirty="0" smtClean="0">
                <a:latin typeface="Times New Roman" panose="02020603050405020304" pitchFamily="18" charset="0"/>
                <a:ea typeface="Times New Roman" panose="02020603050405020304" pitchFamily="18" charset="0"/>
              </a:rPr>
              <a:t>Bu </a:t>
            </a:r>
            <a:r>
              <a:rPr lang="cs-CZ" sz="4000" dirty="0">
                <a:latin typeface="Times New Roman" panose="02020603050405020304" pitchFamily="18" charset="0"/>
                <a:ea typeface="Times New Roman" panose="02020603050405020304" pitchFamily="18" charset="0"/>
              </a:rPr>
              <a:t>sahypa enjamyň birinji habar beriş sahypasydyr. Eger-de emeli hemralardan gelýän signallar pes bolan ýagdaýynda, enjama goşmaça goýulýan we daşyna çykarylýan antenna ulanylýar. Daşyna çykarylýan antenna, enjamyň özüne oturdylan antennanyň kabul edip bilmejek pes signallary kabul edijilik ukybyny </a:t>
            </a:r>
            <a:r>
              <a:rPr lang="cs-CZ" sz="4000" dirty="0" smtClean="0">
                <a:latin typeface="Times New Roman" panose="02020603050405020304" pitchFamily="18" charset="0"/>
                <a:ea typeface="Times New Roman" panose="02020603050405020304" pitchFamily="18" charset="0"/>
              </a:rPr>
              <a:t>gowyl</a:t>
            </a:r>
            <a:r>
              <a:rPr lang="tk-TM" sz="4000" dirty="0" smtClean="0">
                <a:latin typeface="Times New Roman" panose="02020603050405020304" pitchFamily="18" charset="0"/>
                <a:ea typeface="Times New Roman" panose="02020603050405020304" pitchFamily="18" charset="0"/>
              </a:rPr>
              <a:t>a</a:t>
            </a:r>
            <a:r>
              <a:rPr lang="cs-CZ" sz="4000" dirty="0" smtClean="0">
                <a:latin typeface="Times New Roman" panose="02020603050405020304" pitchFamily="18" charset="0"/>
                <a:ea typeface="Times New Roman" panose="02020603050405020304" pitchFamily="18" charset="0"/>
              </a:rPr>
              <a:t>ndyrýar</a:t>
            </a:r>
            <a:r>
              <a:rPr lang="cs-CZ" sz="4000" dirty="0">
                <a:latin typeface="Times New Roman" panose="02020603050405020304" pitchFamily="18" charset="0"/>
                <a:ea typeface="Times New Roman" panose="02020603050405020304" pitchFamily="18" charset="0"/>
              </a:rPr>
              <a:t>. </a:t>
            </a:r>
            <a:endParaRPr lang="ru-RU" sz="40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2154114" y="4413738"/>
            <a:ext cx="8124093" cy="523220"/>
          </a:xfrm>
          <a:prstGeom prst="rect">
            <a:avLst/>
          </a:prstGeom>
        </p:spPr>
        <p:txBody>
          <a:bodyPr wrap="square">
            <a:spAutoFit/>
          </a:bodyPr>
          <a:lstStyle/>
          <a:p>
            <a:pPr algn="ctr">
              <a:spcAft>
                <a:spcPts val="0"/>
              </a:spcAft>
            </a:pPr>
            <a:r>
              <a:rPr lang="ru-RU" sz="2800" dirty="0">
                <a:latin typeface="Times New Roman" panose="02020603050405020304" pitchFamily="18" charset="0"/>
                <a:ea typeface="Times New Roman" panose="02020603050405020304" pitchFamily="18" charset="0"/>
              </a:rPr>
              <a:t> </a:t>
            </a:r>
            <a:endParaRPr lang="ru-RU" sz="2800" dirty="0"/>
          </a:p>
        </p:txBody>
      </p:sp>
    </p:spTree>
    <p:extLst>
      <p:ext uri="{BB962C8B-B14F-4D97-AF65-F5344CB8AC3E}">
        <p14:creationId xmlns:p14="http://schemas.microsoft.com/office/powerpoint/2010/main" val="1757606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090246"/>
            <a:ext cx="10515600" cy="5086717"/>
          </a:xfrm>
        </p:spPr>
        <p:txBody>
          <a:bodyPr>
            <a:noAutofit/>
          </a:bodyPr>
          <a:lstStyle/>
          <a:p>
            <a:pPr algn="just">
              <a:spcAft>
                <a:spcPts val="0"/>
              </a:spcAft>
            </a:pPr>
            <a:r>
              <a:rPr lang="cs-CZ" sz="3600" b="1" dirty="0">
                <a:latin typeface="Times New Roman" panose="02020603050405020304" pitchFamily="18" charset="0"/>
                <a:ea typeface="Times New Roman" panose="02020603050405020304" pitchFamily="18" charset="0"/>
              </a:rPr>
              <a:t> 2.</a:t>
            </a:r>
            <a:r>
              <a:rPr lang="cs-CZ" sz="3600" dirty="0">
                <a:latin typeface="Times New Roman" panose="02020603050405020304" pitchFamily="18" charset="0"/>
                <a:ea typeface="Times New Roman" panose="02020603050405020304" pitchFamily="18" charset="0"/>
              </a:rPr>
              <a:t> Ýerleşýän ýeriniň sahypasay. </a:t>
            </a:r>
            <a:r>
              <a:rPr lang="sq-AL" sz="3600" dirty="0">
                <a:latin typeface="Times New Roman" panose="02020603050405020304" pitchFamily="18" charset="0"/>
                <a:ea typeface="Times New Roman" panose="02020603050405020304" pitchFamily="18" charset="0"/>
              </a:rPr>
              <a:t>GPS enjamynyň Ikinji </a:t>
            </a:r>
            <a:r>
              <a:rPr lang="cs-CZ" sz="3600" dirty="0">
                <a:latin typeface="Times New Roman" panose="02020603050405020304" pitchFamily="18" charset="0"/>
                <a:ea typeface="Times New Roman" panose="02020603050405020304" pitchFamily="18" charset="0"/>
              </a:rPr>
              <a:t>habar beriş sahypasy- ýerleşýän ýeriniň sahypasaydyr. Sahypalardan sahypalara geçmek QUIT we PAGE düwmeleriñ kömegi bilen ýerine ýetirilýär. </a:t>
            </a:r>
            <a:r>
              <a:rPr lang="cs-CZ" sz="3600" i="1" dirty="0">
                <a:latin typeface="Times New Roman" panose="02020603050405020304" pitchFamily="18" charset="0"/>
                <a:ea typeface="Times New Roman" panose="02020603050405020304" pitchFamily="18" charset="0"/>
              </a:rPr>
              <a:t>Ýerleşýän ýeriň sahypasynda</a:t>
            </a:r>
            <a:r>
              <a:rPr lang="cs-CZ" sz="3600" dirty="0">
                <a:latin typeface="Times New Roman" panose="02020603050405020304" pitchFamily="18" charset="0"/>
                <a:ea typeface="Times New Roman" panose="02020603050405020304" pitchFamily="18" charset="0"/>
              </a:rPr>
              <a:t> enjamyň ýerleşýän ýerini, egerde ol hereketde bolsa haýsy ugra we nähili tizlik bilen barylýan hereket görkezilýär. </a:t>
            </a:r>
            <a:r>
              <a:rPr lang="cs-CZ" sz="3600" i="1" dirty="0">
                <a:latin typeface="Times New Roman" panose="02020603050405020304" pitchFamily="18" charset="0"/>
                <a:ea typeface="Times New Roman" panose="02020603050405020304" pitchFamily="18" charset="0"/>
              </a:rPr>
              <a:t>Ýerleşen ýeri (Position)</a:t>
            </a:r>
            <a:r>
              <a:rPr lang="cs-CZ" sz="3600" dirty="0">
                <a:latin typeface="Times New Roman" panose="02020603050405020304" pitchFamily="18" charset="0"/>
                <a:ea typeface="Times New Roman" panose="02020603050405020304" pitchFamily="18" charset="0"/>
              </a:rPr>
              <a:t>  diýip, geografiki koordinatalar düzgüninde anyk kesgitlenen ýagdaý düşünilýär. </a:t>
            </a:r>
            <a:r>
              <a:rPr lang="en-US"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74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571501" y="984738"/>
            <a:ext cx="11007968" cy="5192225"/>
          </a:xfrm>
        </p:spPr>
        <p:txBody>
          <a:bodyPr>
            <a:normAutofit fontScale="25000" lnSpcReduction="20000"/>
          </a:bodyPr>
          <a:lstStyle/>
          <a:p>
            <a:pPr algn="just"/>
            <a:r>
              <a:rPr lang="tk-TM" dirty="0" smtClean="0"/>
              <a:t>   </a:t>
            </a:r>
            <a:endParaRPr lang="en-US" sz="4000" dirty="0">
              <a:latin typeface="Times New Roman" panose="02020603050405020304" pitchFamily="18" charset="0"/>
              <a:cs typeface="Times New Roman" panose="02020603050405020304" pitchFamily="18" charset="0"/>
            </a:endParaRPr>
          </a:p>
          <a:p>
            <a:pPr indent="457200" algn="just">
              <a:lnSpc>
                <a:spcPct val="120000"/>
              </a:lnSpc>
              <a:spcAft>
                <a:spcPts val="0"/>
              </a:spcAft>
            </a:pPr>
            <a:r>
              <a:rPr lang="cs-CZ" sz="12300" dirty="0">
                <a:latin typeface="Times New Roman" panose="02020603050405020304" pitchFamily="18" charset="0"/>
                <a:ea typeface="Times New Roman" panose="02020603050405020304" pitchFamily="18" charset="0"/>
              </a:rPr>
              <a:t>Geografiki koordinata  şirota (giňlik) we dolgota (uzaklyk) görkezijileri bilen aňladylýar. </a:t>
            </a:r>
            <a:r>
              <a:rPr lang="cs-CZ" sz="12300" i="1" dirty="0">
                <a:latin typeface="Times New Roman" panose="02020603050405020304" pitchFamily="18" charset="0"/>
                <a:ea typeface="Times New Roman" panose="02020603050405020304" pitchFamily="18" charset="0"/>
              </a:rPr>
              <a:t>Şirota </a:t>
            </a:r>
            <a:r>
              <a:rPr lang="cs-CZ" sz="12300" dirty="0">
                <a:latin typeface="Times New Roman" panose="02020603050405020304" pitchFamily="18" charset="0"/>
                <a:ea typeface="Times New Roman" panose="02020603050405020304" pitchFamily="18" charset="0"/>
              </a:rPr>
              <a:t>(Latitude) – durulan nokady ýer ekwatoryna otnositellikde kesgitlemek üçin demirgazyk, günorta ugrlar boýunça koordinatalardyr. </a:t>
            </a:r>
            <a:r>
              <a:rPr lang="cs-CZ" sz="12300" i="1" dirty="0">
                <a:latin typeface="Times New Roman" panose="02020603050405020304" pitchFamily="18" charset="0"/>
                <a:ea typeface="Times New Roman" panose="02020603050405020304" pitchFamily="18" charset="0"/>
              </a:rPr>
              <a:t>Dolgota</a:t>
            </a:r>
            <a:r>
              <a:rPr lang="cs-CZ" sz="12300" dirty="0">
                <a:latin typeface="Times New Roman" panose="02020603050405020304" pitchFamily="18" charset="0"/>
                <a:ea typeface="Times New Roman" panose="02020603050405020304" pitchFamily="18" charset="0"/>
              </a:rPr>
              <a:t> (Longitude)- durulan nokady başlangyç (göz öñüne getirilýän töwerek boýunça ýeriñ polýuslaryndan geçýän) Grinwiç meridiana otnositellikde kesgitlemek üçin gündogar, günbatar ugrlar boýunça</a:t>
            </a:r>
            <a:r>
              <a:rPr lang="cs-CZ" sz="12300" dirty="0">
                <a:solidFill>
                  <a:srgbClr val="4BACC6"/>
                </a:solidFill>
                <a:latin typeface="Times New Roman" panose="02020603050405020304" pitchFamily="18" charset="0"/>
                <a:ea typeface="Times New Roman" panose="02020603050405020304" pitchFamily="18" charset="0"/>
              </a:rPr>
              <a:t> </a:t>
            </a:r>
            <a:r>
              <a:rPr lang="cs-CZ" sz="12300" dirty="0">
                <a:latin typeface="Times New Roman" panose="02020603050405020304" pitchFamily="18" charset="0"/>
                <a:ea typeface="Times New Roman" panose="02020603050405020304" pitchFamily="18" charset="0"/>
              </a:rPr>
              <a:t>koordinatalardyr. Şeýle hem ýerleşilýän nokat, göni burçly koordinatalar düzgüninde hem aňladdylýar we ony göni burçly  koordinata torundan ölçäp bolýar.</a:t>
            </a:r>
            <a:endParaRPr lang="en-US" sz="12300" dirty="0">
              <a:latin typeface="Times New Roman" panose="02020603050405020304" pitchFamily="18" charset="0"/>
              <a:cs typeface="Times New Roman" panose="02020603050405020304" pitchFamily="18" charset="0"/>
            </a:endParaRPr>
          </a:p>
          <a:p>
            <a:pPr algn="just">
              <a:lnSpc>
                <a:spcPct val="120000"/>
              </a:lnSpc>
            </a:pPr>
            <a:endParaRPr lang="en-US" sz="4000" dirty="0"/>
          </a:p>
          <a:p>
            <a:pPr algn="just">
              <a:lnSpc>
                <a:spcPct val="120000"/>
              </a:lnSpc>
            </a:pPr>
            <a:endParaRPr lang="ru-RU" sz="4000" dirty="0"/>
          </a:p>
        </p:txBody>
      </p:sp>
    </p:spTree>
    <p:extLst>
      <p:ext uri="{BB962C8B-B14F-4D97-AF65-F5344CB8AC3E}">
        <p14:creationId xmlns:p14="http://schemas.microsoft.com/office/powerpoint/2010/main" val="2438022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380392"/>
            <a:ext cx="10515600" cy="4796571"/>
          </a:xfrm>
        </p:spPr>
        <p:txBody>
          <a:bodyPr>
            <a:normAutofit/>
          </a:bodyPr>
          <a:lstStyle/>
          <a:p>
            <a:pPr indent="449580" algn="just">
              <a:spcAft>
                <a:spcPts val="0"/>
              </a:spcAft>
            </a:pPr>
            <a:r>
              <a:rPr lang="cs-CZ" sz="3600" i="1" dirty="0">
                <a:latin typeface="Times New Roman" panose="02020603050405020304" pitchFamily="18" charset="0"/>
                <a:ea typeface="Times New Roman" panose="02020603050405020304" pitchFamily="18" charset="0"/>
              </a:rPr>
              <a:t>Koordinat tory</a:t>
            </a:r>
            <a:r>
              <a:rPr lang="cs-CZ" sz="3600" dirty="0">
                <a:latin typeface="Times New Roman" panose="02020603050405020304" pitchFamily="18" charset="0"/>
                <a:ea typeface="Times New Roman" panose="02020603050405020304" pitchFamily="18" charset="0"/>
              </a:rPr>
              <a:t> (Grid) – göni burçly koordinatlary ölçemek üçin  göni burçly zolaklara bölünýän koordinatlar düzgüni bolup, ol tekizlige ýeriñ güberçek üsti proýektirlenýär.</a:t>
            </a:r>
            <a:r>
              <a:rPr lang="cs-CZ" sz="3600" i="1" dirty="0">
                <a:latin typeface="Times New Roman" panose="02020603050405020304" pitchFamily="18" charset="0"/>
                <a:ea typeface="Times New Roman" panose="02020603050405020304" pitchFamily="18" charset="0"/>
              </a:rPr>
              <a:t> (Merkatoryñ uniwersal kese proýeksiýasy </a:t>
            </a:r>
            <a:r>
              <a:rPr lang="cs-CZ" sz="3600" dirty="0">
                <a:latin typeface="Times New Roman" panose="02020603050405020304" pitchFamily="18" charset="0"/>
                <a:ea typeface="Times New Roman" panose="02020603050405020304" pitchFamily="18" charset="0"/>
              </a:rPr>
              <a:t>(Universal Transverse Merсator. UTM – kesgitli zolokda ýerleşilen ýeri kesgitlemek üçin, ýer üstiniñ böleginiñ  proýektirlenýän tekizliginde koordinat tory</a:t>
            </a:r>
            <a:r>
              <a:rPr lang="cs-CZ" sz="3600" i="1"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2037318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9613"/>
          </a:xfrm>
        </p:spPr>
        <p:txBody>
          <a:bodyPr>
            <a:normAutofit fontScale="90000"/>
          </a:bodyPr>
          <a:lstStyle/>
          <a:p>
            <a:endParaRPr lang="ru-RU" dirty="0"/>
          </a:p>
        </p:txBody>
      </p:sp>
      <p:sp>
        <p:nvSpPr>
          <p:cNvPr id="3" name="Объект 2"/>
          <p:cNvSpPr>
            <a:spLocks noGrp="1"/>
          </p:cNvSpPr>
          <p:nvPr>
            <p:ph idx="1"/>
          </p:nvPr>
        </p:nvSpPr>
        <p:spPr>
          <a:xfrm>
            <a:off x="838200" y="1090246"/>
            <a:ext cx="10515600" cy="5086717"/>
          </a:xfrm>
        </p:spPr>
        <p:txBody>
          <a:bodyPr>
            <a:normAutofit/>
          </a:bodyPr>
          <a:lstStyle/>
          <a:p>
            <a:pPr algn="just"/>
            <a:r>
              <a:rPr lang="cs-CZ" sz="3600" i="1" dirty="0">
                <a:latin typeface="Times New Roman" panose="02020603050405020304" pitchFamily="18" charset="0"/>
                <a:ea typeface="Times New Roman" panose="02020603050405020304" pitchFamily="18" charset="0"/>
              </a:rPr>
              <a:t> </a:t>
            </a:r>
            <a:r>
              <a:rPr lang="tk-TM" sz="3600" i="1" dirty="0" smtClean="0">
                <a:latin typeface="Times New Roman" panose="02020603050405020304" pitchFamily="18" charset="0"/>
                <a:ea typeface="Times New Roman" panose="02020603050405020304" pitchFamily="18" charset="0"/>
              </a:rPr>
              <a:t>   </a:t>
            </a:r>
            <a:r>
              <a:rPr lang="cs-CZ" sz="3600" b="1" i="1" dirty="0" smtClean="0">
                <a:latin typeface="Times New Roman" panose="02020603050405020304" pitchFamily="18" charset="0"/>
                <a:ea typeface="Times New Roman" panose="02020603050405020304" pitchFamily="18" charset="0"/>
              </a:rPr>
              <a:t>Ýerleşilen </a:t>
            </a:r>
            <a:r>
              <a:rPr lang="cs-CZ" sz="3600" b="1" i="1" dirty="0">
                <a:latin typeface="Times New Roman" panose="02020603050405020304" pitchFamily="18" charset="0"/>
                <a:ea typeface="Times New Roman" panose="02020603050405020304" pitchFamily="18" charset="0"/>
              </a:rPr>
              <a:t>ýeriň beýiklik ölçegini otnositel</a:t>
            </a:r>
            <a:r>
              <a:rPr lang="cs-CZ" sz="3600" i="1" dirty="0">
                <a:latin typeface="Times New Roman" panose="02020603050405020304" pitchFamily="18" charset="0"/>
                <a:ea typeface="Times New Roman" panose="02020603050405020304" pitchFamily="18" charset="0"/>
              </a:rPr>
              <a:t> ýa-da absolýut bahada alyp bolýar</a:t>
            </a:r>
            <a:r>
              <a:rPr lang="cs-CZ" sz="3600" dirty="0">
                <a:latin typeface="Times New Roman" panose="02020603050405020304" pitchFamily="18" charset="0"/>
                <a:ea typeface="Times New Roman" panose="02020603050405020304" pitchFamily="18" charset="0"/>
              </a:rPr>
              <a:t>. Barylýan tizlik we barylýan hakyky ugr  (ýol ugryñ burçy) kompasyñ grafiki şkalasynda diñe hereket döwründe görkezilýär. Şeýle hem  ekranda ýol odometri ýagny, ýol geçilen wagt we häzirki wagt sagatda (12/24) görkezilýär.</a:t>
            </a:r>
            <a:endParaRPr lang="ru-RU" sz="3600" dirty="0"/>
          </a:p>
        </p:txBody>
      </p:sp>
    </p:spTree>
    <p:extLst>
      <p:ext uri="{BB962C8B-B14F-4D97-AF65-F5344CB8AC3E}">
        <p14:creationId xmlns:p14="http://schemas.microsoft.com/office/powerpoint/2010/main" val="1673590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sp>
        <p:nvSpPr>
          <p:cNvPr id="3" name="Объект 2"/>
          <p:cNvSpPr>
            <a:spLocks noGrp="1"/>
          </p:cNvSpPr>
          <p:nvPr>
            <p:ph idx="1"/>
          </p:nvPr>
        </p:nvSpPr>
        <p:spPr>
          <a:xfrm>
            <a:off x="838200" y="1081454"/>
            <a:ext cx="10515600" cy="5095509"/>
          </a:xfrm>
        </p:spPr>
        <p:txBody>
          <a:bodyPr>
            <a:normAutofit fontScale="92500" lnSpcReduction="20000"/>
          </a:bodyPr>
          <a:lstStyle/>
          <a:p>
            <a:pPr algn="just"/>
            <a:r>
              <a:rPr lang="cs-CZ" dirty="0">
                <a:solidFill>
                  <a:srgbClr val="FF0000"/>
                </a:solidFill>
                <a:latin typeface="Times New Roman" panose="02020603050405020304" pitchFamily="18" charset="0"/>
                <a:ea typeface="Times New Roman" panose="02020603050405020304" pitchFamily="18" charset="0"/>
              </a:rPr>
              <a:t> </a:t>
            </a:r>
            <a:r>
              <a:rPr lang="tk-TM" dirty="0" smtClean="0">
                <a:solidFill>
                  <a:srgbClr val="FF0000"/>
                </a:solidFill>
                <a:latin typeface="Times New Roman" panose="02020603050405020304" pitchFamily="18" charset="0"/>
                <a:ea typeface="Times New Roman" panose="02020603050405020304" pitchFamily="18" charset="0"/>
              </a:rPr>
              <a:t>  </a:t>
            </a:r>
            <a:r>
              <a:rPr lang="cs-CZ" sz="4000" b="1" dirty="0" smtClean="0">
                <a:latin typeface="Times New Roman" panose="02020603050405020304" pitchFamily="18" charset="0"/>
                <a:ea typeface="Times New Roman" panose="02020603050405020304" pitchFamily="18" charset="0"/>
              </a:rPr>
              <a:t>3</a:t>
            </a:r>
            <a:r>
              <a:rPr lang="cs-CZ" sz="4000" b="1" dirty="0">
                <a:latin typeface="Times New Roman" panose="02020603050405020304" pitchFamily="18" charset="0"/>
                <a:ea typeface="Times New Roman" panose="02020603050405020304" pitchFamily="18" charset="0"/>
              </a:rPr>
              <a:t>.</a:t>
            </a:r>
            <a:r>
              <a:rPr lang="cs-CZ" sz="4000" dirty="0">
                <a:latin typeface="Times New Roman" panose="02020603050405020304" pitchFamily="18" charset="0"/>
                <a:ea typeface="Times New Roman" panose="02020603050405020304" pitchFamily="18" charset="0"/>
              </a:rPr>
              <a:t> Karta sahypasy. Karta sahypasy penjire görnüşinde işläp, ol durulan ýeri, geçilen traýektoriýany, barylýan ýolyñ öwrüm burçyny,</a:t>
            </a:r>
            <a:r>
              <a:rPr lang="cs-CZ" sz="4000" i="1" dirty="0">
                <a:latin typeface="Times New Roman" panose="02020603050405020304" pitchFamily="18" charset="0"/>
                <a:ea typeface="Times New Roman" panose="02020603050405020304" pitchFamily="18" charset="0"/>
              </a:rPr>
              <a:t> ýoly geçmegiñ tizligini</a:t>
            </a:r>
            <a:r>
              <a:rPr lang="cs-CZ" sz="4000" dirty="0">
                <a:latin typeface="Times New Roman" panose="02020603050405020304" pitchFamily="18" charset="0"/>
                <a:ea typeface="Times New Roman" panose="02020603050405020304" pitchFamily="18" charset="0"/>
              </a:rPr>
              <a:t> şeýle-de golaýda ýerleşen ýol nokatlaryny görmäge mümkinçilik döredýär. Häzirki durulan nokat ekranyñ merkezinde ýerleşen romb görnüşli belgijik bilen añladylýar. </a:t>
            </a:r>
            <a:r>
              <a:rPr lang="cs-CZ" sz="4000" b="1" i="1" dirty="0">
                <a:latin typeface="Times New Roman" panose="02020603050405020304" pitchFamily="18" charset="0"/>
                <a:ea typeface="Times New Roman" panose="02020603050405020304" pitchFamily="18" charset="0"/>
              </a:rPr>
              <a:t>Ýolyñ ugry ýa-da ýolyñ öwrümleri</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(Traсk, TRK) diýip ýer üstüne otnositellikde herekediñ ugryna düşünilýär. </a:t>
            </a:r>
            <a:r>
              <a:rPr lang="cs-CZ" sz="4000" i="1" dirty="0">
                <a:latin typeface="Times New Roman" panose="02020603050405020304" pitchFamily="18" charset="0"/>
                <a:ea typeface="Times New Roman" panose="02020603050405020304" pitchFamily="18" charset="0"/>
              </a:rPr>
              <a:t>Ýoly geçmegiñ tizligi</a:t>
            </a:r>
            <a:r>
              <a:rPr lang="cs-CZ" sz="4000" dirty="0">
                <a:latin typeface="Times New Roman" panose="02020603050405020304" pitchFamily="18" charset="0"/>
                <a:ea typeface="Times New Roman" panose="02020603050405020304" pitchFamily="18" charset="0"/>
              </a:rPr>
              <a:t> (Ground Speed, SPD) diýip, ýeriñ üstüne otnositellikde enjam bilen hereket edilýän tizlige düşünilýär.</a:t>
            </a:r>
            <a:endParaRPr lang="ru-RU" sz="4000" dirty="0"/>
          </a:p>
        </p:txBody>
      </p:sp>
    </p:spTree>
    <p:extLst>
      <p:ext uri="{BB962C8B-B14F-4D97-AF65-F5344CB8AC3E}">
        <p14:creationId xmlns:p14="http://schemas.microsoft.com/office/powerpoint/2010/main" val="2451521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89"/>
          </a:xfrm>
        </p:spPr>
        <p:txBody>
          <a:bodyPr>
            <a:normAutofit fontScale="90000"/>
          </a:bodyPr>
          <a:lstStyle/>
          <a:p>
            <a:endParaRPr lang="ru-RU" dirty="0"/>
          </a:p>
        </p:txBody>
      </p:sp>
      <p:sp>
        <p:nvSpPr>
          <p:cNvPr id="3" name="Объект 2"/>
          <p:cNvSpPr>
            <a:spLocks noGrp="1"/>
          </p:cNvSpPr>
          <p:nvPr>
            <p:ph idx="1"/>
          </p:nvPr>
        </p:nvSpPr>
        <p:spPr>
          <a:xfrm>
            <a:off x="838200" y="923192"/>
            <a:ext cx="10515600" cy="5253771"/>
          </a:xfrm>
        </p:spPr>
        <p:txBody>
          <a:bodyPr/>
          <a:lstStyle/>
          <a:p>
            <a:pPr algn="just"/>
            <a:r>
              <a:rPr lang="cs-CZ" dirty="0">
                <a:latin typeface="Times New Roman" panose="02020603050405020304" pitchFamily="18" charset="0"/>
                <a:ea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rPr>
              <a:t>Egerde </a:t>
            </a:r>
            <a:r>
              <a:rPr lang="cs-CZ" sz="4000" dirty="0">
                <a:latin typeface="Times New Roman" panose="02020603050405020304" pitchFamily="18" charset="0"/>
                <a:ea typeface="Times New Roman" panose="02020603050405020304" pitchFamily="18" charset="0"/>
              </a:rPr>
              <a:t>öň belgilenen nokatlaryň tarapyna hereket edilse, onda ekranda ol nokatlar saýlanyp alynanda ýa-da ugrukdyryjy (kursor) bilen görkezilende ekranda degişli nokatlaryñ aralyklarynyñ we azimutlarynyñ bahalary görkeziler. Ekranyñ ýüzünde masştablaşdyrma, görkezme (panoramalaşdyrma) we konfigurasiýa  meýdançasy ýerleşýär.</a:t>
            </a:r>
            <a:endParaRPr lang="ru-RU" sz="4000" dirty="0"/>
          </a:p>
        </p:txBody>
      </p:sp>
    </p:spTree>
    <p:extLst>
      <p:ext uri="{BB962C8B-B14F-4D97-AF65-F5344CB8AC3E}">
        <p14:creationId xmlns:p14="http://schemas.microsoft.com/office/powerpoint/2010/main" val="2816737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26183"/>
          </a:xfrm>
        </p:spPr>
        <p:txBody>
          <a:bodyPr>
            <a:normAutofit fontScale="90000"/>
          </a:bodyPr>
          <a:lstStyle/>
          <a:p>
            <a:endParaRPr lang="ru-RU" dirty="0"/>
          </a:p>
        </p:txBody>
      </p:sp>
      <p:sp>
        <p:nvSpPr>
          <p:cNvPr id="3" name="Объект 2"/>
          <p:cNvSpPr>
            <a:spLocks noGrp="1"/>
          </p:cNvSpPr>
          <p:nvPr>
            <p:ph idx="1"/>
          </p:nvPr>
        </p:nvSpPr>
        <p:spPr>
          <a:xfrm>
            <a:off x="838200" y="1055077"/>
            <a:ext cx="10515600" cy="5121886"/>
          </a:xfrm>
        </p:spPr>
        <p:txBody>
          <a:bodyPr>
            <a:normAutofit lnSpcReduction="10000"/>
          </a:bodyPr>
          <a:lstStyle/>
          <a:p>
            <a:pPr algn="just"/>
            <a:r>
              <a:rPr lang="cs-CZ" dirty="0">
                <a:latin typeface="Times New Roman" panose="02020603050405020304" pitchFamily="18" charset="0"/>
                <a:ea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rPr>
              <a:t>   </a:t>
            </a:r>
            <a:r>
              <a:rPr lang="cs-CZ" sz="4000" b="1" dirty="0" smtClean="0">
                <a:latin typeface="Times New Roman" panose="02020603050405020304" pitchFamily="18" charset="0"/>
                <a:ea typeface="Times New Roman" panose="02020603050405020304" pitchFamily="18" charset="0"/>
              </a:rPr>
              <a:t>4</a:t>
            </a:r>
            <a:r>
              <a:rPr lang="cs-CZ" sz="4000" b="1" dirty="0">
                <a:latin typeface="Times New Roman" panose="02020603050405020304" pitchFamily="18" charset="0"/>
                <a:ea typeface="Times New Roman" panose="02020603050405020304" pitchFamily="18" charset="0"/>
              </a:rPr>
              <a:t>.</a:t>
            </a:r>
            <a:r>
              <a:rPr lang="cs-CZ" sz="4000" dirty="0">
                <a:latin typeface="Times New Roman" panose="02020603050405020304" pitchFamily="18" charset="0"/>
                <a:ea typeface="Times New Roman" panose="02020603050405020304" pitchFamily="18" charset="0"/>
              </a:rPr>
              <a:t> Gatnaw (nawigasiýa) sahypasy. </a:t>
            </a:r>
            <a:r>
              <a:rPr lang="cs-CZ" sz="4000" dirty="0">
                <a:solidFill>
                  <a:srgbClr val="FF0000"/>
                </a:solidFill>
                <a:latin typeface="Times New Roman" panose="02020603050405020304" pitchFamily="18" charset="0"/>
                <a:ea typeface="Times New Roman" panose="02020603050405020304" pitchFamily="18" charset="0"/>
              </a:rPr>
              <a:t> </a:t>
            </a:r>
            <a:r>
              <a:rPr lang="cs-CZ" sz="4000" i="1" dirty="0">
                <a:latin typeface="Times New Roman" panose="02020603050405020304" pitchFamily="18" charset="0"/>
                <a:ea typeface="Times New Roman" panose="02020603050405020304" pitchFamily="18" charset="0"/>
              </a:rPr>
              <a:t>Nawigasiýada</a:t>
            </a:r>
            <a:r>
              <a:rPr lang="cs-CZ" sz="4000" dirty="0">
                <a:latin typeface="Times New Roman" panose="02020603050405020304" pitchFamily="18" charset="0"/>
                <a:ea typeface="Times New Roman" panose="02020603050405020304" pitchFamily="18" charset="0"/>
              </a:rPr>
              <a:t> (Navigation) –bir nokatdan (ППМ) başga bir nokada geçmekligiñ dowamynda, berilen ugra otnositellikde durulan nokat  kesgitlenýär.Gatnaw (nawigasiýa) sahypasy başlangyç nokatlara gönükdirilende dolandyrmaga mümkinçilik berýär. GPS enjamda gatnaw (nawigasiýa) sahypasynyñ iki görnüşi göz öñünde tutulýar: kompas we magistral sahypalary. </a:t>
            </a:r>
            <a:endParaRPr lang="ru-RU" sz="4000" dirty="0"/>
          </a:p>
        </p:txBody>
      </p:sp>
    </p:spTree>
    <p:extLst>
      <p:ext uri="{BB962C8B-B14F-4D97-AF65-F5344CB8AC3E}">
        <p14:creationId xmlns:p14="http://schemas.microsoft.com/office/powerpoint/2010/main" val="1371904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3237"/>
          </a:xfrm>
        </p:spPr>
        <p:txBody>
          <a:bodyPr>
            <a:normAutofit fontScale="90000"/>
          </a:bodyPr>
          <a:lstStyle/>
          <a:p>
            <a:endParaRPr lang="ru-RU" dirty="0"/>
          </a:p>
        </p:txBody>
      </p:sp>
      <p:sp>
        <p:nvSpPr>
          <p:cNvPr id="3" name="Объект 2"/>
          <p:cNvSpPr>
            <a:spLocks noGrp="1"/>
          </p:cNvSpPr>
          <p:nvPr>
            <p:ph idx="1"/>
          </p:nvPr>
        </p:nvSpPr>
        <p:spPr>
          <a:xfrm>
            <a:off x="838200" y="1178170"/>
            <a:ext cx="10515600" cy="4998794"/>
          </a:xfrm>
        </p:spPr>
        <p:txBody>
          <a:bodyPr>
            <a:normAutofit/>
          </a:bodyPr>
          <a:lstStyle/>
          <a:p>
            <a:pPr algn="just"/>
            <a:r>
              <a:rPr lang="cs-CZ"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rPr>
              <a:t>Kompas </a:t>
            </a:r>
            <a:r>
              <a:rPr lang="cs-CZ" sz="3200" dirty="0">
                <a:latin typeface="Times New Roman" panose="02020603050405020304" pitchFamily="18" charset="0"/>
                <a:ea typeface="Times New Roman" panose="02020603050405020304" pitchFamily="18" charset="0"/>
              </a:rPr>
              <a:t>sahypasy  gatnaw sahypalaryny guramagyñ başlangyjy bolup durýar we hereketiñ ugruna otnositellikde , başlangyç nokada tarap ugry görkezýär. Magistral sahypada öwrüm burçlar (TRK), tizlik (SPD), saýlanan nokatlaryň parametrleri, gelmegiň hasaplanan wagty (SPD), ýolda bolmagyñ hasaplanan wagty (ETE), berilen ugr (СTS), ýakynlaşmanyñ tizligi (VMG), </a:t>
            </a:r>
            <a:r>
              <a:rPr lang="cs-CZ" sz="3200" i="1" dirty="0">
                <a:latin typeface="Times New Roman" panose="02020603050405020304" pitchFamily="18" charset="0"/>
                <a:ea typeface="Times New Roman" panose="02020603050405020304" pitchFamily="18" charset="0"/>
              </a:rPr>
              <a:t>azimut (</a:t>
            </a:r>
            <a:r>
              <a:rPr lang="cs-CZ" sz="3200" dirty="0">
                <a:latin typeface="Times New Roman" panose="02020603050405020304" pitchFamily="18" charset="0"/>
                <a:ea typeface="Times New Roman" panose="02020603050405020304" pitchFamily="18" charset="0"/>
              </a:rPr>
              <a:t>Bearing, BRG</a:t>
            </a:r>
            <a:r>
              <a:rPr lang="cs-CZ" sz="3200" i="1"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 </a:t>
            </a:r>
            <a:r>
              <a:rPr lang="cs-CZ" sz="3200" i="1" dirty="0">
                <a:latin typeface="Times New Roman" panose="02020603050405020304" pitchFamily="18" charset="0"/>
                <a:ea typeface="Times New Roman" panose="02020603050405020304" pitchFamily="18" charset="0"/>
              </a:rPr>
              <a:t>geçilen ýoluñ ugry (</a:t>
            </a:r>
            <a:r>
              <a:rPr lang="cs-CZ" sz="3200" dirty="0">
                <a:latin typeface="Times New Roman" panose="02020603050405020304" pitchFamily="18" charset="0"/>
                <a:ea typeface="Times New Roman" panose="02020603050405020304" pitchFamily="18" charset="0"/>
              </a:rPr>
              <a:t>Course Made Good, СMG</a:t>
            </a:r>
            <a:r>
              <a:rPr lang="cs-CZ" sz="3200" i="1"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 </a:t>
            </a:r>
            <a:r>
              <a:rPr lang="cs-CZ" sz="3200" i="1" dirty="0">
                <a:latin typeface="Times New Roman" panose="02020603050405020304" pitchFamily="18" charset="0"/>
                <a:ea typeface="Times New Roman" panose="02020603050405020304" pitchFamily="18" charset="0"/>
              </a:rPr>
              <a:t>ugur boýunça gapdala gyşarma</a:t>
            </a:r>
            <a:r>
              <a:rPr lang="cs-CZ" sz="3200" dirty="0">
                <a:latin typeface="Times New Roman" panose="02020603050405020304" pitchFamily="18" charset="0"/>
                <a:ea typeface="Times New Roman" panose="02020603050405020304" pitchFamily="18" charset="0"/>
              </a:rPr>
              <a:t> </a:t>
            </a:r>
            <a:r>
              <a:rPr lang="cs-CZ" sz="3200" i="1"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Crosstraсk Error, ХTK</a:t>
            </a:r>
            <a:r>
              <a:rPr lang="cs-CZ" sz="3200" i="1" dirty="0">
                <a:latin typeface="Times New Roman" panose="02020603050405020304" pitchFamily="18" charset="0"/>
                <a:ea typeface="Times New Roman" panose="02020603050405020304" pitchFamily="18" charset="0"/>
              </a:rPr>
              <a:t>, berilen ýoluñ ugry (</a:t>
            </a:r>
            <a:r>
              <a:rPr lang="cs-CZ" sz="3200" dirty="0">
                <a:latin typeface="Times New Roman" panose="02020603050405020304" pitchFamily="18" charset="0"/>
                <a:ea typeface="Times New Roman" panose="02020603050405020304" pitchFamily="18" charset="0"/>
              </a:rPr>
              <a:t>Desired Traсk, DTK</a:t>
            </a:r>
            <a:r>
              <a:rPr lang="cs-CZ" sz="3200" i="1" dirty="0">
                <a:latin typeface="Times New Roman" panose="02020603050405020304" pitchFamily="18" charset="0"/>
                <a:ea typeface="Times New Roman" panose="02020603050405020304" pitchFamily="18" charset="0"/>
              </a:rPr>
              <a:t>)</a:t>
            </a:r>
            <a:r>
              <a:rPr lang="cs-CZ" sz="3200" dirty="0">
                <a:latin typeface="Times New Roman" panose="02020603050405020304" pitchFamily="18" charset="0"/>
                <a:ea typeface="Times New Roman" panose="02020603050405020304" pitchFamily="18" charset="0"/>
              </a:rPr>
              <a:t> </a:t>
            </a:r>
            <a:r>
              <a:rPr lang="cs-CZ" sz="3200" i="1" dirty="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baradaky maglumatlary alyp bolýar.</a:t>
            </a:r>
            <a:endParaRPr lang="ru-RU" sz="3200" dirty="0"/>
          </a:p>
        </p:txBody>
      </p:sp>
    </p:spTree>
    <p:extLst>
      <p:ext uri="{BB962C8B-B14F-4D97-AF65-F5344CB8AC3E}">
        <p14:creationId xmlns:p14="http://schemas.microsoft.com/office/powerpoint/2010/main" val="3458245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70144"/>
          </a:xfrm>
        </p:spPr>
        <p:txBody>
          <a:bodyPr>
            <a:normAutofit fontScale="90000"/>
          </a:bodyPr>
          <a:lstStyle/>
          <a:p>
            <a:endParaRPr lang="ru-RU" dirty="0"/>
          </a:p>
        </p:txBody>
      </p:sp>
      <p:sp>
        <p:nvSpPr>
          <p:cNvPr id="3" name="Объект 2"/>
          <p:cNvSpPr>
            <a:spLocks noGrp="1"/>
          </p:cNvSpPr>
          <p:nvPr>
            <p:ph idx="1"/>
          </p:nvPr>
        </p:nvSpPr>
        <p:spPr>
          <a:xfrm>
            <a:off x="838200" y="1230923"/>
            <a:ext cx="10515600" cy="4946040"/>
          </a:xfrm>
        </p:spPr>
        <p:txBody>
          <a:bodyPr>
            <a:normAutofit lnSpcReduction="10000"/>
          </a:bodyPr>
          <a:lstStyle/>
          <a:p>
            <a:pPr algn="just"/>
            <a:r>
              <a:rPr lang="cs-CZ" sz="3600" b="1" dirty="0">
                <a:latin typeface="Times New Roman" panose="02020603050405020304" pitchFamily="18" charset="0"/>
                <a:ea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rPr>
              <a:t>  </a:t>
            </a:r>
            <a:r>
              <a:rPr lang="cs-CZ" sz="3600" b="1" dirty="0" smtClean="0">
                <a:latin typeface="Times New Roman" panose="02020603050405020304" pitchFamily="18" charset="0"/>
                <a:ea typeface="Times New Roman" panose="02020603050405020304" pitchFamily="18" charset="0"/>
              </a:rPr>
              <a:t>5</a:t>
            </a:r>
            <a:r>
              <a:rPr lang="cs-CZ" sz="3600" b="1" dirty="0">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 Baş menýu sahypasy.</a:t>
            </a:r>
            <a:r>
              <a:rPr lang="cs-CZ" sz="3600" b="1"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Baş menýu sahypasynyñ kömegi bilen başlangyç nokatlar, marşrutlar, ýolyñ ýazgysy bilen işlemek we garaşly menýu sanawlary boýunça parametrleri girizmek mümkin bolýar. </a:t>
            </a:r>
            <a:r>
              <a:rPr lang="sq-AL" sz="3600" dirty="0">
                <a:latin typeface="Times New Roman" panose="02020603050405020304" pitchFamily="18" charset="0"/>
                <a:ea typeface="Times New Roman" panose="02020603050405020304" pitchFamily="18" charset="0"/>
              </a:rPr>
              <a:t>GPS enjamynyň </a:t>
            </a:r>
            <a:r>
              <a:rPr lang="cs-CZ" sz="3600" dirty="0">
                <a:latin typeface="Times New Roman" panose="02020603050405020304" pitchFamily="18" charset="0"/>
                <a:ea typeface="Times New Roman" panose="02020603050405020304" pitchFamily="18" charset="0"/>
              </a:rPr>
              <a:t>esasy bäş sany habar beriş sahypalary we enjamdaky düwmeler (knopkalar) bilen tanyş bolunandan soň onyň </a:t>
            </a:r>
            <a:r>
              <a:rPr lang="sq-AL" sz="3600" dirty="0">
                <a:latin typeface="Times New Roman" panose="02020603050405020304" pitchFamily="18" charset="0"/>
                <a:ea typeface="Times New Roman" panose="02020603050405020304" pitchFamily="18" charset="0"/>
              </a:rPr>
              <a:t>bilen işlemegiň prinsiplerini hem gowy bilmelidir.</a:t>
            </a:r>
            <a:r>
              <a:rPr lang="sq-AL" sz="3600" b="1" dirty="0">
                <a:latin typeface="Times New Roman" panose="02020603050405020304" pitchFamily="18" charset="0"/>
                <a:ea typeface="Times New Roman" panose="02020603050405020304" pitchFamily="18" charset="0"/>
              </a:rPr>
              <a:t> </a:t>
            </a:r>
            <a:r>
              <a:rPr lang="sq-AL" sz="3600" dirty="0">
                <a:latin typeface="Times New Roman" panose="02020603050405020304" pitchFamily="18" charset="0"/>
                <a:ea typeface="Times New Roman" panose="02020603050405020304" pitchFamily="18" charset="0"/>
              </a:rPr>
              <a:t>GPS enjamyň kömegi bilen başlangyç nokat diýip atlandyrylýan kesgitli ýere tarap herekedi dolandyrmak we ony ýadynda saklatmak mümkindir</a:t>
            </a:r>
            <a:r>
              <a:rPr lang="sq-AL"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97124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281355" y="1690688"/>
            <a:ext cx="11755314" cy="4486275"/>
          </a:xfrm>
        </p:spPr>
        <p:txBody>
          <a:bodyPr/>
          <a:lstStyle/>
          <a:p>
            <a:pPr marL="0" indent="0">
              <a:spcAft>
                <a:spcPts val="0"/>
              </a:spcAft>
              <a:buNone/>
            </a:pPr>
            <a:r>
              <a:rPr lang="tk-TM" sz="3200" b="1" dirty="0" smtClean="0">
                <a:latin typeface="Times New Roman" panose="02020603050405020304" pitchFamily="18" charset="0"/>
                <a:ea typeface="Times New Roman" panose="02020603050405020304" pitchFamily="18" charset="0"/>
              </a:rPr>
              <a:t>1. </a:t>
            </a:r>
            <a:r>
              <a:rPr lang="sq-AL" sz="3200" b="1" dirty="0" smtClean="0">
                <a:latin typeface="Times New Roman" panose="02020603050405020304" pitchFamily="18" charset="0"/>
                <a:ea typeface="Times New Roman" panose="02020603050405020304" pitchFamily="18" charset="0"/>
              </a:rPr>
              <a:t>GPS </a:t>
            </a:r>
            <a:r>
              <a:rPr lang="sq-AL" sz="3200" b="1" dirty="0">
                <a:latin typeface="Times New Roman" panose="02020603050405020304" pitchFamily="18" charset="0"/>
                <a:ea typeface="Times New Roman" panose="02020603050405020304" pitchFamily="18" charset="0"/>
              </a:rPr>
              <a:t>enjamynyň ulanylyşy</a:t>
            </a:r>
            <a:r>
              <a:rPr lang="ru-RU" sz="3200" b="1"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GPS enjamy bilen tanyşmak</a:t>
            </a:r>
            <a:r>
              <a:rPr lang="tk-TM" sz="3200" b="1" dirty="0" smtClean="0">
                <a:latin typeface="Times New Roman" panose="02020603050405020304" pitchFamily="18" charset="0"/>
                <a:ea typeface="Times New Roman" panose="02020603050405020304" pitchFamily="18" charset="0"/>
              </a:rPr>
              <a:t>.</a:t>
            </a:r>
            <a:endParaRPr lang="tk-TM" sz="3200" b="1" dirty="0" smtClean="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rPr>
              <a:t>GPS </a:t>
            </a:r>
            <a:r>
              <a:rPr lang="ru-RU" sz="3200" b="1" dirty="0" err="1">
                <a:latin typeface="Times New Roman" panose="02020603050405020304" pitchFamily="18" charset="0"/>
                <a:ea typeface="Times New Roman" panose="02020603050405020304" pitchFamily="18" charset="0"/>
              </a:rPr>
              <a:t>enjamynyň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maglumatlary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habar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beriş</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sahypalary</a:t>
            </a:r>
            <a:r>
              <a:rPr lang="tk-TM" sz="3200" b="1" dirty="0" smtClean="0">
                <a:latin typeface="Times New Roman" panose="02020603050405020304" pitchFamily="18" charset="0"/>
                <a:ea typeface="Times New Roman" panose="02020603050405020304" pitchFamily="18" charset="0"/>
              </a:rPr>
              <a:t>.</a:t>
            </a:r>
            <a:endParaRPr lang="ru-RU" sz="18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70144"/>
          </a:xfrm>
        </p:spPr>
        <p:txBody>
          <a:bodyPr>
            <a:normAutofit fontScale="90000"/>
          </a:bodyPr>
          <a:lstStyle/>
          <a:p>
            <a:endParaRPr lang="ru-RU" dirty="0"/>
          </a:p>
        </p:txBody>
      </p:sp>
      <p:sp>
        <p:nvSpPr>
          <p:cNvPr id="3" name="Объект 2"/>
          <p:cNvSpPr>
            <a:spLocks noGrp="1"/>
          </p:cNvSpPr>
          <p:nvPr>
            <p:ph idx="1"/>
          </p:nvPr>
        </p:nvSpPr>
        <p:spPr>
          <a:xfrm>
            <a:off x="838200" y="1186962"/>
            <a:ext cx="10515600" cy="4990001"/>
          </a:xfrm>
        </p:spPr>
        <p:txBody>
          <a:bodyPr>
            <a:normAutofit fontScale="62500" lnSpcReduction="20000"/>
          </a:bodyPr>
          <a:lstStyle/>
          <a:p>
            <a:pPr algn="just">
              <a:lnSpc>
                <a:spcPct val="170000"/>
              </a:lnSpc>
              <a:spcAft>
                <a:spcPts val="0"/>
              </a:spcAft>
            </a:pPr>
            <a:r>
              <a:rPr lang="tk-TM" dirty="0" smtClean="0">
                <a:latin typeface="Times New Roman" panose="02020603050405020304" pitchFamily="18" charset="0"/>
                <a:ea typeface="Times New Roman" panose="02020603050405020304" pitchFamily="18" charset="0"/>
              </a:rPr>
              <a:t>    </a:t>
            </a:r>
            <a:r>
              <a:rPr lang="sq-AL" sz="4000" dirty="0" smtClean="0">
                <a:latin typeface="Times New Roman" panose="02020603050405020304" pitchFamily="18" charset="0"/>
                <a:ea typeface="Times New Roman" panose="02020603050405020304" pitchFamily="18" charset="0"/>
              </a:rPr>
              <a:t>Enjamy </a:t>
            </a:r>
            <a:r>
              <a:rPr lang="sq-AL" sz="4000" dirty="0">
                <a:latin typeface="Times New Roman" panose="02020603050405020304" pitchFamily="18" charset="0"/>
                <a:ea typeface="Times New Roman" panose="02020603050405020304" pitchFamily="18" charset="0"/>
              </a:rPr>
              <a:t>iş ýagdaýyna getirip, 3-4 minut pyýada ýoremeli we ýerleşýän ýeriniň sahypasynda bolýan üýtgeşmelere seretmeli. Ekranyň ýokarky böleginde  ýöräp barylýan ugur(ýoluň öwrümleri) boýunça, gidip barylýan tizlik, geçilen ýoluň uzynlygy we ýerleşýän ýeriniň beýikligi görkezilýär. Başlangyç nokady </a:t>
            </a:r>
            <a:r>
              <a:rPr lang="cs-CZ" sz="4000" dirty="0">
                <a:latin typeface="Times New Roman" panose="02020603050405020304" pitchFamily="18" charset="0"/>
                <a:ea typeface="Times New Roman" panose="02020603050405020304" pitchFamily="18" charset="0"/>
              </a:rPr>
              <a:t>üç belgili san bilen</a:t>
            </a:r>
            <a:r>
              <a:rPr lang="sq-AL" sz="4000" dirty="0">
                <a:latin typeface="Times New Roman" panose="02020603050405020304" pitchFamily="18" charset="0"/>
                <a:ea typeface="Times New Roman" panose="02020603050405020304" pitchFamily="18" charset="0"/>
              </a:rPr>
              <a:t> bellemek (</a:t>
            </a:r>
            <a:r>
              <a:rPr lang="cs-CZ" sz="4000" dirty="0">
                <a:latin typeface="Times New Roman" panose="02020603050405020304" pitchFamily="18" charset="0"/>
                <a:ea typeface="Times New Roman" panose="02020603050405020304" pitchFamily="18" charset="0"/>
              </a:rPr>
              <a:t>„MARK“ düwmejigi bilen) </a:t>
            </a:r>
            <a:r>
              <a:rPr lang="sq-AL" sz="4000" dirty="0">
                <a:latin typeface="Times New Roman" panose="02020603050405020304" pitchFamily="18" charset="0"/>
                <a:ea typeface="Times New Roman" panose="02020603050405020304" pitchFamily="18" charset="0"/>
              </a:rPr>
              <a:t>zerurdyr we diňe şondan soň enjam bilen işlemegi dowam etmeli. </a:t>
            </a:r>
            <a:r>
              <a:rPr lang="cs-CZ" sz="4000" dirty="0">
                <a:latin typeface="Times New Roman" panose="02020603050405020304" pitchFamily="18" charset="0"/>
                <a:ea typeface="Times New Roman" panose="02020603050405020304" pitchFamily="18" charset="0"/>
              </a:rPr>
              <a:t>GPS 12ХL enjamy jemi 500 sany başlangyç nokady ýadynda saklamaga ukyplydyr.</a:t>
            </a:r>
            <a:endParaRPr lang="ru-RU" sz="4000" dirty="0">
              <a:latin typeface="Times New Roman" panose="02020603050405020304" pitchFamily="18" charset="0"/>
              <a:ea typeface="Times New Roman" panose="02020603050405020304" pitchFamily="18" charset="0"/>
            </a:endParaRPr>
          </a:p>
          <a:p>
            <a:pPr>
              <a:lnSpc>
                <a:spcPct val="170000"/>
              </a:lnSpc>
              <a:spcAft>
                <a:spcPts val="0"/>
              </a:spcAft>
            </a:pPr>
            <a:r>
              <a:rPr lang="cs-CZ" sz="4000" dirty="0">
                <a:latin typeface="Times New Roman" panose="02020603050405020304" pitchFamily="18" charset="0"/>
                <a:ea typeface="Times New Roman" panose="02020603050405020304" pitchFamily="18" charset="0"/>
              </a:rPr>
              <a:t> </a:t>
            </a:r>
            <a:endParaRPr lang="ru-RU" sz="4000" dirty="0">
              <a:latin typeface="Times New Roman" panose="02020603050405020304" pitchFamily="18" charset="0"/>
              <a:ea typeface="Times New Roman" panose="02020603050405020304" pitchFamily="18" charset="0"/>
            </a:endParaRPr>
          </a:p>
          <a:p>
            <a:endParaRPr lang="ru-RU" sz="4000" dirty="0"/>
          </a:p>
        </p:txBody>
      </p:sp>
    </p:spTree>
    <p:extLst>
      <p:ext uri="{BB962C8B-B14F-4D97-AF65-F5344CB8AC3E}">
        <p14:creationId xmlns:p14="http://schemas.microsoft.com/office/powerpoint/2010/main" val="3138755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fontScale="77500" lnSpcReduction="20000"/>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sq-AL" sz="4800" dirty="0" smtClean="0">
                <a:latin typeface="Times New Roman" panose="02020603050405020304" pitchFamily="18" charset="0"/>
                <a:ea typeface="Times New Roman" panose="02020603050405020304" pitchFamily="18" charset="0"/>
              </a:rPr>
              <a:t>Markşe</a:t>
            </a:r>
            <a:r>
              <a:rPr lang="tk-TM" sz="4800" dirty="0">
                <a:latin typeface="Times New Roman" panose="02020603050405020304" pitchFamily="18" charset="0"/>
                <a:ea typeface="Times New Roman" panose="02020603050405020304" pitchFamily="18" charset="0"/>
              </a:rPr>
              <a:t>ý</a:t>
            </a:r>
            <a:r>
              <a:rPr lang="sq-AL" sz="4800" dirty="0" smtClean="0">
                <a:latin typeface="Times New Roman" panose="02020603050405020304" pitchFamily="18" charset="0"/>
                <a:ea typeface="Times New Roman" panose="02020603050405020304" pitchFamily="18" charset="0"/>
              </a:rPr>
              <a:t>der </a:t>
            </a:r>
            <a:r>
              <a:rPr lang="sq-AL" sz="4800" dirty="0">
                <a:latin typeface="Times New Roman" panose="02020603050405020304" pitchFamily="18" charset="0"/>
                <a:ea typeface="Times New Roman" panose="02020603050405020304" pitchFamily="18" charset="0"/>
              </a:rPr>
              <a:t>işiniň alnyp barýan baglanyşykly gözleg, barlag, taslama we beýleki işlerde markşeyder we geodeziki gurallar giňden peýdalanylýar. Olaryň has giňden ulanylýan we kämilleriniň biri  GPS (Global Position System) enjamydyr</a:t>
            </a:r>
            <a:r>
              <a:rPr lang="ru-RU" sz="4800" dirty="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algn="just">
              <a:spcAft>
                <a:spcPts val="0"/>
              </a:spcAft>
            </a:pPr>
            <a:r>
              <a:rPr lang="sq-AL" sz="4800" dirty="0">
                <a:latin typeface="Times New Roman" panose="02020603050405020304" pitchFamily="18" charset="0"/>
                <a:ea typeface="Times New Roman" panose="02020603050405020304" pitchFamily="18" charset="0"/>
              </a:rPr>
              <a:t>         Geo maglumatlar ulgamynda maglumatlary ýygnamakda GPS tehnologiýalar </a:t>
            </a:r>
            <a:r>
              <a:rPr lang="sq-AL" sz="4800" b="1" i="1" dirty="0">
                <a:latin typeface="Times New Roman" panose="02020603050405020304" pitchFamily="18" charset="0"/>
                <a:ea typeface="Times New Roman" panose="02020603050405020304" pitchFamily="18" charset="0"/>
              </a:rPr>
              <a:t>duran ýeriňi kesgitlemegiň ulgamy</a:t>
            </a:r>
            <a:r>
              <a:rPr lang="sq-AL" sz="4800" dirty="0">
                <a:latin typeface="Times New Roman" panose="02020603050405020304" pitchFamily="18" charset="0"/>
                <a:ea typeface="Times New Roman" panose="02020603050405020304" pitchFamily="18" charset="0"/>
              </a:rPr>
              <a:t> – häzirki zaman inawasion tehnologiýasy esasynda uly ähmiýete eýedir we ol gatnawda oňaýly serişde bolup, dünýäniň islendik künjeginde ýol görkeziji bolup hyzmat edýär.</a:t>
            </a:r>
            <a:endParaRPr lang="ru-RU" sz="3200" dirty="0">
              <a:latin typeface="Times New Roman" panose="02020603050405020304" pitchFamily="18" charset="0"/>
              <a:ea typeface="Times New Roman" panose="02020603050405020304" pitchFamily="18" charset="0"/>
            </a:endParaRPr>
          </a:p>
          <a:p>
            <a:pPr marL="0" indent="0" algn="just">
              <a:lnSpc>
                <a:spcPct val="100000"/>
              </a:lnSpc>
              <a:spcAft>
                <a:spcPts val="0"/>
              </a:spcAft>
              <a:buNone/>
            </a:pP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3237"/>
          </a:xfrm>
        </p:spPr>
        <p:txBody>
          <a:bodyPr>
            <a:normAutofit fontScale="90000"/>
          </a:bodyPr>
          <a:lstStyle/>
          <a:p>
            <a:endParaRPr lang="ru-RU" dirty="0"/>
          </a:p>
        </p:txBody>
      </p:sp>
      <p:sp>
        <p:nvSpPr>
          <p:cNvPr id="3" name="Объект 2"/>
          <p:cNvSpPr>
            <a:spLocks noGrp="1"/>
          </p:cNvSpPr>
          <p:nvPr>
            <p:ph idx="1"/>
          </p:nvPr>
        </p:nvSpPr>
        <p:spPr>
          <a:xfrm>
            <a:off x="838200" y="1028700"/>
            <a:ext cx="10515600" cy="5424853"/>
          </a:xfrm>
        </p:spPr>
        <p:txBody>
          <a:bodyPr>
            <a:normAutofit/>
          </a:bodyPr>
          <a:lstStyle/>
          <a:p>
            <a:pPr algn="just">
              <a:spcAft>
                <a:spcPts val="0"/>
              </a:spcAft>
            </a:pPr>
            <a:r>
              <a:rPr lang="tk-TM" sz="3600" b="1" dirty="0" smtClean="0">
                <a:latin typeface="Times New Roman" panose="02020603050405020304" pitchFamily="18" charset="0"/>
                <a:ea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rPr>
              <a:t>GPS</a:t>
            </a:r>
            <a:r>
              <a:rPr lang="sq-AL" sz="3600" dirty="0" smtClean="0">
                <a:latin typeface="Times New Roman" panose="02020603050405020304" pitchFamily="18" charset="0"/>
                <a:ea typeface="Times New Roman" panose="02020603050405020304" pitchFamily="18" charset="0"/>
              </a:rPr>
              <a:t> </a:t>
            </a:r>
            <a:r>
              <a:rPr lang="sq-AL" sz="3600" dirty="0">
                <a:latin typeface="Times New Roman" panose="02020603050405020304" pitchFamily="18" charset="0"/>
                <a:ea typeface="Times New Roman" panose="02020603050405020304" pitchFamily="18" charset="0"/>
              </a:rPr>
              <a:t>enjamy  bilen ýerüsti, ýerasty, dag we gözleg inženerçilik işleri has takyk we gysga möhletde ýerine ýetirip bolýar. Aýratyn hem bu enjam bilen täze özleşdirilýän ýerlerde, dag üsti we dag etekleri esasynda alynýan materiallaryň ýok ýa-da olaryň hiliniň pes bolan ýerlerinde  esas döretmäge mümkinçilik berýär. Şeýlede plan materiallaryň ýok bolan ýerlerinde özleşdirilýän ýerleri koordinatlar boýunça takyk şekillendirip bolýar. </a:t>
            </a:r>
            <a:endParaRPr lang="ru-RU" sz="20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59423" y="501162"/>
            <a:ext cx="11034345" cy="5675801"/>
          </a:xfrm>
        </p:spPr>
        <p:txBody>
          <a:bodyPr>
            <a:normAutofit lnSpcReduction="1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4000" b="1" dirty="0">
                <a:latin typeface="Times New Roman" panose="02020603050405020304" pitchFamily="18" charset="0"/>
                <a:ea typeface="Times New Roman" panose="02020603050405020304" pitchFamily="18" charset="0"/>
              </a:rPr>
              <a:t>2</a:t>
            </a:r>
            <a:r>
              <a:rPr lang="ru-RU" sz="3600" b="1" dirty="0">
                <a:latin typeface="Times New Roman" panose="02020603050405020304" pitchFamily="18" charset="0"/>
                <a:ea typeface="Times New Roman" panose="02020603050405020304" pitchFamily="18" charset="0"/>
              </a:rPr>
              <a:t>. </a:t>
            </a:r>
            <a:r>
              <a:rPr lang="ru-RU" sz="4400" dirty="0" err="1">
                <a:latin typeface="Times New Roman" panose="02020603050405020304" pitchFamily="18" charset="0"/>
                <a:ea typeface="Times New Roman" panose="02020603050405020304" pitchFamily="18" charset="0"/>
              </a:rPr>
              <a:t>Bu</a:t>
            </a:r>
            <a:r>
              <a:rPr lang="ru-RU" sz="4400" dirty="0">
                <a:latin typeface="Times New Roman" panose="02020603050405020304" pitchFamily="18" charset="0"/>
                <a:ea typeface="Times New Roman" panose="02020603050405020304" pitchFamily="18" charset="0"/>
              </a:rPr>
              <a:t> </a:t>
            </a:r>
            <a:r>
              <a:rPr lang="ru-RU" sz="4400" dirty="0" err="1">
                <a:latin typeface="Times New Roman" panose="02020603050405020304" pitchFamily="18" charset="0"/>
                <a:ea typeface="Times New Roman" panose="02020603050405020304" pitchFamily="18" charset="0"/>
              </a:rPr>
              <a:t>enjamy</a:t>
            </a:r>
            <a:r>
              <a:rPr lang="ru-RU" sz="4400" dirty="0">
                <a:latin typeface="Times New Roman" panose="02020603050405020304" pitchFamily="18" charset="0"/>
                <a:ea typeface="Times New Roman" panose="02020603050405020304" pitchFamily="18" charset="0"/>
              </a:rPr>
              <a:t> i</a:t>
            </a:r>
            <a:r>
              <a:rPr lang="cs-CZ" sz="4400" dirty="0">
                <a:latin typeface="Times New Roman" panose="02020603050405020304" pitchFamily="18" charset="0"/>
                <a:ea typeface="Times New Roman" panose="02020603050405020304" pitchFamily="18" charset="0"/>
              </a:rPr>
              <a:t>ş ýagdaýyna getirmek </a:t>
            </a:r>
            <a:r>
              <a:rPr lang="cs-CZ" sz="4400" b="1" dirty="0">
                <a:latin typeface="Times New Roman" panose="02020603050405020304" pitchFamily="18" charset="0"/>
                <a:ea typeface="Times New Roman" panose="02020603050405020304" pitchFamily="18" charset="0"/>
              </a:rPr>
              <a:t>GPS12, 12ХL, 12СХ</a:t>
            </a:r>
            <a:r>
              <a:rPr lang="cs-CZ" sz="4400" dirty="0">
                <a:latin typeface="Times New Roman" panose="02020603050405020304" pitchFamily="18" charset="0"/>
                <a:ea typeface="Times New Roman" panose="02020603050405020304" pitchFamily="18" charset="0"/>
              </a:rPr>
              <a:t> </a:t>
            </a:r>
            <a:r>
              <a:rPr lang="sq-AL" sz="4400" dirty="0">
                <a:latin typeface="Times New Roman" panose="02020603050405020304" pitchFamily="18" charset="0"/>
                <a:ea typeface="Times New Roman" panose="02020603050405020304" pitchFamily="18" charset="0"/>
              </a:rPr>
              <a:t>enjamlaryň mysalynda berilýär. </a:t>
            </a:r>
            <a:r>
              <a:rPr lang="cs-CZ" sz="4400" b="1" dirty="0">
                <a:latin typeface="Times New Roman" panose="02020603050405020304" pitchFamily="18" charset="0"/>
                <a:ea typeface="Times New Roman" panose="02020603050405020304" pitchFamily="18" charset="0"/>
              </a:rPr>
              <a:t>GPS</a:t>
            </a:r>
            <a:r>
              <a:rPr lang="cs-CZ" sz="4400" dirty="0">
                <a:latin typeface="Times New Roman" panose="02020603050405020304" pitchFamily="18" charset="0"/>
                <a:ea typeface="Times New Roman" panose="02020603050405020304" pitchFamily="18" charset="0"/>
              </a:rPr>
              <a:t> gurluşy ýerdäki radiýomaýaklar bilen üpjün</a:t>
            </a:r>
            <a:r>
              <a:rPr lang="cs-CZ" sz="4400" i="1" dirty="0">
                <a:latin typeface="Times New Roman" panose="02020603050405020304" pitchFamily="18" charset="0"/>
                <a:ea typeface="Times New Roman" panose="02020603050405020304" pitchFamily="18" charset="0"/>
              </a:rPr>
              <a:t> </a:t>
            </a:r>
            <a:r>
              <a:rPr lang="cs-CZ" sz="4400" dirty="0">
                <a:latin typeface="Times New Roman" panose="02020603050405020304" pitchFamily="18" charset="0"/>
                <a:ea typeface="Times New Roman" panose="02020603050405020304" pitchFamily="18" charset="0"/>
              </a:rPr>
              <a:t>edilen </a:t>
            </a:r>
            <a:r>
              <a:rPr lang="cs-CZ" sz="4400" b="1" i="1" dirty="0">
                <a:latin typeface="Times New Roman" panose="02020603050405020304" pitchFamily="18" charset="0"/>
                <a:ea typeface="Times New Roman" panose="02020603050405020304" pitchFamily="18" charset="0"/>
              </a:rPr>
              <a:t>(</a:t>
            </a:r>
            <a:r>
              <a:rPr lang="cs-CZ" sz="4400" b="1" dirty="0">
                <a:latin typeface="Times New Roman" panose="02020603050405020304" pitchFamily="18" charset="0"/>
                <a:ea typeface="Times New Roman" panose="02020603050405020304" pitchFamily="18" charset="0"/>
              </a:rPr>
              <a:t>Differential GPS, DGPS</a:t>
            </a:r>
            <a:r>
              <a:rPr lang="cs-CZ" sz="4400" i="1" dirty="0">
                <a:latin typeface="Times New Roman" panose="02020603050405020304" pitchFamily="18" charset="0"/>
                <a:ea typeface="Times New Roman" panose="02020603050405020304" pitchFamily="18" charset="0"/>
              </a:rPr>
              <a:t>)</a:t>
            </a:r>
            <a:r>
              <a:rPr lang="cs-CZ" sz="4400" dirty="0">
                <a:latin typeface="Times New Roman" panose="02020603050405020304" pitchFamily="18" charset="0"/>
                <a:ea typeface="Times New Roman" panose="02020603050405020304" pitchFamily="18" charset="0"/>
              </a:rPr>
              <a:t>, ýerleşişi  boýunça düzedişleri </a:t>
            </a:r>
            <a:r>
              <a:rPr lang="cs-CZ" sz="4400" b="1" dirty="0">
                <a:latin typeface="Times New Roman" panose="02020603050405020304" pitchFamily="18" charset="0"/>
                <a:ea typeface="Times New Roman" panose="02020603050405020304" pitchFamily="18" charset="0"/>
              </a:rPr>
              <a:t>GPS</a:t>
            </a:r>
            <a:r>
              <a:rPr lang="cs-CZ" sz="4400" dirty="0">
                <a:latin typeface="Times New Roman" panose="02020603050405020304" pitchFamily="18" charset="0"/>
                <a:ea typeface="Times New Roman" panose="02020603050405020304" pitchFamily="18" charset="0"/>
              </a:rPr>
              <a:t> kabul edijä geçirýär. Kabul ediji GPS enjamy goşmoça goýulýan, daşyna çykarylýan antena bilen bilelikde hem ulanylyp biliner. Daşyna çykarylýan antena enjamyñ arka tarapynda ýeleşen öýjige birikdirilýär.</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0821"/>
          </a:xfrm>
        </p:spPr>
        <p:txBody>
          <a:bodyPr>
            <a:normAutofit fontScale="90000"/>
          </a:bodyPr>
          <a:lstStyle/>
          <a:p>
            <a:endParaRPr lang="ru-RU" dirty="0"/>
          </a:p>
        </p:txBody>
      </p:sp>
      <p:sp>
        <p:nvSpPr>
          <p:cNvPr id="3" name="Объект 2"/>
          <p:cNvSpPr>
            <a:spLocks noGrp="1"/>
          </p:cNvSpPr>
          <p:nvPr>
            <p:ph idx="1"/>
          </p:nvPr>
        </p:nvSpPr>
        <p:spPr>
          <a:xfrm>
            <a:off x="838200" y="1327638"/>
            <a:ext cx="10515600" cy="4849325"/>
          </a:xfrm>
        </p:spPr>
        <p:txBody>
          <a:bodyPr>
            <a:normAutofit/>
          </a:bodyPr>
          <a:lstStyle/>
          <a:p>
            <a:pPr algn="just">
              <a:spcAft>
                <a:spcPts val="0"/>
              </a:spcAft>
            </a:pPr>
            <a:r>
              <a:rPr lang="tk-TM" sz="3600" dirty="0" smtClean="0">
                <a:latin typeface="Times New Roman" panose="02020603050405020304" pitchFamily="18" charset="0"/>
                <a:ea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rPr>
              <a:t>Enjamyñ </a:t>
            </a:r>
            <a:r>
              <a:rPr lang="cs-CZ" sz="4000" dirty="0">
                <a:latin typeface="Times New Roman" panose="02020603050405020304" pitchFamily="18" charset="0"/>
                <a:ea typeface="Times New Roman" panose="02020603050405020304" pitchFamily="18" charset="0"/>
              </a:rPr>
              <a:t>esas tarapynda oturdylýan 4 sany AA görnüşli batareýanyñ kömegi bilen, </a:t>
            </a:r>
            <a:r>
              <a:rPr lang="cs-CZ" sz="4000" b="1" dirty="0">
                <a:latin typeface="Times New Roman" panose="02020603050405020304" pitchFamily="18" charset="0"/>
                <a:ea typeface="Times New Roman" panose="02020603050405020304" pitchFamily="18" charset="0"/>
              </a:rPr>
              <a:t>GPS </a:t>
            </a:r>
            <a:r>
              <a:rPr lang="cs-CZ" sz="4000" dirty="0">
                <a:latin typeface="Times New Roman" panose="02020603050405020304" pitchFamily="18" charset="0"/>
                <a:ea typeface="Times New Roman" panose="02020603050405020304" pitchFamily="18" charset="0"/>
              </a:rPr>
              <a:t>enjamy iýmitlendirilýär</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Bu batareýajyklar </a:t>
            </a:r>
            <a:r>
              <a:rPr lang="cs-CZ" sz="4000" b="1" dirty="0">
                <a:latin typeface="Times New Roman" panose="02020603050405020304" pitchFamily="18" charset="0"/>
                <a:ea typeface="Times New Roman" panose="02020603050405020304" pitchFamily="18" charset="0"/>
              </a:rPr>
              <a:t>12 sagat</a:t>
            </a:r>
            <a:r>
              <a:rPr lang="cs-CZ" sz="4000" dirty="0">
                <a:latin typeface="Times New Roman" panose="02020603050405020304" pitchFamily="18" charset="0"/>
                <a:ea typeface="Times New Roman" panose="02020603050405020304" pitchFamily="18" charset="0"/>
              </a:rPr>
              <a:t> işlenende iýmitlendirişi üpjin edýär.</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 Batareýajyklaryñ ulanylyş möhleti köp faktorlara bagly bolup durýar, esasanda howanyñ temperaturasyna </a:t>
            </a:r>
            <a:r>
              <a:rPr lang="cs-CZ" sz="4000" dirty="0" smtClean="0">
                <a:latin typeface="Times New Roman" panose="02020603050405020304" pitchFamily="18" charset="0"/>
                <a:ea typeface="Times New Roman" panose="02020603050405020304" pitchFamily="18" charset="0"/>
              </a:rPr>
              <a:t>we</a:t>
            </a:r>
            <a:r>
              <a:rPr lang="tk-TM" sz="4000" dirty="0" smtClean="0">
                <a:latin typeface="Times New Roman" panose="02020603050405020304" pitchFamily="18" charset="0"/>
                <a:ea typeface="Times New Roman" panose="02020603050405020304" pitchFamily="18" charset="0"/>
              </a:rPr>
              <a:t> </a:t>
            </a:r>
            <a:r>
              <a:rPr lang="cs-CZ" sz="4000" dirty="0" smtClean="0">
                <a:latin typeface="Times New Roman" panose="02020603050405020304" pitchFamily="18" charset="0"/>
                <a:ea typeface="Times New Roman" panose="02020603050405020304" pitchFamily="18" charset="0"/>
              </a:rPr>
              <a:t>yşyklandyryşly </a:t>
            </a:r>
            <a:r>
              <a:rPr lang="cs-CZ" sz="4000" dirty="0">
                <a:latin typeface="Times New Roman" panose="02020603050405020304" pitchFamily="18" charset="0"/>
                <a:ea typeface="Times New Roman" panose="02020603050405020304" pitchFamily="18" charset="0"/>
              </a:rPr>
              <a:t>işlenilmegine baglydyr.</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79649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55844"/>
          </a:xfrm>
        </p:spPr>
        <p:txBody>
          <a:bodyPr>
            <a:normAutofit fontScale="90000"/>
          </a:bodyPr>
          <a:lstStyle/>
          <a:p>
            <a:endParaRPr lang="ru-RU" dirty="0"/>
          </a:p>
        </p:txBody>
      </p:sp>
      <p:sp>
        <p:nvSpPr>
          <p:cNvPr id="3" name="Объект 2"/>
          <p:cNvSpPr>
            <a:spLocks noGrp="1"/>
          </p:cNvSpPr>
          <p:nvPr>
            <p:ph idx="1"/>
          </p:nvPr>
        </p:nvSpPr>
        <p:spPr>
          <a:xfrm>
            <a:off x="553915" y="852854"/>
            <a:ext cx="11148647" cy="5618284"/>
          </a:xfrm>
        </p:spPr>
        <p:txBody>
          <a:bodyPr>
            <a:noAutofit/>
          </a:bodyPr>
          <a:lstStyle/>
          <a:p>
            <a:pPr algn="just">
              <a:spcAft>
                <a:spcPts val="0"/>
              </a:spcAft>
            </a:pPr>
            <a:r>
              <a:rPr lang="cs-CZ" sz="3600" dirty="0">
                <a:latin typeface="Times New Roman" panose="02020603050405020304" pitchFamily="18" charset="0"/>
                <a:ea typeface="Times New Roman" panose="02020603050405020304" pitchFamily="18" charset="0"/>
              </a:rPr>
              <a:t> </a:t>
            </a:r>
            <a:r>
              <a:rPr lang="tk-TM" sz="3600" dirty="0" smtClean="0">
                <a:latin typeface="Times New Roman" panose="02020603050405020304" pitchFamily="18" charset="0"/>
                <a:ea typeface="Times New Roman" panose="02020603050405020304" pitchFamily="18" charset="0"/>
              </a:rPr>
              <a:t>    </a:t>
            </a:r>
            <a:r>
              <a:rPr lang="cs-CZ" sz="3300" b="1" dirty="0" smtClean="0">
                <a:latin typeface="Times New Roman" panose="02020603050405020304" pitchFamily="18" charset="0"/>
                <a:ea typeface="Times New Roman" panose="02020603050405020304" pitchFamily="18" charset="0"/>
              </a:rPr>
              <a:t>GPS </a:t>
            </a:r>
            <a:r>
              <a:rPr lang="cs-CZ" sz="3300" dirty="0">
                <a:latin typeface="Times New Roman" panose="02020603050405020304" pitchFamily="18" charset="0"/>
                <a:ea typeface="Times New Roman" panose="02020603050405020304" pitchFamily="18" charset="0"/>
              </a:rPr>
              <a:t>enjamy batareýalar birikdirilip açylandan so</a:t>
            </a:r>
            <a:r>
              <a:rPr lang="sq-AL" sz="3300" dirty="0">
                <a:latin typeface="Times New Roman" panose="02020603050405020304" pitchFamily="18" charset="0"/>
                <a:ea typeface="Times New Roman" panose="02020603050405020304" pitchFamily="18" charset="0"/>
              </a:rPr>
              <a:t>ň, enjamdaky</a:t>
            </a:r>
            <a:r>
              <a:rPr lang="cs-CZ" sz="3300" dirty="0">
                <a:latin typeface="Times New Roman" panose="02020603050405020304" pitchFamily="18" charset="0"/>
                <a:ea typeface="Times New Roman" panose="02020603050405020304" pitchFamily="18" charset="0"/>
              </a:rPr>
              <a:t> düwmeleri ulanmak bilen maglumatlar girizilýär. </a:t>
            </a:r>
            <a:r>
              <a:rPr lang="cs-CZ" sz="3300" b="1" dirty="0">
                <a:latin typeface="Times New Roman" panose="02020603050405020304" pitchFamily="18" charset="0"/>
                <a:ea typeface="Times New Roman" panose="02020603050405020304" pitchFamily="18" charset="0"/>
              </a:rPr>
              <a:t>PAGE-</a:t>
            </a:r>
            <a:r>
              <a:rPr lang="cs-CZ" sz="3300" dirty="0">
                <a:latin typeface="Times New Roman" panose="02020603050405020304" pitchFamily="18" charset="0"/>
                <a:ea typeface="Times New Roman" panose="02020603050405020304" pitchFamily="18" charset="0"/>
              </a:rPr>
              <a:t>nobat boýunça sahypalary esasy maglumatlary bilen yzygider çagyrýar we   ekrany garaşly menýudan esasy sahypa gaýtarýar. </a:t>
            </a:r>
            <a:r>
              <a:rPr lang="cs-CZ" sz="3300" b="1" dirty="0">
                <a:latin typeface="Times New Roman" panose="02020603050405020304" pitchFamily="18" charset="0"/>
                <a:ea typeface="Times New Roman" panose="02020603050405020304" pitchFamily="18" charset="0"/>
              </a:rPr>
              <a:t>MARK</a:t>
            </a:r>
            <a:r>
              <a:rPr lang="cs-CZ" sz="3300" dirty="0">
                <a:latin typeface="Times New Roman" panose="02020603050405020304" pitchFamily="18" charset="0"/>
                <a:ea typeface="Times New Roman" panose="02020603050405020304" pitchFamily="18" charset="0"/>
              </a:rPr>
              <a:t>-Ýerleşýän ýerini „Ýatda saklaýar“  </a:t>
            </a:r>
            <a:r>
              <a:rPr lang="tk-TM" sz="3300" dirty="0" smtClean="0">
                <a:latin typeface="Times New Roman" panose="02020603050405020304" pitchFamily="18" charset="0"/>
                <a:ea typeface="Times New Roman" panose="02020603050405020304" pitchFamily="18" charset="0"/>
              </a:rPr>
              <a:t>                     </a:t>
            </a:r>
            <a:r>
              <a:rPr lang="cs-CZ" sz="3300" dirty="0" smtClean="0">
                <a:latin typeface="Times New Roman" panose="02020603050405020304" pitchFamily="18" charset="0"/>
                <a:ea typeface="Times New Roman" panose="02020603050405020304" pitchFamily="18" charset="0"/>
              </a:rPr>
              <a:t>we </a:t>
            </a:r>
            <a:r>
              <a:rPr lang="cs-CZ" sz="3300" dirty="0">
                <a:latin typeface="Times New Roman" panose="02020603050405020304" pitchFamily="18" charset="0"/>
                <a:ea typeface="Times New Roman" panose="02020603050405020304" pitchFamily="18" charset="0"/>
              </a:rPr>
              <a:t>ýerleşýän ýerini ýada alýan sahypany çagyrýar. </a:t>
            </a:r>
            <a:r>
              <a:rPr lang="cs-CZ" sz="3300" b="1" dirty="0">
                <a:latin typeface="Times New Roman" panose="02020603050405020304" pitchFamily="18" charset="0"/>
                <a:ea typeface="Times New Roman" panose="02020603050405020304" pitchFamily="18" charset="0"/>
              </a:rPr>
              <a:t>GOTO-GOTO ППМ</a:t>
            </a:r>
            <a:r>
              <a:rPr lang="cs-CZ" sz="3300" dirty="0">
                <a:latin typeface="Times New Roman" panose="02020603050405020304" pitchFamily="18" charset="0"/>
                <a:ea typeface="Times New Roman" panose="02020603050405020304" pitchFamily="18" charset="0"/>
              </a:rPr>
              <a:t> düzgüni üçin bölünen bilen </a:t>
            </a:r>
            <a:r>
              <a:rPr lang="cs-CZ" sz="3300" b="1" dirty="0">
                <a:latin typeface="Times New Roman" panose="02020603050405020304" pitchFamily="18" charset="0"/>
                <a:ea typeface="Times New Roman" panose="02020603050405020304" pitchFamily="18" charset="0"/>
              </a:rPr>
              <a:t>GOTO</a:t>
            </a:r>
            <a:r>
              <a:rPr lang="cs-CZ" sz="3300" dirty="0">
                <a:latin typeface="Times New Roman" panose="02020603050405020304" pitchFamily="18" charset="0"/>
                <a:ea typeface="Times New Roman" panose="02020603050405020304" pitchFamily="18" charset="0"/>
              </a:rPr>
              <a:t> sahypany çagyrýar, iki sapar </a:t>
            </a:r>
            <a:r>
              <a:rPr lang="cs-CZ" sz="3300" b="1" dirty="0">
                <a:latin typeface="Times New Roman" panose="02020603050405020304" pitchFamily="18" charset="0"/>
                <a:ea typeface="Times New Roman" panose="02020603050405020304" pitchFamily="18" charset="0"/>
              </a:rPr>
              <a:t>GOTO</a:t>
            </a:r>
            <a:r>
              <a:rPr lang="cs-CZ" sz="3300" dirty="0">
                <a:latin typeface="Times New Roman" panose="02020603050405020304" pitchFamily="18" charset="0"/>
                <a:ea typeface="Times New Roman" panose="02020603050405020304" pitchFamily="18" charset="0"/>
              </a:rPr>
              <a:t> düwmäniñ basylmagy МОВ düzgünini açýar. </a:t>
            </a:r>
            <a:r>
              <a:rPr lang="cs-CZ" sz="3300" b="1" dirty="0">
                <a:latin typeface="Times New Roman" panose="02020603050405020304" pitchFamily="18" charset="0"/>
                <a:ea typeface="Times New Roman" panose="02020603050405020304" pitchFamily="18" charset="0"/>
              </a:rPr>
              <a:t>ENTER</a:t>
            </a:r>
            <a:r>
              <a:rPr lang="cs-CZ" sz="3300" dirty="0">
                <a:latin typeface="Times New Roman" panose="02020603050405020304" pitchFamily="18" charset="0"/>
                <a:ea typeface="Times New Roman" panose="02020603050405020304" pitchFamily="18" charset="0"/>
              </a:rPr>
              <a:t>-girizilen maglumatlary </a:t>
            </a:r>
            <a:r>
              <a:rPr lang="cs-CZ" sz="3300" dirty="0" smtClean="0">
                <a:latin typeface="Times New Roman" panose="02020603050405020304" pitchFamily="18" charset="0"/>
                <a:ea typeface="Times New Roman" panose="02020603050405020304" pitchFamily="18" charset="0"/>
              </a:rPr>
              <a:t>tassyklaýar. </a:t>
            </a:r>
            <a:r>
              <a:rPr lang="tk-TM" sz="3300" dirty="0" smtClean="0">
                <a:latin typeface="Times New Roman" panose="02020603050405020304" pitchFamily="18" charset="0"/>
                <a:ea typeface="Times New Roman" panose="02020603050405020304" pitchFamily="18" charset="0"/>
              </a:rPr>
              <a:t>                               </a:t>
            </a:r>
            <a:r>
              <a:rPr lang="cs-CZ" sz="3300" b="1" dirty="0" smtClean="0">
                <a:latin typeface="Times New Roman" panose="02020603050405020304" pitchFamily="18" charset="0"/>
                <a:ea typeface="Times New Roman" panose="02020603050405020304" pitchFamily="18" charset="0"/>
              </a:rPr>
              <a:t>QUIT-</a:t>
            </a:r>
            <a:r>
              <a:rPr lang="cs-CZ" sz="3300" dirty="0" smtClean="0">
                <a:latin typeface="Times New Roman" panose="02020603050405020304" pitchFamily="18" charset="0"/>
                <a:ea typeface="Times New Roman" panose="02020603050405020304" pitchFamily="18" charset="0"/>
              </a:rPr>
              <a:t>maglumatlary </a:t>
            </a:r>
            <a:r>
              <a:rPr lang="cs-CZ" sz="3300" dirty="0">
                <a:latin typeface="Times New Roman" panose="02020603050405020304" pitchFamily="18" charset="0"/>
                <a:ea typeface="Times New Roman" panose="02020603050405020304" pitchFamily="18" charset="0"/>
              </a:rPr>
              <a:t>girizmäge rugsat berip saýlanan meýdançany aktiwleşdirýär.</a:t>
            </a:r>
            <a:endParaRPr lang="ru-RU" sz="3300" dirty="0">
              <a:latin typeface="Times New Roman" panose="02020603050405020304" pitchFamily="18" charset="0"/>
              <a:ea typeface="Times New Roman" panose="02020603050405020304" pitchFamily="18" charset="0"/>
            </a:endParaRPr>
          </a:p>
          <a:p>
            <a:pPr algn="just">
              <a:spcAft>
                <a:spcPts val="0"/>
              </a:spcAft>
            </a:pPr>
            <a:r>
              <a:rPr lang="cs-CZ" sz="3600" b="1" dirty="0">
                <a:latin typeface="Times New Roman" panose="02020603050405020304" pitchFamily="18" charset="0"/>
                <a:ea typeface="Times New Roman" panose="02020603050405020304" pitchFamily="18" charset="0"/>
              </a:rPr>
              <a:t> </a:t>
            </a:r>
            <a:endParaRPr lang="ru-RU" sz="3600" dirty="0"/>
          </a:p>
        </p:txBody>
      </p:sp>
    </p:spTree>
    <p:extLst>
      <p:ext uri="{BB962C8B-B14F-4D97-AF65-F5344CB8AC3E}">
        <p14:creationId xmlns:p14="http://schemas.microsoft.com/office/powerpoint/2010/main" val="26544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fontScale="92500" lnSpcReduction="20000"/>
          </a:bodyPr>
          <a:lstStyle/>
          <a:p>
            <a:pPr algn="just">
              <a:spcAft>
                <a:spcPts val="0"/>
              </a:spcAft>
            </a:pPr>
            <a:r>
              <a:rPr lang="tk-TM" sz="4000" b="1" dirty="0">
                <a:latin typeface="Times New Roman" panose="02020603050405020304" pitchFamily="18" charset="0"/>
                <a:ea typeface="Times New Roman" panose="02020603050405020304" pitchFamily="18" charset="0"/>
              </a:rPr>
              <a:t> </a:t>
            </a:r>
            <a:r>
              <a:rPr lang="tk-TM" sz="4000" b="1" dirty="0" smtClean="0">
                <a:latin typeface="Times New Roman" panose="02020603050405020304" pitchFamily="18" charset="0"/>
                <a:ea typeface="Times New Roman" panose="02020603050405020304" pitchFamily="18" charset="0"/>
              </a:rPr>
              <a:t>  </a:t>
            </a:r>
            <a:r>
              <a:rPr lang="ru-RU" sz="43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cs-CZ" sz="5400" dirty="0">
                <a:latin typeface="Times New Roman" panose="02020603050405020304" pitchFamily="18" charset="0"/>
                <a:ea typeface="Times New Roman" panose="02020603050405020304" pitchFamily="18" charset="0"/>
              </a:rPr>
              <a:t>Maglumatlar peýkamlyja düwmeleriň kömegi bilen girizilýär. Olaryň kömegi bilen işlendik maglumatlar, harplar, sanlar, simwollar girizilýär we menýu wariýantlary saýlap ailynýar, ugur görköziji setiriñ ugry boýunça öñe-yza üýtgedilýär. </a:t>
            </a:r>
            <a:r>
              <a:rPr lang="sq-AL" sz="5400" b="1" dirty="0">
                <a:latin typeface="Times New Roman" panose="02020603050405020304" pitchFamily="18" charset="0"/>
                <a:ea typeface="Times New Roman" panose="02020603050405020304" pitchFamily="18" charset="0"/>
              </a:rPr>
              <a:t>GPS</a:t>
            </a:r>
            <a:r>
              <a:rPr lang="sq-AL" sz="5400" dirty="0">
                <a:latin typeface="Times New Roman" panose="02020603050405020304" pitchFamily="18" charset="0"/>
                <a:ea typeface="Times New Roman" panose="02020603050405020304" pitchFamily="18" charset="0"/>
              </a:rPr>
              <a:t> enjamy bilen işlemezden öň onuň </a:t>
            </a:r>
            <a:r>
              <a:rPr lang="cs-CZ" sz="5400" dirty="0">
                <a:latin typeface="Times New Roman" panose="02020603050405020304" pitchFamily="18" charset="0"/>
                <a:ea typeface="Times New Roman" panose="02020603050405020304" pitchFamily="18" charset="0"/>
              </a:rPr>
              <a:t>esasy bäş sany habar beriş sahypalary bilen hen tanyşmalydyr:</a:t>
            </a:r>
            <a:endParaRPr lang="ru-RU"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782515"/>
            <a:ext cx="10515600" cy="5394449"/>
          </a:xfrm>
        </p:spPr>
        <p:txBody>
          <a:bodyPr>
            <a:normAutofit fontScale="92500" lnSpcReduction="20000"/>
          </a:bodyPr>
          <a:lstStyle/>
          <a:p>
            <a:pPr indent="449580" algn="just">
              <a:spcAft>
                <a:spcPts val="0"/>
              </a:spcAft>
            </a:pPr>
            <a:r>
              <a:rPr lang="tk-TM" sz="4400" dirty="0" smtClean="0">
                <a:latin typeface="Times New Roman" panose="02020603050405020304" pitchFamily="18" charset="0"/>
                <a:ea typeface="Times New Roman" panose="02020603050405020304" pitchFamily="18" charset="0"/>
              </a:rPr>
              <a:t>  </a:t>
            </a:r>
            <a:r>
              <a:rPr lang="sq-AL" sz="4400" b="1" dirty="0">
                <a:latin typeface="Times New Roman" panose="02020603050405020304" pitchFamily="18" charset="0"/>
                <a:ea typeface="Times New Roman" panose="02020603050405020304" pitchFamily="18" charset="0"/>
              </a:rPr>
              <a:t>1.</a:t>
            </a:r>
            <a:r>
              <a:rPr lang="sq-AL" sz="4400" dirty="0">
                <a:latin typeface="Times New Roman" panose="02020603050405020304" pitchFamily="18" charset="0"/>
                <a:ea typeface="Times New Roman" panose="02020603050405020304" pitchFamily="18" charset="0"/>
              </a:rPr>
              <a:t> Emeli hemralaryň (sputnikleriň) sahypasy. GPS enjamy öz maglumatlaryny emeli hemralardan alýar. </a:t>
            </a:r>
            <a:r>
              <a:rPr lang="cs-CZ" sz="4400" dirty="0">
                <a:latin typeface="Times New Roman" panose="02020603050405020304" pitchFamily="18" charset="0"/>
                <a:ea typeface="Times New Roman" panose="02020603050405020304" pitchFamily="18" charset="0"/>
              </a:rPr>
              <a:t>Emeli hemralaryň sahypasynda hemralaryň ýerleşişi we olardan gelýän signalyň kuwwaty şkala görnüşinde görünýär. Ekranda görünýän daşky töwerekde, gözýetimdäki (gorizontdaky) emeli hemralaryň ýagdaýy görkezilýär, içerki töwerekde bolsa gorizontdan 45</a:t>
            </a:r>
            <a:r>
              <a:rPr lang="cs-CZ" sz="4400" baseline="30000" dirty="0">
                <a:latin typeface="Times New Roman" panose="02020603050405020304" pitchFamily="18" charset="0"/>
                <a:ea typeface="Times New Roman" panose="02020603050405020304" pitchFamily="18" charset="0"/>
              </a:rPr>
              <a:t>0</a:t>
            </a:r>
            <a:r>
              <a:rPr lang="cs-CZ" sz="4400" dirty="0">
                <a:latin typeface="Times New Roman" panose="02020603050405020304" pitchFamily="18" charset="0"/>
                <a:ea typeface="Times New Roman" panose="02020603050405020304" pitchFamily="18" charset="0"/>
              </a:rPr>
              <a:t> beýiklikde ýerleşen emeli hemralaryň ýagdaýy görközilýär, merkezi nokat, dik asman (zenit, dik ýokary) nokady añladýar.</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566</TotalTime>
  <Words>1225</Words>
  <Application>Microsoft Office PowerPoint</Application>
  <PresentationFormat>Широкоэкранный</PresentationFormat>
  <Paragraphs>29</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Calibri Light</vt:lpstr>
      <vt:lpstr>Times New Roman</vt:lpstr>
      <vt:lpstr>Тема Office</vt:lpstr>
      <vt:lpstr>Tema:GPS enjamynyň markşeyderlik işinde ulanylyşy</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108</cp:revision>
  <dcterms:created xsi:type="dcterms:W3CDTF">2019-02-11T16:56:33Z</dcterms:created>
  <dcterms:modified xsi:type="dcterms:W3CDTF">2019-05-10T11:32:42Z</dcterms:modified>
</cp:coreProperties>
</file>