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4" r:id="rId1"/>
  </p:sldMasterIdLst>
  <p:notesMasterIdLst>
    <p:notesMasterId r:id="rId37"/>
  </p:notesMasterIdLst>
  <p:sldIdLst>
    <p:sldId id="376" r:id="rId2"/>
    <p:sldId id="414" r:id="rId3"/>
    <p:sldId id="378" r:id="rId4"/>
    <p:sldId id="416" r:id="rId5"/>
    <p:sldId id="417" r:id="rId6"/>
    <p:sldId id="402" r:id="rId7"/>
    <p:sldId id="404" r:id="rId8"/>
    <p:sldId id="403" r:id="rId9"/>
    <p:sldId id="433" r:id="rId10"/>
    <p:sldId id="434" r:id="rId11"/>
    <p:sldId id="421" r:id="rId12"/>
    <p:sldId id="405" r:id="rId13"/>
    <p:sldId id="418" r:id="rId14"/>
    <p:sldId id="406" r:id="rId15"/>
    <p:sldId id="419" r:id="rId16"/>
    <p:sldId id="415" r:id="rId17"/>
    <p:sldId id="420" r:id="rId18"/>
    <p:sldId id="408" r:id="rId19"/>
    <p:sldId id="407" r:id="rId20"/>
    <p:sldId id="409" r:id="rId21"/>
    <p:sldId id="411" r:id="rId22"/>
    <p:sldId id="410" r:id="rId23"/>
    <p:sldId id="431" r:id="rId24"/>
    <p:sldId id="432" r:id="rId25"/>
    <p:sldId id="437" r:id="rId26"/>
    <p:sldId id="435" r:id="rId27"/>
    <p:sldId id="436" r:id="rId28"/>
    <p:sldId id="422" r:id="rId29"/>
    <p:sldId id="429" r:id="rId30"/>
    <p:sldId id="423" r:id="rId31"/>
    <p:sldId id="424" r:id="rId32"/>
    <p:sldId id="425" r:id="rId33"/>
    <p:sldId id="426" r:id="rId34"/>
    <p:sldId id="427" r:id="rId35"/>
    <p:sldId id="397" r:id="rId3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A500"/>
    <a:srgbClr val="7296EB"/>
    <a:srgbClr val="8189E7"/>
    <a:srgbClr val="B459F9"/>
    <a:srgbClr val="9D2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5" autoAdjust="0"/>
    <p:restoredTop sz="93923" autoAdjust="0"/>
  </p:normalViewPr>
  <p:slideViewPr>
    <p:cSldViewPr>
      <p:cViewPr varScale="1">
        <p:scale>
          <a:sx n="95" d="100"/>
          <a:sy n="95" d="100"/>
        </p:scale>
        <p:origin x="972"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13AB-C845-4381-BD3E-86619E8E7EF0}" type="datetimeFigureOut">
              <a:rPr lang="ru-RU" smtClean="0"/>
              <a:pPr/>
              <a:t>11.03.2021</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5B841-ED4F-4E02-82FF-AF5D10BC99BF}" type="slidenum">
              <a:rPr lang="ru-RU" smtClean="0"/>
              <a:pPr/>
              <a:t>‹#›</a:t>
            </a:fld>
            <a:endParaRPr lang="ru-RU" dirty="0"/>
          </a:p>
        </p:txBody>
      </p:sp>
    </p:spTree>
    <p:extLst>
      <p:ext uri="{BB962C8B-B14F-4D97-AF65-F5344CB8AC3E}">
        <p14:creationId xmlns:p14="http://schemas.microsoft.com/office/powerpoint/2010/main" val="183450264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2455B841-ED4F-4E02-82FF-AF5D10BC99BF}" type="slidenum">
              <a:rPr lang="ru-RU" smtClean="0"/>
              <a:pPr/>
              <a:t>4</a:t>
            </a:fld>
            <a:endParaRPr lang="ru-RU" dirty="0"/>
          </a:p>
        </p:txBody>
      </p:sp>
    </p:spTree>
    <p:extLst>
      <p:ext uri="{BB962C8B-B14F-4D97-AF65-F5344CB8AC3E}">
        <p14:creationId xmlns:p14="http://schemas.microsoft.com/office/powerpoint/2010/main" val="405303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manyň ady">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494E732E-2327-4FFF-A99B-62D1F06EDE6D}" type="datetimeFigureOut">
              <a:rPr lang="en-US" smtClean="0"/>
              <a:pPr>
                <a:defRPr/>
              </a:pPr>
              <a:t>3/11/2021</a:t>
            </a:fld>
            <a:endParaRPr lang="en-US" dirty="0"/>
          </a:p>
        </p:txBody>
      </p:sp>
      <p:sp>
        <p:nvSpPr>
          <p:cNvPr id="5" name="Нижний колонтитул 4"/>
          <p:cNvSpPr>
            <a:spLocks noGrp="1"/>
          </p:cNvSpPr>
          <p:nvPr>
            <p:ph type="ftr" sz="quarter" idx="11"/>
          </p:nvPr>
        </p:nvSpPr>
        <p:spPr/>
        <p:txBody>
          <a:bodyPr/>
          <a:lstStyle/>
          <a:p>
            <a:pPr>
              <a:defRPr/>
            </a:pPr>
            <a:endParaRPr lang="en-US" dirty="0"/>
          </a:p>
        </p:txBody>
      </p:sp>
      <p:sp>
        <p:nvSpPr>
          <p:cNvPr id="6" name="Номер слайда 5"/>
          <p:cNvSpPr>
            <a:spLocks noGrp="1"/>
          </p:cNvSpPr>
          <p:nvPr>
            <p:ph type="sldNum" sz="quarter" idx="12"/>
          </p:nvPr>
        </p:nvSpPr>
        <p:spPr/>
        <p:txBody>
          <a:bodyPr/>
          <a:lstStyle/>
          <a:p>
            <a:pPr>
              <a:defRPr/>
            </a:pPr>
            <a:fld id="{A839BEA6-2E83-4D5E-A4F9-43B1E2649947}" type="slidenum">
              <a:rPr lang="en-US" smtClean="0"/>
              <a:pPr>
                <a:defRPr/>
              </a:pPr>
              <a:t>‹#›</a:t>
            </a:fld>
            <a:endParaRPr lang="en-US" dirty="0"/>
          </a:p>
        </p:txBody>
      </p:sp>
      <p:sp>
        <p:nvSpPr>
          <p:cNvPr id="13" name="Заголовок 12"/>
          <p:cNvSpPr>
            <a:spLocks noGrp="1"/>
          </p:cNvSpPr>
          <p:nvPr>
            <p:ph type="title" hasCustomPrompt="1"/>
          </p:nvPr>
        </p:nvSpPr>
        <p:spPr>
          <a:xfrm>
            <a:off x="628650" y="2074666"/>
            <a:ext cx="7886700" cy="994172"/>
          </a:xfrm>
        </p:spPr>
        <p:txBody>
          <a:bodyPr/>
          <a:lstStyle>
            <a:lvl1pPr algn="ctr">
              <a:lnSpc>
                <a:spcPct val="100000"/>
              </a:lnSpc>
              <a:defRPr b="1">
                <a:solidFill>
                  <a:srgbClr val="00B050"/>
                </a:solidFill>
              </a:defRPr>
            </a:lvl1pPr>
          </a:lstStyle>
          <a:p>
            <a:r>
              <a:rPr lang="ru-RU" dirty="0"/>
              <a:t>TEMANYŇ ADY</a:t>
            </a:r>
          </a:p>
        </p:txBody>
      </p:sp>
    </p:spTree>
    <p:extLst>
      <p:ext uri="{BB962C8B-B14F-4D97-AF65-F5344CB8AC3E}">
        <p14:creationId xmlns:p14="http://schemas.microsoft.com/office/powerpoint/2010/main" val="112907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ş list">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494E732E-2327-4FFF-A99B-62D1F06EDE6D}" type="datetimeFigureOut">
              <a:rPr lang="en-US" smtClean="0"/>
              <a:pPr>
                <a:defRPr/>
              </a:pPr>
              <a:t>3/11/2021</a:t>
            </a:fld>
            <a:endParaRPr lang="en-US" dirty="0"/>
          </a:p>
        </p:txBody>
      </p:sp>
      <p:sp>
        <p:nvSpPr>
          <p:cNvPr id="4" name="Нижний колонтитул 3"/>
          <p:cNvSpPr>
            <a:spLocks noGrp="1"/>
          </p:cNvSpPr>
          <p:nvPr>
            <p:ph type="ftr" sz="quarter" idx="11"/>
          </p:nvPr>
        </p:nvSpPr>
        <p:spPr/>
        <p:txBody>
          <a:bodyPr/>
          <a:lstStyle/>
          <a:p>
            <a:pPr>
              <a:defRPr/>
            </a:pPr>
            <a:endParaRPr lang="en-US" dirty="0"/>
          </a:p>
        </p:txBody>
      </p:sp>
      <p:sp>
        <p:nvSpPr>
          <p:cNvPr id="5" name="Номер слайда 4"/>
          <p:cNvSpPr>
            <a:spLocks noGrp="1"/>
          </p:cNvSpPr>
          <p:nvPr>
            <p:ph type="sldNum" sz="quarter" idx="12"/>
          </p:nvPr>
        </p:nvSpPr>
        <p:spPr/>
        <p:txBody>
          <a:bodyPr/>
          <a:lstStyle/>
          <a:p>
            <a:pPr>
              <a:defRPr/>
            </a:pPr>
            <a:fld id="{A839BEA6-2E83-4D5E-A4F9-43B1E2649947}" type="slidenum">
              <a:rPr lang="en-US" smtClean="0"/>
              <a:pPr>
                <a:defRPr/>
              </a:pPr>
              <a:t>‹#›</a:t>
            </a:fld>
            <a:endParaRPr lang="en-US" dirty="0"/>
          </a:p>
        </p:txBody>
      </p:sp>
    </p:spTree>
    <p:extLst>
      <p:ext uri="{BB962C8B-B14F-4D97-AF65-F5344CB8AC3E}">
        <p14:creationId xmlns:p14="http://schemas.microsoft.com/office/powerpoint/2010/main" val="92296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ňläniňiz üçin sag boluň!">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494E732E-2327-4FFF-A99B-62D1F06EDE6D}" type="datetimeFigureOut">
              <a:rPr lang="en-US" smtClean="0"/>
              <a:pPr>
                <a:defRPr/>
              </a:pPr>
              <a:t>3/11/2021</a:t>
            </a:fld>
            <a:endParaRPr lang="en-US" dirty="0"/>
          </a:p>
        </p:txBody>
      </p:sp>
      <p:sp>
        <p:nvSpPr>
          <p:cNvPr id="4" name="Нижний колонтитул 3"/>
          <p:cNvSpPr>
            <a:spLocks noGrp="1"/>
          </p:cNvSpPr>
          <p:nvPr>
            <p:ph type="ftr" sz="quarter" idx="11"/>
          </p:nvPr>
        </p:nvSpPr>
        <p:spPr/>
        <p:txBody>
          <a:bodyPr/>
          <a:lstStyle/>
          <a:p>
            <a:pPr>
              <a:defRPr/>
            </a:pPr>
            <a:endParaRPr lang="en-US" dirty="0"/>
          </a:p>
        </p:txBody>
      </p:sp>
      <p:sp>
        <p:nvSpPr>
          <p:cNvPr id="5" name="Номер слайда 4"/>
          <p:cNvSpPr>
            <a:spLocks noGrp="1"/>
          </p:cNvSpPr>
          <p:nvPr>
            <p:ph type="sldNum" sz="quarter" idx="12"/>
          </p:nvPr>
        </p:nvSpPr>
        <p:spPr/>
        <p:txBody>
          <a:bodyPr/>
          <a:lstStyle/>
          <a:p>
            <a:pPr>
              <a:defRPr/>
            </a:pPr>
            <a:fld id="{A839BEA6-2E83-4D5E-A4F9-43B1E2649947}" type="slidenum">
              <a:rPr lang="en-US" smtClean="0"/>
              <a:pPr>
                <a:defRPr/>
              </a:pPr>
              <a:t>‹#›</a:t>
            </a:fld>
            <a:endParaRPr lang="en-US" dirty="0"/>
          </a:p>
        </p:txBody>
      </p:sp>
      <p:sp>
        <p:nvSpPr>
          <p:cNvPr id="6" name="Прямоугольник 5"/>
          <p:cNvSpPr/>
          <p:nvPr/>
        </p:nvSpPr>
        <p:spPr>
          <a:xfrm>
            <a:off x="1505309" y="1504950"/>
            <a:ext cx="6133382" cy="1854290"/>
          </a:xfrm>
          <a:prstGeom prst="rect">
            <a:avLst/>
          </a:prstGeom>
        </p:spPr>
        <p:txBody>
          <a:bodyPr wrap="square">
            <a:spAutoFit/>
          </a:bodyPr>
          <a:lstStyle/>
          <a:p>
            <a:pPr algn="ctr" rtl="0" fontAlgn="base">
              <a:lnSpc>
                <a:spcPct val="110000"/>
              </a:lnSpc>
              <a:spcBef>
                <a:spcPct val="0"/>
              </a:spcBef>
              <a:spcAft>
                <a:spcPct val="0"/>
              </a:spcAft>
            </a:pPr>
            <a:r>
              <a:rPr lang="en-US" sz="5400" b="1" kern="1200" dirty="0">
                <a:solidFill>
                  <a:srgbClr val="B4A700"/>
                </a:solidFill>
                <a:latin typeface="Times New Roman" panose="02020603050405020304" pitchFamily="18" charset="0"/>
                <a:ea typeface="+mn-ea"/>
                <a:cs typeface="Times New Roman" panose="02020603050405020304" pitchFamily="18" charset="0"/>
              </a:rPr>
              <a:t>Thank You for Your Attention!!!</a:t>
            </a:r>
            <a:endParaRPr lang="ru-RU" sz="5400" b="1" kern="1200" dirty="0">
              <a:solidFill>
                <a:srgbClr val="B4A700"/>
              </a:solidFill>
              <a:latin typeface="Times New Roman" panose="02020603050405020304" pitchFamily="18" charset="0"/>
              <a:ea typeface="+mn-ea"/>
              <a:cs typeface="Times New Roman" panose="02020603050405020304" pitchFamily="18" charset="0"/>
            </a:endParaRPr>
          </a:p>
        </p:txBody>
      </p:sp>
      <p:sp>
        <p:nvSpPr>
          <p:cNvPr id="8" name="Прямоугольник 7"/>
          <p:cNvSpPr/>
          <p:nvPr/>
        </p:nvSpPr>
        <p:spPr>
          <a:xfrm>
            <a:off x="4025839" y="4365582"/>
            <a:ext cx="7691528" cy="701731"/>
          </a:xfrm>
          <a:prstGeom prst="rect">
            <a:avLst/>
          </a:prstGeom>
        </p:spPr>
        <p:txBody>
          <a:bodyPr wrap="square">
            <a:spAutoFit/>
          </a:bodyPr>
          <a:lstStyle/>
          <a:p>
            <a:pPr algn="ctr">
              <a:lnSpc>
                <a:spcPct val="110000"/>
              </a:lnSpc>
            </a:pPr>
            <a:r>
              <a:rPr lang="tk-TM" sz="900" b="1" i="1" dirty="0">
                <a:solidFill>
                  <a:srgbClr val="B4A700"/>
                </a:solidFill>
                <a:latin typeface="Times New Roman" panose="02020603050405020304" pitchFamily="18" charset="0"/>
                <a:cs typeface="Times New Roman" panose="02020603050405020304" pitchFamily="18" charset="0"/>
              </a:rPr>
              <a:t>Yhtiýar Bazarow MH</a:t>
            </a:r>
          </a:p>
          <a:p>
            <a:pPr algn="ctr">
              <a:lnSpc>
                <a:spcPct val="110000"/>
              </a:lnSpc>
            </a:pPr>
            <a:r>
              <a:rPr lang="tk-TM" sz="900" b="1" i="1" dirty="0">
                <a:solidFill>
                  <a:srgbClr val="B4A700"/>
                </a:solidFill>
                <a:latin typeface="Times New Roman" panose="02020603050405020304" pitchFamily="18" charset="0"/>
                <a:cs typeface="Times New Roman" panose="02020603050405020304" pitchFamily="18" charset="0"/>
              </a:rPr>
              <a:t>Gurbanow Maksat MH</a:t>
            </a:r>
          </a:p>
          <a:p>
            <a:pPr algn="ctr">
              <a:lnSpc>
                <a:spcPct val="110000"/>
              </a:lnSpc>
            </a:pPr>
            <a:r>
              <a:rPr lang="tk-TM" sz="900" b="1" i="1" dirty="0">
                <a:solidFill>
                  <a:srgbClr val="B4A700"/>
                </a:solidFill>
                <a:latin typeface="Times New Roman" panose="02020603050405020304" pitchFamily="18" charset="0"/>
                <a:cs typeface="Times New Roman" panose="02020603050405020304" pitchFamily="18" charset="0"/>
              </a:rPr>
              <a:t>Kurbanow Döwlet</a:t>
            </a:r>
            <a:r>
              <a:rPr lang="tk-TM" sz="900" b="1" i="1" baseline="0" dirty="0">
                <a:solidFill>
                  <a:srgbClr val="B4A700"/>
                </a:solidFill>
                <a:latin typeface="Times New Roman" panose="02020603050405020304" pitchFamily="18" charset="0"/>
                <a:cs typeface="Times New Roman" panose="02020603050405020304" pitchFamily="18" charset="0"/>
              </a:rPr>
              <a:t> SE</a:t>
            </a:r>
            <a:endParaRPr lang="tk-TM" sz="900" b="1" i="1" dirty="0">
              <a:solidFill>
                <a:srgbClr val="B4A700"/>
              </a:solidFill>
              <a:latin typeface="Times New Roman" panose="02020603050405020304" pitchFamily="18" charset="0"/>
              <a:cs typeface="Times New Roman" panose="02020603050405020304" pitchFamily="18" charset="0"/>
            </a:endParaRPr>
          </a:p>
          <a:p>
            <a:pPr algn="ctr">
              <a:lnSpc>
                <a:spcPct val="110000"/>
              </a:lnSpc>
            </a:pPr>
            <a:endParaRPr lang="ru-RU" sz="900" b="1" i="1" dirty="0">
              <a:solidFill>
                <a:srgbClr val="B4A7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56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ormatly Prezidentimiziň sözi">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A839BEA6-2E83-4D5E-A4F9-43B1E2649947}" type="slidenum">
              <a:rPr lang="en-US" smtClean="0"/>
              <a:pPr>
                <a:defRPr/>
              </a:pPr>
              <a:t>‹#›</a:t>
            </a:fld>
            <a:endParaRPr lang="en-US"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31" y="286835"/>
            <a:ext cx="3202299" cy="4569831"/>
          </a:xfrm>
          <a:prstGeom prst="rect">
            <a:avLst/>
          </a:prstGeom>
        </p:spPr>
      </p:pic>
      <p:sp>
        <p:nvSpPr>
          <p:cNvPr id="13" name="Текст 12"/>
          <p:cNvSpPr>
            <a:spLocks noGrp="1"/>
          </p:cNvSpPr>
          <p:nvPr>
            <p:ph type="body" sz="quarter" idx="13" hasCustomPrompt="1"/>
          </p:nvPr>
        </p:nvSpPr>
        <p:spPr>
          <a:xfrm>
            <a:off x="3859558" y="921205"/>
            <a:ext cx="4801116" cy="3846061"/>
          </a:xfrm>
        </p:spPr>
        <p:txBody>
          <a:bodyPr>
            <a:normAutofit/>
          </a:bodyPr>
          <a:lstStyle>
            <a:lvl1pPr marL="0" marR="0" indent="0" algn="l" defTabSz="514274" rtl="0" eaLnBrk="1" fontAlgn="auto" latinLnBrk="0" hangingPunct="1">
              <a:lnSpc>
                <a:spcPct val="90000"/>
              </a:lnSpc>
              <a:spcBef>
                <a:spcPts val="563"/>
              </a:spcBef>
              <a:spcAft>
                <a:spcPts val="0"/>
              </a:spcAft>
              <a:buClrTx/>
              <a:buSzTx/>
              <a:buFont typeface="Arial" panose="020B0604020202020204" pitchFamily="34" charset="0"/>
              <a:buNone/>
              <a:tabLst/>
              <a:defRPr sz="1125" b="1"/>
            </a:lvl1pPr>
            <a:lvl2pPr marL="257138" indent="0">
              <a:buNone/>
              <a:defRPr/>
            </a:lvl2pPr>
            <a:lvl3pPr marL="514273" indent="0">
              <a:buNone/>
              <a:defRPr/>
            </a:lvl3pPr>
            <a:lvl4pPr marL="771408" indent="0">
              <a:buNone/>
              <a:defRPr/>
            </a:lvl4pPr>
            <a:lvl5pPr marL="1028544" indent="0">
              <a:buNone/>
              <a:defRPr/>
            </a:lvl5pPr>
          </a:lstStyle>
          <a:p>
            <a:pPr marL="0" marR="0" lvl="0" indent="0" algn="l" defTabSz="514274" rtl="0" eaLnBrk="1" fontAlgn="auto" latinLnBrk="0" hangingPunct="1">
              <a:lnSpc>
                <a:spcPct val="90000"/>
              </a:lnSpc>
              <a:spcBef>
                <a:spcPts val="563"/>
              </a:spcBef>
              <a:spcAft>
                <a:spcPts val="0"/>
              </a:spcAft>
              <a:buClrTx/>
              <a:buSzTx/>
              <a:buFont typeface="Arial" panose="020B0604020202020204" pitchFamily="34" charset="0"/>
              <a:buNone/>
              <a:tabLst/>
              <a:defRPr/>
            </a:pPr>
            <a:r>
              <a:rPr lang="ru-RU" dirty="0"/>
              <a:t>̶  </a:t>
            </a:r>
            <a:r>
              <a:rPr lang="ru-RU" dirty="0" err="1"/>
              <a:t>Nusga</a:t>
            </a:r>
            <a:endParaRPr lang="ru-RU" dirty="0"/>
          </a:p>
        </p:txBody>
      </p:sp>
      <p:sp>
        <p:nvSpPr>
          <p:cNvPr id="9" name="Заголовок 8"/>
          <p:cNvSpPr>
            <a:spLocks noGrp="1"/>
          </p:cNvSpPr>
          <p:nvPr>
            <p:ph type="title" hasCustomPrompt="1"/>
          </p:nvPr>
        </p:nvSpPr>
        <p:spPr>
          <a:xfrm>
            <a:off x="3859558" y="286834"/>
            <a:ext cx="4801116" cy="603821"/>
          </a:xfrm>
        </p:spPr>
        <p:txBody>
          <a:bodyPr>
            <a:normAutofit/>
          </a:bodyPr>
          <a:lstStyle>
            <a:lvl1pPr>
              <a:defRPr sz="1238" b="1" baseline="0">
                <a:solidFill>
                  <a:srgbClr val="FF0000"/>
                </a:solidFill>
              </a:defRPr>
            </a:lvl1pPr>
          </a:lstStyle>
          <a:p>
            <a:r>
              <a:rPr lang="en-US" dirty="0"/>
              <a:t>T</a:t>
            </a:r>
            <a:r>
              <a:rPr lang="tk-TM" dirty="0"/>
              <a:t>ÜRKMENISTANYŇ PREZIDENTI</a:t>
            </a:r>
            <a:br>
              <a:rPr lang="tk-TM" dirty="0"/>
            </a:br>
            <a:r>
              <a:rPr lang="tk-TM" dirty="0"/>
              <a:t>GURBANGULY BERDIMUHAMEDOW:</a:t>
            </a:r>
            <a:endParaRPr lang="ru-RU" dirty="0"/>
          </a:p>
        </p:txBody>
      </p:sp>
    </p:spTree>
    <p:extLst>
      <p:ext uri="{BB962C8B-B14F-4D97-AF65-F5344CB8AC3E}">
        <p14:creationId xmlns:p14="http://schemas.microsoft.com/office/powerpoint/2010/main" val="103702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raglar">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494E732E-2327-4FFF-A99B-62D1F06EDE6D}" type="datetimeFigureOut">
              <a:rPr lang="en-US" smtClean="0"/>
              <a:pPr>
                <a:defRPr/>
              </a:pPr>
              <a:t>3/11/2021</a:t>
            </a:fld>
            <a:endParaRPr lang="en-US" dirty="0"/>
          </a:p>
        </p:txBody>
      </p:sp>
      <p:sp>
        <p:nvSpPr>
          <p:cNvPr id="4" name="Нижний колонтитул 3"/>
          <p:cNvSpPr>
            <a:spLocks noGrp="1"/>
          </p:cNvSpPr>
          <p:nvPr>
            <p:ph type="ftr" sz="quarter" idx="11"/>
          </p:nvPr>
        </p:nvSpPr>
        <p:spPr/>
        <p:txBody>
          <a:bodyPr/>
          <a:lstStyle/>
          <a:p>
            <a:pPr>
              <a:defRPr/>
            </a:pPr>
            <a:endParaRPr lang="en-US" dirty="0"/>
          </a:p>
        </p:txBody>
      </p:sp>
      <p:sp>
        <p:nvSpPr>
          <p:cNvPr id="5" name="Номер слайда 4"/>
          <p:cNvSpPr>
            <a:spLocks noGrp="1"/>
          </p:cNvSpPr>
          <p:nvPr>
            <p:ph type="sldNum" sz="quarter" idx="12"/>
          </p:nvPr>
        </p:nvSpPr>
        <p:spPr/>
        <p:txBody>
          <a:bodyPr/>
          <a:lstStyle/>
          <a:p>
            <a:pPr>
              <a:defRPr/>
            </a:pPr>
            <a:fld id="{A839BEA6-2E83-4D5E-A4F9-43B1E2649947}" type="slidenum">
              <a:rPr lang="en-US" smtClean="0"/>
              <a:pPr>
                <a:defRPr/>
              </a:pPr>
              <a:t>‹#›</a:t>
            </a:fld>
            <a:endParaRPr lang="en-US" dirty="0"/>
          </a:p>
        </p:txBody>
      </p:sp>
      <p:sp>
        <p:nvSpPr>
          <p:cNvPr id="2" name="Заголовок 1"/>
          <p:cNvSpPr>
            <a:spLocks noGrp="1"/>
          </p:cNvSpPr>
          <p:nvPr>
            <p:ph type="title" hasCustomPrompt="1"/>
          </p:nvPr>
        </p:nvSpPr>
        <p:spPr>
          <a:xfrm>
            <a:off x="336431" y="273846"/>
            <a:ext cx="8462513" cy="994172"/>
          </a:xfrm>
        </p:spPr>
        <p:txBody>
          <a:bodyPr/>
          <a:lstStyle>
            <a:lvl1pPr algn="ctr">
              <a:defRPr b="1">
                <a:solidFill>
                  <a:srgbClr val="00B050"/>
                </a:solidFill>
              </a:defRPr>
            </a:lvl1pPr>
          </a:lstStyle>
          <a:p>
            <a:r>
              <a:rPr lang="tk-TM" dirty="0"/>
              <a:t>SORAGLAR:</a:t>
            </a:r>
            <a:endParaRPr lang="ru-RU" dirty="0"/>
          </a:p>
        </p:txBody>
      </p:sp>
      <p:sp>
        <p:nvSpPr>
          <p:cNvPr id="11" name="Текст 10"/>
          <p:cNvSpPr>
            <a:spLocks noGrp="1"/>
          </p:cNvSpPr>
          <p:nvPr>
            <p:ph type="body" sz="quarter" idx="13" hasCustomPrompt="1"/>
          </p:nvPr>
        </p:nvSpPr>
        <p:spPr>
          <a:xfrm>
            <a:off x="336947" y="1268017"/>
            <a:ext cx="8461997" cy="3390248"/>
          </a:xfrm>
        </p:spPr>
        <p:txBody>
          <a:bodyPr>
            <a:normAutofit/>
          </a:bodyPr>
          <a:lstStyle>
            <a:lvl1pPr marL="289322" indent="-289322">
              <a:buClr>
                <a:srgbClr val="00B050"/>
              </a:buClr>
              <a:buFont typeface="+mj-lt"/>
              <a:buAutoNum type="arabicPeriod"/>
              <a:defRPr sz="1800" baseline="0"/>
            </a:lvl1pPr>
            <a:lvl2pPr marL="514313" indent="-257175">
              <a:buFont typeface="+mj-lt"/>
              <a:buAutoNum type="arabicPeriod"/>
              <a:defRPr/>
            </a:lvl2pPr>
            <a:lvl3pPr marL="771448" indent="-257175">
              <a:buFont typeface="+mj-lt"/>
              <a:buAutoNum type="arabicPeriod"/>
              <a:defRPr/>
            </a:lvl3pPr>
            <a:lvl4pPr marL="964289" indent="-192881">
              <a:buFont typeface="+mj-lt"/>
              <a:buAutoNum type="arabicPeriod"/>
              <a:defRPr/>
            </a:lvl4pPr>
            <a:lvl5pPr marL="1221425" indent="-192881">
              <a:buFont typeface="+mj-lt"/>
              <a:buAutoNum type="arabicPeriod"/>
              <a:defRPr/>
            </a:lvl5pPr>
          </a:lstStyle>
          <a:p>
            <a:pPr lvl="0"/>
            <a:r>
              <a:rPr lang="tk-TM" dirty="0"/>
              <a:t>1-nji sorag nusga</a:t>
            </a:r>
          </a:p>
          <a:p>
            <a:pPr lvl="0"/>
            <a:r>
              <a:rPr lang="tk-TM" dirty="0"/>
              <a:t>2-nji sorag nusga</a:t>
            </a:r>
          </a:p>
          <a:p>
            <a:pPr lvl="0"/>
            <a:r>
              <a:rPr lang="tk-TM" dirty="0"/>
              <a:t>3-nji sorag nusga</a:t>
            </a:r>
            <a:endParaRPr lang="ru-RU" dirty="0"/>
          </a:p>
        </p:txBody>
      </p:sp>
    </p:spTree>
    <p:extLst>
      <p:ext uri="{BB962C8B-B14F-4D97-AF65-F5344CB8AC3E}">
        <p14:creationId xmlns:p14="http://schemas.microsoft.com/office/powerpoint/2010/main" val="183689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itsa,surat,wideo,... goýmak üçin">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628650" y="352222"/>
            <a:ext cx="7886700" cy="480536"/>
          </a:xfrm>
        </p:spPr>
        <p:txBody>
          <a:bodyPr>
            <a:normAutofit/>
          </a:bodyPr>
          <a:lstStyle>
            <a:lvl1pPr marL="0" algn="ctr" defTabSz="514274" rtl="0" eaLnBrk="1" latinLnBrk="0" hangingPunct="1">
              <a:defRPr lang="ru-RU" sz="1744" b="1" kern="1200" baseline="0" dirty="0">
                <a:solidFill>
                  <a:srgbClr val="00B050"/>
                </a:solidFill>
                <a:latin typeface="Times New Roman" panose="02020603050405020304" pitchFamily="18" charset="0"/>
                <a:ea typeface="+mn-ea"/>
                <a:cs typeface="Times New Roman" panose="02020603050405020304" pitchFamily="18" charset="0"/>
              </a:defRPr>
            </a:lvl1pPr>
          </a:lstStyle>
          <a:p>
            <a:r>
              <a:rPr lang="en-US" dirty="0"/>
              <a:t>NUSGA TEKSTY</a:t>
            </a:r>
            <a:r>
              <a:rPr lang="ru-RU" dirty="0"/>
              <a:t>Ň ADY</a:t>
            </a:r>
          </a:p>
        </p:txBody>
      </p:sp>
      <p:sp>
        <p:nvSpPr>
          <p:cNvPr id="3" name="Дата 2"/>
          <p:cNvSpPr>
            <a:spLocks noGrp="1"/>
          </p:cNvSpPr>
          <p:nvPr>
            <p:ph type="dt" sz="half" idx="10"/>
          </p:nvPr>
        </p:nvSpPr>
        <p:spPr/>
        <p:txBody>
          <a:bodyPr/>
          <a:lstStyle/>
          <a:p>
            <a:pPr>
              <a:defRPr/>
            </a:pPr>
            <a:fld id="{494E732E-2327-4FFF-A99B-62D1F06EDE6D}" type="datetimeFigureOut">
              <a:rPr lang="en-US" smtClean="0"/>
              <a:pPr>
                <a:defRPr/>
              </a:pPr>
              <a:t>3/11/2021</a:t>
            </a:fld>
            <a:endParaRPr lang="en-US" dirty="0"/>
          </a:p>
        </p:txBody>
      </p:sp>
      <p:sp>
        <p:nvSpPr>
          <p:cNvPr id="4" name="Нижний колонтитул 3"/>
          <p:cNvSpPr>
            <a:spLocks noGrp="1"/>
          </p:cNvSpPr>
          <p:nvPr>
            <p:ph type="ftr" sz="quarter" idx="11"/>
          </p:nvPr>
        </p:nvSpPr>
        <p:spPr/>
        <p:txBody>
          <a:bodyPr/>
          <a:lstStyle/>
          <a:p>
            <a:pPr>
              <a:defRPr/>
            </a:pPr>
            <a:endParaRPr lang="en-US" dirty="0"/>
          </a:p>
        </p:txBody>
      </p:sp>
      <p:sp>
        <p:nvSpPr>
          <p:cNvPr id="5" name="Номер слайда 4"/>
          <p:cNvSpPr>
            <a:spLocks noGrp="1"/>
          </p:cNvSpPr>
          <p:nvPr>
            <p:ph type="sldNum" sz="quarter" idx="12"/>
          </p:nvPr>
        </p:nvSpPr>
        <p:spPr/>
        <p:txBody>
          <a:bodyPr/>
          <a:lstStyle/>
          <a:p>
            <a:pPr>
              <a:defRPr/>
            </a:pPr>
            <a:fld id="{A839BEA6-2E83-4D5E-A4F9-43B1E2649947}" type="slidenum">
              <a:rPr lang="en-US" smtClean="0"/>
              <a:pPr>
                <a:defRPr/>
              </a:pPr>
              <a:t>‹#›</a:t>
            </a:fld>
            <a:endParaRPr lang="en-US" dirty="0"/>
          </a:p>
        </p:txBody>
      </p:sp>
      <p:sp>
        <p:nvSpPr>
          <p:cNvPr id="15" name="Объект 14"/>
          <p:cNvSpPr>
            <a:spLocks noGrp="1"/>
          </p:cNvSpPr>
          <p:nvPr>
            <p:ph sz="quarter" idx="13" hasCustomPrompt="1"/>
          </p:nvPr>
        </p:nvSpPr>
        <p:spPr>
          <a:xfrm>
            <a:off x="628650" y="1117182"/>
            <a:ext cx="7886700" cy="3477679"/>
          </a:xfrm>
        </p:spPr>
        <p:txBody>
          <a:bodyPr/>
          <a:lstStyle>
            <a:lvl1pPr marL="0" indent="0">
              <a:buNone/>
              <a:defRPr/>
            </a:lvl1pPr>
          </a:lstStyle>
          <a:p>
            <a:pPr lvl="0"/>
            <a:r>
              <a:rPr lang="ru-RU" dirty="0"/>
              <a:t> </a:t>
            </a:r>
          </a:p>
        </p:txBody>
      </p:sp>
    </p:spTree>
    <p:extLst>
      <p:ext uri="{BB962C8B-B14F-4D97-AF65-F5344CB8AC3E}">
        <p14:creationId xmlns:p14="http://schemas.microsoft.com/office/powerpoint/2010/main" val="10931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ideo çepde ýokarda">
    <p:spTree>
      <p:nvGrpSpPr>
        <p:cNvPr id="1" name=""/>
        <p:cNvGrpSpPr/>
        <p:nvPr/>
      </p:nvGrpSpPr>
      <p:grpSpPr>
        <a:xfrm>
          <a:off x="0" y="0"/>
          <a:ext cx="0" cy="0"/>
          <a:chOff x="0" y="0"/>
          <a:chExt cx="0" cy="0"/>
        </a:xfrm>
      </p:grpSpPr>
      <p:sp>
        <p:nvSpPr>
          <p:cNvPr id="9" name="Прямоугольник 8"/>
          <p:cNvSpPr/>
          <p:nvPr/>
        </p:nvSpPr>
        <p:spPr>
          <a:xfrm>
            <a:off x="425269" y="219518"/>
            <a:ext cx="1943100" cy="1943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25" b="1" dirty="0">
                <a:solidFill>
                  <a:schemeClr val="bg1">
                    <a:lumMod val="75000"/>
                  </a:schemeClr>
                </a:solidFill>
                <a:latin typeface="Times New Roman" panose="02020603050405020304" pitchFamily="18" charset="0"/>
                <a:cs typeface="Times New Roman" panose="02020603050405020304" pitchFamily="18" charset="0"/>
              </a:rPr>
              <a:t>Video</a:t>
            </a:r>
            <a:endParaRPr lang="ru-RU" sz="2025"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60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Wideo sagda ýokarda">
    <p:spTree>
      <p:nvGrpSpPr>
        <p:cNvPr id="1" name=""/>
        <p:cNvGrpSpPr/>
        <p:nvPr/>
      </p:nvGrpSpPr>
      <p:grpSpPr>
        <a:xfrm>
          <a:off x="0" y="0"/>
          <a:ext cx="0" cy="0"/>
          <a:chOff x="0" y="0"/>
          <a:chExt cx="0" cy="0"/>
        </a:xfrm>
      </p:grpSpPr>
      <p:sp>
        <p:nvSpPr>
          <p:cNvPr id="11" name="Прямоугольник 10"/>
          <p:cNvSpPr/>
          <p:nvPr/>
        </p:nvSpPr>
        <p:spPr>
          <a:xfrm>
            <a:off x="6775631" y="219518"/>
            <a:ext cx="1943100" cy="1943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25" b="1" dirty="0">
                <a:solidFill>
                  <a:schemeClr val="bg1">
                    <a:lumMod val="75000"/>
                  </a:schemeClr>
                </a:solidFill>
                <a:latin typeface="Times New Roman" panose="02020603050405020304" pitchFamily="18" charset="0"/>
                <a:cs typeface="Times New Roman" panose="02020603050405020304" pitchFamily="18" charset="0"/>
              </a:rPr>
              <a:t>Video</a:t>
            </a:r>
            <a:endParaRPr lang="ru-RU" sz="2025"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59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ideo çepde aşakda">
    <p:spTree>
      <p:nvGrpSpPr>
        <p:cNvPr id="1" name=""/>
        <p:cNvGrpSpPr/>
        <p:nvPr/>
      </p:nvGrpSpPr>
      <p:grpSpPr>
        <a:xfrm>
          <a:off x="0" y="0"/>
          <a:ext cx="0" cy="0"/>
          <a:chOff x="0" y="0"/>
          <a:chExt cx="0" cy="0"/>
        </a:xfrm>
      </p:grpSpPr>
      <p:sp>
        <p:nvSpPr>
          <p:cNvPr id="7" name="Прямоугольник 6"/>
          <p:cNvSpPr/>
          <p:nvPr/>
        </p:nvSpPr>
        <p:spPr>
          <a:xfrm>
            <a:off x="425269" y="2980680"/>
            <a:ext cx="1943100" cy="1943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25" b="1" dirty="0">
                <a:solidFill>
                  <a:schemeClr val="bg1">
                    <a:lumMod val="75000"/>
                  </a:schemeClr>
                </a:solidFill>
                <a:latin typeface="Times New Roman" panose="02020603050405020304" pitchFamily="18" charset="0"/>
                <a:cs typeface="Times New Roman" panose="02020603050405020304" pitchFamily="18" charset="0"/>
              </a:rPr>
              <a:t>Video</a:t>
            </a:r>
            <a:endParaRPr lang="ru-RU" sz="2025"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75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ideo sagda aşakda">
    <p:spTree>
      <p:nvGrpSpPr>
        <p:cNvPr id="1" name=""/>
        <p:cNvGrpSpPr/>
        <p:nvPr/>
      </p:nvGrpSpPr>
      <p:grpSpPr>
        <a:xfrm>
          <a:off x="0" y="0"/>
          <a:ext cx="0" cy="0"/>
          <a:chOff x="0" y="0"/>
          <a:chExt cx="0" cy="0"/>
        </a:xfrm>
      </p:grpSpPr>
      <p:sp>
        <p:nvSpPr>
          <p:cNvPr id="6" name="Прямоугольник 5"/>
          <p:cNvSpPr/>
          <p:nvPr/>
        </p:nvSpPr>
        <p:spPr>
          <a:xfrm>
            <a:off x="6775631" y="2980680"/>
            <a:ext cx="1943100" cy="1943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25" b="1" dirty="0">
                <a:solidFill>
                  <a:schemeClr val="bg1">
                    <a:lumMod val="75000"/>
                  </a:schemeClr>
                </a:solidFill>
                <a:latin typeface="Times New Roman" panose="02020603050405020304" pitchFamily="18" charset="0"/>
                <a:cs typeface="Times New Roman" panose="02020603050405020304" pitchFamily="18" charset="0"/>
              </a:rPr>
              <a:t>Video</a:t>
            </a:r>
            <a:endParaRPr lang="ru-RU" sz="2025"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892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ideo aşakda ortada">
    <p:spTree>
      <p:nvGrpSpPr>
        <p:cNvPr id="1" name=""/>
        <p:cNvGrpSpPr/>
        <p:nvPr/>
      </p:nvGrpSpPr>
      <p:grpSpPr>
        <a:xfrm>
          <a:off x="0" y="0"/>
          <a:ext cx="0" cy="0"/>
          <a:chOff x="0" y="0"/>
          <a:chExt cx="0" cy="0"/>
        </a:xfrm>
      </p:grpSpPr>
      <p:sp>
        <p:nvSpPr>
          <p:cNvPr id="12" name="Прямоугольник 11"/>
          <p:cNvSpPr/>
          <p:nvPr/>
        </p:nvSpPr>
        <p:spPr>
          <a:xfrm>
            <a:off x="3600450" y="2980680"/>
            <a:ext cx="1943100" cy="1943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25" b="1" dirty="0">
                <a:solidFill>
                  <a:schemeClr val="bg1">
                    <a:lumMod val="75000"/>
                  </a:schemeClr>
                </a:solidFill>
                <a:latin typeface="Times New Roman" panose="02020603050405020304" pitchFamily="18" charset="0"/>
                <a:cs typeface="Times New Roman" panose="02020603050405020304" pitchFamily="18" charset="0"/>
              </a:rPr>
              <a:t>Video</a:t>
            </a:r>
            <a:endParaRPr lang="ru-RU" sz="2025"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18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6"/>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494E732E-2327-4FFF-A99B-62D1F06EDE6D}" type="datetimeFigureOut">
              <a:rPr lang="en-US" smtClean="0"/>
              <a:pPr>
                <a:defRPr/>
              </a:pPr>
              <a:t>3/11/2021</a:t>
            </a:fld>
            <a:endParaRPr lang="en-US" dirty="0"/>
          </a:p>
        </p:txBody>
      </p:sp>
      <p:sp>
        <p:nvSpPr>
          <p:cNvPr id="5" name="Нижний колонтитул 4"/>
          <p:cNvSpPr>
            <a:spLocks noGrp="1"/>
          </p:cNvSpPr>
          <p:nvPr>
            <p:ph type="ftr" sz="quarter" idx="3"/>
          </p:nvPr>
        </p:nvSpPr>
        <p:spPr>
          <a:xfrm>
            <a:off x="3028950" y="4767266"/>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n-US" dirty="0"/>
          </a:p>
        </p:txBody>
      </p:sp>
      <p:sp>
        <p:nvSpPr>
          <p:cNvPr id="6" name="Номер слайда 5"/>
          <p:cNvSpPr>
            <a:spLocks noGrp="1"/>
          </p:cNvSpPr>
          <p:nvPr>
            <p:ph type="sldNum" sz="quarter" idx="4"/>
          </p:nvPr>
        </p:nvSpPr>
        <p:spPr>
          <a:xfrm>
            <a:off x="6457950" y="4767266"/>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A839BEA6-2E83-4D5E-A4F9-43B1E2649947}" type="slidenum">
              <a:rPr lang="en-US" smtClean="0"/>
              <a:pPr>
                <a:defRPr/>
              </a:pPr>
              <a:t>‹#›</a:t>
            </a:fld>
            <a:endParaRPr lang="en-US" dirty="0"/>
          </a:p>
        </p:txBody>
      </p:sp>
      <p:pic>
        <p:nvPicPr>
          <p:cNvPr id="7" name="Рисунок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75916734"/>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l" defTabSz="514274"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70" indent="-128570" algn="l" defTabSz="514274"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08" indent="-128570" algn="l" defTabSz="514274"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842" indent="-128570" algn="l" defTabSz="514274"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899978" indent="-128570" algn="l" defTabSz="51427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114" indent="-128570" algn="l" defTabSz="51427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251" indent="-128570" algn="l" defTabSz="51427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388" indent="-128570" algn="l" defTabSz="51427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525" indent="-128570" algn="l" defTabSz="51427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663" indent="-128570" algn="l" defTabSz="51427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ru-RU"/>
      </a:defPPr>
      <a:lvl1pPr marL="0" algn="l" defTabSz="514274" rtl="0" eaLnBrk="1" latinLnBrk="0" hangingPunct="1">
        <a:defRPr sz="1013" kern="1200">
          <a:solidFill>
            <a:schemeClr val="tx1"/>
          </a:solidFill>
          <a:latin typeface="+mn-lt"/>
          <a:ea typeface="+mn-ea"/>
          <a:cs typeface="+mn-cs"/>
        </a:defRPr>
      </a:lvl1pPr>
      <a:lvl2pPr marL="257136" algn="l" defTabSz="514274" rtl="0" eaLnBrk="1" latinLnBrk="0" hangingPunct="1">
        <a:defRPr sz="1013" kern="1200">
          <a:solidFill>
            <a:schemeClr val="tx1"/>
          </a:solidFill>
          <a:latin typeface="+mn-lt"/>
          <a:ea typeface="+mn-ea"/>
          <a:cs typeface="+mn-cs"/>
        </a:defRPr>
      </a:lvl2pPr>
      <a:lvl3pPr marL="514274" algn="l" defTabSz="514274" rtl="0" eaLnBrk="1" latinLnBrk="0" hangingPunct="1">
        <a:defRPr sz="1013" kern="1200">
          <a:solidFill>
            <a:schemeClr val="tx1"/>
          </a:solidFill>
          <a:latin typeface="+mn-lt"/>
          <a:ea typeface="+mn-ea"/>
          <a:cs typeface="+mn-cs"/>
        </a:defRPr>
      </a:lvl3pPr>
      <a:lvl4pPr marL="771410" algn="l" defTabSz="514274" rtl="0" eaLnBrk="1" latinLnBrk="0" hangingPunct="1">
        <a:defRPr sz="1013" kern="1200">
          <a:solidFill>
            <a:schemeClr val="tx1"/>
          </a:solidFill>
          <a:latin typeface="+mn-lt"/>
          <a:ea typeface="+mn-ea"/>
          <a:cs typeface="+mn-cs"/>
        </a:defRPr>
      </a:lvl4pPr>
      <a:lvl5pPr marL="1028547" algn="l" defTabSz="514274" rtl="0" eaLnBrk="1" latinLnBrk="0" hangingPunct="1">
        <a:defRPr sz="1013" kern="1200">
          <a:solidFill>
            <a:schemeClr val="tx1"/>
          </a:solidFill>
          <a:latin typeface="+mn-lt"/>
          <a:ea typeface="+mn-ea"/>
          <a:cs typeface="+mn-cs"/>
        </a:defRPr>
      </a:lvl5pPr>
      <a:lvl6pPr marL="1285685" algn="l" defTabSz="514274" rtl="0" eaLnBrk="1" latinLnBrk="0" hangingPunct="1">
        <a:defRPr sz="1013" kern="1200">
          <a:solidFill>
            <a:schemeClr val="tx1"/>
          </a:solidFill>
          <a:latin typeface="+mn-lt"/>
          <a:ea typeface="+mn-ea"/>
          <a:cs typeface="+mn-cs"/>
        </a:defRPr>
      </a:lvl6pPr>
      <a:lvl7pPr marL="1542820" algn="l" defTabSz="514274" rtl="0" eaLnBrk="1" latinLnBrk="0" hangingPunct="1">
        <a:defRPr sz="1013" kern="1200">
          <a:solidFill>
            <a:schemeClr val="tx1"/>
          </a:solidFill>
          <a:latin typeface="+mn-lt"/>
          <a:ea typeface="+mn-ea"/>
          <a:cs typeface="+mn-cs"/>
        </a:defRPr>
      </a:lvl7pPr>
      <a:lvl8pPr marL="1799955" algn="l" defTabSz="514274" rtl="0" eaLnBrk="1" latinLnBrk="0" hangingPunct="1">
        <a:defRPr sz="1013" kern="1200">
          <a:solidFill>
            <a:schemeClr val="tx1"/>
          </a:solidFill>
          <a:latin typeface="+mn-lt"/>
          <a:ea typeface="+mn-ea"/>
          <a:cs typeface="+mn-cs"/>
        </a:defRPr>
      </a:lvl8pPr>
      <a:lvl9pPr marL="2057091" algn="l" defTabSz="514274"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0.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742950"/>
            <a:ext cx="7886700" cy="2667000"/>
          </a:xfrm>
        </p:spPr>
        <p:txBody>
          <a:bodyPr>
            <a:noAutofit/>
          </a:bodyPr>
          <a:lstStyle/>
          <a:p>
            <a:r>
              <a:rPr lang="tk-TM" sz="5400" dirty="0"/>
              <a:t>Sanly ykdysadyýetiň esaslary</a:t>
            </a:r>
            <a:r>
              <a:rPr lang="tr-TR" sz="5400" dirty="0">
                <a:cs typeface="Times New Roman" panose="02020603050405020304" pitchFamily="18" charset="0"/>
              </a:rPr>
              <a:t>.</a:t>
            </a:r>
            <a:endParaRPr lang="ru-RU" sz="5400" dirty="0"/>
          </a:p>
        </p:txBody>
      </p:sp>
      <p:sp>
        <p:nvSpPr>
          <p:cNvPr id="2" name="Rectangle 1">
            <a:extLst>
              <a:ext uri="{FF2B5EF4-FFF2-40B4-BE49-F238E27FC236}">
                <a16:creationId xmlns:a16="http://schemas.microsoft.com/office/drawing/2014/main" id="{0A18C5DF-B423-443E-919E-006F0C11798A}"/>
              </a:ext>
            </a:extLst>
          </p:cNvPr>
          <p:cNvSpPr/>
          <p:nvPr/>
        </p:nvSpPr>
        <p:spPr>
          <a:xfrm>
            <a:off x="4038601" y="4248150"/>
            <a:ext cx="4572000" cy="923330"/>
          </a:xfrm>
          <a:prstGeom prst="rect">
            <a:avLst/>
          </a:prstGeom>
        </p:spPr>
        <p:txBody>
          <a:bodyPr wrap="square">
            <a:spAutoFit/>
          </a:bodyPr>
          <a:lstStyle/>
          <a:p>
            <a:pPr algn="just"/>
            <a:r>
              <a:rPr lang="tk-TM" dirty="0">
                <a:cs typeface="Times New Roman" panose="02020603050405020304" pitchFamily="18" charset="0"/>
              </a:rPr>
              <a:t>Türkmenistanyň inžener-tehniki we </a:t>
            </a:r>
          </a:p>
          <a:p>
            <a:pPr algn="just"/>
            <a:r>
              <a:rPr lang="tk-TM" dirty="0">
                <a:cs typeface="Times New Roman" panose="02020603050405020304" pitchFamily="18" charset="0"/>
              </a:rPr>
              <a:t>   ulag kommunikasiýalar Instituty</a:t>
            </a:r>
          </a:p>
          <a:p>
            <a:pPr algn="r"/>
            <a:r>
              <a:rPr lang="en-US" dirty="0" err="1">
                <a:cs typeface="Times New Roman" panose="02020603050405020304" pitchFamily="18" charset="0"/>
              </a:rPr>
              <a:t>Mugallym</a:t>
            </a:r>
            <a:r>
              <a:rPr lang="en-US" dirty="0">
                <a:cs typeface="Times New Roman" panose="02020603050405020304" pitchFamily="18" charset="0"/>
              </a:rPr>
              <a:t> W</a:t>
            </a:r>
            <a:r>
              <a:rPr lang="tk-TM" dirty="0">
                <a:cs typeface="Times New Roman" panose="02020603050405020304" pitchFamily="18" charset="0"/>
              </a:rPr>
              <a:t>. Agaýew</a:t>
            </a:r>
            <a:endParaRPr lang="ru-RU" dirty="0"/>
          </a:p>
        </p:txBody>
      </p:sp>
    </p:spTree>
    <p:extLst>
      <p:ext uri="{BB962C8B-B14F-4D97-AF65-F5344CB8AC3E}">
        <p14:creationId xmlns:p14="http://schemas.microsoft.com/office/powerpoint/2010/main" val="328719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02636-5F94-499F-B800-91D116BDF984}"/>
              </a:ext>
            </a:extLst>
          </p:cNvPr>
          <p:cNvSpPr/>
          <p:nvPr/>
        </p:nvSpPr>
        <p:spPr>
          <a:xfrm>
            <a:off x="457200" y="57150"/>
            <a:ext cx="8229600" cy="4755148"/>
          </a:xfrm>
          <a:prstGeom prst="rect">
            <a:avLst/>
          </a:prstGeom>
        </p:spPr>
        <p:txBody>
          <a:bodyPr wrap="square">
            <a:spAutoFit/>
          </a:bodyPr>
          <a:lstStyle/>
          <a:p>
            <a:pPr algn="just" defTabSz="450850"/>
            <a:r>
              <a:rPr lang="en-US" sz="2800" b="1" dirty="0">
                <a:latin typeface="Times New Roman" panose="02020603050405020304" pitchFamily="18" charset="0"/>
                <a:ea typeface="Times New Roman" panose="02020603050405020304" pitchFamily="18" charset="0"/>
              </a:rPr>
              <a:t>	</a:t>
            </a:r>
            <a:r>
              <a:rPr lang="tr-TR" sz="2500" b="1" dirty="0">
                <a:latin typeface="Times New Roman" panose="02020603050405020304" pitchFamily="18" charset="0"/>
                <a:ea typeface="Times New Roman" panose="02020603050405020304" pitchFamily="18" charset="0"/>
              </a:rPr>
              <a:t>Maglumatlaryň Goragy – </a:t>
            </a:r>
            <a:r>
              <a:rPr lang="tr-TR" sz="2500" dirty="0">
                <a:latin typeface="Times New Roman" panose="02020603050405020304" pitchFamily="18" charset="0"/>
                <a:ea typeface="Times New Roman" panose="02020603050405020304" pitchFamily="18" charset="0"/>
              </a:rPr>
              <a:t>maglumatlary toruň üsti bilen ulanýan haýsyda bolsa bir ulanyjy tarapyndan bozulmazlygy üçin TTS (Transaction Tracking System) höküminde tanalýan sistemanyň üsti bilen beýan etmek hem bolýar. Şol bir maglumaty toruň üsti bilen ulanyjylara ýetirilende maglumaty beriji (ugradyjy) tarapyndan  bozulmagynyň öňüni almagy ýatdan çykarmaýar, ýagny maglumat kabul ediji maglumaty öz  şahsy kompýuterine geçirýänçä maglumatyň üstinde hiç hili üýtgeşiklik edip bilmeýär. </a:t>
            </a:r>
            <a:r>
              <a:rPr lang="en-US" sz="2500" dirty="0" err="1">
                <a:latin typeface="Times New Roman" panose="02020603050405020304" pitchFamily="18" charset="0"/>
                <a:ea typeface="Times New Roman" panose="02020603050405020304" pitchFamily="18" charset="0"/>
              </a:rPr>
              <a:t>Umuman</a:t>
            </a:r>
            <a:r>
              <a:rPr lang="en-US" sz="2500" dirty="0">
                <a:latin typeface="Times New Roman" panose="02020603050405020304" pitchFamily="18" charset="0"/>
                <a:ea typeface="Times New Roman" panose="02020603050405020304" pitchFamily="18" charset="0"/>
              </a:rPr>
              <a:t> </a:t>
            </a:r>
            <a:r>
              <a:rPr lang="tk-TM" sz="2500" dirty="0">
                <a:latin typeface="Times New Roman" panose="02020603050405020304" pitchFamily="18" charset="0"/>
                <a:ea typeface="Times New Roman" panose="02020603050405020304" pitchFamily="18" charset="0"/>
              </a:rPr>
              <a:t>şahsy kompýuterimizi daşky hüjümlerden we zyýanly ýazgylardan (wiruslar) goramak üçin gerekli programma önümlerini (Firewall-Gorag diwary, antiwirus) ulanmalydyrys.</a:t>
            </a:r>
            <a:endParaRPr lang="ru-RU" sz="2500" dirty="0"/>
          </a:p>
        </p:txBody>
      </p:sp>
    </p:spTree>
    <p:extLst>
      <p:ext uri="{BB962C8B-B14F-4D97-AF65-F5344CB8AC3E}">
        <p14:creationId xmlns:p14="http://schemas.microsoft.com/office/powerpoint/2010/main" val="3808003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FECFB0-C96C-456F-A960-D58DC9114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42" y="543165"/>
            <a:ext cx="8390116" cy="4466985"/>
          </a:xfrm>
          <a:prstGeom prst="rect">
            <a:avLst/>
          </a:prstGeom>
        </p:spPr>
      </p:pic>
      <p:sp>
        <p:nvSpPr>
          <p:cNvPr id="4" name="Rectangle 3">
            <a:extLst>
              <a:ext uri="{FF2B5EF4-FFF2-40B4-BE49-F238E27FC236}">
                <a16:creationId xmlns:a16="http://schemas.microsoft.com/office/drawing/2014/main" id="{0D3FC066-A795-4E4D-B676-A0B293118075}"/>
              </a:ext>
            </a:extLst>
          </p:cNvPr>
          <p:cNvSpPr/>
          <p:nvPr/>
        </p:nvSpPr>
        <p:spPr>
          <a:xfrm>
            <a:off x="546275" y="204611"/>
            <a:ext cx="7945188" cy="338554"/>
          </a:xfrm>
          <a:prstGeom prst="rect">
            <a:avLst/>
          </a:prstGeom>
        </p:spPr>
        <p:txBody>
          <a:bodyPr wrap="none">
            <a:spAutoFit/>
          </a:bodyPr>
          <a:lstStyle/>
          <a:p>
            <a:r>
              <a:rPr lang="tk-TM" sz="1600" b="1" dirty="0">
                <a:solidFill>
                  <a:srgbClr val="000000"/>
                </a:solidFill>
                <a:latin typeface="Times New Roman" panose="02020603050405020304" pitchFamily="18" charset="0"/>
              </a:rPr>
              <a:t>HYÝALY EKRAN, MAGLUMATLAR BAZASYNA TOPLUMLAÝYN ÝÜZLENMEK  </a:t>
            </a:r>
            <a:endParaRPr lang="ru-RU" sz="1600" dirty="0"/>
          </a:p>
        </p:txBody>
      </p:sp>
    </p:spTree>
    <p:extLst>
      <p:ext uri="{BB962C8B-B14F-4D97-AF65-F5344CB8AC3E}">
        <p14:creationId xmlns:p14="http://schemas.microsoft.com/office/powerpoint/2010/main" val="165856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FB571C-8C77-4903-B34E-4A364DE58D45}"/>
              </a:ext>
            </a:extLst>
          </p:cNvPr>
          <p:cNvSpPr/>
          <p:nvPr/>
        </p:nvSpPr>
        <p:spPr>
          <a:xfrm>
            <a:off x="368300" y="111126"/>
            <a:ext cx="8305800" cy="3231654"/>
          </a:xfrm>
          <a:prstGeom prst="rect">
            <a:avLst/>
          </a:prstGeom>
        </p:spPr>
        <p:txBody>
          <a:bodyPr wrap="square">
            <a:spAutoFit/>
          </a:bodyPr>
          <a:lstStyle/>
          <a:p>
            <a:pPr indent="355600" algn="just">
              <a:buFont typeface="Wingdings" panose="05000000000000000000" pitchFamily="2" charset="2"/>
              <a:buChar char="ü"/>
            </a:pPr>
            <a:r>
              <a:rPr lang="tk-TM" sz="2400" b="1" i="1" dirty="0">
                <a:solidFill>
                  <a:srgbClr val="000000"/>
                </a:solidFill>
                <a:latin typeface="Times New Roman" panose="02020603050405020304" pitchFamily="18" charset="0"/>
              </a:rPr>
              <a:t>Hyýallaşdyrma (virtualization) – </a:t>
            </a:r>
            <a:r>
              <a:rPr lang="tk-TM" sz="2400" i="1" dirty="0">
                <a:solidFill>
                  <a:srgbClr val="000000"/>
                </a:solidFill>
                <a:latin typeface="Times New Roman" panose="02020603050405020304" pitchFamily="18" charset="0"/>
              </a:rPr>
              <a:t>b</a:t>
            </a:r>
            <a:r>
              <a:rPr lang="tk-TM" sz="2400" dirty="0">
                <a:solidFill>
                  <a:srgbClr val="000000"/>
                </a:solidFill>
                <a:latin typeface="Times New Roman" panose="02020603050405020304" pitchFamily="18" charset="0"/>
              </a:rPr>
              <a:t>ulut hasaplamalarynyň düýbüni tutujylarynyň esasy wajyp işleriniň biridir.  Hyýallaşdyrma tehnologiýasy bilen sany boýunça az fiziki kompýuterleriň üstünde, sany boýunça köp bolan hyýaly kompýuterleri emele getirmegi we tutýan meýdanynyň äpet      (has uly) derejede bolmagy hem-de ýygnanylan maglumatlary bilen halk köpçüligine hyzmat etmegini gazanmakdyr.</a:t>
            </a:r>
          </a:p>
          <a:p>
            <a:br>
              <a:rPr lang="tk-TM" dirty="0">
                <a:solidFill>
                  <a:srgbClr val="000000"/>
                </a:solidFill>
                <a:latin typeface="Times New Roman" panose="02020603050405020304" pitchFamily="18" charset="0"/>
              </a:rPr>
            </a:br>
            <a:endParaRPr lang="ru-RU" dirty="0"/>
          </a:p>
        </p:txBody>
      </p:sp>
      <p:pic>
        <p:nvPicPr>
          <p:cNvPr id="6" name="Picture 5">
            <a:extLst>
              <a:ext uri="{FF2B5EF4-FFF2-40B4-BE49-F238E27FC236}">
                <a16:creationId xmlns:a16="http://schemas.microsoft.com/office/drawing/2014/main" id="{5AC0581A-6D81-4C80-84F5-A6E45B382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2876550"/>
            <a:ext cx="8204200" cy="2109787"/>
          </a:xfrm>
          <a:prstGeom prst="rect">
            <a:avLst/>
          </a:prstGeom>
        </p:spPr>
      </p:pic>
    </p:spTree>
    <p:extLst>
      <p:ext uri="{BB962C8B-B14F-4D97-AF65-F5344CB8AC3E}">
        <p14:creationId xmlns:p14="http://schemas.microsoft.com/office/powerpoint/2010/main" val="275483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833A1-5646-48C6-A2B4-DEF9C95C4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590550"/>
            <a:ext cx="5257800" cy="4419600"/>
          </a:xfrm>
          <a:prstGeom prst="rect">
            <a:avLst/>
          </a:prstGeom>
        </p:spPr>
      </p:pic>
      <p:pic>
        <p:nvPicPr>
          <p:cNvPr id="7" name="Picture 6">
            <a:extLst>
              <a:ext uri="{FF2B5EF4-FFF2-40B4-BE49-F238E27FC236}">
                <a16:creationId xmlns:a16="http://schemas.microsoft.com/office/drawing/2014/main" id="{E291153C-F666-4F6B-A81E-C14B703E7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590550"/>
            <a:ext cx="3124201" cy="4343400"/>
          </a:xfrm>
          <a:prstGeom prst="rect">
            <a:avLst/>
          </a:prstGeom>
        </p:spPr>
      </p:pic>
      <p:sp>
        <p:nvSpPr>
          <p:cNvPr id="2" name="Rectangle 1">
            <a:extLst>
              <a:ext uri="{FF2B5EF4-FFF2-40B4-BE49-F238E27FC236}">
                <a16:creationId xmlns:a16="http://schemas.microsoft.com/office/drawing/2014/main" id="{7CB528BB-B9BE-49E0-9CC2-527E06EC07A8}"/>
              </a:ext>
            </a:extLst>
          </p:cNvPr>
          <p:cNvSpPr/>
          <p:nvPr/>
        </p:nvSpPr>
        <p:spPr>
          <a:xfrm>
            <a:off x="481455" y="119944"/>
            <a:ext cx="8335167" cy="400110"/>
          </a:xfrm>
          <a:prstGeom prst="rect">
            <a:avLst/>
          </a:prstGeom>
        </p:spPr>
        <p:txBody>
          <a:bodyPr wrap="none">
            <a:spAutoFit/>
          </a:bodyPr>
          <a:lstStyle/>
          <a:p>
            <a:r>
              <a:rPr lang="en-US" sz="2000" b="1" dirty="0">
                <a:solidFill>
                  <a:srgbClr val="000000"/>
                </a:solidFill>
                <a:latin typeface="Times New Roman" panose="02020603050405020304" pitchFamily="18" charset="0"/>
              </a:rPr>
              <a:t>SERWE</a:t>
            </a:r>
            <a:r>
              <a:rPr lang="tk-TM" sz="2000" b="1" dirty="0">
                <a:solidFill>
                  <a:srgbClr val="000000"/>
                </a:solidFill>
                <a:latin typeface="Times New Roman" panose="02020603050405020304" pitchFamily="18" charset="0"/>
              </a:rPr>
              <a:t>R – </a:t>
            </a:r>
            <a:r>
              <a:rPr lang="en-US" sz="2000" b="1" dirty="0">
                <a:solidFill>
                  <a:srgbClr val="000000"/>
                </a:solidFill>
                <a:latin typeface="Times New Roman" panose="02020603050405020304" pitchFamily="18" charset="0"/>
              </a:rPr>
              <a:t>M</a:t>
            </a:r>
            <a:r>
              <a:rPr lang="tk-TM" sz="2000" b="1" dirty="0">
                <a:solidFill>
                  <a:srgbClr val="000000"/>
                </a:solidFill>
                <a:latin typeface="Times New Roman" panose="02020603050405020304" pitchFamily="18" charset="0"/>
              </a:rPr>
              <a:t>ÜŞDERI KOMPÝUTERLER BILEN ARABAGLANŞYGY</a:t>
            </a:r>
            <a:endParaRPr lang="ru-RU" sz="2000" b="1" dirty="0"/>
          </a:p>
        </p:txBody>
      </p:sp>
    </p:spTree>
    <p:extLst>
      <p:ext uri="{BB962C8B-B14F-4D97-AF65-F5344CB8AC3E}">
        <p14:creationId xmlns:p14="http://schemas.microsoft.com/office/powerpoint/2010/main" val="241088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7608BB-49BE-4953-A715-27F77900DCFE}"/>
              </a:ext>
            </a:extLst>
          </p:cNvPr>
          <p:cNvSpPr/>
          <p:nvPr/>
        </p:nvSpPr>
        <p:spPr>
          <a:xfrm>
            <a:off x="381000" y="209550"/>
            <a:ext cx="8305800" cy="4524315"/>
          </a:xfrm>
          <a:prstGeom prst="rect">
            <a:avLst/>
          </a:prstGeom>
        </p:spPr>
        <p:txBody>
          <a:bodyPr wrap="square">
            <a:spAutoFit/>
          </a:bodyPr>
          <a:lstStyle/>
          <a:p>
            <a:pPr marL="285750" indent="-285750" algn="just">
              <a:buFont typeface="Wingdings" panose="05000000000000000000" pitchFamily="2" charset="2"/>
              <a:buChar char="ü"/>
            </a:pPr>
            <a:r>
              <a:rPr lang="tk-TM" sz="2400" b="1" i="1" dirty="0">
                <a:solidFill>
                  <a:srgbClr val="000000"/>
                </a:solidFill>
                <a:latin typeface="Times New Roman" panose="02020603050405020304" pitchFamily="18" charset="0"/>
              </a:rPr>
              <a:t>Jedwel (grid) – </a:t>
            </a:r>
            <a:r>
              <a:rPr lang="tk-TM" sz="2400" i="1" dirty="0">
                <a:solidFill>
                  <a:srgbClr val="000000"/>
                </a:solidFill>
                <a:latin typeface="Times New Roman" panose="02020603050405020304" pitchFamily="18" charset="0"/>
              </a:rPr>
              <a:t>bu</a:t>
            </a:r>
            <a:r>
              <a:rPr lang="tk-TM" sz="2400" dirty="0">
                <a:solidFill>
                  <a:srgbClr val="000000"/>
                </a:solidFill>
                <a:latin typeface="Times New Roman" panose="02020603050405020304" pitchFamily="18" charset="0"/>
              </a:rPr>
              <a:t> esasy bulut hasaplama tehnologiýasynyň biri hökmünde tanalýar. Jedwel hasaplama, geografiki ýerleşişi boýunça biri-birinden uzakda ýerleşýän kompýuter hasaplamalaryny, maglumat gorlaryny we aragatnaşyk ýaly ýokary tizlikli kompýuter torlarynyň jemine düşünilýär. Şu nukdaýnazardan uzak aralykdaky bir kompýuteriň öz asyl gaty diskine, içki maglumat göterijisine ýüzlenmek bilen uly göwrümli maglumat göterijilere eýe bolup biliner. Jedwel hasaplama diňe birnäçe kompýuterleriň güýjüni birleşdirmek diýmek däl-de, eýsem bu şol bir programma önümini bir wagtyň dowamynda birnäçe kompýuterlerde parallel usulynda ulanmaklygy hem amala aşyryp bolýanlygyny aňladýar.  </a:t>
            </a:r>
            <a:endParaRPr lang="ru-RU" sz="2400" dirty="0"/>
          </a:p>
        </p:txBody>
      </p:sp>
    </p:spTree>
    <p:extLst>
      <p:ext uri="{BB962C8B-B14F-4D97-AF65-F5344CB8AC3E}">
        <p14:creationId xmlns:p14="http://schemas.microsoft.com/office/powerpoint/2010/main" val="105634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E52C5A-4AA8-4D2F-91BB-E61FC44D9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666750"/>
            <a:ext cx="8610600" cy="4343400"/>
          </a:xfrm>
          <a:prstGeom prst="rect">
            <a:avLst/>
          </a:prstGeom>
        </p:spPr>
      </p:pic>
      <p:sp>
        <p:nvSpPr>
          <p:cNvPr id="3" name="Rectangle 2">
            <a:extLst>
              <a:ext uri="{FF2B5EF4-FFF2-40B4-BE49-F238E27FC236}">
                <a16:creationId xmlns:a16="http://schemas.microsoft.com/office/drawing/2014/main" id="{13FA3966-D2D5-4507-AA39-B29E61970011}"/>
              </a:ext>
            </a:extLst>
          </p:cNvPr>
          <p:cNvSpPr/>
          <p:nvPr/>
        </p:nvSpPr>
        <p:spPr>
          <a:xfrm>
            <a:off x="980440" y="153811"/>
            <a:ext cx="7183120" cy="369332"/>
          </a:xfrm>
          <a:prstGeom prst="rect">
            <a:avLst/>
          </a:prstGeom>
        </p:spPr>
        <p:txBody>
          <a:bodyPr wrap="none">
            <a:spAutoFit/>
          </a:bodyPr>
          <a:lstStyle/>
          <a:p>
            <a:r>
              <a:rPr lang="tk-TM" b="1" dirty="0">
                <a:solidFill>
                  <a:srgbClr val="000000"/>
                </a:solidFill>
                <a:latin typeface="Times New Roman" panose="02020603050405020304" pitchFamily="18" charset="0"/>
              </a:rPr>
              <a:t>KOMPÝUTER TORLARYNYŇ ÝYLDYZ (STAR) TOPOLOGIÝASY</a:t>
            </a:r>
            <a:endParaRPr lang="ru-RU" dirty="0"/>
          </a:p>
        </p:txBody>
      </p:sp>
    </p:spTree>
    <p:extLst>
      <p:ext uri="{BB962C8B-B14F-4D97-AF65-F5344CB8AC3E}">
        <p14:creationId xmlns:p14="http://schemas.microsoft.com/office/powerpoint/2010/main" val="394805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0CB70-A30D-442E-94EF-02041E8E6E55}"/>
              </a:ext>
            </a:extLst>
          </p:cNvPr>
          <p:cNvSpPr/>
          <p:nvPr/>
        </p:nvSpPr>
        <p:spPr>
          <a:xfrm>
            <a:off x="381000" y="133350"/>
            <a:ext cx="8382000" cy="4893647"/>
          </a:xfrm>
          <a:prstGeom prst="rect">
            <a:avLst/>
          </a:prstGeom>
        </p:spPr>
        <p:txBody>
          <a:bodyPr wrap="square">
            <a:spAutoFit/>
          </a:bodyPr>
          <a:lstStyle/>
          <a:p>
            <a:pPr indent="361950" algn="just">
              <a:buFont typeface="Wingdings" panose="05000000000000000000" pitchFamily="2" charset="2"/>
              <a:buChar char="Ø"/>
            </a:pPr>
            <a:r>
              <a:rPr lang="tk-TM" sz="2400" b="1" dirty="0">
                <a:latin typeface="+mj-lt"/>
              </a:rPr>
              <a:t> Uly göwrümli maglumatlar – </a:t>
            </a:r>
            <a:r>
              <a:rPr lang="ru-RU" sz="2400" dirty="0">
                <a:latin typeface="+mj-lt"/>
              </a:rPr>
              <a:t>sanly</a:t>
            </a:r>
            <a:r>
              <a:rPr lang="ru-RU" sz="2400" b="1" dirty="0">
                <a:latin typeface="+mj-lt"/>
              </a:rPr>
              <a:t> </a:t>
            </a:r>
            <a:r>
              <a:rPr lang="ru-RU" sz="2400" dirty="0">
                <a:latin typeface="+mj-lt"/>
              </a:rPr>
              <a:t>arabaglanşygyň ulalmagy (artmagy, ýaýbaňlaşmagy),  maglumatlaryň göwrümleriniň ulalmagyna getirýär.  Bu bolsa ulanylýan tehniki serişdeleriň hem </a:t>
            </a:r>
            <a:r>
              <a:rPr lang="ru-RU" sz="2400" i="1" dirty="0">
                <a:latin typeface="+mj-lt"/>
              </a:rPr>
              <a:t>maglumat bazalary</a:t>
            </a:r>
            <a:r>
              <a:rPr lang="ru-RU" sz="2400" dirty="0">
                <a:latin typeface="+mj-lt"/>
              </a:rPr>
              <a:t> bilen sazlaşykly işlemeginde tutýan meýdanynyň gitdigiçe artdyrylmagynyň sebäbidir</a:t>
            </a:r>
            <a:r>
              <a:rPr lang="tk-TM" sz="2400" dirty="0">
                <a:latin typeface="+mj-lt"/>
              </a:rPr>
              <a:t>. </a:t>
            </a:r>
          </a:p>
          <a:p>
            <a:pPr indent="180975" algn="just"/>
            <a:r>
              <a:rPr lang="tk-TM" sz="2400" i="1" dirty="0">
                <a:latin typeface="+mj-lt"/>
              </a:rPr>
              <a:t>Maglumat </a:t>
            </a:r>
            <a:r>
              <a:rPr lang="tk-TM" sz="2400" dirty="0">
                <a:latin typeface="+mj-lt"/>
              </a:rPr>
              <a:t>– bu kompýuterleriň huşunda (ýat) ýerleşýän ýa-da kompýutere girilmäge niýetlenen informasiýa düşünilýär.</a:t>
            </a:r>
          </a:p>
          <a:p>
            <a:pPr indent="180975" algn="just" defTabSz="180975"/>
            <a:r>
              <a:rPr lang="tk-TM" sz="2400" dirty="0">
                <a:latin typeface="+mj-lt"/>
              </a:rPr>
              <a:t>	</a:t>
            </a:r>
            <a:r>
              <a:rPr lang="ru-RU" sz="2400" dirty="0">
                <a:latin typeface="+mj-lt"/>
              </a:rPr>
              <a:t>Informasiýanyň  mukdaryny ölçemek üçin bit we baýtdan başga-da has uly birlikler (Kbaýt, Mbaýt, Gbaýt, Tbaýt, Pbaýt</a:t>
            </a:r>
            <a:r>
              <a:rPr lang="tk-TM" sz="2400" dirty="0">
                <a:latin typeface="+mj-lt"/>
              </a:rPr>
              <a:t> ...</a:t>
            </a:r>
            <a:r>
              <a:rPr lang="ru-RU" sz="2400" dirty="0">
                <a:latin typeface="+mj-lt"/>
              </a:rPr>
              <a:t>) hem bardyr. </a:t>
            </a:r>
            <a:r>
              <a:rPr lang="tk-TM" sz="2400" dirty="0">
                <a:latin typeface="+mj-lt"/>
              </a:rPr>
              <a:t>Kompýuter tehnologiýasy maglumatlary </a:t>
            </a:r>
            <a:r>
              <a:rPr lang="en-US" sz="2400" dirty="0">
                <a:latin typeface="+mj-lt"/>
              </a:rPr>
              <a:t>di</a:t>
            </a:r>
            <a:r>
              <a:rPr lang="tk-TM" sz="2400" dirty="0">
                <a:latin typeface="+mj-lt"/>
              </a:rPr>
              <a:t>ňe maşyn diliniň esasynda tanaýar. Maşyn dili bu AS</a:t>
            </a:r>
            <a:r>
              <a:rPr lang="en-US" sz="2400" dirty="0">
                <a:latin typeface="+mj-lt"/>
              </a:rPr>
              <a:t>CII (</a:t>
            </a:r>
            <a:r>
              <a:rPr lang="tk-TM" sz="2400" dirty="0">
                <a:latin typeface="+mj-lt"/>
              </a:rPr>
              <a:t>American </a:t>
            </a:r>
            <a:r>
              <a:rPr lang="en-US" sz="2400" dirty="0">
                <a:latin typeface="+mj-lt"/>
              </a:rPr>
              <a:t>S</a:t>
            </a:r>
            <a:r>
              <a:rPr lang="tk-TM" sz="2400" dirty="0">
                <a:latin typeface="+mj-lt"/>
              </a:rPr>
              <a:t>tandard </a:t>
            </a:r>
            <a:r>
              <a:rPr lang="en-US" sz="2400" dirty="0">
                <a:latin typeface="+mj-lt"/>
              </a:rPr>
              <a:t>C</a:t>
            </a:r>
            <a:r>
              <a:rPr lang="tk-TM" sz="2400" dirty="0">
                <a:latin typeface="+mj-lt"/>
              </a:rPr>
              <a:t>ode for </a:t>
            </a:r>
            <a:r>
              <a:rPr lang="en-US" sz="2400" dirty="0">
                <a:latin typeface="+mj-lt"/>
              </a:rPr>
              <a:t>I</a:t>
            </a:r>
            <a:r>
              <a:rPr lang="tk-TM" sz="2400" dirty="0">
                <a:latin typeface="+mj-lt"/>
              </a:rPr>
              <a:t>nformation </a:t>
            </a:r>
            <a:r>
              <a:rPr lang="en-US" sz="2400" dirty="0">
                <a:latin typeface="+mj-lt"/>
              </a:rPr>
              <a:t>I</a:t>
            </a:r>
            <a:r>
              <a:rPr lang="tk-TM" sz="2400" dirty="0">
                <a:latin typeface="+mj-lt"/>
              </a:rPr>
              <a:t>nterchange</a:t>
            </a:r>
            <a:r>
              <a:rPr lang="en-US" sz="2400" dirty="0">
                <a:latin typeface="+mj-lt"/>
              </a:rPr>
              <a:t>) </a:t>
            </a:r>
            <a:r>
              <a:rPr lang="en-US" sz="2400" dirty="0" err="1">
                <a:latin typeface="+mj-lt"/>
              </a:rPr>
              <a:t>kodlary</a:t>
            </a:r>
            <a:r>
              <a:rPr lang="tk-TM" sz="2400" dirty="0">
                <a:latin typeface="+mj-lt"/>
              </a:rPr>
              <a:t>ň ikilik sanaýyş (0 1) ulgamyndan ybaratdyr.</a:t>
            </a:r>
            <a:endParaRPr lang="ru-RU" sz="2400" dirty="0">
              <a:latin typeface="+mj-lt"/>
            </a:endParaRPr>
          </a:p>
        </p:txBody>
      </p:sp>
    </p:spTree>
    <p:extLst>
      <p:ext uri="{BB962C8B-B14F-4D97-AF65-F5344CB8AC3E}">
        <p14:creationId xmlns:p14="http://schemas.microsoft.com/office/powerpoint/2010/main" val="3301278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424D6E1-A42A-4D73-BB18-EE91E682044E}"/>
                  </a:ext>
                </a:extLst>
              </p:cNvPr>
              <p:cNvSpPr/>
              <p:nvPr/>
            </p:nvSpPr>
            <p:spPr>
              <a:xfrm>
                <a:off x="419100" y="57150"/>
                <a:ext cx="8305800" cy="2938305"/>
              </a:xfrm>
              <a:prstGeom prst="rect">
                <a:avLst/>
              </a:prstGeom>
            </p:spPr>
            <p:txBody>
              <a:bodyPr wrap="square">
                <a:spAutoFit/>
              </a:bodyPr>
              <a:lstStyle/>
              <a:p>
                <a:r>
                  <a:rPr lang="ru-RU" sz="2600" dirty="0">
                    <a:latin typeface="+mj-lt"/>
                  </a:rPr>
                  <a:t>8 Bit = 1 bayt</a:t>
                </a:r>
              </a:p>
              <a:p>
                <a:r>
                  <a:rPr lang="ru-RU" sz="2600" dirty="0">
                    <a:latin typeface="+mj-lt"/>
                  </a:rPr>
                  <a:t>1 Kbaýt (bir kilobaýt) = </a:t>
                </a:r>
                <a14:m>
                  <m:oMath xmlns:m="http://schemas.openxmlformats.org/officeDocument/2006/math">
                    <m:sSup>
                      <m:sSupPr>
                        <m:ctrlPr>
                          <a:rPr lang="ru-RU" sz="2600" i="1">
                            <a:latin typeface="Cambria Math" panose="02040503050406030204" pitchFamily="18" charset="0"/>
                          </a:rPr>
                        </m:ctrlPr>
                      </m:sSupPr>
                      <m:e>
                        <m:r>
                          <a:rPr lang="ru-RU" sz="2600" i="1">
                            <a:latin typeface="Cambria Math" panose="02040503050406030204" pitchFamily="18" charset="0"/>
                          </a:rPr>
                          <m:t>2</m:t>
                        </m:r>
                      </m:e>
                      <m:sup>
                        <m:r>
                          <a:rPr lang="ru-RU" sz="2600" i="1">
                            <a:latin typeface="Cambria Math" panose="02040503050406030204" pitchFamily="18" charset="0"/>
                          </a:rPr>
                          <m:t>10</m:t>
                        </m:r>
                      </m:sup>
                    </m:sSup>
                  </m:oMath>
                </a14:m>
                <a:r>
                  <a:rPr lang="ru-RU" sz="2600" dirty="0">
                    <a:latin typeface="+mj-lt"/>
                  </a:rPr>
                  <a:t> baýt = 1024 baýt</a:t>
                </a:r>
                <a:r>
                  <a:rPr lang="sq-AL" sz="2600" dirty="0">
                    <a:latin typeface="+mj-lt"/>
                  </a:rPr>
                  <a:t>.</a:t>
                </a:r>
                <a:endParaRPr lang="ru-RU" sz="2600" dirty="0">
                  <a:latin typeface="+mj-lt"/>
                </a:endParaRPr>
              </a:p>
              <a:p>
                <a:r>
                  <a:rPr lang="ru-RU" sz="2600" dirty="0">
                    <a:latin typeface="+mj-lt"/>
                  </a:rPr>
                  <a:t>1 Mbaýt (bir megabaýt) = </a:t>
                </a:r>
                <a14:m>
                  <m:oMath xmlns:m="http://schemas.openxmlformats.org/officeDocument/2006/math">
                    <m:sSup>
                      <m:sSupPr>
                        <m:ctrlPr>
                          <a:rPr lang="ru-RU" sz="2600" i="1">
                            <a:latin typeface="Cambria Math" panose="02040503050406030204" pitchFamily="18" charset="0"/>
                          </a:rPr>
                        </m:ctrlPr>
                      </m:sSupPr>
                      <m:e>
                        <m:r>
                          <a:rPr lang="ru-RU" sz="2600" i="1">
                            <a:latin typeface="Cambria Math" panose="02040503050406030204" pitchFamily="18" charset="0"/>
                          </a:rPr>
                          <m:t>2</m:t>
                        </m:r>
                      </m:e>
                      <m:sup>
                        <m:r>
                          <a:rPr lang="ru-RU" sz="2600" i="1">
                            <a:latin typeface="Cambria Math" panose="02040503050406030204" pitchFamily="18" charset="0"/>
                          </a:rPr>
                          <m:t>10</m:t>
                        </m:r>
                      </m:sup>
                    </m:sSup>
                  </m:oMath>
                </a14:m>
                <a:r>
                  <a:rPr lang="ru-RU" sz="2600" dirty="0">
                    <a:latin typeface="+mj-lt"/>
                  </a:rPr>
                  <a:t> Kbaýt = 1024  Kbaýt</a:t>
                </a:r>
                <a:r>
                  <a:rPr lang="sq-AL" sz="2600" dirty="0">
                    <a:latin typeface="+mj-lt"/>
                  </a:rPr>
                  <a:t>.</a:t>
                </a:r>
                <a:endParaRPr lang="ru-RU" sz="2600" dirty="0">
                  <a:latin typeface="+mj-lt"/>
                </a:endParaRPr>
              </a:p>
              <a:p>
                <a:r>
                  <a:rPr lang="ru-RU" sz="2600" dirty="0">
                    <a:latin typeface="+mj-lt"/>
                  </a:rPr>
                  <a:t>1 Gbaýt (bir gigabaýt) = </a:t>
                </a:r>
                <a14:m>
                  <m:oMath xmlns:m="http://schemas.openxmlformats.org/officeDocument/2006/math">
                    <m:sSup>
                      <m:sSupPr>
                        <m:ctrlPr>
                          <a:rPr lang="ru-RU" sz="2600" i="1">
                            <a:latin typeface="Cambria Math" panose="02040503050406030204" pitchFamily="18" charset="0"/>
                          </a:rPr>
                        </m:ctrlPr>
                      </m:sSupPr>
                      <m:e>
                        <m:r>
                          <a:rPr lang="ru-RU" sz="2600" i="1">
                            <a:latin typeface="Cambria Math" panose="02040503050406030204" pitchFamily="18" charset="0"/>
                          </a:rPr>
                          <m:t>2</m:t>
                        </m:r>
                      </m:e>
                      <m:sup>
                        <m:r>
                          <a:rPr lang="ru-RU" sz="2600" i="1">
                            <a:latin typeface="Cambria Math" panose="02040503050406030204" pitchFamily="18" charset="0"/>
                          </a:rPr>
                          <m:t>10</m:t>
                        </m:r>
                      </m:sup>
                    </m:sSup>
                  </m:oMath>
                </a14:m>
                <a:r>
                  <a:rPr lang="ru-RU" sz="2600" dirty="0">
                    <a:latin typeface="+mj-lt"/>
                  </a:rPr>
                  <a:t> Mbaýt = 1024 Mbaýt</a:t>
                </a:r>
                <a:r>
                  <a:rPr lang="sq-AL" sz="2600" dirty="0">
                    <a:latin typeface="+mj-lt"/>
                  </a:rPr>
                  <a:t>.</a:t>
                </a:r>
                <a:endParaRPr lang="ru-RU" sz="2600" dirty="0">
                  <a:latin typeface="+mj-lt"/>
                </a:endParaRPr>
              </a:p>
              <a:p>
                <a:r>
                  <a:rPr lang="ru-RU" sz="2600" dirty="0">
                    <a:latin typeface="+mj-lt"/>
                  </a:rPr>
                  <a:t>1 Tbaýt (bir terabaýt) =</a:t>
                </a:r>
                <a14:m>
                  <m:oMath xmlns:m="http://schemas.openxmlformats.org/officeDocument/2006/math">
                    <m:sSup>
                      <m:sSupPr>
                        <m:ctrlPr>
                          <a:rPr lang="ru-RU" sz="2600" i="1">
                            <a:latin typeface="Cambria Math" panose="02040503050406030204" pitchFamily="18" charset="0"/>
                          </a:rPr>
                        </m:ctrlPr>
                      </m:sSupPr>
                      <m:e>
                        <m:r>
                          <a:rPr lang="ru-RU" sz="2600" i="1">
                            <a:latin typeface="Cambria Math" panose="02040503050406030204" pitchFamily="18" charset="0"/>
                          </a:rPr>
                          <m:t>2</m:t>
                        </m:r>
                      </m:e>
                      <m:sup>
                        <m:r>
                          <a:rPr lang="ru-RU" sz="2600" i="1">
                            <a:latin typeface="Cambria Math" panose="02040503050406030204" pitchFamily="18" charset="0"/>
                          </a:rPr>
                          <m:t>10</m:t>
                        </m:r>
                      </m:sup>
                    </m:sSup>
                  </m:oMath>
                </a14:m>
                <a:r>
                  <a:rPr lang="ru-RU" sz="2600" dirty="0">
                    <a:latin typeface="+mj-lt"/>
                  </a:rPr>
                  <a:t> Gbaýt = 1024 Gbaýt</a:t>
                </a:r>
                <a:r>
                  <a:rPr lang="sq-AL" sz="2600" dirty="0">
                    <a:latin typeface="+mj-lt"/>
                  </a:rPr>
                  <a:t>.</a:t>
                </a:r>
                <a:endParaRPr lang="ru-RU" sz="2600" dirty="0">
                  <a:latin typeface="+mj-lt"/>
                </a:endParaRPr>
              </a:p>
              <a:p>
                <a:r>
                  <a:rPr lang="ru-RU" sz="2600" dirty="0">
                    <a:latin typeface="+mj-lt"/>
                  </a:rPr>
                  <a:t>1 Pbaýt (bir petabaýt) = </a:t>
                </a:r>
                <a14:m>
                  <m:oMath xmlns:m="http://schemas.openxmlformats.org/officeDocument/2006/math">
                    <m:sSup>
                      <m:sSupPr>
                        <m:ctrlPr>
                          <a:rPr lang="ru-RU" sz="2600" i="1">
                            <a:latin typeface="Cambria Math" panose="02040503050406030204" pitchFamily="18" charset="0"/>
                          </a:rPr>
                        </m:ctrlPr>
                      </m:sSupPr>
                      <m:e>
                        <m:r>
                          <a:rPr lang="ru-RU" sz="2600" i="1">
                            <a:latin typeface="Cambria Math" panose="02040503050406030204" pitchFamily="18" charset="0"/>
                          </a:rPr>
                          <m:t>2</m:t>
                        </m:r>
                      </m:e>
                      <m:sup>
                        <m:r>
                          <a:rPr lang="ru-RU" sz="2600" i="1">
                            <a:latin typeface="Cambria Math" panose="02040503050406030204" pitchFamily="18" charset="0"/>
                          </a:rPr>
                          <m:t>10</m:t>
                        </m:r>
                      </m:sup>
                    </m:sSup>
                  </m:oMath>
                </a14:m>
                <a:r>
                  <a:rPr lang="ru-RU" sz="2600" dirty="0">
                    <a:latin typeface="+mj-lt"/>
                  </a:rPr>
                  <a:t> Tbaýt = 1024 Tbaýt</a:t>
                </a:r>
                <a:endParaRPr lang="tk-TM" sz="2600" dirty="0">
                  <a:latin typeface="+mj-lt"/>
                </a:endParaRPr>
              </a:p>
              <a:p>
                <a:r>
                  <a:rPr lang="tk-TM" sz="2600" dirty="0">
                    <a:latin typeface="+mj-lt"/>
                  </a:rPr>
                  <a:t> ...</a:t>
                </a:r>
                <a:endParaRPr lang="ru-RU" sz="2600" dirty="0">
                  <a:latin typeface="+mj-lt"/>
                </a:endParaRPr>
              </a:p>
            </p:txBody>
          </p:sp>
        </mc:Choice>
        <mc:Fallback xmlns="">
          <p:sp>
            <p:nvSpPr>
              <p:cNvPr id="2" name="Rectangle 1">
                <a:extLst>
                  <a:ext uri="{FF2B5EF4-FFF2-40B4-BE49-F238E27FC236}">
                    <a16:creationId xmlns:a16="http://schemas.microsoft.com/office/drawing/2014/main" id="{E424D6E1-A42A-4D73-BB18-EE91E682044E}"/>
                  </a:ext>
                </a:extLst>
              </p:cNvPr>
              <p:cNvSpPr>
                <a:spLocks noRot="1" noChangeAspect="1" noMove="1" noResize="1" noEditPoints="1" noAdjustHandles="1" noChangeArrowheads="1" noChangeShapeType="1" noTextEdit="1"/>
              </p:cNvSpPr>
              <p:nvPr/>
            </p:nvSpPr>
            <p:spPr>
              <a:xfrm>
                <a:off x="419100" y="57150"/>
                <a:ext cx="8305800" cy="2938305"/>
              </a:xfrm>
              <a:prstGeom prst="rect">
                <a:avLst/>
              </a:prstGeom>
              <a:blipFill>
                <a:blip r:embed="rId2"/>
                <a:stretch>
                  <a:fillRect l="-1322" t="-1867" b="-2905"/>
                </a:stretch>
              </a:blipFill>
            </p:spPr>
            <p:txBody>
              <a:bodyPr/>
              <a:lstStyle/>
              <a:p>
                <a:r>
                  <a:rPr lang="ru-RU">
                    <a:noFill/>
                  </a:rPr>
                  <a:t> </a:t>
                </a:r>
              </a:p>
            </p:txBody>
          </p:sp>
        </mc:Fallback>
      </mc:AlternateContent>
      <p:pic>
        <p:nvPicPr>
          <p:cNvPr id="4" name="Picture 3">
            <a:extLst>
              <a:ext uri="{FF2B5EF4-FFF2-40B4-BE49-F238E27FC236}">
                <a16:creationId xmlns:a16="http://schemas.microsoft.com/office/drawing/2014/main" id="{B47FA7D3-8A80-4C0A-B567-9D0C0C47BEC3}"/>
              </a:ext>
            </a:extLst>
          </p:cNvPr>
          <p:cNvPicPr>
            <a:picLocks noChangeAspect="1"/>
          </p:cNvPicPr>
          <p:nvPr/>
        </p:nvPicPr>
        <p:blipFill>
          <a:blip r:embed="rId3"/>
          <a:stretch>
            <a:fillRect/>
          </a:stretch>
        </p:blipFill>
        <p:spPr>
          <a:xfrm>
            <a:off x="966787" y="2578100"/>
            <a:ext cx="7210425" cy="2247900"/>
          </a:xfrm>
          <a:prstGeom prst="rect">
            <a:avLst/>
          </a:prstGeom>
        </p:spPr>
      </p:pic>
    </p:spTree>
    <p:extLst>
      <p:ext uri="{BB962C8B-B14F-4D97-AF65-F5344CB8AC3E}">
        <p14:creationId xmlns:p14="http://schemas.microsoft.com/office/powerpoint/2010/main" val="160875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
            <a:extLst>
              <a:ext uri="{FF2B5EF4-FFF2-40B4-BE49-F238E27FC236}">
                <a16:creationId xmlns:a16="http://schemas.microsoft.com/office/drawing/2014/main" id="{71BE8798-2EA5-4F48-B67C-3131C01F0755}"/>
              </a:ext>
            </a:extLst>
          </p:cNvPr>
          <p:cNvPicPr/>
          <p:nvPr/>
        </p:nvPicPr>
        <p:blipFill rotWithShape="1">
          <a:blip r:embed="rId2">
            <a:extLst>
              <a:ext uri="{28A0092B-C50C-407E-A947-70E740481C1C}">
                <a14:useLocalDpi xmlns:a14="http://schemas.microsoft.com/office/drawing/2010/main" val="0"/>
              </a:ext>
            </a:extLst>
          </a:blip>
          <a:srcRect l="22236" t="21015" r="22724" b="21705"/>
          <a:stretch/>
        </p:blipFill>
        <p:spPr bwMode="auto">
          <a:xfrm>
            <a:off x="4876800" y="1276350"/>
            <a:ext cx="3962400" cy="2895600"/>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060363C3-951C-4086-A9A9-9515E81A8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76350"/>
            <a:ext cx="4411334" cy="2895600"/>
          </a:xfrm>
          <a:prstGeom prst="rect">
            <a:avLst/>
          </a:prstGeom>
        </p:spPr>
      </p:pic>
      <p:sp>
        <p:nvSpPr>
          <p:cNvPr id="4" name="Rectangle 3">
            <a:extLst>
              <a:ext uri="{FF2B5EF4-FFF2-40B4-BE49-F238E27FC236}">
                <a16:creationId xmlns:a16="http://schemas.microsoft.com/office/drawing/2014/main" id="{367EC5A7-7632-4B20-9943-D8C4FE0CF2D1}"/>
              </a:ext>
            </a:extLst>
          </p:cNvPr>
          <p:cNvSpPr/>
          <p:nvPr/>
        </p:nvSpPr>
        <p:spPr>
          <a:xfrm>
            <a:off x="685800" y="509885"/>
            <a:ext cx="3759362" cy="461665"/>
          </a:xfrm>
          <a:prstGeom prst="rect">
            <a:avLst/>
          </a:prstGeom>
        </p:spPr>
        <p:txBody>
          <a:bodyPr wrap="none">
            <a:spAutoFit/>
          </a:bodyPr>
          <a:lstStyle/>
          <a:p>
            <a:r>
              <a:rPr lang="tk-TM" sz="2400" b="1" dirty="0">
                <a:solidFill>
                  <a:srgbClr val="141414"/>
                </a:solidFill>
                <a:latin typeface="Georgia" panose="02040502050405020303" pitchFamily="18" charset="0"/>
                <a:ea typeface="Times New Roman" panose="02020603050405020304" pitchFamily="18" charset="0"/>
                <a:cs typeface="Times New Roman" panose="02020603050405020304" pitchFamily="18" charset="0"/>
              </a:rPr>
              <a:t>Blokçeýn (Blo</a:t>
            </a:r>
            <a:r>
              <a:rPr lang="en-US" sz="2400" b="1" dirty="0" err="1">
                <a:solidFill>
                  <a:srgbClr val="141414"/>
                </a:solidFill>
                <a:latin typeface="Georgia" panose="02040502050405020303" pitchFamily="18" charset="0"/>
                <a:ea typeface="Times New Roman" panose="02020603050405020304" pitchFamily="18" charset="0"/>
                <a:cs typeface="Times New Roman" panose="02020603050405020304" pitchFamily="18" charset="0"/>
              </a:rPr>
              <a:t>ckchain</a:t>
            </a:r>
            <a:r>
              <a:rPr lang="tk-TM" sz="2400" b="1" dirty="0">
                <a:solidFill>
                  <a:srgbClr val="141414"/>
                </a:solidFill>
                <a:latin typeface="Georgia" panose="02040502050405020303" pitchFamily="18" charset="0"/>
                <a:ea typeface="Times New Roman" panose="02020603050405020304" pitchFamily="18" charset="0"/>
                <a:cs typeface="Times New Roman" panose="02020603050405020304" pitchFamily="18" charset="0"/>
              </a:rPr>
              <a:t>)</a:t>
            </a:r>
            <a:endParaRPr lang="ru-RU" sz="2400" dirty="0"/>
          </a:p>
        </p:txBody>
      </p:sp>
      <p:sp>
        <p:nvSpPr>
          <p:cNvPr id="8" name="Rectangle 7">
            <a:extLst>
              <a:ext uri="{FF2B5EF4-FFF2-40B4-BE49-F238E27FC236}">
                <a16:creationId xmlns:a16="http://schemas.microsoft.com/office/drawing/2014/main" id="{D20383DE-AC40-4188-B4B8-A8BE7FA77DD0}"/>
              </a:ext>
            </a:extLst>
          </p:cNvPr>
          <p:cNvSpPr/>
          <p:nvPr/>
        </p:nvSpPr>
        <p:spPr>
          <a:xfrm>
            <a:off x="5944349" y="556051"/>
            <a:ext cx="1281120" cy="523220"/>
          </a:xfrm>
          <a:prstGeom prst="rect">
            <a:avLst/>
          </a:prstGeom>
        </p:spPr>
        <p:txBody>
          <a:bodyPr wrap="none">
            <a:spAutoFit/>
          </a:bodyPr>
          <a:lstStyle/>
          <a:p>
            <a:r>
              <a:rPr lang="en-US" sz="2800" b="1" dirty="0">
                <a:solidFill>
                  <a:srgbClr val="141414"/>
                </a:solidFill>
                <a:latin typeface="+mj-lt"/>
                <a:ea typeface="Times New Roman" panose="02020603050405020304" pitchFamily="18" charset="0"/>
              </a:rPr>
              <a:t>Bitcoin</a:t>
            </a:r>
            <a:endParaRPr lang="ru-RU" sz="2800" b="1" dirty="0">
              <a:latin typeface="+mj-lt"/>
            </a:endParaRPr>
          </a:p>
        </p:txBody>
      </p:sp>
    </p:spTree>
    <p:extLst>
      <p:ext uri="{BB962C8B-B14F-4D97-AF65-F5344CB8AC3E}">
        <p14:creationId xmlns:p14="http://schemas.microsoft.com/office/powerpoint/2010/main" val="52226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6E57C-97FF-4DE6-8ADD-03CBC10E8F9C}"/>
              </a:ext>
            </a:extLst>
          </p:cNvPr>
          <p:cNvSpPr/>
          <p:nvPr/>
        </p:nvSpPr>
        <p:spPr>
          <a:xfrm>
            <a:off x="457201" y="209550"/>
            <a:ext cx="8382000" cy="4770537"/>
          </a:xfrm>
          <a:prstGeom prst="rect">
            <a:avLst/>
          </a:prstGeom>
        </p:spPr>
        <p:txBody>
          <a:bodyPr wrap="square">
            <a:spAutoFit/>
          </a:bodyPr>
          <a:lstStyle/>
          <a:p>
            <a:pPr marL="285750" indent="-285750">
              <a:buFont typeface="Wingdings" panose="05000000000000000000" pitchFamily="2" charset="2"/>
              <a:buChar char="Ø"/>
            </a:pPr>
            <a:r>
              <a:rPr lang="tk-TM" b="1" dirty="0">
                <a:solidFill>
                  <a:srgbClr val="141414"/>
                </a:solidFill>
                <a:latin typeface="Georgia" panose="02040502050405020303" pitchFamily="18" charset="0"/>
                <a:ea typeface="Times New Roman" panose="02020603050405020304" pitchFamily="18" charset="0"/>
                <a:cs typeface="Times New Roman" panose="02020603050405020304" pitchFamily="18" charset="0"/>
              </a:rPr>
              <a:t>Blokçeýn (Blo</a:t>
            </a:r>
            <a:r>
              <a:rPr lang="en-US" b="1" dirty="0" err="1">
                <a:solidFill>
                  <a:srgbClr val="141414"/>
                </a:solidFill>
                <a:latin typeface="Georgia" panose="02040502050405020303" pitchFamily="18" charset="0"/>
                <a:ea typeface="Times New Roman" panose="02020603050405020304" pitchFamily="18" charset="0"/>
                <a:cs typeface="Times New Roman" panose="02020603050405020304" pitchFamily="18" charset="0"/>
              </a:rPr>
              <a:t>ckchain</a:t>
            </a:r>
            <a:r>
              <a:rPr lang="en-US" b="1" dirty="0">
                <a:solidFill>
                  <a:srgbClr val="141414"/>
                </a:solidFill>
                <a:latin typeface="Georgia" panose="02040502050405020303" pitchFamily="18" charset="0"/>
                <a:ea typeface="Times New Roman" panose="02020603050405020304" pitchFamily="18" charset="0"/>
                <a:cs typeface="Times New Roman" panose="02020603050405020304" pitchFamily="18" charset="0"/>
              </a:rPr>
              <a:t>-</a:t>
            </a:r>
            <a:r>
              <a:rPr lang="tk-TM" b="1" dirty="0">
                <a:solidFill>
                  <a:srgbClr val="141414"/>
                </a:solidFill>
                <a:latin typeface="Georgia" panose="02040502050405020303" pitchFamily="18" charset="0"/>
                <a:ea typeface="Times New Roman" panose="02020603050405020304" pitchFamily="18" charset="0"/>
                <a:cs typeface="Times New Roman" panose="02020603050405020304" pitchFamily="18" charset="0"/>
              </a:rPr>
              <a:t>Blok zynjyry, ýapyk zynjyry) tehnologiýasy –</a:t>
            </a:r>
            <a:r>
              <a:rPr lang="en-US" b="1" dirty="0">
                <a:solidFill>
                  <a:srgbClr val="141414"/>
                </a:solidFill>
                <a:latin typeface="Georgia" panose="02040502050405020303" pitchFamily="18" charset="0"/>
                <a:ea typeface="Times New Roman" panose="02020603050405020304" pitchFamily="18" charset="0"/>
                <a:cs typeface="Times New Roman" panose="02020603050405020304" pitchFamily="18" charset="0"/>
              </a:rPr>
              <a:t> </a:t>
            </a:r>
            <a:r>
              <a:rPr lang="tk-TM" b="1" dirty="0">
                <a:solidFill>
                  <a:srgbClr val="141414"/>
                </a:solidFill>
                <a:latin typeface="Georgia" panose="02040502050405020303" pitchFamily="18" charset="0"/>
                <a:ea typeface="Times New Roman" panose="02020603050405020304" pitchFamily="18" charset="0"/>
                <a:cs typeface="Times New Roman" panose="02020603050405020304" pitchFamily="18" charset="0"/>
              </a:rPr>
              <a:t> </a:t>
            </a:r>
            <a:r>
              <a:rPr lang="tk-TM" dirty="0">
                <a:solidFill>
                  <a:srgbClr val="141414"/>
                </a:solidFill>
                <a:latin typeface="Georgia" panose="02040502050405020303" pitchFamily="18" charset="0"/>
                <a:ea typeface="Times New Roman" panose="02020603050405020304" pitchFamily="18" charset="0"/>
                <a:cs typeface="Times New Roman" panose="02020603050405020304" pitchFamily="18" charset="0"/>
              </a:rPr>
              <a:t> </a:t>
            </a:r>
            <a:endParaRPr lang="ru-RU" dirty="0">
              <a:solidFill>
                <a:srgbClr val="141414"/>
              </a:solidFill>
              <a:latin typeface="Georgia" panose="02040502050405020303" pitchFamily="18" charset="0"/>
              <a:ea typeface="Times New Roman" panose="02020603050405020304" pitchFamily="18" charset="0"/>
              <a:cs typeface="Times New Roman" panose="02020603050405020304" pitchFamily="18" charset="0"/>
            </a:endParaRPr>
          </a:p>
          <a:p>
            <a:pPr algn="just"/>
            <a:r>
              <a:rPr lang="ru-RU" sz="2200" dirty="0">
                <a:latin typeface="+mj-lt"/>
              </a:rPr>
              <a:t>ykdysady hasaplamalaryň</a:t>
            </a:r>
            <a:r>
              <a:rPr lang="ru-RU" sz="2200" b="1" dirty="0">
                <a:latin typeface="+mj-lt"/>
              </a:rPr>
              <a:t> </a:t>
            </a:r>
            <a:r>
              <a:rPr lang="ru-RU" sz="2200" dirty="0">
                <a:latin typeface="+mj-lt"/>
              </a:rPr>
              <a:t>bölünmeýän bir</a:t>
            </a:r>
            <a:r>
              <a:rPr lang="ru-RU" sz="2200" b="1" dirty="0">
                <a:latin typeface="+mj-lt"/>
              </a:rPr>
              <a:t> </a:t>
            </a:r>
            <a:r>
              <a:rPr lang="ru-RU" sz="2200" dirty="0">
                <a:latin typeface="+mj-lt"/>
              </a:rPr>
              <a:t>sanly depderidir. Şol sanda bu depder diňe bir ykdysady hasaplamalary dälde eýsem her bir zadyň önümini ýatda saklamagy üçin programmalaşdyrylan bir tehnologiýadyr.</a:t>
            </a:r>
          </a:p>
          <a:p>
            <a:pPr algn="just" defTabSz="361950"/>
            <a:r>
              <a:rPr lang="en-US" sz="2200" dirty="0">
                <a:latin typeface="+mj-lt"/>
              </a:rPr>
              <a:t>	</a:t>
            </a:r>
            <a:r>
              <a:rPr lang="ru-RU" sz="2200" i="1" dirty="0">
                <a:latin typeface="+mj-lt"/>
              </a:rPr>
              <a:t>Satoşi Nakamota </a:t>
            </a:r>
            <a:r>
              <a:rPr lang="ru-RU" sz="2200" dirty="0">
                <a:latin typeface="+mj-lt"/>
              </a:rPr>
              <a:t>ady bilen tanalýan</a:t>
            </a:r>
            <a:r>
              <a:rPr lang="ru-RU" sz="2200" b="1" dirty="0">
                <a:latin typeface="+mj-lt"/>
              </a:rPr>
              <a:t> </a:t>
            </a:r>
            <a:r>
              <a:rPr lang="ru-RU" sz="2200" dirty="0">
                <a:latin typeface="+mj-lt"/>
              </a:rPr>
              <a:t>bir kişiniň ýa-da bir toparyň açyşydyr. (Internet ulgamynyň käbir maglumatlaryna görä bu kişi barada gysgaça maglumat berselerde blokçeýn tehnologiýasyny döreden adam bilen baglanşykly entek doly we dogry maglumatlaryň ýeterlik däldigi görkezilýär). </a:t>
            </a:r>
            <a:r>
              <a:rPr lang="ru-RU" sz="2200" i="1" dirty="0">
                <a:latin typeface="+mj-lt"/>
              </a:rPr>
              <a:t>Blokçeýn (Blockchain) başda sanly pul</a:t>
            </a:r>
            <a:r>
              <a:rPr lang="en-US" sz="2200" i="1" dirty="0">
                <a:latin typeface="+mj-lt"/>
              </a:rPr>
              <a:t> </a:t>
            </a:r>
            <a:r>
              <a:rPr lang="en-US" sz="2200" i="1" dirty="0" err="1">
                <a:latin typeface="+mj-lt"/>
              </a:rPr>
              <a:t>birligi</a:t>
            </a:r>
            <a:r>
              <a:rPr lang="ru-RU" sz="2200" i="1" dirty="0">
                <a:latin typeface="+mj-lt"/>
              </a:rPr>
              <a:t> bolan Bitcoin (manysy: bölek pul, teňňe) üçin niýetlenendir, </a:t>
            </a:r>
            <a:r>
              <a:rPr lang="ru-RU" sz="2200" dirty="0">
                <a:latin typeface="+mj-lt"/>
              </a:rPr>
              <a:t>häzirki wagtda bu tehnologiýany ulanyjylar başga maksatlar üçin hem peýdalanyp başladylar. Sanly maglumatlary nusgalamazdan paýlaşylmagy bilen bir hatarda blokçeýn tehnologiýasy täze bir internet görnüşiniň hilini çykardy</a:t>
            </a:r>
            <a:r>
              <a:rPr lang="en-US" sz="2200" dirty="0">
                <a:latin typeface="+mj-lt"/>
              </a:rPr>
              <a:t>.</a:t>
            </a:r>
            <a:endParaRPr lang="ru-RU" sz="2200" dirty="0">
              <a:latin typeface="+mj-lt"/>
            </a:endParaRPr>
          </a:p>
        </p:txBody>
      </p:sp>
    </p:spTree>
    <p:extLst>
      <p:ext uri="{BB962C8B-B14F-4D97-AF65-F5344CB8AC3E}">
        <p14:creationId xmlns:p14="http://schemas.microsoft.com/office/powerpoint/2010/main" val="117367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1725AF3B-9BB6-4E36-BA33-A96090BE021C}"/>
              </a:ext>
            </a:extLst>
          </p:cNvPr>
          <p:cNvSpPr txBox="1">
            <a:spLocks/>
          </p:cNvSpPr>
          <p:nvPr/>
        </p:nvSpPr>
        <p:spPr>
          <a:xfrm>
            <a:off x="3824416" y="1200150"/>
            <a:ext cx="4850675" cy="3352800"/>
          </a:xfrm>
          <a:prstGeom prst="rect">
            <a:avLst/>
          </a:prstGeom>
        </p:spPr>
        <p:txBody>
          <a:bodyPr>
            <a:normAutofit fontScale="25000" lnSpcReduction="20000"/>
          </a:bodyPr>
          <a:lstStyle>
            <a:lvl1pPr marL="128570" indent="-128570" algn="l" defTabSz="514274"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08" indent="-128570" algn="l" defTabSz="514274"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842" indent="-128570" algn="l" defTabSz="514274"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899978" indent="-128570" algn="l" defTabSz="51427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114" indent="-128570" algn="l" defTabSz="51427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251" indent="-128570" algn="l" defTabSz="51427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388" indent="-128570" algn="l" defTabSz="51427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525" indent="-128570" algn="l" defTabSz="51427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663" indent="-128570" algn="l" defTabSz="51427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just" fontAlgn="auto">
              <a:lnSpc>
                <a:spcPct val="150000"/>
              </a:lnSpc>
              <a:spcAft>
                <a:spcPts val="0"/>
              </a:spcAft>
            </a:pPr>
            <a:r>
              <a:rPr lang="en-US" sz="1200" dirty="0"/>
              <a:t>	</a:t>
            </a:r>
            <a:r>
              <a:rPr lang="tk-TM" sz="7200" b="1" dirty="0"/>
              <a:t>- </a:t>
            </a:r>
            <a:r>
              <a:rPr lang="tk-TM" sz="7200" b="1" i="1" dirty="0"/>
              <a:t>TÄZE TEHNOLOGIÝALAR DIŇE BIR ÖNÜMÇILIKDE ÖŇEGIDIŞLIKLERI DÄL, EÝSEM, ADAMLARYŇ BIRI-BIRLERI BILEN HABARLAŞMAGY, HER ŞAHSYÝETIŇ JEMGIÝETDE ÖZ ORNUNY TAPMAGY, BILIM DEREJESINI ÝOKARLANDYRMAGY WE TÄZE NESLI TERBIÝELEMEGI ÜÇIN HEM GIŇ MÜMKINÇILIKLERI DÖREDÝÄR.</a:t>
            </a:r>
            <a:endParaRPr lang="en-US" sz="7200" b="1" i="1" dirty="0"/>
          </a:p>
          <a:p>
            <a:pPr algn="r" fontAlgn="auto">
              <a:spcAft>
                <a:spcPts val="0"/>
              </a:spcAft>
            </a:pPr>
            <a:endParaRPr lang="en-US" sz="1400" dirty="0"/>
          </a:p>
        </p:txBody>
      </p:sp>
      <p:sp>
        <p:nvSpPr>
          <p:cNvPr id="3" name="Заголовок 2">
            <a:extLst>
              <a:ext uri="{FF2B5EF4-FFF2-40B4-BE49-F238E27FC236}">
                <a16:creationId xmlns:a16="http://schemas.microsoft.com/office/drawing/2014/main" id="{D6D67AF5-F2CB-43FC-A64F-78D3DC1706A2}"/>
              </a:ext>
            </a:extLst>
          </p:cNvPr>
          <p:cNvSpPr txBox="1">
            <a:spLocks/>
          </p:cNvSpPr>
          <p:nvPr/>
        </p:nvSpPr>
        <p:spPr>
          <a:xfrm>
            <a:off x="3824416" y="209550"/>
            <a:ext cx="4850674" cy="990600"/>
          </a:xfrm>
          <a:prstGeom prst="rect">
            <a:avLst/>
          </a:prstGeom>
        </p:spPr>
        <p:txBody>
          <a:bodyPr>
            <a:noAutofit/>
          </a:bodyPr>
          <a:lstStyle>
            <a:lvl1pPr algn="l" defTabSz="514274" rtl="0" eaLnBrk="1" latinLnBrk="0" hangingPunct="1">
              <a:lnSpc>
                <a:spcPct val="90000"/>
              </a:lnSpc>
              <a:spcBef>
                <a:spcPct val="0"/>
              </a:spcBef>
              <a:buNone/>
              <a:defRPr sz="2475" kern="1200">
                <a:solidFill>
                  <a:schemeClr val="tx1"/>
                </a:solidFill>
                <a:latin typeface="+mj-lt"/>
                <a:ea typeface="+mj-ea"/>
                <a:cs typeface="+mj-cs"/>
              </a:defRPr>
            </a:lvl1pPr>
          </a:lstStyle>
          <a:p>
            <a:pPr algn="r" fontAlgn="auto">
              <a:lnSpc>
                <a:spcPct val="100000"/>
              </a:lnSpc>
              <a:spcAft>
                <a:spcPts val="0"/>
              </a:spcAft>
            </a:pPr>
            <a:r>
              <a:rPr lang="tk-TM" sz="1800" b="1" dirty="0">
                <a:solidFill>
                  <a:srgbClr val="FF0000"/>
                </a:solidFill>
              </a:rPr>
              <a:t>TÜRKMENISTANYŇ PREZIDENTI</a:t>
            </a:r>
            <a:br>
              <a:rPr lang="tk-TM" sz="1800" b="1" dirty="0">
                <a:solidFill>
                  <a:srgbClr val="FF0000"/>
                </a:solidFill>
              </a:rPr>
            </a:br>
            <a:r>
              <a:rPr lang="tk-TM" sz="1800" b="1" dirty="0">
                <a:solidFill>
                  <a:srgbClr val="FF0000"/>
                </a:solidFill>
              </a:rPr>
              <a:t>GURBANGULY BERDIMUHAMEDOW:</a:t>
            </a:r>
            <a:br>
              <a:rPr lang="tk-TM" sz="1800" b="1" dirty="0">
                <a:solidFill>
                  <a:srgbClr val="FF0000"/>
                </a:solidFill>
              </a:rPr>
            </a:br>
            <a:endParaRPr lang="ru-RU" sz="1800" b="1" dirty="0">
              <a:solidFill>
                <a:srgbClr val="FF0000"/>
              </a:solidFill>
            </a:endParaRPr>
          </a:p>
        </p:txBody>
      </p:sp>
      <p:pic>
        <p:nvPicPr>
          <p:cNvPr id="4" name="Picture 3">
            <a:extLst>
              <a:ext uri="{FF2B5EF4-FFF2-40B4-BE49-F238E27FC236}">
                <a16:creationId xmlns:a16="http://schemas.microsoft.com/office/drawing/2014/main" id="{67349F2A-04BC-43F8-B4EC-6241DD3E78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270" y="126294"/>
            <a:ext cx="3461367" cy="4890911"/>
          </a:xfrm>
          <a:prstGeom prst="rect">
            <a:avLst/>
          </a:prstGeom>
        </p:spPr>
      </p:pic>
    </p:spTree>
    <p:extLst>
      <p:ext uri="{BB962C8B-B14F-4D97-AF65-F5344CB8AC3E}">
        <p14:creationId xmlns:p14="http://schemas.microsoft.com/office/powerpoint/2010/main" val="360302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FCCE0-FF4E-48B5-B4B4-D716779BB3AF}"/>
              </a:ext>
            </a:extLst>
          </p:cNvPr>
          <p:cNvSpPr/>
          <p:nvPr/>
        </p:nvSpPr>
        <p:spPr>
          <a:xfrm>
            <a:off x="495300" y="133350"/>
            <a:ext cx="8153400" cy="4862870"/>
          </a:xfrm>
          <a:prstGeom prst="rect">
            <a:avLst/>
          </a:prstGeom>
        </p:spPr>
        <p:txBody>
          <a:bodyPr wrap="square">
            <a:spAutoFit/>
          </a:bodyPr>
          <a:lstStyle/>
          <a:p>
            <a:pPr algn="just" defTabSz="361950"/>
            <a:r>
              <a:rPr lang="tk-TM" sz="2800" dirty="0">
                <a:solidFill>
                  <a:srgbClr val="141414"/>
                </a:solidFill>
                <a:latin typeface="Times New Roman" panose="02020603050405020304" pitchFamily="18" charset="0"/>
                <a:ea typeface="Times New Roman" panose="02020603050405020304" pitchFamily="18" charset="0"/>
              </a:rPr>
              <a:t>	</a:t>
            </a:r>
            <a:r>
              <a:rPr lang="ru-RU" sz="2600" dirty="0">
                <a:solidFill>
                  <a:srgbClr val="141414"/>
                </a:solidFill>
                <a:latin typeface="+mj-lt"/>
                <a:ea typeface="Times New Roman" panose="02020603050405020304" pitchFamily="18" charset="0"/>
              </a:rPr>
              <a:t>2008</a:t>
            </a:r>
            <a:r>
              <a:rPr lang="en-US" sz="2600" dirty="0">
                <a:solidFill>
                  <a:srgbClr val="141414"/>
                </a:solidFill>
                <a:latin typeface="+mj-lt"/>
                <a:ea typeface="Times New Roman" panose="02020603050405020304" pitchFamily="18" charset="0"/>
              </a:rPr>
              <a:t>-</a:t>
            </a:r>
            <a:r>
              <a:rPr lang="en-US" sz="2600" dirty="0" err="1">
                <a:solidFill>
                  <a:srgbClr val="141414"/>
                </a:solidFill>
                <a:latin typeface="+mj-lt"/>
                <a:ea typeface="Times New Roman" panose="02020603050405020304" pitchFamily="18" charset="0"/>
              </a:rPr>
              <a:t>nji</a:t>
            </a:r>
            <a:r>
              <a:rPr lang="ru-RU" sz="2600" dirty="0">
                <a:solidFill>
                  <a:srgbClr val="141414"/>
                </a:solidFill>
                <a:latin typeface="+mj-lt"/>
                <a:ea typeface="Times New Roman" panose="02020603050405020304" pitchFamily="18" charset="0"/>
              </a:rPr>
              <a:t> ýylyň awgust aýynda bit</a:t>
            </a:r>
            <a:r>
              <a:rPr lang="en-US" sz="2600" dirty="0">
                <a:solidFill>
                  <a:srgbClr val="141414"/>
                </a:solidFill>
                <a:latin typeface="+mj-lt"/>
                <a:ea typeface="Times New Roman" panose="02020603050405020304" pitchFamily="18" charset="0"/>
              </a:rPr>
              <a:t>coin.org domain </a:t>
            </a:r>
            <a:r>
              <a:rPr lang="en-US" sz="2600" dirty="0" err="1">
                <a:solidFill>
                  <a:srgbClr val="141414"/>
                </a:solidFill>
                <a:latin typeface="+mj-lt"/>
                <a:ea typeface="Times New Roman" panose="02020603050405020304" pitchFamily="18" charset="0"/>
              </a:rPr>
              <a:t>adresi</a:t>
            </a:r>
            <a:r>
              <a:rPr lang="en-US" sz="2600" dirty="0">
                <a:solidFill>
                  <a:srgbClr val="141414"/>
                </a:solidFill>
                <a:latin typeface="+mj-lt"/>
                <a:ea typeface="Times New Roman" panose="02020603050405020304" pitchFamily="18" charset="0"/>
              </a:rPr>
              <a:t> </a:t>
            </a:r>
            <a:r>
              <a:rPr lang="en-US" sz="2600" dirty="0" err="1">
                <a:solidFill>
                  <a:srgbClr val="141414"/>
                </a:solidFill>
                <a:latin typeface="+mj-lt"/>
                <a:ea typeface="Times New Roman" panose="02020603050405020304" pitchFamily="18" charset="0"/>
              </a:rPr>
              <a:t>bilen</a:t>
            </a:r>
            <a:r>
              <a:rPr lang="en-US" sz="2600" dirty="0">
                <a:solidFill>
                  <a:srgbClr val="141414"/>
                </a:solidFill>
                <a:latin typeface="+mj-lt"/>
                <a:ea typeface="Times New Roman" panose="02020603050405020304" pitchFamily="18" charset="0"/>
              </a:rPr>
              <a:t> </a:t>
            </a:r>
            <a:r>
              <a:rPr lang="en-US" sz="2600" dirty="0" err="1">
                <a:solidFill>
                  <a:srgbClr val="141414"/>
                </a:solidFill>
                <a:latin typeface="+mj-lt"/>
                <a:ea typeface="Times New Roman" panose="02020603050405020304" pitchFamily="18" charset="0"/>
              </a:rPr>
              <a:t>internetde</a:t>
            </a:r>
            <a:r>
              <a:rPr lang="en-US" sz="2600" dirty="0">
                <a:solidFill>
                  <a:srgbClr val="141414"/>
                </a:solidFill>
                <a:latin typeface="+mj-lt"/>
                <a:ea typeface="Times New Roman" panose="02020603050405020304" pitchFamily="18" charset="0"/>
              </a:rPr>
              <a:t> </a:t>
            </a:r>
            <a:r>
              <a:rPr lang="en-US" sz="2600" dirty="0" err="1">
                <a:solidFill>
                  <a:srgbClr val="141414"/>
                </a:solidFill>
                <a:latin typeface="+mj-lt"/>
                <a:ea typeface="Times New Roman" panose="02020603050405020304" pitchFamily="18" charset="0"/>
              </a:rPr>
              <a:t>cyky</a:t>
            </a:r>
            <a:r>
              <a:rPr lang="ru-RU" sz="2600" dirty="0">
                <a:solidFill>
                  <a:srgbClr val="141414"/>
                </a:solidFill>
                <a:latin typeface="+mj-lt"/>
                <a:ea typeface="Times New Roman" panose="02020603050405020304" pitchFamily="18" charset="0"/>
              </a:rPr>
              <a:t>ş edip başlaýar. Iki aý soňra “Bit</a:t>
            </a:r>
            <a:r>
              <a:rPr lang="en-US" sz="2600" dirty="0">
                <a:solidFill>
                  <a:srgbClr val="141414"/>
                </a:solidFill>
                <a:latin typeface="+mj-lt"/>
                <a:ea typeface="Times New Roman" panose="02020603050405020304" pitchFamily="18" charset="0"/>
              </a:rPr>
              <a:t>coin:</a:t>
            </a:r>
            <a:r>
              <a:rPr lang="ru-RU" sz="2600" dirty="0">
                <a:solidFill>
                  <a:srgbClr val="141414"/>
                </a:solidFill>
                <a:latin typeface="+mj-lt"/>
                <a:ea typeface="Times New Roman" panose="02020603050405020304" pitchFamily="18" charset="0"/>
              </a:rPr>
              <a:t> Peer-to-Peer Ele</a:t>
            </a:r>
            <a:r>
              <a:rPr lang="en-US" sz="2600" dirty="0" err="1">
                <a:solidFill>
                  <a:srgbClr val="141414"/>
                </a:solidFill>
                <a:latin typeface="+mj-lt"/>
                <a:ea typeface="Times New Roman" panose="02020603050405020304" pitchFamily="18" charset="0"/>
              </a:rPr>
              <a:t>ctronic</a:t>
            </a:r>
            <a:r>
              <a:rPr lang="en-US" sz="2600" dirty="0">
                <a:solidFill>
                  <a:srgbClr val="141414"/>
                </a:solidFill>
                <a:latin typeface="+mj-lt"/>
                <a:ea typeface="Times New Roman" panose="02020603050405020304" pitchFamily="18" charset="0"/>
              </a:rPr>
              <a:t> Cash System</a:t>
            </a:r>
            <a:r>
              <a:rPr lang="ru-RU" sz="2600" dirty="0">
                <a:solidFill>
                  <a:srgbClr val="141414"/>
                </a:solidFill>
                <a:latin typeface="+mj-lt"/>
                <a:ea typeface="Times New Roman" panose="02020603050405020304" pitchFamily="18" charset="0"/>
              </a:rPr>
              <a:t>”</a:t>
            </a:r>
            <a:r>
              <a:rPr lang="en-US" sz="2600" dirty="0">
                <a:solidFill>
                  <a:srgbClr val="141414"/>
                </a:solidFill>
                <a:latin typeface="+mj-lt"/>
                <a:ea typeface="Times New Roman" panose="02020603050405020304" pitchFamily="18" charset="0"/>
              </a:rPr>
              <a:t> (Bitcoin: De</a:t>
            </a:r>
            <a:r>
              <a:rPr lang="ru-RU" sz="2600" dirty="0">
                <a:solidFill>
                  <a:srgbClr val="141414"/>
                </a:solidFill>
                <a:latin typeface="+mj-lt"/>
                <a:ea typeface="Times New Roman" panose="02020603050405020304" pitchFamily="18" charset="0"/>
              </a:rPr>
              <a:t>ňderejeli Sanly Nagt Töleg ulgamy</a:t>
            </a:r>
            <a:r>
              <a:rPr lang="en-US" sz="2600" dirty="0">
                <a:solidFill>
                  <a:srgbClr val="141414"/>
                </a:solidFill>
                <a:latin typeface="+mj-lt"/>
                <a:ea typeface="Times New Roman" panose="02020603050405020304" pitchFamily="18" charset="0"/>
              </a:rPr>
              <a:t>)</a:t>
            </a:r>
            <a:r>
              <a:rPr lang="ru-RU" sz="2600" dirty="0">
                <a:solidFill>
                  <a:srgbClr val="141414"/>
                </a:solidFill>
                <a:latin typeface="+mj-lt"/>
                <a:ea typeface="Times New Roman" panose="02020603050405020304" pitchFamily="18" charset="0"/>
              </a:rPr>
              <a:t>  adyndaky makala kriptografiýa mail sanowyna goşulýar</a:t>
            </a:r>
            <a:r>
              <a:rPr lang="tk-TM" sz="2600" dirty="0">
                <a:solidFill>
                  <a:srgbClr val="141414"/>
                </a:solidFill>
                <a:latin typeface="+mj-lt"/>
                <a:ea typeface="Times New Roman" panose="02020603050405020304" pitchFamily="18" charset="0"/>
              </a:rPr>
              <a:t>. (</a:t>
            </a:r>
            <a:r>
              <a:rPr lang="tk-TM" sz="2600" dirty="0">
                <a:solidFill>
                  <a:srgbClr val="141414"/>
                </a:solidFill>
                <a:latin typeface="+mj-lt"/>
              </a:rPr>
              <a:t>G</a:t>
            </a:r>
            <a:r>
              <a:rPr lang="tk-TM" sz="2600" dirty="0">
                <a:solidFill>
                  <a:srgbClr val="141414"/>
                </a:solidFill>
                <a:latin typeface="+mj-lt"/>
                <a:ea typeface="Times New Roman" panose="02020603050405020304" pitchFamily="18" charset="0"/>
              </a:rPr>
              <a:t>ysgaltmaly aňladylşy:</a:t>
            </a:r>
            <a:r>
              <a:rPr lang="en-US" sz="2600" b="1" dirty="0">
                <a:latin typeface="+mj-lt"/>
              </a:rPr>
              <a:t> BTC</a:t>
            </a:r>
            <a:r>
              <a:rPr lang="tk-TM" sz="2600" b="1" dirty="0">
                <a:latin typeface="+mj-lt"/>
              </a:rPr>
              <a:t>, </a:t>
            </a:r>
            <a:r>
              <a:rPr lang="ru-RU" sz="2600" b="1" dirty="0">
                <a:latin typeface="+mj-lt"/>
              </a:rPr>
              <a:t>฿</a:t>
            </a:r>
            <a:r>
              <a:rPr lang="tk-TM" sz="2600" b="1" dirty="0">
                <a:latin typeface="+mj-lt"/>
              </a:rPr>
              <a:t>).</a:t>
            </a:r>
          </a:p>
          <a:p>
            <a:pPr algn="just" defTabSz="361950"/>
            <a:r>
              <a:rPr lang="tk-TM" sz="2600" b="1" dirty="0">
                <a:solidFill>
                  <a:srgbClr val="141414"/>
                </a:solidFill>
                <a:latin typeface="+mj-lt"/>
                <a:ea typeface="Times New Roman" panose="02020603050405020304" pitchFamily="18" charset="0"/>
                <a:cs typeface="Times New Roman" panose="02020603050405020304" pitchFamily="18" charset="0"/>
              </a:rPr>
              <a:t>	</a:t>
            </a:r>
            <a:r>
              <a:rPr lang="en-US" sz="2600" b="1" dirty="0">
                <a:solidFill>
                  <a:srgbClr val="141414"/>
                </a:solidFill>
                <a:latin typeface="+mj-lt"/>
                <a:ea typeface="Times New Roman" panose="02020603050405020304" pitchFamily="18" charset="0"/>
                <a:cs typeface="Times New Roman" panose="02020603050405020304" pitchFamily="18" charset="0"/>
              </a:rPr>
              <a:t>Bitcoin </a:t>
            </a:r>
            <a:r>
              <a:rPr lang="en-US" sz="2600" b="1" dirty="0" err="1">
                <a:solidFill>
                  <a:srgbClr val="141414"/>
                </a:solidFill>
                <a:latin typeface="+mj-lt"/>
                <a:ea typeface="Times New Roman" panose="02020603050405020304" pitchFamily="18" charset="0"/>
                <a:cs typeface="Times New Roman" panose="02020603050405020304" pitchFamily="18" charset="0"/>
              </a:rPr>
              <a:t>i</a:t>
            </a:r>
            <a:r>
              <a:rPr lang="ru-RU" sz="2600" b="1" dirty="0">
                <a:solidFill>
                  <a:srgbClr val="141414"/>
                </a:solidFill>
                <a:latin typeface="+mj-lt"/>
                <a:ea typeface="Times New Roman" panose="02020603050405020304" pitchFamily="18" charset="0"/>
                <a:cs typeface="Times New Roman" panose="02020603050405020304" pitchFamily="18" charset="0"/>
              </a:rPr>
              <a:t>şleýiş düzgüni</a:t>
            </a:r>
            <a:r>
              <a:rPr lang="tk-TM" sz="2600" b="1" dirty="0">
                <a:solidFill>
                  <a:srgbClr val="141414"/>
                </a:solidFill>
                <a:latin typeface="+mj-lt"/>
                <a:ea typeface="Times New Roman" panose="02020603050405020304" pitchFamily="18" charset="0"/>
                <a:cs typeface="Times New Roman" panose="02020603050405020304" pitchFamily="18" charset="0"/>
              </a:rPr>
              <a:t> - </a:t>
            </a:r>
            <a:r>
              <a:rPr lang="en-US" sz="2600" dirty="0">
                <a:solidFill>
                  <a:srgbClr val="141414"/>
                </a:solidFill>
                <a:latin typeface="+mj-lt"/>
                <a:ea typeface="Times New Roman" panose="02020603050405020304" pitchFamily="18" charset="0"/>
                <a:cs typeface="Times New Roman" panose="02020603050405020304" pitchFamily="18" charset="0"/>
              </a:rPr>
              <a:t>Bitcoin </a:t>
            </a:r>
            <a:r>
              <a:rPr lang="ru-RU" sz="2600" dirty="0">
                <a:solidFill>
                  <a:srgbClr val="141414"/>
                </a:solidFill>
                <a:latin typeface="+mj-lt"/>
                <a:ea typeface="Times New Roman" panose="02020603050405020304" pitchFamily="18" charset="0"/>
                <a:cs typeface="Times New Roman" panose="02020603050405020304" pitchFamily="18" charset="0"/>
              </a:rPr>
              <a:t>äpet bir halka görnüşli açyk depder (</a:t>
            </a:r>
            <a:r>
              <a:rPr lang="en-US" sz="2600" dirty="0">
                <a:solidFill>
                  <a:srgbClr val="141414"/>
                </a:solidFill>
                <a:latin typeface="+mj-lt"/>
                <a:ea typeface="Times New Roman" panose="02020603050405020304" pitchFamily="18" charset="0"/>
                <a:cs typeface="Times New Roman" panose="02020603050405020304" pitchFamily="18" charset="0"/>
              </a:rPr>
              <a:t>blockchain</a:t>
            </a:r>
            <a:r>
              <a:rPr lang="ru-RU" sz="2600" dirty="0">
                <a:solidFill>
                  <a:srgbClr val="141414"/>
                </a:solidFill>
                <a:latin typeface="+mj-lt"/>
                <a:ea typeface="Times New Roman" panose="02020603050405020304" pitchFamily="18" charset="0"/>
                <a:cs typeface="Times New Roman" panose="02020603050405020304" pitchFamily="18" charset="0"/>
              </a:rPr>
              <a:t>) görnüşinde işleýär. Bu depder tassyklanan hemme hasaplamalary öz içine alýar. Her bir ulanyjy ulgama girende deňeşdirmek üçin deňderejeli (peer to peer) tor ulgamyna esaslanýar. Şeýlelik-de ulanyjylaryň hemmesi her bir hasaplamalardan habarly bolýar.</a:t>
            </a:r>
            <a:endParaRPr lang="ru-RU" sz="2600" dirty="0">
              <a:latin typeface="+mj-lt"/>
            </a:endParaRPr>
          </a:p>
          <a:p>
            <a:pPr algn="just" defTabSz="361950"/>
            <a:endParaRPr lang="ru-RU" sz="2200" b="1" dirty="0">
              <a:latin typeface="+mj-lt"/>
            </a:endParaRPr>
          </a:p>
        </p:txBody>
      </p:sp>
    </p:spTree>
    <p:extLst>
      <p:ext uri="{BB962C8B-B14F-4D97-AF65-F5344CB8AC3E}">
        <p14:creationId xmlns:p14="http://schemas.microsoft.com/office/powerpoint/2010/main" val="191559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7A6424-6BE1-4E39-BDE8-4E4182963B39}"/>
              </a:ext>
            </a:extLst>
          </p:cNvPr>
          <p:cNvSpPr/>
          <p:nvPr/>
        </p:nvSpPr>
        <p:spPr>
          <a:xfrm>
            <a:off x="381000" y="133350"/>
            <a:ext cx="8382000" cy="2954655"/>
          </a:xfrm>
          <a:prstGeom prst="rect">
            <a:avLst/>
          </a:prstGeom>
        </p:spPr>
        <p:txBody>
          <a:bodyPr wrap="square">
            <a:spAutoFit/>
          </a:bodyPr>
          <a:lstStyle/>
          <a:p>
            <a:pPr algn="just"/>
            <a:r>
              <a:rPr lang="tk-TM" sz="2400" b="1" dirty="0">
                <a:solidFill>
                  <a:srgbClr val="141414"/>
                </a:solidFill>
                <a:latin typeface="Times New Roman" panose="02020603050405020304" pitchFamily="18" charset="0"/>
              </a:rPr>
              <a:t>Bit</a:t>
            </a:r>
            <a:r>
              <a:rPr lang="en-US" sz="2400" b="1" dirty="0">
                <a:solidFill>
                  <a:srgbClr val="141414"/>
                </a:solidFill>
                <a:latin typeface="Times New Roman" panose="02020603050405020304" pitchFamily="18" charset="0"/>
              </a:rPr>
              <a:t>coin</a:t>
            </a:r>
            <a:r>
              <a:rPr lang="tk-TM" sz="2400" b="1" dirty="0">
                <a:solidFill>
                  <a:srgbClr val="141414"/>
                </a:solidFill>
                <a:latin typeface="Times New Roman" panose="02020603050405020304" pitchFamily="18" charset="0"/>
              </a:rPr>
              <a:t> howpsuzlygy üçin kriptografiýanyň nähili görnüşini ulanýar? – </a:t>
            </a:r>
            <a:r>
              <a:rPr lang="tk-TM" sz="2400" dirty="0">
                <a:solidFill>
                  <a:srgbClr val="141414"/>
                </a:solidFill>
                <a:latin typeface="Times New Roman" panose="02020603050405020304" pitchFamily="18" charset="0"/>
              </a:rPr>
              <a:t>Bit</a:t>
            </a:r>
            <a:r>
              <a:rPr lang="en-US" sz="2400" dirty="0">
                <a:solidFill>
                  <a:srgbClr val="141414"/>
                </a:solidFill>
                <a:latin typeface="Times New Roman" panose="02020603050405020304" pitchFamily="18" charset="0"/>
              </a:rPr>
              <a:t>coin</a:t>
            </a:r>
            <a:r>
              <a:rPr lang="tk-TM" sz="2400" dirty="0">
                <a:solidFill>
                  <a:srgbClr val="141414"/>
                </a:solidFill>
                <a:latin typeface="Times New Roman" panose="02020603050405020304" pitchFamily="18" charset="0"/>
              </a:rPr>
              <a:t> SHA-256 ady bilen tanalýan, 256 bitlik Hash (şifrlemek ýa-da garyşdyrmak) kriptografiýany ulanýar. Hash kriptografik usuly maglumatlary çözüp we takmyn edip bolmajak ýagdaýynda şifrleýär. Bir maglumatyň hash-lenmegi şol maglumatyň şifrlenmegi, kodlanmagy, ýagny başgalary tarapyndan aňşyrylmazlygy diýmegi aňladýar. </a:t>
            </a:r>
          </a:p>
          <a:p>
            <a:endParaRPr lang="ru-RU" dirty="0"/>
          </a:p>
        </p:txBody>
      </p:sp>
      <p:pic>
        <p:nvPicPr>
          <p:cNvPr id="4" name="Picture 3">
            <a:extLst>
              <a:ext uri="{FF2B5EF4-FFF2-40B4-BE49-F238E27FC236}">
                <a16:creationId xmlns:a16="http://schemas.microsoft.com/office/drawing/2014/main" id="{D80D89A8-B016-4B0A-B931-68DF2C358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550" y="2828868"/>
            <a:ext cx="3276600" cy="2181282"/>
          </a:xfrm>
          <a:prstGeom prst="rect">
            <a:avLst/>
          </a:prstGeom>
        </p:spPr>
      </p:pic>
      <p:pic>
        <p:nvPicPr>
          <p:cNvPr id="6" name="Picture 5">
            <a:extLst>
              <a:ext uri="{FF2B5EF4-FFF2-40B4-BE49-F238E27FC236}">
                <a16:creationId xmlns:a16="http://schemas.microsoft.com/office/drawing/2014/main" id="{7A79A1A5-122D-4090-891B-B2B930EF8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784" y="2824734"/>
            <a:ext cx="2590799" cy="2156292"/>
          </a:xfrm>
          <a:prstGeom prst="rect">
            <a:avLst/>
          </a:prstGeom>
        </p:spPr>
      </p:pic>
      <p:pic>
        <p:nvPicPr>
          <p:cNvPr id="10" name="Picture 9">
            <a:extLst>
              <a:ext uri="{FF2B5EF4-FFF2-40B4-BE49-F238E27FC236}">
                <a16:creationId xmlns:a16="http://schemas.microsoft.com/office/drawing/2014/main" id="{4D1E4F66-7E63-4B1A-B2B3-26A5DA2296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995" y="2824734"/>
            <a:ext cx="2194560" cy="2185416"/>
          </a:xfrm>
          <a:prstGeom prst="rect">
            <a:avLst/>
          </a:prstGeom>
        </p:spPr>
      </p:pic>
    </p:spTree>
    <p:extLst>
      <p:ext uri="{BB962C8B-B14F-4D97-AF65-F5344CB8AC3E}">
        <p14:creationId xmlns:p14="http://schemas.microsoft.com/office/powerpoint/2010/main" val="2475517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7BF5D-549E-413D-87F3-C8155FD3979A}"/>
              </a:ext>
            </a:extLst>
          </p:cNvPr>
          <p:cNvSpPr/>
          <p:nvPr/>
        </p:nvSpPr>
        <p:spPr>
          <a:xfrm>
            <a:off x="381000" y="133350"/>
            <a:ext cx="8382000" cy="4693593"/>
          </a:xfrm>
          <a:prstGeom prst="rect">
            <a:avLst/>
          </a:prstGeom>
        </p:spPr>
        <p:txBody>
          <a:bodyPr wrap="square">
            <a:spAutoFit/>
          </a:bodyPr>
          <a:lstStyle/>
          <a:p>
            <a:pPr algn="just" defTabSz="361950"/>
            <a:r>
              <a:rPr lang="tk-TM" sz="2300" dirty="0">
                <a:solidFill>
                  <a:srgbClr val="141414"/>
                </a:solidFill>
                <a:latin typeface="Times New Roman" panose="02020603050405020304" pitchFamily="18" charset="0"/>
                <a:ea typeface="Times New Roman" panose="02020603050405020304" pitchFamily="18" charset="0"/>
              </a:rPr>
              <a:t>	Blokçeyin tory, pullar boýunça hemme satyn alynýan zatlaryň arabaglanşygyndaky bir zynjyrdyr. Şeýle-de bu depderiň (zynjyryň) iň uly aýratynlygy ýeke täk bir ýerde saklanylmagynyň ýerine tor ulgamynyň ählisine degişli bolmagy bilen tapawutlanýar. Bu bolsa depderdäki maglumatlaryň goragynyň ygtybarlylygyny artdyrýar. Tor düwünleriniň birinde tötänleýin näsazlyk ýüze çykan ýagdaýynda-da şol depderiň içindäki maglumatlar tor arabaglanşygyny emele getirýän</a:t>
            </a:r>
            <a:r>
              <a:rPr lang="ru-RU" sz="2300" dirty="0">
                <a:solidFill>
                  <a:srgbClr val="5D5C5C"/>
                </a:solidFill>
                <a:latin typeface="+mj-lt"/>
                <a:ea typeface="Times New Roman" panose="02020603050405020304" pitchFamily="18" charset="0"/>
                <a:cs typeface="Helvetica" panose="020B0604020202020204" pitchFamily="34" charset="0"/>
              </a:rPr>
              <a:t> </a:t>
            </a:r>
            <a:r>
              <a:rPr lang="ru-RU" sz="2300" dirty="0">
                <a:solidFill>
                  <a:srgbClr val="141414"/>
                </a:solidFill>
                <a:latin typeface="Times New Roman" panose="02020603050405020304" pitchFamily="18" charset="0"/>
              </a:rPr>
              <a:t>zynjyra degişli bolan beýleki düwünlerde saklanyp galýar. Bir tarapdan maglumatlary saklaýan zynjyr, aýratyn bir şifrleme bilen özünden gelen bir öňürti  we soňky  blok bilen baglanşyklydyr. Şol sebäpli blokçeýn tehnologiýasynyň içinde bolup geçen ähli üýtgeşmeleri aňmak hem kyn däldir. Şu nukdaýnazardan blokçeýn tehnologiýasynyň maglumatlaryny üýtgetmek mümkin däldir.</a:t>
            </a:r>
          </a:p>
        </p:txBody>
      </p:sp>
    </p:spTree>
    <p:extLst>
      <p:ext uri="{BB962C8B-B14F-4D97-AF65-F5344CB8AC3E}">
        <p14:creationId xmlns:p14="http://schemas.microsoft.com/office/powerpoint/2010/main" val="79757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1EA2CD2-3F7C-430C-B352-98D10813D6B5}"/>
              </a:ext>
            </a:extLst>
          </p:cNvPr>
          <p:cNvPicPr/>
          <p:nvPr/>
        </p:nvPicPr>
        <p:blipFill rotWithShape="1">
          <a:blip r:embed="rId2"/>
          <a:srcRect l="33457" t="19133" r="34615" b="20146"/>
          <a:stretch/>
        </p:blipFill>
        <p:spPr bwMode="auto">
          <a:xfrm>
            <a:off x="381000" y="57149"/>
            <a:ext cx="8458200" cy="4953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5784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a16="http://schemas.microsoft.com/office/drawing/2014/main" id="{552581F6-1AD3-45F4-B26A-B4426453B96D}"/>
              </a:ext>
            </a:extLst>
          </p:cNvPr>
          <p:cNvPicPr/>
          <p:nvPr/>
        </p:nvPicPr>
        <p:blipFill rotWithShape="1">
          <a:blip r:embed="rId2"/>
          <a:srcRect l="33375" t="18876" r="33639" b="11688"/>
          <a:stretch/>
        </p:blipFill>
        <p:spPr bwMode="auto">
          <a:xfrm>
            <a:off x="381000" y="57150"/>
            <a:ext cx="853440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2401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08376E-DC8C-42CE-8C97-3B955B0DE27C}"/>
              </a:ext>
            </a:extLst>
          </p:cNvPr>
          <p:cNvSpPr/>
          <p:nvPr/>
        </p:nvSpPr>
        <p:spPr>
          <a:xfrm>
            <a:off x="457200" y="77587"/>
            <a:ext cx="8153400" cy="830997"/>
          </a:xfrm>
          <a:prstGeom prst="rect">
            <a:avLst/>
          </a:prstGeom>
        </p:spPr>
        <p:txBody>
          <a:bodyPr wrap="square">
            <a:spAutoFit/>
          </a:bodyPr>
          <a:lstStyle/>
          <a:p>
            <a:pPr algn="just" defTabSz="361950"/>
            <a:r>
              <a:rPr lang="tk-TM" sz="2400" dirty="0">
                <a:latin typeface="+mj-lt"/>
              </a:rPr>
              <a:t>	Uly göwrümli maglumatlary</a:t>
            </a:r>
            <a:r>
              <a:rPr lang="en-US" sz="2400" dirty="0">
                <a:latin typeface="+mj-lt"/>
              </a:rPr>
              <a:t> (Big Data)</a:t>
            </a:r>
            <a:r>
              <a:rPr lang="tk-TM" sz="2400" dirty="0">
                <a:latin typeface="+mj-lt"/>
              </a:rPr>
              <a:t> </a:t>
            </a:r>
            <a:r>
              <a:rPr lang="en-US" sz="2400" dirty="0">
                <a:latin typeface="+mj-lt"/>
              </a:rPr>
              <a:t>b</a:t>
            </a:r>
            <a:r>
              <a:rPr lang="tk-TM" sz="2400" dirty="0">
                <a:latin typeface="+mj-lt"/>
              </a:rPr>
              <a:t>irnäçe görnüşi bilen tapawutlandyryp bolýar. </a:t>
            </a:r>
          </a:p>
        </p:txBody>
      </p:sp>
      <p:pic>
        <p:nvPicPr>
          <p:cNvPr id="4" name="Picture 3">
            <a:extLst>
              <a:ext uri="{FF2B5EF4-FFF2-40B4-BE49-F238E27FC236}">
                <a16:creationId xmlns:a16="http://schemas.microsoft.com/office/drawing/2014/main" id="{3E9AD370-A57D-4ADB-B52C-941D468EF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19150"/>
            <a:ext cx="7543800" cy="4253113"/>
          </a:xfrm>
          <a:prstGeom prst="rect">
            <a:avLst/>
          </a:prstGeom>
        </p:spPr>
      </p:pic>
    </p:spTree>
    <p:extLst>
      <p:ext uri="{BB962C8B-B14F-4D97-AF65-F5344CB8AC3E}">
        <p14:creationId xmlns:p14="http://schemas.microsoft.com/office/powerpoint/2010/main" val="1519564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DA72D3-9344-46FA-8361-28CC40DE8C33}"/>
              </a:ext>
            </a:extLst>
          </p:cNvPr>
          <p:cNvSpPr/>
          <p:nvPr/>
        </p:nvSpPr>
        <p:spPr>
          <a:xfrm>
            <a:off x="381000" y="285750"/>
            <a:ext cx="8382000" cy="3939540"/>
          </a:xfrm>
          <a:prstGeom prst="rect">
            <a:avLst/>
          </a:prstGeom>
        </p:spPr>
        <p:txBody>
          <a:bodyPr wrap="square">
            <a:spAutoFit/>
          </a:bodyPr>
          <a:lstStyle/>
          <a:p>
            <a:pPr marL="342900" indent="-342900" algn="just">
              <a:buFont typeface="Wingdings" panose="05000000000000000000" pitchFamily="2" charset="2"/>
              <a:buChar char="ü"/>
            </a:pPr>
            <a:r>
              <a:rPr lang="tk-TM" sz="2500" i="1" dirty="0">
                <a:latin typeface="+mj-lt"/>
              </a:rPr>
              <a:t>Dürlilik (Variety)</a:t>
            </a:r>
            <a:r>
              <a:rPr lang="en-US" sz="2500" i="1" dirty="0">
                <a:latin typeface="+mj-lt"/>
              </a:rPr>
              <a:t> </a:t>
            </a:r>
            <a:r>
              <a:rPr lang="en-US" sz="2500" dirty="0">
                <a:latin typeface="+mj-lt"/>
              </a:rPr>
              <a:t>– </a:t>
            </a:r>
            <a:r>
              <a:rPr lang="en-US" sz="2500" dirty="0" err="1">
                <a:latin typeface="+mj-lt"/>
              </a:rPr>
              <a:t>maglumatlary</a:t>
            </a:r>
            <a:r>
              <a:rPr lang="tk-TM" sz="2500" dirty="0">
                <a:latin typeface="+mj-lt"/>
              </a:rPr>
              <a:t>ň biri-birleri bilen tapawutlanmagy, aýra-aýra giňeltmelere (format) eýe bolmagyna garamazdan olaryň özara baglanşygynyň üpjün edilmegi;</a:t>
            </a:r>
          </a:p>
          <a:p>
            <a:pPr marL="342900" indent="-342900" algn="just">
              <a:buFont typeface="Wingdings" panose="05000000000000000000" pitchFamily="2" charset="2"/>
              <a:buChar char="ü"/>
            </a:pPr>
            <a:r>
              <a:rPr lang="en-US" sz="2500" i="1" dirty="0" err="1">
                <a:latin typeface="+mj-lt"/>
              </a:rPr>
              <a:t>Tizlik</a:t>
            </a:r>
            <a:r>
              <a:rPr lang="en-US" sz="2500" i="1" dirty="0">
                <a:latin typeface="+mj-lt"/>
              </a:rPr>
              <a:t> (Velocity) </a:t>
            </a:r>
            <a:r>
              <a:rPr lang="en-US" sz="2500" dirty="0">
                <a:latin typeface="+mj-lt"/>
              </a:rPr>
              <a:t>– </a:t>
            </a:r>
            <a:r>
              <a:rPr lang="tk-TM" sz="2500" dirty="0">
                <a:latin typeface="+mj-lt"/>
              </a:rPr>
              <a:t>ýygnanýan maglumatlaryň bir ýere toplanmasy, bu maglumatlaryň göwrüminiň artmagyna getirýär. Diýmek uly göwrümli maglumatlara ýüzlenmek üçin maglumatlaryň programma üpjünçiligi tarapyndan bölünmegi, şol sanda maglumatlaryň göwrümine baglylykda  tehniki serişdeleriň bolmagy; </a:t>
            </a:r>
            <a:endParaRPr lang="ru-RU" sz="2500" dirty="0">
              <a:latin typeface="+mj-lt"/>
            </a:endParaRPr>
          </a:p>
        </p:txBody>
      </p:sp>
    </p:spTree>
    <p:extLst>
      <p:ext uri="{BB962C8B-B14F-4D97-AF65-F5344CB8AC3E}">
        <p14:creationId xmlns:p14="http://schemas.microsoft.com/office/powerpoint/2010/main" val="3692081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72B57-D62A-4943-9877-5F6A7C605CF2}"/>
              </a:ext>
            </a:extLst>
          </p:cNvPr>
          <p:cNvSpPr/>
          <p:nvPr/>
        </p:nvSpPr>
        <p:spPr>
          <a:xfrm>
            <a:off x="381000" y="209550"/>
            <a:ext cx="8382000" cy="4324261"/>
          </a:xfrm>
          <a:prstGeom prst="rect">
            <a:avLst/>
          </a:prstGeom>
        </p:spPr>
        <p:txBody>
          <a:bodyPr wrap="square">
            <a:spAutoFit/>
          </a:bodyPr>
          <a:lstStyle/>
          <a:p>
            <a:pPr marL="285750" indent="-285750" algn="just">
              <a:buFont typeface="Wingdings" panose="05000000000000000000" pitchFamily="2" charset="2"/>
              <a:buChar char="ü"/>
            </a:pPr>
            <a:r>
              <a:rPr lang="tk-TM" sz="2500" i="1" dirty="0">
                <a:latin typeface="+mj-lt"/>
              </a:rPr>
              <a:t>Göwrüm (</a:t>
            </a:r>
            <a:r>
              <a:rPr lang="en-US" sz="2500" i="1" dirty="0">
                <a:latin typeface="+mj-lt"/>
              </a:rPr>
              <a:t>Volume</a:t>
            </a:r>
            <a:r>
              <a:rPr lang="tk-TM" sz="2500" i="1" dirty="0">
                <a:latin typeface="+mj-lt"/>
              </a:rPr>
              <a:t>)</a:t>
            </a:r>
            <a:r>
              <a:rPr lang="en-US" sz="2500" i="1" dirty="0">
                <a:latin typeface="+mj-lt"/>
              </a:rPr>
              <a:t> – </a:t>
            </a:r>
            <a:r>
              <a:rPr lang="en-US" sz="2500" dirty="0">
                <a:latin typeface="+mj-lt"/>
              </a:rPr>
              <a:t>g</a:t>
            </a:r>
            <a:r>
              <a:rPr lang="tk-TM" sz="2500" dirty="0">
                <a:latin typeface="+mj-lt"/>
              </a:rPr>
              <a:t>ün saýyn ýygnanýan maglumat göwrüminiň artmagyny nazarda tutup, gerekli tehniki serişdeleriň </a:t>
            </a:r>
            <a:r>
              <a:rPr lang="en-US" sz="2500" dirty="0">
                <a:latin typeface="+mj-lt"/>
              </a:rPr>
              <a:t>(</a:t>
            </a:r>
            <a:r>
              <a:rPr lang="tk-TM" sz="2500" dirty="0">
                <a:latin typeface="+mj-lt"/>
              </a:rPr>
              <a:t>ýat, huş</a:t>
            </a:r>
            <a:r>
              <a:rPr lang="en-US" sz="2500" dirty="0">
                <a:latin typeface="+mj-lt"/>
              </a:rPr>
              <a:t>) </a:t>
            </a:r>
            <a:r>
              <a:rPr lang="tk-TM" sz="2500" dirty="0">
                <a:latin typeface="+mj-lt"/>
              </a:rPr>
              <a:t>saýlanylmagy;</a:t>
            </a:r>
          </a:p>
          <a:p>
            <a:pPr marL="285750" indent="-285750" algn="just">
              <a:buFont typeface="Wingdings" panose="05000000000000000000" pitchFamily="2" charset="2"/>
              <a:buChar char="ü"/>
            </a:pPr>
            <a:r>
              <a:rPr lang="tk-TM" sz="2500" i="1" dirty="0">
                <a:latin typeface="+mj-lt"/>
              </a:rPr>
              <a:t>Dogrulygyny barlamak (</a:t>
            </a:r>
            <a:r>
              <a:rPr lang="en-US" sz="2500" i="1" dirty="0">
                <a:latin typeface="+mj-lt"/>
              </a:rPr>
              <a:t>Verification</a:t>
            </a:r>
            <a:r>
              <a:rPr lang="tk-TM" sz="2500" i="1" dirty="0">
                <a:latin typeface="+mj-lt"/>
              </a:rPr>
              <a:t>)</a:t>
            </a:r>
            <a:r>
              <a:rPr lang="tk-TM" sz="2500" dirty="0">
                <a:latin typeface="+mj-lt"/>
              </a:rPr>
              <a:t> –</a:t>
            </a:r>
            <a:r>
              <a:rPr lang="en-US" sz="2500" dirty="0">
                <a:latin typeface="+mj-lt"/>
              </a:rPr>
              <a:t> </a:t>
            </a:r>
            <a:r>
              <a:rPr lang="en-US" sz="2500" dirty="0" err="1">
                <a:latin typeface="+mj-lt"/>
              </a:rPr>
              <a:t>ulanyjyny</a:t>
            </a:r>
            <a:r>
              <a:rPr lang="tk-TM" sz="2500" dirty="0">
                <a:latin typeface="+mj-lt"/>
              </a:rPr>
              <a:t> we maglumatlaryň dogrulygyny barlamak üçin ýörüte programma önümleriniň kömegi bilen ýa-da serwer operatory tarapyndan gözegçilikde saklanmalydyr;</a:t>
            </a:r>
          </a:p>
          <a:p>
            <a:pPr marL="285750" indent="-285750" algn="just">
              <a:buFont typeface="Wingdings" panose="05000000000000000000" pitchFamily="2" charset="2"/>
              <a:buChar char="ü"/>
            </a:pPr>
            <a:r>
              <a:rPr lang="tk-TM" sz="2500" i="1" dirty="0">
                <a:latin typeface="+mj-lt"/>
              </a:rPr>
              <a:t>Bahalandyrmak (</a:t>
            </a:r>
            <a:r>
              <a:rPr lang="en-US" sz="2500" i="1" dirty="0">
                <a:latin typeface="+mj-lt"/>
              </a:rPr>
              <a:t>Value</a:t>
            </a:r>
            <a:r>
              <a:rPr lang="tk-TM" sz="2500" i="1" dirty="0">
                <a:latin typeface="+mj-lt"/>
              </a:rPr>
              <a:t>)</a:t>
            </a:r>
            <a:r>
              <a:rPr lang="tk-TM" sz="2500" dirty="0">
                <a:latin typeface="+mj-lt"/>
              </a:rPr>
              <a:t> – şeyle uly göwrümli  maglumat gorlarynyň bir ýere jemlenilmegi, ony bir nokatdan dolandyrylmagy, programma önümleri bilen ulanyjylary kanagatlandyrmakdyr;</a:t>
            </a:r>
            <a:endParaRPr lang="ru-RU" sz="2500" dirty="0">
              <a:latin typeface="+mj-lt"/>
            </a:endParaRPr>
          </a:p>
        </p:txBody>
      </p:sp>
    </p:spTree>
    <p:extLst>
      <p:ext uri="{BB962C8B-B14F-4D97-AF65-F5344CB8AC3E}">
        <p14:creationId xmlns:p14="http://schemas.microsoft.com/office/powerpoint/2010/main" val="1666570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31C6AF-AD63-4FE5-92CA-60F4A2E43227}"/>
              </a:ext>
            </a:extLst>
          </p:cNvPr>
          <p:cNvSpPr/>
          <p:nvPr/>
        </p:nvSpPr>
        <p:spPr>
          <a:xfrm>
            <a:off x="419100" y="133350"/>
            <a:ext cx="8305800" cy="3880871"/>
          </a:xfrm>
          <a:prstGeom prst="rect">
            <a:avLst/>
          </a:prstGeom>
        </p:spPr>
        <p:txBody>
          <a:bodyPr wrap="square">
            <a:spAutoFit/>
          </a:bodyPr>
          <a:lstStyle/>
          <a:p>
            <a:pPr algn="just" defTabSz="361950">
              <a:lnSpc>
                <a:spcPct val="115000"/>
              </a:lnSpc>
              <a:spcAft>
                <a:spcPts val="0"/>
              </a:spcAft>
            </a:pPr>
            <a:r>
              <a:rPr lang="tk-TM" sz="2400" b="1" dirty="0">
                <a:latin typeface="+mj-lt"/>
                <a:ea typeface="Calibri" panose="020F0502020204030204" pitchFamily="34" charset="0"/>
                <a:cs typeface="Arial" panose="020B0604020202020204" pitchFamily="34" charset="0"/>
              </a:rPr>
              <a:t>	</a:t>
            </a:r>
            <a:r>
              <a:rPr lang="hr-HR" sz="2400" b="1" dirty="0">
                <a:latin typeface="+mj-lt"/>
                <a:ea typeface="Calibri" panose="020F0502020204030204" pitchFamily="34" charset="0"/>
                <a:cs typeface="Arial" panose="020B0604020202020204" pitchFamily="34" charset="0"/>
              </a:rPr>
              <a:t>Maglumatlar Bazasy Diýlip</a:t>
            </a:r>
            <a:r>
              <a:rPr lang="hr-HR" sz="2400" dirty="0">
                <a:latin typeface="+mj-lt"/>
                <a:ea typeface="Calibri" panose="020F0502020204030204" pitchFamily="34" charset="0"/>
                <a:cs typeface="Arial" panose="020B0604020202020204" pitchFamily="34" charset="0"/>
              </a:rPr>
              <a:t> – kompýuteriň huşynda ýerleşýän we köp sanly ulanyjylaryň, köp sanly meseleleriň çözgüdi üçin ulanmak mümkünçiligi ýola goýulan käbir predmet oblastlarynyň özara bagla</a:t>
            </a:r>
            <a:r>
              <a:rPr lang="ru-RU" sz="2400" dirty="0">
                <a:latin typeface="+mj-lt"/>
                <a:ea typeface="Calibri" panose="020F0502020204030204" pitchFamily="34" charset="0"/>
                <a:cs typeface="Arial" panose="020B0604020202020204" pitchFamily="34" charset="0"/>
              </a:rPr>
              <a:t>n</a:t>
            </a:r>
            <a:r>
              <a:rPr lang="hr-HR" sz="2400" dirty="0">
                <a:latin typeface="+mj-lt"/>
                <a:ea typeface="Calibri" panose="020F0502020204030204" pitchFamily="34" charset="0"/>
                <a:cs typeface="Arial" panose="020B0604020202020204" pitchFamily="34" charset="0"/>
              </a:rPr>
              <a:t>şykly</a:t>
            </a:r>
            <a:r>
              <a:rPr lang="ru-RU" sz="2400" dirty="0">
                <a:latin typeface="+mj-lt"/>
                <a:ea typeface="Calibri" panose="020F0502020204030204" pitchFamily="34" charset="0"/>
                <a:cs typeface="Arial" panose="020B0604020202020204" pitchFamily="34" charset="0"/>
              </a:rPr>
              <a:t>, uzak möhletleýin saklanylýan </a:t>
            </a:r>
            <a:r>
              <a:rPr lang="hr-HR" sz="2400" dirty="0">
                <a:latin typeface="+mj-lt"/>
                <a:ea typeface="Calibri" panose="020F0502020204030204" pitchFamily="34" charset="0"/>
                <a:cs typeface="Arial" panose="020B0604020202020204" pitchFamily="34" charset="0"/>
              </a:rPr>
              <a:t> maglumatlaryň jemine düşünilýär</a:t>
            </a:r>
            <a:r>
              <a:rPr lang="ru-RU" sz="2400" dirty="0">
                <a:latin typeface="+mj-lt"/>
                <a:ea typeface="Calibri" panose="020F0502020204030204" pitchFamily="34" charset="0"/>
                <a:cs typeface="Arial" panose="020B0604020202020204" pitchFamily="34" charset="0"/>
              </a:rPr>
              <a:t>.</a:t>
            </a:r>
          </a:p>
          <a:p>
            <a:pPr algn="just" defTabSz="361950">
              <a:lnSpc>
                <a:spcPct val="115000"/>
              </a:lnSpc>
              <a:spcAft>
                <a:spcPts val="0"/>
              </a:spcAft>
            </a:pPr>
            <a:r>
              <a:rPr lang="ru-RU" sz="2400" dirty="0">
                <a:latin typeface="+mj-lt"/>
                <a:ea typeface="Calibri" panose="020F0502020204030204" pitchFamily="34" charset="0"/>
                <a:cs typeface="Arial" panose="020B0604020202020204" pitchFamily="34" charset="0"/>
              </a:rPr>
              <a:t> </a:t>
            </a:r>
            <a:r>
              <a:rPr lang="ru-RU" sz="2400" b="1" dirty="0">
                <a:latin typeface="+mj-lt"/>
                <a:ea typeface="Calibri" panose="020F0502020204030204" pitchFamily="34" charset="0"/>
                <a:cs typeface="Arial" panose="020B0604020202020204" pitchFamily="34" charset="0"/>
              </a:rPr>
              <a:t>Maglumatlar bazasyny guramaga degişli talaplar – </a:t>
            </a:r>
            <a:r>
              <a:rPr lang="ru-RU" sz="2400" dirty="0">
                <a:latin typeface="+mj-lt"/>
                <a:ea typeface="Calibri" panose="020F0502020204030204" pitchFamily="34" charset="0"/>
                <a:cs typeface="Arial" panose="020B0604020202020204" pitchFamily="34" charset="0"/>
              </a:rPr>
              <a:t>Maglumatlar bazasyny  bökdençsiz  işlemegi  ony guramagyň  şertleriniň birnäçesiniň  ýerine  ýetmeginde  amala aşyrylyp  bilner. </a:t>
            </a:r>
            <a:endParaRPr lang="ru-RU" sz="24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7084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2B30B7-5544-40E5-9D8A-0834339C5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4625"/>
            <a:ext cx="8001000" cy="4809326"/>
          </a:xfrm>
          <a:prstGeom prst="rect">
            <a:avLst/>
          </a:prstGeom>
        </p:spPr>
      </p:pic>
    </p:spTree>
    <p:extLst>
      <p:ext uri="{BB962C8B-B14F-4D97-AF65-F5344CB8AC3E}">
        <p14:creationId xmlns:p14="http://schemas.microsoft.com/office/powerpoint/2010/main" val="1709011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0743" y="322064"/>
            <a:ext cx="8462513" cy="994172"/>
          </a:xfrm>
        </p:spPr>
        <p:txBody>
          <a:bodyPr>
            <a:normAutofit fontScale="90000"/>
          </a:bodyPr>
          <a:lstStyle/>
          <a:p>
            <a:r>
              <a:rPr lang="tk-TM" sz="3600" dirty="0"/>
              <a:t>TEMA: Sanly ykdysadyýetiň tehnologiki esaslary</a:t>
            </a:r>
            <a:endParaRPr lang="ru-RU" sz="3600" dirty="0"/>
          </a:p>
        </p:txBody>
      </p:sp>
      <p:sp>
        <p:nvSpPr>
          <p:cNvPr id="5" name="Текст 4"/>
          <p:cNvSpPr>
            <a:spLocks noGrp="1"/>
          </p:cNvSpPr>
          <p:nvPr>
            <p:ph type="body" sz="quarter" idx="13"/>
          </p:nvPr>
        </p:nvSpPr>
        <p:spPr>
          <a:xfrm>
            <a:off x="466412" y="1352550"/>
            <a:ext cx="8305800" cy="2971800"/>
          </a:xfrm>
        </p:spPr>
        <p:txBody>
          <a:bodyPr>
            <a:normAutofit fontScale="85000" lnSpcReduction="10000"/>
          </a:bodyPr>
          <a:lstStyle/>
          <a:p>
            <a:pPr marL="801688" lvl="1" indent="-620713" algn="just">
              <a:lnSpc>
                <a:spcPct val="150000"/>
              </a:lnSpc>
              <a:tabLst>
                <a:tab pos="631825" algn="l"/>
              </a:tabLst>
            </a:pPr>
            <a:r>
              <a:rPr lang="tk-TM" sz="3200" b="1" dirty="0"/>
              <a:t>Bulut hasaplamalary;</a:t>
            </a:r>
          </a:p>
          <a:p>
            <a:pPr marL="801688" lvl="1" indent="-620713" algn="just">
              <a:lnSpc>
                <a:spcPct val="150000"/>
              </a:lnSpc>
              <a:tabLst>
                <a:tab pos="631825" algn="l"/>
              </a:tabLst>
            </a:pPr>
            <a:r>
              <a:rPr lang="tk-TM" sz="3200" b="1" dirty="0"/>
              <a:t>Uly göwrümli maglumatlar;</a:t>
            </a:r>
          </a:p>
          <a:p>
            <a:pPr marL="801688" lvl="1" indent="-620713" algn="just">
              <a:lnSpc>
                <a:spcPct val="150000"/>
              </a:lnSpc>
              <a:tabLst>
                <a:tab pos="631825" algn="l"/>
              </a:tabLst>
            </a:pPr>
            <a:r>
              <a:rPr lang="tk-TM" sz="3200" b="1" dirty="0"/>
              <a:t>Maglumatlary paýlaşdyrylan usulda  saklamagyň blokçeýn (Blo</a:t>
            </a:r>
            <a:r>
              <a:rPr lang="en-US" sz="3200" b="1" dirty="0" err="1"/>
              <a:t>ckchain</a:t>
            </a:r>
            <a:r>
              <a:rPr lang="tk-TM" sz="3200" b="1" dirty="0"/>
              <a:t>)</a:t>
            </a:r>
            <a:r>
              <a:rPr lang="en-US" sz="3200" b="1" dirty="0"/>
              <a:t> </a:t>
            </a:r>
            <a:r>
              <a:rPr lang="tk-TM" sz="3200" b="1" dirty="0"/>
              <a:t>tehnologiýasy.</a:t>
            </a:r>
            <a:endParaRPr lang="ru-RU" sz="2400" b="1" dirty="0"/>
          </a:p>
        </p:txBody>
      </p:sp>
    </p:spTree>
    <p:extLst>
      <p:ext uri="{BB962C8B-B14F-4D97-AF65-F5344CB8AC3E}">
        <p14:creationId xmlns:p14="http://schemas.microsoft.com/office/powerpoint/2010/main" val="675095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10F609-1C8E-4C6D-9A3D-017AEA45ECE2}"/>
              </a:ext>
            </a:extLst>
          </p:cNvPr>
          <p:cNvSpPr/>
          <p:nvPr/>
        </p:nvSpPr>
        <p:spPr>
          <a:xfrm>
            <a:off x="342900" y="0"/>
            <a:ext cx="8458200" cy="4909036"/>
          </a:xfrm>
          <a:prstGeom prst="rect">
            <a:avLst/>
          </a:prstGeom>
        </p:spPr>
        <p:txBody>
          <a:bodyPr wrap="square">
            <a:spAutoFit/>
          </a:bodyPr>
          <a:lstStyle/>
          <a:p>
            <a:pPr lvl="0" indent="361950" algn="just">
              <a:spcAft>
                <a:spcPts val="600"/>
              </a:spcAft>
              <a:buFont typeface="Wingdings" panose="05000000000000000000" pitchFamily="2" charset="2"/>
              <a:buChar char=""/>
            </a:pPr>
            <a:r>
              <a:rPr lang="ru-RU" sz="2200" i="1" dirty="0">
                <a:latin typeface="+mj-lt"/>
                <a:ea typeface="Calibri" panose="020F0502020204030204" pitchFamily="34" charset="0"/>
                <a:cs typeface="Times New Roman" panose="02020603050405020304" pitchFamily="18" charset="0"/>
              </a:rPr>
              <a:t>Maglumatlaryň  artykmaçsyzlygy (artykmaç bolmazlygy)</a:t>
            </a:r>
            <a:r>
              <a:rPr lang="ru-RU" sz="2200" dirty="0">
                <a:latin typeface="+mj-lt"/>
                <a:ea typeface="Calibri" panose="020F0502020204030204" pitchFamily="34" charset="0"/>
                <a:cs typeface="Times New Roman" panose="02020603050405020304" pitchFamily="18" charset="0"/>
              </a:rPr>
              <a:t> – Bu şert  maglumatlar bazasynyň  “integrirlemegi”  bilen  berk  baglanşykly. Maglumatlaryň  artykmaçsyzlygy  maglumatlar bazasyndaky islendik   maglumatlaryň  diňe bir nusgada  saklanmagyny  aňladýar.  Maglumatlaryň dublirlenmegi  diňe  bir  talap  edilýän  huşuň  göwrümini  giňeltmän  eýsem   maglumatlaryň  özara  gatnaşygyny  şonuň  netijesinde-de maglumatlary  taýýarlaýjy  ulgamyň  nädogry  işlemegine  getirip  biler. </a:t>
            </a:r>
            <a:endParaRPr lang="tk-TM" sz="2200" dirty="0">
              <a:latin typeface="+mj-lt"/>
              <a:ea typeface="Calibri" panose="020F0502020204030204" pitchFamily="34" charset="0"/>
              <a:cs typeface="Times New Roman" panose="02020603050405020304" pitchFamily="18" charset="0"/>
            </a:endParaRPr>
          </a:p>
          <a:p>
            <a:pPr lvl="0" indent="361950" algn="just">
              <a:spcAft>
                <a:spcPts val="600"/>
              </a:spcAft>
              <a:buFont typeface="Wingdings" panose="05000000000000000000" pitchFamily="2" charset="2"/>
              <a:buChar char=""/>
            </a:pPr>
            <a:r>
              <a:rPr lang="en-US" sz="2200" i="1" dirty="0" err="1">
                <a:latin typeface="+mj-lt"/>
                <a:ea typeface="Calibri" panose="020F0502020204030204" pitchFamily="34" charset="0"/>
                <a:cs typeface="Times New Roman" panose="02020603050405020304" pitchFamily="18" charset="0"/>
              </a:rPr>
              <a:t>Maglumatlary</a:t>
            </a:r>
            <a:r>
              <a:rPr lang="en-US" sz="2200" i="1" dirty="0">
                <a:latin typeface="+mj-lt"/>
                <a:ea typeface="Calibri" panose="020F0502020204030204" pitchFamily="34" charset="0"/>
                <a:cs typeface="Times New Roman" panose="02020603050405020304" pitchFamily="18" charset="0"/>
              </a:rPr>
              <a:t>  </a:t>
            </a:r>
            <a:r>
              <a:rPr lang="en-US" sz="2200" i="1" dirty="0" err="1">
                <a:latin typeface="+mj-lt"/>
                <a:ea typeface="Calibri" panose="020F0502020204030204" pitchFamily="34" charset="0"/>
                <a:cs typeface="Times New Roman" panose="02020603050405020304" pitchFamily="18" charset="0"/>
              </a:rPr>
              <a:t>bilelikde</a:t>
            </a:r>
            <a:r>
              <a:rPr lang="en-US" sz="2200" i="1" dirty="0">
                <a:latin typeface="+mj-lt"/>
                <a:ea typeface="Calibri" panose="020F0502020204030204" pitchFamily="34" charset="0"/>
                <a:cs typeface="Times New Roman" panose="02020603050405020304" pitchFamily="18" charset="0"/>
              </a:rPr>
              <a:t>  </a:t>
            </a:r>
            <a:r>
              <a:rPr lang="en-US" sz="2200" i="1" dirty="0" err="1">
                <a:latin typeface="+mj-lt"/>
                <a:ea typeface="Calibri" panose="020F0502020204030204" pitchFamily="34" charset="0"/>
                <a:cs typeface="Times New Roman" panose="02020603050405020304" pitchFamily="18" charset="0"/>
              </a:rPr>
              <a:t>ulanmak</a:t>
            </a:r>
            <a:r>
              <a:rPr lang="ru-RU" sz="2200" dirty="0">
                <a:latin typeface="+mj-lt"/>
                <a:ea typeface="Calibri" panose="020F0502020204030204" pitchFamily="34" charset="0"/>
                <a:cs typeface="Times New Roman" panose="02020603050405020304" pitchFamily="18" charset="0"/>
              </a:rPr>
              <a:t> – </a:t>
            </a:r>
            <a:r>
              <a:rPr lang="en-US" sz="2200" dirty="0" err="1">
                <a:latin typeface="+mj-lt"/>
                <a:ea typeface="Calibri" panose="020F0502020204030204" pitchFamily="34" charset="0"/>
                <a:cs typeface="Times New Roman" panose="02020603050405020304" pitchFamily="18" charset="0"/>
              </a:rPr>
              <a:t>Şol</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bir</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maglumatlar</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birnäçe</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ulanyjylar</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meseleler</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tarapyndan</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ulanylyp</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bilner</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Şunlukda</a:t>
            </a:r>
            <a:r>
              <a:rPr lang="en-US" sz="2200" dirty="0">
                <a:latin typeface="+mj-lt"/>
                <a:ea typeface="Calibri" panose="020F0502020204030204" pitchFamily="34" charset="0"/>
                <a:cs typeface="Times New Roman" panose="02020603050405020304" pitchFamily="18" charset="0"/>
              </a:rPr>
              <a:t> her  </a:t>
            </a:r>
            <a:r>
              <a:rPr lang="en-US" sz="2200" dirty="0" err="1">
                <a:latin typeface="+mj-lt"/>
                <a:ea typeface="Calibri" panose="020F0502020204030204" pitchFamily="34" charset="0"/>
                <a:cs typeface="Times New Roman" panose="02020603050405020304" pitchFamily="18" charset="0"/>
              </a:rPr>
              <a:t>bir</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ulanyjynyň</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meseläniň</a:t>
            </a:r>
            <a:r>
              <a:rPr lang="en-US" sz="2200" dirty="0">
                <a:latin typeface="+mj-lt"/>
                <a:ea typeface="Calibri" panose="020F0502020204030204" pitchFamily="34" charset="0"/>
                <a:cs typeface="Times New Roman" panose="02020603050405020304" pitchFamily="18" charset="0"/>
              </a:rPr>
              <a:t> ) </a:t>
            </a:r>
            <a:r>
              <a:rPr lang="en-US" sz="2200" dirty="0" err="1">
                <a:latin typeface="+mj-lt"/>
                <a:ea typeface="Calibri" panose="020F0502020204030204" pitchFamily="34" charset="0"/>
                <a:cs typeface="Times New Roman" panose="02020603050405020304" pitchFamily="18" charset="0"/>
              </a:rPr>
              <a:t>maglumaty</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özüne</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amatly</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bolan</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görnüşde</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almagy</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zerurdyr</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Şol</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bir</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maglumatlaryň</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dürli</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ulanyjylar</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meseleler</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tarapyndan</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bir</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wagtda</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peýdalanylýan</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mahalynda</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bazanyň</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maglumatlaryna</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birnäçe</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gezek</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ýüzlenmeklik</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şerti</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üpjün</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edinmelidir</a:t>
            </a:r>
            <a:r>
              <a:rPr lang="en-US" sz="2200" dirty="0">
                <a:latin typeface="+mj-lt"/>
                <a:ea typeface="Calibri" panose="020F0502020204030204" pitchFamily="34" charset="0"/>
                <a:cs typeface="Times New Roman" panose="02020603050405020304" pitchFamily="18" charset="0"/>
              </a:rPr>
              <a:t>. </a:t>
            </a:r>
            <a:endParaRPr lang="ru-RU" sz="2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80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3050D0-CBB5-45E3-93FE-DD45B57EE91C}"/>
              </a:ext>
            </a:extLst>
          </p:cNvPr>
          <p:cNvSpPr/>
          <p:nvPr/>
        </p:nvSpPr>
        <p:spPr>
          <a:xfrm>
            <a:off x="342900" y="56444"/>
            <a:ext cx="8458200" cy="4690323"/>
          </a:xfrm>
          <a:prstGeom prst="rect">
            <a:avLst/>
          </a:prstGeom>
        </p:spPr>
        <p:txBody>
          <a:bodyPr wrap="square">
            <a:spAutoFit/>
          </a:bodyPr>
          <a:lstStyle/>
          <a:p>
            <a:pPr marL="342900" lvl="0" indent="-342900" algn="just">
              <a:lnSpc>
                <a:spcPct val="115000"/>
              </a:lnSpc>
              <a:spcBef>
                <a:spcPts val="600"/>
              </a:spcBef>
              <a:spcAft>
                <a:spcPts val="600"/>
              </a:spcAft>
              <a:buFont typeface="Wingdings" panose="05000000000000000000" pitchFamily="2" charset="2"/>
              <a:buChar char=""/>
              <a:tabLst>
                <a:tab pos="318770" algn="l"/>
              </a:tabLst>
            </a:pPr>
            <a:r>
              <a:rPr lang="en-US" sz="2400" i="1" dirty="0" err="1">
                <a:latin typeface="+mj-lt"/>
                <a:ea typeface="Calibri" panose="020F0502020204030204" pitchFamily="34" charset="0"/>
                <a:cs typeface="Times New Roman" panose="02020603050405020304" pitchFamily="18" charset="0"/>
              </a:rPr>
              <a:t>Maglumatlar</a:t>
            </a:r>
            <a:r>
              <a:rPr lang="en-US" sz="2400" i="1" dirty="0">
                <a:latin typeface="+mj-lt"/>
                <a:ea typeface="Calibri" panose="020F0502020204030204" pitchFamily="34" charset="0"/>
                <a:cs typeface="Times New Roman" panose="02020603050405020304" pitchFamily="18" charset="0"/>
              </a:rPr>
              <a:t>  </a:t>
            </a:r>
            <a:r>
              <a:rPr lang="en-US" sz="2400" i="1" dirty="0" err="1">
                <a:latin typeface="+mj-lt"/>
                <a:ea typeface="Calibri" panose="020F0502020204030204" pitchFamily="34" charset="0"/>
                <a:cs typeface="Times New Roman" panose="02020603050405020304" pitchFamily="18" charset="0"/>
              </a:rPr>
              <a:t>bazasynyň</a:t>
            </a:r>
            <a:r>
              <a:rPr lang="en-US" sz="2400" i="1" dirty="0">
                <a:latin typeface="+mj-lt"/>
                <a:ea typeface="Calibri" panose="020F0502020204030204" pitchFamily="34" charset="0"/>
                <a:cs typeface="Times New Roman" panose="02020603050405020304" pitchFamily="18" charset="0"/>
              </a:rPr>
              <a:t>  </a:t>
            </a:r>
            <a:r>
              <a:rPr lang="en-US" sz="2400" i="1" dirty="0" err="1">
                <a:latin typeface="+mj-lt"/>
                <a:ea typeface="Calibri" panose="020F0502020204030204" pitchFamily="34" charset="0"/>
                <a:cs typeface="Times New Roman" panose="02020603050405020304" pitchFamily="18" charset="0"/>
              </a:rPr>
              <a:t>gineldilmek</a:t>
            </a:r>
            <a:r>
              <a:rPr lang="en-US" sz="2400" i="1" dirty="0">
                <a:latin typeface="+mj-lt"/>
                <a:ea typeface="Calibri" panose="020F0502020204030204" pitchFamily="34" charset="0"/>
                <a:cs typeface="Times New Roman" panose="02020603050405020304" pitchFamily="18" charset="0"/>
              </a:rPr>
              <a:t>  </a:t>
            </a:r>
            <a:r>
              <a:rPr lang="en-US" sz="2400" i="1" dirty="0" err="1">
                <a:latin typeface="+mj-lt"/>
                <a:ea typeface="Calibri" panose="020F0502020204030204" pitchFamily="34" charset="0"/>
                <a:cs typeface="Times New Roman" panose="02020603050405020304" pitchFamily="18" charset="0"/>
              </a:rPr>
              <a:t>şerti</a:t>
            </a:r>
            <a:r>
              <a:rPr lang="ru-RU" sz="2400" dirty="0">
                <a:latin typeface="+mj-lt"/>
                <a:ea typeface="Calibri" panose="020F0502020204030204" pitchFamily="34" charset="0"/>
                <a:cs typeface="Times New Roman" panose="02020603050405020304" pitchFamily="18" charset="0"/>
              </a:rPr>
              <a:t> – </a:t>
            </a:r>
            <a:r>
              <a:rPr lang="en-US" sz="2400" dirty="0" err="1">
                <a:latin typeface="+mj-lt"/>
                <a:ea typeface="Calibri" panose="020F0502020204030204" pitchFamily="34" charset="0"/>
                <a:cs typeface="Times New Roman" panose="02020603050405020304" pitchFamily="18" charset="0"/>
              </a:rPr>
              <a:t>Maglumatlar</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bazasy</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gineldilip</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bilinmek</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häsiyetlere</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eýe</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bolmalydyr</a:t>
            </a:r>
            <a:r>
              <a:rPr lang="en-US" sz="2400" dirty="0">
                <a:latin typeface="+mj-lt"/>
                <a:ea typeface="Calibri" panose="020F0502020204030204" pitchFamily="34" charset="0"/>
                <a:cs typeface="Times New Roman" panose="02020603050405020304" pitchFamily="18" charset="0"/>
              </a:rPr>
              <a:t>.  </a:t>
            </a:r>
            <a:endParaRPr lang="ru-RU" sz="2400" dirty="0">
              <a:latin typeface="+mj-lt"/>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tabLst>
                <a:tab pos="318770" algn="l"/>
              </a:tabLst>
            </a:pPr>
            <a:r>
              <a:rPr lang="en-US" sz="2400" i="1" dirty="0" err="1">
                <a:latin typeface="+mj-lt"/>
                <a:ea typeface="Calibri" panose="020F0502020204030204" pitchFamily="34" charset="0"/>
                <a:cs typeface="Times New Roman" panose="02020603050405020304" pitchFamily="18" charset="0"/>
              </a:rPr>
              <a:t>Maglumatlar</a:t>
            </a:r>
            <a:r>
              <a:rPr lang="en-US" sz="2400" i="1" dirty="0">
                <a:latin typeface="+mj-lt"/>
                <a:ea typeface="Calibri" panose="020F0502020204030204" pitchFamily="34" charset="0"/>
                <a:cs typeface="Times New Roman" panose="02020603050405020304" pitchFamily="18" charset="0"/>
              </a:rPr>
              <a:t>  </a:t>
            </a:r>
            <a:r>
              <a:rPr lang="en-US" sz="2400" i="1" dirty="0" err="1">
                <a:latin typeface="+mj-lt"/>
                <a:ea typeface="Calibri" panose="020F0502020204030204" pitchFamily="34" charset="0"/>
                <a:cs typeface="Times New Roman" panose="02020603050405020304" pitchFamily="18" charset="0"/>
              </a:rPr>
              <a:t>bazasy</a:t>
            </a:r>
            <a:r>
              <a:rPr lang="en-US" sz="2400" i="1" dirty="0">
                <a:latin typeface="+mj-lt"/>
                <a:ea typeface="Calibri" panose="020F0502020204030204" pitchFamily="34" charset="0"/>
                <a:cs typeface="Times New Roman" panose="02020603050405020304" pitchFamily="18" charset="0"/>
              </a:rPr>
              <a:t>  </a:t>
            </a:r>
            <a:r>
              <a:rPr lang="en-US" sz="2400" i="1" dirty="0" err="1">
                <a:latin typeface="+mj-lt"/>
                <a:ea typeface="Calibri" panose="020F0502020204030204" pitchFamily="34" charset="0"/>
                <a:cs typeface="Times New Roman" panose="02020603050405020304" pitchFamily="18" charset="0"/>
              </a:rPr>
              <a:t>bilen</a:t>
            </a:r>
            <a:r>
              <a:rPr lang="en-US" sz="2400" i="1" dirty="0">
                <a:latin typeface="+mj-lt"/>
                <a:ea typeface="Calibri" panose="020F0502020204030204" pitchFamily="34" charset="0"/>
                <a:cs typeface="Times New Roman" panose="02020603050405020304" pitchFamily="18" charset="0"/>
              </a:rPr>
              <a:t>  </a:t>
            </a:r>
            <a:r>
              <a:rPr lang="en-US" sz="2400" i="1" dirty="0" err="1">
                <a:latin typeface="+mj-lt"/>
                <a:ea typeface="Calibri" panose="020F0502020204030204" pitchFamily="34" charset="0"/>
                <a:cs typeface="Times New Roman" panose="02020603050405020304" pitchFamily="18" charset="0"/>
              </a:rPr>
              <a:t>işlemegin</a:t>
            </a:r>
            <a:r>
              <a:rPr lang="en-US" sz="2400" i="1" dirty="0">
                <a:latin typeface="+mj-lt"/>
                <a:ea typeface="Calibri" panose="020F0502020204030204" pitchFamily="34" charset="0"/>
                <a:cs typeface="Times New Roman" panose="02020603050405020304" pitchFamily="18" charset="0"/>
              </a:rPr>
              <a:t>  </a:t>
            </a:r>
            <a:r>
              <a:rPr lang="en-US" sz="2400" i="1" dirty="0" err="1">
                <a:latin typeface="+mj-lt"/>
                <a:ea typeface="Calibri" panose="020F0502020204030204" pitchFamily="34" charset="0"/>
                <a:cs typeface="Times New Roman" panose="02020603050405020304" pitchFamily="18" charset="0"/>
              </a:rPr>
              <a:t>ýönekeýlik</a:t>
            </a:r>
            <a:r>
              <a:rPr lang="en-US" sz="2400" i="1" dirty="0">
                <a:latin typeface="+mj-lt"/>
                <a:ea typeface="Calibri" panose="020F0502020204030204" pitchFamily="34" charset="0"/>
                <a:cs typeface="Times New Roman" panose="02020603050405020304" pitchFamily="18" charset="0"/>
              </a:rPr>
              <a:t>  </a:t>
            </a:r>
            <a:r>
              <a:rPr lang="en-US" sz="2400" i="1" dirty="0" err="1">
                <a:latin typeface="+mj-lt"/>
                <a:ea typeface="Calibri" panose="020F0502020204030204" pitchFamily="34" charset="0"/>
                <a:cs typeface="Times New Roman" panose="02020603050405020304" pitchFamily="18" charset="0"/>
              </a:rPr>
              <a:t>şerti</a:t>
            </a:r>
            <a:r>
              <a:rPr lang="ru-RU" sz="2400" dirty="0">
                <a:latin typeface="+mj-lt"/>
                <a:ea typeface="Calibri" panose="020F0502020204030204" pitchFamily="34" charset="0"/>
                <a:cs typeface="Times New Roman" panose="02020603050405020304" pitchFamily="18" charset="0"/>
              </a:rPr>
              <a:t> – </a:t>
            </a:r>
            <a:r>
              <a:rPr lang="en-US" sz="2400" dirty="0" err="1">
                <a:latin typeface="+mj-lt"/>
                <a:ea typeface="Calibri" panose="020F0502020204030204" pitchFamily="34" charset="0"/>
                <a:cs typeface="Times New Roman" panose="02020603050405020304" pitchFamily="18" charset="0"/>
              </a:rPr>
              <a:t>Aşakdaky</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şertleriň</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ýerine</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ýetmegi</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zerurdyr</a:t>
            </a:r>
            <a:r>
              <a:rPr lang="en-US" sz="2400" dirty="0">
                <a:latin typeface="+mj-lt"/>
                <a:ea typeface="Calibri" panose="020F0502020204030204" pitchFamily="34" charset="0"/>
                <a:cs typeface="Times New Roman" panose="02020603050405020304" pitchFamily="18" charset="0"/>
              </a:rPr>
              <a:t>.  </a:t>
            </a:r>
            <a:endParaRPr lang="ru-RU" sz="2400" dirty="0">
              <a:latin typeface="+mj-lt"/>
              <a:ea typeface="Calibri" panose="020F0502020204030204" pitchFamily="34" charset="0"/>
              <a:cs typeface="Times New Roman" panose="02020603050405020304" pitchFamily="18" charset="0"/>
            </a:endParaRPr>
          </a:p>
          <a:p>
            <a:pPr marL="539750" indent="-358775" algn="just">
              <a:lnSpc>
                <a:spcPct val="115000"/>
              </a:lnSpc>
              <a:spcBef>
                <a:spcPts val="600"/>
              </a:spcBef>
              <a:spcAft>
                <a:spcPts val="600"/>
              </a:spcAft>
            </a:pPr>
            <a:r>
              <a:rPr lang="en-US" sz="2400" dirty="0">
                <a:latin typeface="+mj-lt"/>
                <a:ea typeface="Calibri" panose="020F0502020204030204" pitchFamily="34" charset="0"/>
                <a:cs typeface="Arial" panose="020B0604020202020204" pitchFamily="34" charset="0"/>
              </a:rPr>
              <a:t>a) </a:t>
            </a:r>
            <a:r>
              <a:rPr lang="ru-RU" sz="2400" dirty="0">
                <a:latin typeface="+mj-lt"/>
                <a:ea typeface="Calibri" panose="020F0502020204030204" pitchFamily="34" charset="0"/>
                <a:cs typeface="Arial" panose="020B0604020202020204" pitchFamily="34" charset="0"/>
              </a:rPr>
              <a:t>p</a:t>
            </a:r>
            <a:r>
              <a:rPr lang="en-US" sz="2400" dirty="0" err="1">
                <a:latin typeface="+mj-lt"/>
                <a:ea typeface="Calibri" panose="020F0502020204030204" pitchFamily="34" charset="0"/>
                <a:cs typeface="Arial" panose="020B0604020202020204" pitchFamily="34" charset="0"/>
              </a:rPr>
              <a:t>rogramma</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düzüjiler</a:t>
            </a:r>
            <a:r>
              <a:rPr lang="en-US" sz="2400" dirty="0">
                <a:latin typeface="+mj-lt"/>
                <a:ea typeface="Calibri" panose="020F0502020204030204" pitchFamily="34" charset="0"/>
                <a:cs typeface="Arial" panose="020B0604020202020204" pitchFamily="34" charset="0"/>
              </a:rPr>
              <a:t>  </a:t>
            </a:r>
            <a:r>
              <a:rPr lang="ru-RU" sz="2400" dirty="0">
                <a:latin typeface="+mj-lt"/>
                <a:ea typeface="Calibri" panose="020F0502020204030204" pitchFamily="34" charset="0"/>
                <a:cs typeface="Arial" panose="020B0604020202020204" pitchFamily="34" charset="0"/>
              </a:rPr>
              <a:t>we</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ulanyjylar</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üçi</a:t>
            </a:r>
            <a:r>
              <a:rPr lang="ru-RU" sz="2400" dirty="0">
                <a:latin typeface="+mj-lt"/>
                <a:ea typeface="Calibri" panose="020F0502020204030204" pitchFamily="34" charset="0"/>
                <a:cs typeface="Arial" panose="020B0604020202020204" pitchFamily="34" charset="0"/>
              </a:rPr>
              <a:t>n</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maglumatlaryň</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strukturasy</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logiki</a:t>
            </a:r>
            <a:r>
              <a:rPr lang="en-US" sz="2400" dirty="0">
                <a:latin typeface="+mj-lt"/>
                <a:ea typeface="Calibri" panose="020F0502020204030204" pitchFamily="34" charset="0"/>
                <a:cs typeface="Arial" panose="020B0604020202020204" pitchFamily="34" charset="0"/>
              </a:rPr>
              <a:t>  hem  </a:t>
            </a:r>
            <a:r>
              <a:rPr lang="en-US" sz="2400" dirty="0" err="1">
                <a:latin typeface="+mj-lt"/>
                <a:ea typeface="Calibri" panose="020F0502020204030204" pitchFamily="34" charset="0"/>
                <a:cs typeface="Arial" panose="020B0604020202020204" pitchFamily="34" charset="0"/>
              </a:rPr>
              <a:t>düşnükli</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bolmalydyr</a:t>
            </a:r>
            <a:r>
              <a:rPr lang="en-US" sz="2400" dirty="0">
                <a:latin typeface="+mj-lt"/>
                <a:ea typeface="Calibri" panose="020F0502020204030204" pitchFamily="34" charset="0"/>
                <a:cs typeface="Arial" panose="020B0604020202020204" pitchFamily="34" charset="0"/>
              </a:rPr>
              <a:t>;     </a:t>
            </a:r>
            <a:endParaRPr lang="ru-RU" sz="2400" dirty="0">
              <a:latin typeface="+mj-lt"/>
              <a:ea typeface="Calibri" panose="020F0502020204030204" pitchFamily="34" charset="0"/>
              <a:cs typeface="Arial" panose="020B0604020202020204" pitchFamily="34" charset="0"/>
            </a:endParaRPr>
          </a:p>
          <a:p>
            <a:pPr marL="539750" indent="-358775" algn="just">
              <a:lnSpc>
                <a:spcPct val="115000"/>
              </a:lnSpc>
              <a:spcAft>
                <a:spcPts val="0"/>
              </a:spcAft>
            </a:pPr>
            <a:r>
              <a:rPr lang="en-US" sz="2400" dirty="0">
                <a:latin typeface="+mj-lt"/>
                <a:ea typeface="Calibri" panose="020F0502020204030204" pitchFamily="34" charset="0"/>
                <a:cs typeface="Arial" panose="020B0604020202020204" pitchFamily="34" charset="0"/>
              </a:rPr>
              <a:t>b) </a:t>
            </a:r>
            <a:r>
              <a:rPr lang="en-US" sz="2400" dirty="0" err="1">
                <a:latin typeface="+mj-lt"/>
                <a:ea typeface="Calibri" panose="020F0502020204030204" pitchFamily="34" charset="0"/>
                <a:cs typeface="Arial" panose="020B0604020202020204" pitchFamily="34" charset="0"/>
              </a:rPr>
              <a:t>maglumatlara</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ýüzlenmeklik</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amallary</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aýdyň</a:t>
            </a:r>
            <a:r>
              <a:rPr lang="en-US" sz="2400" dirty="0">
                <a:latin typeface="+mj-lt"/>
                <a:ea typeface="Calibri" panose="020F0502020204030204" pitchFamily="34" charset="0"/>
                <a:cs typeface="Arial" panose="020B0604020202020204" pitchFamily="34" charset="0"/>
              </a:rPr>
              <a:t>  we </a:t>
            </a:r>
            <a:r>
              <a:rPr lang="en-US" sz="2400" dirty="0" err="1">
                <a:latin typeface="+mj-lt"/>
                <a:ea typeface="Calibri" panose="020F0502020204030204" pitchFamily="34" charset="0"/>
                <a:cs typeface="Arial" panose="020B0604020202020204" pitchFamily="34" charset="0"/>
              </a:rPr>
              <a:t>dürs</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häsiýetlendirlen</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funksiýalara</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eýe</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bolmalydyr</a:t>
            </a:r>
            <a:r>
              <a:rPr lang="en-US" sz="2400" dirty="0">
                <a:latin typeface="+mj-lt"/>
                <a:ea typeface="Calibri" panose="020F0502020204030204" pitchFamily="34" charset="0"/>
                <a:cs typeface="Arial" panose="020B0604020202020204" pitchFamily="34" charset="0"/>
              </a:rPr>
              <a:t>; </a:t>
            </a:r>
            <a:endParaRPr lang="ru-RU" sz="2400" dirty="0">
              <a:latin typeface="+mj-lt"/>
              <a:ea typeface="Calibri" panose="020F0502020204030204" pitchFamily="34" charset="0"/>
              <a:cs typeface="Arial" panose="020B0604020202020204" pitchFamily="34" charset="0"/>
            </a:endParaRPr>
          </a:p>
          <a:p>
            <a:pPr marL="539750" indent="-358775" algn="just">
              <a:lnSpc>
                <a:spcPct val="115000"/>
              </a:lnSpc>
              <a:spcAft>
                <a:spcPts val="0"/>
              </a:spcAft>
            </a:pPr>
            <a:r>
              <a:rPr lang="en-US" sz="2400" dirty="0">
                <a:latin typeface="+mj-lt"/>
                <a:ea typeface="Calibri" panose="020F0502020204030204" pitchFamily="34" charset="0"/>
                <a:cs typeface="Arial" panose="020B0604020202020204" pitchFamily="34" charset="0"/>
              </a:rPr>
              <a:t>c) </a:t>
            </a:r>
            <a:r>
              <a:rPr lang="ru-RU" sz="2400" dirty="0">
                <a:latin typeface="+mj-lt"/>
                <a:ea typeface="Calibri" panose="020F0502020204030204" pitchFamily="34" charset="0"/>
                <a:cs typeface="Arial" panose="020B0604020202020204" pitchFamily="34" charset="0"/>
              </a:rPr>
              <a:t>d</a:t>
            </a:r>
            <a:r>
              <a:rPr lang="en-US" sz="2400" dirty="0" err="1">
                <a:latin typeface="+mj-lt"/>
                <a:ea typeface="Calibri" panose="020F0502020204030204" pitchFamily="34" charset="0"/>
                <a:cs typeface="Arial" panose="020B0604020202020204" pitchFamily="34" charset="0"/>
              </a:rPr>
              <a:t>ürli</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hyzmat</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ediş</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amallary</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uly</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zähmeti</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sarp</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etmezden</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ýerine</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ýetmelidirler</a:t>
            </a:r>
            <a:r>
              <a:rPr lang="en-US" sz="2400" dirty="0">
                <a:latin typeface="+mj-lt"/>
                <a:ea typeface="Calibri" panose="020F0502020204030204" pitchFamily="34" charset="0"/>
                <a:cs typeface="Arial" panose="020B0604020202020204" pitchFamily="34" charset="0"/>
              </a:rPr>
              <a:t>. </a:t>
            </a:r>
            <a:endParaRPr lang="ru-RU" sz="24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8141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CC3F37-7F4B-46B6-BDB1-DFB5A500D9E2}"/>
              </a:ext>
            </a:extLst>
          </p:cNvPr>
          <p:cNvSpPr/>
          <p:nvPr/>
        </p:nvSpPr>
        <p:spPr>
          <a:xfrm>
            <a:off x="381000" y="99278"/>
            <a:ext cx="8458200" cy="4575612"/>
          </a:xfrm>
          <a:prstGeom prst="rect">
            <a:avLst/>
          </a:prstGeom>
        </p:spPr>
        <p:txBody>
          <a:bodyPr wrap="square">
            <a:spAutoFit/>
          </a:bodyPr>
          <a:lstStyle/>
          <a:p>
            <a:pPr lvl="0" indent="361950" algn="just">
              <a:spcAft>
                <a:spcPts val="400"/>
              </a:spcAft>
              <a:buFont typeface="Wingdings" panose="05000000000000000000" pitchFamily="2" charset="2"/>
              <a:buChar char=""/>
            </a:pPr>
            <a:r>
              <a:rPr lang="en-US" sz="2400" i="1" dirty="0" err="1">
                <a:latin typeface="+mj-lt"/>
                <a:ea typeface="Calibri" panose="020F0502020204030204" pitchFamily="34" charset="0"/>
                <a:cs typeface="Times New Roman" panose="02020603050405020304" pitchFamily="18" charset="0"/>
              </a:rPr>
              <a:t>Maglumatlar</a:t>
            </a:r>
            <a:r>
              <a:rPr lang="en-US" sz="2400" i="1" dirty="0">
                <a:latin typeface="+mj-lt"/>
                <a:ea typeface="Calibri" panose="020F0502020204030204" pitchFamily="34" charset="0"/>
                <a:cs typeface="Times New Roman" panose="02020603050405020304" pitchFamily="18" charset="0"/>
              </a:rPr>
              <a:t>  </a:t>
            </a:r>
            <a:r>
              <a:rPr lang="en-US" sz="2400" i="1" dirty="0" err="1">
                <a:latin typeface="+mj-lt"/>
                <a:ea typeface="Calibri" panose="020F0502020204030204" pitchFamily="34" charset="0"/>
                <a:cs typeface="Times New Roman" panose="02020603050405020304" pitchFamily="18" charset="0"/>
              </a:rPr>
              <a:t>bazasyna</a:t>
            </a:r>
            <a:r>
              <a:rPr lang="en-US" sz="2400" i="1" dirty="0">
                <a:latin typeface="+mj-lt"/>
                <a:ea typeface="Calibri" panose="020F0502020204030204" pitchFamily="34" charset="0"/>
                <a:cs typeface="Times New Roman" panose="02020603050405020304" pitchFamily="18" charset="0"/>
              </a:rPr>
              <a:t>  </a:t>
            </a:r>
            <a:r>
              <a:rPr lang="en-US" sz="2400" i="1" dirty="0" err="1">
                <a:latin typeface="+mj-lt"/>
                <a:ea typeface="Calibri" panose="020F0502020204030204" pitchFamily="34" charset="0"/>
                <a:cs typeface="Times New Roman" panose="02020603050405020304" pitchFamily="18" charset="0"/>
              </a:rPr>
              <a:t>ýüzlenmegiň</a:t>
            </a:r>
            <a:r>
              <a:rPr lang="en-US" sz="2400" i="1" dirty="0">
                <a:latin typeface="+mj-lt"/>
                <a:ea typeface="Calibri" panose="020F0502020204030204" pitchFamily="34" charset="0"/>
                <a:cs typeface="Times New Roman" panose="02020603050405020304" pitchFamily="18" charset="0"/>
              </a:rPr>
              <a:t>  </a:t>
            </a:r>
            <a:r>
              <a:rPr lang="en-US" sz="2400" i="1" dirty="0" err="1">
                <a:latin typeface="+mj-lt"/>
                <a:ea typeface="Calibri" panose="020F0502020204030204" pitchFamily="34" charset="0"/>
                <a:cs typeface="Times New Roman" panose="02020603050405020304" pitchFamily="18" charset="0"/>
              </a:rPr>
              <a:t>effektiwligi</a:t>
            </a:r>
            <a:r>
              <a:rPr lang="en-US" sz="2400" dirty="0">
                <a:latin typeface="+mj-lt"/>
                <a:ea typeface="Calibri" panose="020F0502020204030204" pitchFamily="34" charset="0"/>
                <a:cs typeface="Times New Roman" panose="02020603050405020304" pitchFamily="18" charset="0"/>
              </a:rPr>
              <a:t> </a:t>
            </a:r>
            <a:r>
              <a:rPr lang="ru-RU"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Effektiwlik</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diýlip</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maglumatlara</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ýüzlenmegiň</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tizligine</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düşünilýär</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Maglumatlar</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bazasyna</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ýüzlenmeginiň</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effektiwliginiň</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möhümdigi</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düşnüklidir</a:t>
            </a:r>
            <a:r>
              <a:rPr lang="en-US" sz="2400" dirty="0">
                <a:latin typeface="+mj-lt"/>
                <a:ea typeface="Calibri" panose="020F0502020204030204" pitchFamily="34" charset="0"/>
                <a:cs typeface="Times New Roman" panose="02020603050405020304" pitchFamily="18" charset="0"/>
              </a:rPr>
              <a:t>. Emma  </a:t>
            </a:r>
            <a:r>
              <a:rPr lang="en-US" sz="2400" dirty="0" err="1">
                <a:latin typeface="+mj-lt"/>
                <a:ea typeface="Calibri" panose="020F0502020204030204" pitchFamily="34" charset="0"/>
                <a:cs typeface="Times New Roman" panose="02020603050405020304" pitchFamily="18" charset="0"/>
              </a:rPr>
              <a:t>bu</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maglumaty</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taýýarlamagyň</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ulgamy</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üçin</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möhüm</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faktor</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däldir</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Maglumatlar</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bazasy</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üçin</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maglumatlaryň</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bitewilik</a:t>
            </a:r>
            <a:r>
              <a:rPr lang="en-US" sz="2400" dirty="0">
                <a:latin typeface="+mj-lt"/>
                <a:ea typeface="Calibri" panose="020F0502020204030204" pitchFamily="34" charset="0"/>
                <a:cs typeface="Times New Roman" panose="02020603050405020304" pitchFamily="18" charset="0"/>
              </a:rPr>
              <a:t>  hem-de </a:t>
            </a:r>
            <a:r>
              <a:rPr lang="en-US" sz="2400" dirty="0" err="1">
                <a:latin typeface="+mj-lt"/>
                <a:ea typeface="Calibri" panose="020F0502020204030204" pitchFamily="34" charset="0"/>
                <a:cs typeface="Times New Roman" panose="02020603050405020304" pitchFamily="18" charset="0"/>
              </a:rPr>
              <a:t>garaşsyzlyk</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talaplarynyň</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ýerine</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ýetmeginiň</a:t>
            </a:r>
            <a:r>
              <a:rPr lang="en-US" sz="2400" dirty="0">
                <a:latin typeface="+mj-lt"/>
                <a:ea typeface="Calibri" panose="020F0502020204030204" pitchFamily="34" charset="0"/>
                <a:cs typeface="Times New Roman" panose="02020603050405020304" pitchFamily="18" charset="0"/>
              </a:rPr>
              <a:t>  has  </a:t>
            </a:r>
            <a:r>
              <a:rPr lang="en-US" sz="2400" dirty="0" err="1">
                <a:latin typeface="+mj-lt"/>
                <a:ea typeface="Calibri" panose="020F0502020204030204" pitchFamily="34" charset="0"/>
                <a:cs typeface="Times New Roman" panose="02020603050405020304" pitchFamily="18" charset="0"/>
              </a:rPr>
              <a:t>möhümdigi</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häzirki</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wagtda</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hemmeler</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tarapyndan</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ykrar</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edilendir</a:t>
            </a:r>
            <a:r>
              <a:rPr lang="en-US" sz="2400" dirty="0">
                <a:latin typeface="+mj-lt"/>
                <a:ea typeface="Calibri" panose="020F0502020204030204" pitchFamily="34" charset="0"/>
                <a:cs typeface="Times New Roman" panose="02020603050405020304" pitchFamily="18" charset="0"/>
              </a:rPr>
              <a:t>. </a:t>
            </a:r>
            <a:endParaRPr lang="tk-TM" sz="2400" dirty="0">
              <a:latin typeface="+mj-lt"/>
              <a:ea typeface="Calibri" panose="020F0502020204030204" pitchFamily="34" charset="0"/>
              <a:cs typeface="Times New Roman" panose="02020603050405020304" pitchFamily="18" charset="0"/>
            </a:endParaRPr>
          </a:p>
          <a:p>
            <a:pPr lvl="0" indent="361950" algn="just">
              <a:spcAft>
                <a:spcPts val="400"/>
              </a:spcAft>
              <a:buFont typeface="Wingdings" panose="05000000000000000000" pitchFamily="2" charset="2"/>
              <a:buChar char=""/>
            </a:pPr>
            <a:r>
              <a:rPr lang="en-US" sz="2400" i="1" dirty="0" err="1">
                <a:latin typeface="+mj-lt"/>
              </a:rPr>
              <a:t>Maglumatlaryň</a:t>
            </a:r>
            <a:r>
              <a:rPr lang="en-US" sz="2400" i="1" dirty="0">
                <a:latin typeface="+mj-lt"/>
              </a:rPr>
              <a:t>  </a:t>
            </a:r>
            <a:r>
              <a:rPr lang="en-US" sz="2400" i="1" dirty="0" err="1">
                <a:latin typeface="+mj-lt"/>
              </a:rPr>
              <a:t>programma</a:t>
            </a:r>
            <a:r>
              <a:rPr lang="en-US" sz="2400" i="1" dirty="0">
                <a:latin typeface="+mj-lt"/>
              </a:rPr>
              <a:t>  </a:t>
            </a:r>
            <a:r>
              <a:rPr lang="en-US" sz="2400" i="1" dirty="0" err="1">
                <a:latin typeface="+mj-lt"/>
              </a:rPr>
              <a:t>garaşsyzlygy</a:t>
            </a:r>
            <a:r>
              <a:rPr lang="ru-RU" sz="2400" dirty="0">
                <a:latin typeface="+mj-lt"/>
              </a:rPr>
              <a:t> – </a:t>
            </a:r>
            <a:r>
              <a:rPr lang="en-US" sz="2400" dirty="0" err="1">
                <a:latin typeface="+mj-lt"/>
              </a:rPr>
              <a:t>Maglumatlaryň</a:t>
            </a:r>
            <a:r>
              <a:rPr lang="en-US" sz="2400" dirty="0">
                <a:latin typeface="+mj-lt"/>
              </a:rPr>
              <a:t>   </a:t>
            </a:r>
            <a:r>
              <a:rPr lang="en-US" sz="2400" dirty="0" err="1">
                <a:latin typeface="+mj-lt"/>
              </a:rPr>
              <a:t>garaşsyzlyk</a:t>
            </a:r>
            <a:r>
              <a:rPr lang="en-US" sz="2400" dirty="0">
                <a:latin typeface="+mj-lt"/>
              </a:rPr>
              <a:t>  </a:t>
            </a:r>
            <a:r>
              <a:rPr lang="en-US" sz="2400" dirty="0" err="1">
                <a:latin typeface="+mj-lt"/>
              </a:rPr>
              <a:t>prinsipiniň</a:t>
            </a:r>
            <a:r>
              <a:rPr lang="en-US" sz="2400" dirty="0">
                <a:latin typeface="+mj-lt"/>
              </a:rPr>
              <a:t>  </a:t>
            </a:r>
            <a:r>
              <a:rPr lang="en-US" sz="2400" dirty="0" err="1">
                <a:latin typeface="+mj-lt"/>
              </a:rPr>
              <a:t>şerti</a:t>
            </a:r>
            <a:r>
              <a:rPr lang="en-US" sz="2400" dirty="0">
                <a:latin typeface="+mj-lt"/>
              </a:rPr>
              <a:t>, </a:t>
            </a:r>
            <a:r>
              <a:rPr lang="en-US" sz="2400" dirty="0" err="1">
                <a:latin typeface="+mj-lt"/>
              </a:rPr>
              <a:t>maglumatlar</a:t>
            </a:r>
            <a:r>
              <a:rPr lang="en-US" sz="2400" dirty="0">
                <a:latin typeface="+mj-lt"/>
              </a:rPr>
              <a:t> </a:t>
            </a:r>
            <a:r>
              <a:rPr lang="en-US" sz="2400" dirty="0" err="1">
                <a:latin typeface="+mj-lt"/>
              </a:rPr>
              <a:t>bazasy</a:t>
            </a:r>
            <a:r>
              <a:rPr lang="en-US" sz="2400" dirty="0">
                <a:latin typeface="+mj-lt"/>
              </a:rPr>
              <a:t>  </a:t>
            </a:r>
            <a:r>
              <a:rPr lang="en-US" sz="2400" dirty="0" err="1">
                <a:latin typeface="+mj-lt"/>
              </a:rPr>
              <a:t>dürli</a:t>
            </a:r>
            <a:r>
              <a:rPr lang="en-US" sz="2400" dirty="0">
                <a:latin typeface="+mj-lt"/>
              </a:rPr>
              <a:t>   </a:t>
            </a:r>
            <a:r>
              <a:rPr lang="en-US" sz="2400" dirty="0" err="1">
                <a:latin typeface="+mj-lt"/>
              </a:rPr>
              <a:t>modifikasiýalarynda</a:t>
            </a:r>
            <a:r>
              <a:rPr lang="en-US" sz="2400" dirty="0">
                <a:latin typeface="+mj-lt"/>
              </a:rPr>
              <a:t> </a:t>
            </a:r>
            <a:r>
              <a:rPr lang="en-US" sz="2400" dirty="0" err="1">
                <a:latin typeface="+mj-lt"/>
              </a:rPr>
              <a:t>giňeldilende</a:t>
            </a:r>
            <a:r>
              <a:rPr lang="en-US" sz="2400" dirty="0">
                <a:latin typeface="+mj-lt"/>
              </a:rPr>
              <a:t>  we  </a:t>
            </a:r>
            <a:r>
              <a:rPr lang="en-US" sz="2400" dirty="0" err="1">
                <a:latin typeface="+mj-lt"/>
              </a:rPr>
              <a:t>gaýtadan</a:t>
            </a:r>
            <a:r>
              <a:rPr lang="en-US" sz="2400" dirty="0">
                <a:latin typeface="+mj-lt"/>
              </a:rPr>
              <a:t>  </a:t>
            </a:r>
            <a:r>
              <a:rPr lang="en-US" sz="2400" dirty="0" err="1">
                <a:latin typeface="+mj-lt"/>
              </a:rPr>
              <a:t>gurnalanda</a:t>
            </a:r>
            <a:r>
              <a:rPr lang="en-US" sz="2400" dirty="0">
                <a:latin typeface="+mj-lt"/>
              </a:rPr>
              <a:t> </a:t>
            </a:r>
            <a:r>
              <a:rPr lang="en-US" sz="2400" dirty="0" err="1">
                <a:latin typeface="+mj-lt"/>
              </a:rPr>
              <a:t>öň</a:t>
            </a:r>
            <a:r>
              <a:rPr lang="en-US" sz="2400" dirty="0">
                <a:latin typeface="+mj-lt"/>
              </a:rPr>
              <a:t>  bar  </a:t>
            </a:r>
            <a:r>
              <a:rPr lang="en-US" sz="2400" dirty="0" err="1">
                <a:latin typeface="+mj-lt"/>
              </a:rPr>
              <a:t>bolan</a:t>
            </a:r>
            <a:r>
              <a:rPr lang="en-US" sz="2400" dirty="0">
                <a:latin typeface="+mj-lt"/>
              </a:rPr>
              <a:t>  </a:t>
            </a:r>
            <a:r>
              <a:rPr lang="en-US" sz="2400" dirty="0" err="1">
                <a:latin typeface="+mj-lt"/>
              </a:rPr>
              <a:t>amaly</a:t>
            </a:r>
            <a:r>
              <a:rPr lang="en-US" sz="2400" dirty="0">
                <a:latin typeface="+mj-lt"/>
              </a:rPr>
              <a:t>  </a:t>
            </a:r>
            <a:r>
              <a:rPr lang="en-US" sz="2400" dirty="0" err="1">
                <a:latin typeface="+mj-lt"/>
              </a:rPr>
              <a:t>programmalara</a:t>
            </a:r>
            <a:r>
              <a:rPr lang="en-US" sz="2400" dirty="0">
                <a:latin typeface="+mj-lt"/>
              </a:rPr>
              <a:t>  </a:t>
            </a:r>
            <a:r>
              <a:rPr lang="en-US" sz="2400" dirty="0" err="1">
                <a:latin typeface="+mj-lt"/>
              </a:rPr>
              <a:t>üýtgeşme</a:t>
            </a:r>
            <a:r>
              <a:rPr lang="en-US" sz="2400" dirty="0">
                <a:latin typeface="+mj-lt"/>
              </a:rPr>
              <a:t> </a:t>
            </a:r>
            <a:r>
              <a:rPr lang="en-US" sz="2400" dirty="0" err="1">
                <a:latin typeface="+mj-lt"/>
              </a:rPr>
              <a:t>girizmezligi</a:t>
            </a:r>
            <a:r>
              <a:rPr lang="en-US" sz="2400" dirty="0">
                <a:latin typeface="+mj-lt"/>
              </a:rPr>
              <a:t>  </a:t>
            </a:r>
            <a:r>
              <a:rPr lang="en-US" sz="2400" dirty="0" err="1">
                <a:latin typeface="+mj-lt"/>
              </a:rPr>
              <a:t>talap</a:t>
            </a:r>
            <a:r>
              <a:rPr lang="en-US" sz="2400" dirty="0">
                <a:latin typeface="+mj-lt"/>
              </a:rPr>
              <a:t>  </a:t>
            </a:r>
            <a:r>
              <a:rPr lang="en-US" sz="2400" dirty="0" err="1">
                <a:latin typeface="+mj-lt"/>
              </a:rPr>
              <a:t>edýär</a:t>
            </a:r>
            <a:endParaRPr lang="ru-RU"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7477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23E26-08D3-4C72-A33B-795EF76BDAE0}"/>
              </a:ext>
            </a:extLst>
          </p:cNvPr>
          <p:cNvSpPr/>
          <p:nvPr/>
        </p:nvSpPr>
        <p:spPr>
          <a:xfrm>
            <a:off x="304800" y="133350"/>
            <a:ext cx="8382000" cy="4390946"/>
          </a:xfrm>
          <a:prstGeom prst="rect">
            <a:avLst/>
          </a:prstGeom>
        </p:spPr>
        <p:txBody>
          <a:bodyPr wrap="square">
            <a:spAutoFit/>
          </a:bodyPr>
          <a:lstStyle/>
          <a:p>
            <a:pPr marL="342900" lvl="0" indent="-342900" algn="just">
              <a:spcAft>
                <a:spcPts val="400"/>
              </a:spcAft>
              <a:buFont typeface="Wingdings" panose="05000000000000000000" pitchFamily="2" charset="2"/>
              <a:buChar char=""/>
            </a:pPr>
            <a:r>
              <a:rPr lang="en-US" sz="2400" i="1" dirty="0" err="1">
                <a:latin typeface="+mj-lt"/>
                <a:ea typeface="Calibri" panose="020F0502020204030204" pitchFamily="34" charset="0"/>
                <a:cs typeface="Times New Roman" panose="02020603050405020304" pitchFamily="18" charset="0"/>
              </a:rPr>
              <a:t>Maglumatlar</a:t>
            </a:r>
            <a:r>
              <a:rPr lang="en-US" sz="2400" i="1" dirty="0">
                <a:latin typeface="+mj-lt"/>
                <a:ea typeface="Calibri" panose="020F0502020204030204" pitchFamily="34" charset="0"/>
                <a:cs typeface="Times New Roman" panose="02020603050405020304" pitchFamily="18" charset="0"/>
              </a:rPr>
              <a:t> </a:t>
            </a:r>
            <a:r>
              <a:rPr lang="en-US" sz="2400" i="1" dirty="0" err="1">
                <a:latin typeface="+mj-lt"/>
                <a:ea typeface="Calibri" panose="020F0502020204030204" pitchFamily="34" charset="0"/>
                <a:cs typeface="Times New Roman" panose="02020603050405020304" pitchFamily="18" charset="0"/>
              </a:rPr>
              <a:t>bazasynyň</a:t>
            </a:r>
            <a:r>
              <a:rPr lang="en-US" sz="2400" i="1" dirty="0">
                <a:latin typeface="+mj-lt"/>
                <a:ea typeface="Calibri" panose="020F0502020204030204" pitchFamily="34" charset="0"/>
                <a:cs typeface="Times New Roman" panose="02020603050405020304" pitchFamily="18" charset="0"/>
              </a:rPr>
              <a:t> </a:t>
            </a:r>
            <a:r>
              <a:rPr lang="en-US" sz="2400" i="1" dirty="0" err="1">
                <a:latin typeface="+mj-lt"/>
                <a:ea typeface="Calibri" panose="020F0502020204030204" pitchFamily="34" charset="0"/>
                <a:cs typeface="Times New Roman" panose="02020603050405020304" pitchFamily="18" charset="0"/>
              </a:rPr>
              <a:t>bitewiligi</a:t>
            </a:r>
            <a:r>
              <a:rPr lang="ru-RU" sz="2400" dirty="0">
                <a:latin typeface="+mj-lt"/>
                <a:ea typeface="Calibri" panose="020F0502020204030204" pitchFamily="34" charset="0"/>
                <a:cs typeface="Times New Roman" panose="02020603050405020304" pitchFamily="18" charset="0"/>
              </a:rPr>
              <a:t> – </a:t>
            </a:r>
            <a:r>
              <a:rPr lang="en-US" sz="2400" dirty="0" err="1">
                <a:latin typeface="+mj-lt"/>
                <a:ea typeface="Calibri" panose="020F0502020204030204" pitchFamily="34" charset="0"/>
                <a:cs typeface="Times New Roman" panose="02020603050405020304" pitchFamily="18" charset="0"/>
              </a:rPr>
              <a:t>Maglumatlar</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bazasynyň</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bitewiligi</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diýlip</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umuman</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onuň</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işe</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taýýarlygyna</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düşünilýär</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Maglumatlar</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bazasynyň</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bitewiligi</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köp</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nukdaýnazarly</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çylşyrymly</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düşünje</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Olaryň</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käbirine</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seredip</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geçeliň</a:t>
            </a:r>
            <a:r>
              <a:rPr lang="en-US" sz="2400" dirty="0">
                <a:latin typeface="+mj-lt"/>
                <a:ea typeface="Calibri" panose="020F0502020204030204" pitchFamily="34" charset="0"/>
                <a:cs typeface="Times New Roman" panose="02020603050405020304" pitchFamily="18" charset="0"/>
              </a:rPr>
              <a:t>.  </a:t>
            </a:r>
            <a:endParaRPr lang="ru-RU" sz="2400" dirty="0">
              <a:latin typeface="+mj-lt"/>
              <a:ea typeface="Calibri" panose="020F0502020204030204" pitchFamily="34" charset="0"/>
              <a:cs typeface="Times New Roman" panose="02020603050405020304" pitchFamily="18" charset="0"/>
            </a:endParaRPr>
          </a:p>
          <a:p>
            <a:pPr marL="270510" indent="-270510" algn="just">
              <a:spcAft>
                <a:spcPts val="0"/>
              </a:spcAft>
            </a:pPr>
            <a:r>
              <a:rPr lang="en-US" sz="2400" dirty="0">
                <a:latin typeface="+mj-lt"/>
                <a:ea typeface="Calibri" panose="020F0502020204030204" pitchFamily="34" charset="0"/>
                <a:cs typeface="Arial" panose="020B0604020202020204" pitchFamily="34" charset="0"/>
              </a:rPr>
              <a:t>a)</a:t>
            </a:r>
            <a:r>
              <a:rPr lang="tk-TM" sz="2400" dirty="0">
                <a:latin typeface="+mj-lt"/>
                <a:ea typeface="Calibri" panose="020F0502020204030204" pitchFamily="34" charset="0"/>
                <a:cs typeface="Arial" panose="020B0604020202020204" pitchFamily="34" charset="0"/>
              </a:rPr>
              <a:t> </a:t>
            </a:r>
            <a:r>
              <a:rPr lang="ru-RU" sz="2400" dirty="0">
                <a:latin typeface="+mj-lt"/>
                <a:ea typeface="Calibri" panose="020F0502020204030204" pitchFamily="34" charset="0"/>
                <a:cs typeface="Arial" panose="020B0604020202020204" pitchFamily="34" charset="0"/>
              </a:rPr>
              <a:t>f</a:t>
            </a:r>
            <a:r>
              <a:rPr lang="en-US" sz="2400" dirty="0" err="1">
                <a:latin typeface="+mj-lt"/>
                <a:ea typeface="Calibri" panose="020F0502020204030204" pitchFamily="34" charset="0"/>
                <a:cs typeface="Arial" panose="020B0604020202020204" pitchFamily="34" charset="0"/>
              </a:rPr>
              <a:t>iziki</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bitewiligi</a:t>
            </a:r>
            <a:r>
              <a:rPr lang="ru-RU" sz="2400" dirty="0">
                <a:latin typeface="+mj-lt"/>
                <a:ea typeface="Calibri" panose="020F0502020204030204" pitchFamily="34" charset="0"/>
                <a:cs typeface="Arial" panose="020B0604020202020204" pitchFamily="34" charset="0"/>
              </a:rPr>
              <a:t>,</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ýagny</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magnit</a:t>
            </a:r>
            <a:r>
              <a:rPr lang="en-US" sz="2400" dirty="0">
                <a:latin typeface="+mj-lt"/>
                <a:ea typeface="Calibri" panose="020F0502020204030204" pitchFamily="34" charset="0"/>
                <a:cs typeface="Arial" panose="020B0604020202020204" pitchFamily="34" charset="0"/>
              </a:rPr>
              <a:t>  g</a:t>
            </a:r>
            <a:r>
              <a:rPr lang="tk-TM" sz="2400" dirty="0">
                <a:latin typeface="+mj-lt"/>
                <a:ea typeface="Calibri" panose="020F0502020204030204" pitchFamily="34" charset="0"/>
                <a:cs typeface="Arial" panose="020B0604020202020204" pitchFamily="34" charset="0"/>
              </a:rPr>
              <a:t>ö</a:t>
            </a:r>
            <a:r>
              <a:rPr lang="en-US" sz="2400" dirty="0" err="1">
                <a:latin typeface="+mj-lt"/>
                <a:ea typeface="Calibri" panose="020F0502020204030204" pitchFamily="34" charset="0"/>
                <a:cs typeface="Arial" panose="020B0604020202020204" pitchFamily="34" charset="0"/>
              </a:rPr>
              <a:t>terijilerdäki</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informasiýalaryň</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abatlygy</a:t>
            </a:r>
            <a:r>
              <a:rPr lang="en-US" sz="2400" dirty="0">
                <a:latin typeface="+mj-lt"/>
                <a:ea typeface="Calibri" panose="020F0502020204030204" pitchFamily="34" charset="0"/>
                <a:cs typeface="Arial" panose="020B0604020202020204" pitchFamily="34" charset="0"/>
              </a:rPr>
              <a:t>  we </a:t>
            </a:r>
            <a:r>
              <a:rPr lang="en-US" sz="2400" dirty="0" err="1">
                <a:latin typeface="+mj-lt"/>
                <a:ea typeface="Calibri" panose="020F0502020204030204" pitchFamily="34" charset="0"/>
                <a:cs typeface="Arial" panose="020B0604020202020204" pitchFamily="34" charset="0"/>
              </a:rPr>
              <a:t>maglumatlaryň</a:t>
            </a:r>
            <a:r>
              <a:rPr lang="en-US" sz="2400" dirty="0">
                <a:latin typeface="+mj-lt"/>
                <a:ea typeface="Calibri" panose="020F0502020204030204" pitchFamily="34" charset="0"/>
                <a:cs typeface="Arial" panose="020B0604020202020204" pitchFamily="34" charset="0"/>
              </a:rPr>
              <a:t>  </a:t>
            </a:r>
            <a:r>
              <a:rPr lang="ru-RU" sz="2400" dirty="0">
                <a:latin typeface="+mj-lt"/>
                <a:ea typeface="Calibri" panose="020F0502020204030204" pitchFamily="34" charset="0"/>
                <a:cs typeface="Arial" panose="020B0604020202020204" pitchFamily="34" charset="0"/>
              </a:rPr>
              <a:t>dogrylygy</a:t>
            </a:r>
            <a:r>
              <a:rPr lang="en-US" sz="2400" dirty="0">
                <a:latin typeface="+mj-lt"/>
                <a:ea typeface="Calibri" panose="020F0502020204030204" pitchFamily="34" charset="0"/>
                <a:cs typeface="Arial" panose="020B0604020202020204" pitchFamily="34" charset="0"/>
              </a:rPr>
              <a:t>. </a:t>
            </a:r>
            <a:endParaRPr lang="ru-RU" sz="2400" dirty="0">
              <a:latin typeface="+mj-lt"/>
              <a:ea typeface="Calibri" panose="020F0502020204030204" pitchFamily="34" charset="0"/>
              <a:cs typeface="Arial" panose="020B0604020202020204" pitchFamily="34" charset="0"/>
            </a:endParaRPr>
          </a:p>
          <a:p>
            <a:pPr marL="270510" indent="-270510" algn="just">
              <a:spcAft>
                <a:spcPts val="0"/>
              </a:spcAft>
            </a:pPr>
            <a:r>
              <a:rPr lang="en-US" sz="2400" dirty="0">
                <a:latin typeface="+mj-lt"/>
                <a:ea typeface="Calibri" panose="020F0502020204030204" pitchFamily="34" charset="0"/>
                <a:cs typeface="Arial" panose="020B0604020202020204" pitchFamily="34" charset="0"/>
              </a:rPr>
              <a:t>b)</a:t>
            </a:r>
            <a:r>
              <a:rPr lang="tk-TM" sz="2400" dirty="0">
                <a:latin typeface="+mj-lt"/>
                <a:ea typeface="Calibri" panose="020F0502020204030204" pitchFamily="34" charset="0"/>
                <a:cs typeface="Arial" panose="020B0604020202020204" pitchFamily="34" charset="0"/>
              </a:rPr>
              <a:t> </a:t>
            </a:r>
            <a:r>
              <a:rPr lang="ru-RU" sz="2400" dirty="0">
                <a:latin typeface="+mj-lt"/>
                <a:ea typeface="Calibri" panose="020F0502020204030204" pitchFamily="34" charset="0"/>
                <a:cs typeface="Arial" panose="020B0604020202020204" pitchFamily="34" charset="0"/>
              </a:rPr>
              <a:t>l</a:t>
            </a:r>
            <a:r>
              <a:rPr lang="en-US" sz="2400" dirty="0" err="1">
                <a:latin typeface="+mj-lt"/>
                <a:ea typeface="Calibri" panose="020F0502020204030204" pitchFamily="34" charset="0"/>
                <a:cs typeface="Arial" panose="020B0604020202020204" pitchFamily="34" charset="0"/>
              </a:rPr>
              <a:t>ogiki</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bitewilik</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diýlip</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bazadaky</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maglumatlaryň</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talaba</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laýyklygyna</a:t>
            </a:r>
            <a:r>
              <a:rPr lang="en-US" sz="2400" dirty="0">
                <a:latin typeface="+mj-lt"/>
                <a:ea typeface="Calibri" panose="020F0502020204030204" pitchFamily="34" charset="0"/>
                <a:cs typeface="Arial" panose="020B0604020202020204" pitchFamily="34" charset="0"/>
              </a:rPr>
              <a:t>  </a:t>
            </a:r>
            <a:r>
              <a:rPr lang="en-US" sz="2400" dirty="0" err="1">
                <a:latin typeface="+mj-lt"/>
                <a:ea typeface="Calibri" panose="020F0502020204030204" pitchFamily="34" charset="0"/>
                <a:cs typeface="Arial" panose="020B0604020202020204" pitchFamily="34" charset="0"/>
              </a:rPr>
              <a:t>düşünilýär</a:t>
            </a:r>
            <a:r>
              <a:rPr lang="en-US" sz="2400" dirty="0">
                <a:latin typeface="+mj-lt"/>
                <a:ea typeface="Calibri" panose="020F0502020204030204" pitchFamily="34" charset="0"/>
                <a:cs typeface="Arial" panose="020B0604020202020204" pitchFamily="34" charset="0"/>
              </a:rPr>
              <a:t>. </a:t>
            </a:r>
            <a:endParaRPr lang="tk-TM" sz="2400" dirty="0">
              <a:latin typeface="+mj-lt"/>
              <a:ea typeface="Calibri" panose="020F0502020204030204" pitchFamily="34" charset="0"/>
              <a:cs typeface="Arial" panose="020B0604020202020204" pitchFamily="34" charset="0"/>
            </a:endParaRPr>
          </a:p>
          <a:p>
            <a:pPr marL="270510" indent="-270510" algn="just">
              <a:spcAft>
                <a:spcPts val="0"/>
              </a:spcAft>
            </a:pPr>
            <a:endParaRPr lang="tk-TM" sz="1050" dirty="0">
              <a:latin typeface="+mj-lt"/>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ü"/>
            </a:pPr>
            <a:r>
              <a:rPr lang="en-US" sz="2400" i="1" dirty="0" err="1">
                <a:latin typeface="+mj-lt"/>
              </a:rPr>
              <a:t>Maglumatlaryň</a:t>
            </a:r>
            <a:r>
              <a:rPr lang="en-US" sz="2400" i="1" dirty="0">
                <a:latin typeface="+mj-lt"/>
              </a:rPr>
              <a:t>  </a:t>
            </a:r>
            <a:r>
              <a:rPr lang="en-US" sz="2400" i="1" dirty="0" err="1">
                <a:latin typeface="+mj-lt"/>
              </a:rPr>
              <a:t>gizlinligi</a:t>
            </a:r>
            <a:r>
              <a:rPr lang="en-US" sz="2400" dirty="0">
                <a:latin typeface="+mj-lt"/>
              </a:rPr>
              <a:t> </a:t>
            </a:r>
            <a:r>
              <a:rPr lang="ru-RU" sz="2400" dirty="0">
                <a:latin typeface="+mj-lt"/>
              </a:rPr>
              <a:t>– </a:t>
            </a:r>
            <a:r>
              <a:rPr lang="en-US" sz="2400" dirty="0">
                <a:latin typeface="+mj-lt"/>
              </a:rPr>
              <a:t>Bu  </a:t>
            </a:r>
            <a:r>
              <a:rPr lang="en-US" sz="2400" dirty="0" err="1">
                <a:latin typeface="+mj-lt"/>
              </a:rPr>
              <a:t>adalga</a:t>
            </a:r>
            <a:r>
              <a:rPr lang="en-US" sz="2400" dirty="0">
                <a:latin typeface="+mj-lt"/>
              </a:rPr>
              <a:t>  </a:t>
            </a:r>
            <a:r>
              <a:rPr lang="en-US" sz="2400" dirty="0" err="1">
                <a:latin typeface="+mj-lt"/>
              </a:rPr>
              <a:t>umuman</a:t>
            </a:r>
            <a:r>
              <a:rPr lang="en-US" sz="2400" dirty="0">
                <a:latin typeface="+mj-lt"/>
              </a:rPr>
              <a:t>  </a:t>
            </a:r>
            <a:r>
              <a:rPr lang="en-US" sz="2400" dirty="0" err="1">
                <a:latin typeface="+mj-lt"/>
              </a:rPr>
              <a:t>maglumatlaryň</a:t>
            </a:r>
            <a:r>
              <a:rPr lang="en-US" sz="2400" dirty="0">
                <a:latin typeface="+mj-lt"/>
              </a:rPr>
              <a:t>  </a:t>
            </a:r>
            <a:r>
              <a:rPr lang="en-US" sz="2400" dirty="0" err="1">
                <a:latin typeface="+mj-lt"/>
              </a:rPr>
              <a:t>rugsat</a:t>
            </a:r>
            <a:r>
              <a:rPr lang="en-US" sz="2400" dirty="0">
                <a:latin typeface="+mj-lt"/>
              </a:rPr>
              <a:t>  </a:t>
            </a:r>
            <a:r>
              <a:rPr lang="en-US" sz="2400" dirty="0" err="1">
                <a:latin typeface="+mj-lt"/>
              </a:rPr>
              <a:t>edilmedik</a:t>
            </a:r>
            <a:r>
              <a:rPr lang="en-US" sz="2400" dirty="0">
                <a:latin typeface="+mj-lt"/>
              </a:rPr>
              <a:t>  </a:t>
            </a:r>
            <a:r>
              <a:rPr lang="en-US" sz="2400" dirty="0" err="1">
                <a:latin typeface="+mj-lt"/>
              </a:rPr>
              <a:t>ýüzlenmelerden</a:t>
            </a:r>
            <a:r>
              <a:rPr lang="en-US" sz="2400" dirty="0">
                <a:latin typeface="+mj-lt"/>
              </a:rPr>
              <a:t>  </a:t>
            </a:r>
            <a:r>
              <a:rPr lang="en-US" sz="2400" dirty="0" err="1">
                <a:latin typeface="+mj-lt"/>
              </a:rPr>
              <a:t>bolan</a:t>
            </a:r>
            <a:r>
              <a:rPr lang="en-US" sz="2400" dirty="0">
                <a:latin typeface="+mj-lt"/>
              </a:rPr>
              <a:t>  </a:t>
            </a:r>
            <a:r>
              <a:rPr lang="en-US" sz="2400" dirty="0" err="1">
                <a:latin typeface="+mj-lt"/>
              </a:rPr>
              <a:t>goragyna</a:t>
            </a:r>
            <a:r>
              <a:rPr lang="en-US" sz="2400" dirty="0">
                <a:latin typeface="+mj-lt"/>
              </a:rPr>
              <a:t>  </a:t>
            </a:r>
            <a:r>
              <a:rPr lang="en-US" sz="2400" dirty="0" err="1">
                <a:latin typeface="+mj-lt"/>
              </a:rPr>
              <a:t>düşünilýär</a:t>
            </a:r>
            <a:endParaRPr lang="ru-RU" sz="24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8261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8E878E-40BA-46CB-B429-10797C54319C}"/>
              </a:ext>
            </a:extLst>
          </p:cNvPr>
          <p:cNvSpPr/>
          <p:nvPr/>
        </p:nvSpPr>
        <p:spPr>
          <a:xfrm>
            <a:off x="419100" y="209550"/>
            <a:ext cx="8305800" cy="4324261"/>
          </a:xfrm>
          <a:prstGeom prst="rect">
            <a:avLst/>
          </a:prstGeom>
        </p:spPr>
        <p:txBody>
          <a:bodyPr wrap="square">
            <a:spAutoFit/>
          </a:bodyPr>
          <a:lstStyle/>
          <a:p>
            <a:pPr algn="just" defTabSz="361950"/>
            <a:r>
              <a:rPr lang="tk-TM"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Hususan</a:t>
            </a:r>
            <a:r>
              <a:rPr lang="en-US" sz="2500" dirty="0">
                <a:latin typeface="Times New Roman" panose="02020603050405020304" pitchFamily="18" charset="0"/>
                <a:ea typeface="Calibri" panose="020F0502020204030204" pitchFamily="34" charset="0"/>
              </a:rPr>
              <a:t>-da  </a:t>
            </a:r>
            <a:r>
              <a:rPr lang="en-US" sz="2500" dirty="0" err="1">
                <a:latin typeface="Times New Roman" panose="02020603050405020304" pitchFamily="18" charset="0"/>
                <a:ea typeface="Calibri" panose="020F0502020204030204" pitchFamily="34" charset="0"/>
              </a:rPr>
              <a:t>gizlinligiň</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iki</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görnüşini</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tapawutlandyrýarlar</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ýüzlenmegiň</a:t>
            </a:r>
            <a:r>
              <a:rPr lang="en-US" sz="2500" dirty="0">
                <a:latin typeface="Times New Roman" panose="02020603050405020304" pitchFamily="18" charset="0"/>
                <a:ea typeface="Calibri" panose="020F0502020204030204" pitchFamily="34" charset="0"/>
              </a:rPr>
              <a:t>  </a:t>
            </a:r>
            <a:r>
              <a:rPr lang="ru-RU" sz="2500" dirty="0">
                <a:latin typeface="Times New Roman" panose="02020603050405020304" pitchFamily="18" charset="0"/>
                <a:ea typeface="Calibri" panose="020F0502020204030204" pitchFamily="34" charset="0"/>
              </a:rPr>
              <a:t>gizlin açaryny (parol, kod) </a:t>
            </a:r>
            <a:r>
              <a:rPr lang="en-US" sz="2500" dirty="0" err="1">
                <a:latin typeface="Times New Roman" panose="02020603050405020304" pitchFamily="18" charset="0"/>
                <a:ea typeface="Calibri" panose="020F0502020204030204" pitchFamily="34" charset="0"/>
              </a:rPr>
              <a:t>bilmeýän</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ulanyj</a:t>
            </a:r>
            <a:r>
              <a:rPr lang="ru-RU" sz="2500" dirty="0">
                <a:latin typeface="Times New Roman" panose="02020603050405020304" pitchFamily="18" charset="0"/>
                <a:ea typeface="Calibri" panose="020F0502020204030204" pitchFamily="34" charset="0"/>
              </a:rPr>
              <a:t>y</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üçin</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maglumatlar</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bazasynyň</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tutuşlygyna</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ýada</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onuň</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käbir</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böleginiň</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ýapyklygy</a:t>
            </a:r>
            <a:r>
              <a:rPr lang="en-US" sz="2500" dirty="0">
                <a:latin typeface="Times New Roman" panose="02020603050405020304" pitchFamily="18" charset="0"/>
                <a:ea typeface="Calibri" panose="020F0502020204030204" pitchFamily="34" charset="0"/>
              </a:rPr>
              <a:t>  we </a:t>
            </a:r>
            <a:r>
              <a:rPr lang="ru-RU" sz="2500" dirty="0">
                <a:latin typeface="Times New Roman" panose="02020603050405020304" pitchFamily="18" charset="0"/>
                <a:ea typeface="Calibri" panose="020F0502020204030204" pitchFamily="34" charset="0"/>
              </a:rPr>
              <a:t>gizlin açaryny </a:t>
            </a:r>
            <a:r>
              <a:rPr lang="en-US" sz="2500" dirty="0" err="1">
                <a:latin typeface="Times New Roman" panose="02020603050405020304" pitchFamily="18" charset="0"/>
                <a:ea typeface="Calibri" panose="020F0502020204030204" pitchFamily="34" charset="0"/>
              </a:rPr>
              <a:t>bilmeýän</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adamlar</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üçin</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maglumatlar</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bazasyndan</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diňe</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okamak</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mümkinçiligi</a:t>
            </a:r>
            <a:r>
              <a:rPr lang="en-US" sz="2500" dirty="0">
                <a:latin typeface="Times New Roman" panose="02020603050405020304" pitchFamily="18" charset="0"/>
                <a:ea typeface="Calibri" panose="020F0502020204030204" pitchFamily="34" charset="0"/>
              </a:rPr>
              <a:t> we </a:t>
            </a:r>
            <a:r>
              <a:rPr lang="en-US" sz="2500" dirty="0" err="1">
                <a:latin typeface="Times New Roman" panose="02020603050405020304" pitchFamily="18" charset="0"/>
                <a:ea typeface="Calibri" panose="020F0502020204030204" pitchFamily="34" charset="0"/>
              </a:rPr>
              <a:t>maglumatlaryň</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modefisirlenmeginiň</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goraglylygy</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Sanalyp</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geçen</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talaplar</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köplenç</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çapraz</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gelýändir</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Şonuň</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üçinem</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anyk</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maglumatlar</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bazasyny</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işläp</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düzüjileriň</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öňünde</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düzýän</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maglumatlar</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taýýarlaýjy</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ulgamy</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üçin</a:t>
            </a:r>
            <a:r>
              <a:rPr lang="en-US" sz="2500" dirty="0">
                <a:latin typeface="Times New Roman" panose="02020603050405020304" pitchFamily="18" charset="0"/>
                <a:ea typeface="Calibri" panose="020F0502020204030204" pitchFamily="34" charset="0"/>
              </a:rPr>
              <a:t>  has  </a:t>
            </a:r>
            <a:r>
              <a:rPr lang="en-US" sz="2500" dirty="0" err="1">
                <a:latin typeface="Times New Roman" panose="02020603050405020304" pitchFamily="18" charset="0"/>
                <a:ea typeface="Calibri" panose="020F0502020204030204" pitchFamily="34" charset="0"/>
              </a:rPr>
              <a:t>wajyp</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bolan</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talaplary</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hasaba</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alýan</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ylalaşykly</a:t>
            </a:r>
            <a:r>
              <a:rPr lang="en-US" sz="2500" dirty="0">
                <a:latin typeface="Times New Roman" panose="02020603050405020304" pitchFamily="18" charset="0"/>
                <a:ea typeface="Calibri" panose="020F0502020204030204" pitchFamily="34" charset="0"/>
              </a:rPr>
              <a:t>  </a:t>
            </a:r>
            <a:r>
              <a:rPr lang="ru-RU" sz="2500" dirty="0">
                <a:latin typeface="Times New Roman" panose="02020603050405020304" pitchFamily="18" charset="0"/>
                <a:ea typeface="Calibri" panose="020F0502020204030204" pitchFamily="34" charset="0"/>
              </a:rPr>
              <a:t>görnüşlerini</a:t>
            </a:r>
            <a:r>
              <a:rPr lang="en-US" sz="2500" dirty="0">
                <a:latin typeface="Times New Roman" panose="02020603050405020304" pitchFamily="18" charset="0"/>
                <a:ea typeface="Calibri" panose="020F0502020204030204" pitchFamily="34" charset="0"/>
              </a:rPr>
              <a:t>  </a:t>
            </a:r>
            <a:r>
              <a:rPr lang="en-US" sz="2500" dirty="0" err="1">
                <a:latin typeface="Times New Roman" panose="02020603050405020304" pitchFamily="18" charset="0"/>
                <a:ea typeface="Calibri" panose="020F0502020204030204" pitchFamily="34" charset="0"/>
              </a:rPr>
              <a:t>saýlamak</a:t>
            </a:r>
            <a:r>
              <a:rPr lang="en-US" sz="2500" dirty="0">
                <a:latin typeface="Times New Roman" panose="02020603050405020304" pitchFamily="18" charset="0"/>
                <a:ea typeface="Calibri" panose="020F0502020204030204" pitchFamily="34" charset="0"/>
              </a:rPr>
              <a:t>  </a:t>
            </a:r>
            <a:r>
              <a:rPr lang="ru-RU" sz="2500" dirty="0">
                <a:latin typeface="Times New Roman" panose="02020603050405020304" pitchFamily="18" charset="0"/>
                <a:ea typeface="Calibri" panose="020F0502020204030204" pitchFamily="34" charset="0"/>
              </a:rPr>
              <a:t>meselesi wajyp bolup </a:t>
            </a:r>
            <a:r>
              <a:rPr lang="en-US" sz="2500" dirty="0" err="1">
                <a:latin typeface="Times New Roman" panose="02020603050405020304" pitchFamily="18" charset="0"/>
                <a:ea typeface="Calibri" panose="020F0502020204030204" pitchFamily="34" charset="0"/>
              </a:rPr>
              <a:t>durýar</a:t>
            </a:r>
            <a:r>
              <a:rPr lang="tk-TM" sz="2500" dirty="0">
                <a:latin typeface="Times New Roman" panose="02020603050405020304" pitchFamily="18" charset="0"/>
                <a:ea typeface="Calibri" panose="020F0502020204030204" pitchFamily="34" charset="0"/>
              </a:rPr>
              <a:t>.</a:t>
            </a:r>
            <a:endParaRPr lang="ru-RU" sz="2500" dirty="0"/>
          </a:p>
        </p:txBody>
      </p:sp>
    </p:spTree>
    <p:extLst>
      <p:ext uri="{BB962C8B-B14F-4D97-AF65-F5344CB8AC3E}">
        <p14:creationId xmlns:p14="http://schemas.microsoft.com/office/powerpoint/2010/main" val="2244560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0" y="971550"/>
            <a:ext cx="5181600" cy="2862322"/>
          </a:xfrm>
          <a:prstGeom prst="rect">
            <a:avLst/>
          </a:prstGeom>
        </p:spPr>
        <p:txBody>
          <a:bodyPr wrap="square">
            <a:spAutoFit/>
          </a:bodyPr>
          <a:lstStyle/>
          <a:p>
            <a:pPr lvl="0" indent="449263" algn="ctr" eaLnBrk="0" hangingPunct="0"/>
            <a:r>
              <a:rPr lang="tk-TM" altLang="ru-RU" sz="3600" b="1" dirty="0">
                <a:latin typeface="Times New Roman" panose="02020603050405020304" pitchFamily="18" charset="0"/>
                <a:ea typeface="Calibri" panose="020F0502020204030204" pitchFamily="34" charset="0"/>
                <a:cs typeface="Times New Roman" panose="02020603050405020304" pitchFamily="18" charset="0"/>
              </a:rPr>
              <a:t>ÜNS BERIP</a:t>
            </a:r>
          </a:p>
          <a:p>
            <a:pPr lvl="0" indent="449263" algn="ctr" eaLnBrk="0" hangingPunct="0"/>
            <a:endParaRPr lang="tk-TM" altLang="ru-RU" sz="3600" b="1" dirty="0">
              <a:latin typeface="Times New Roman" panose="02020603050405020304" pitchFamily="18" charset="0"/>
              <a:ea typeface="Calibri" panose="020F0502020204030204" pitchFamily="34" charset="0"/>
              <a:cs typeface="Times New Roman" panose="02020603050405020304" pitchFamily="18" charset="0"/>
            </a:endParaRPr>
          </a:p>
          <a:p>
            <a:pPr lvl="0" indent="449263" algn="ctr" eaLnBrk="0" hangingPunct="0"/>
            <a:r>
              <a:rPr lang="sq-AL" altLang="ru-RU" sz="3600" b="1" dirty="0">
                <a:latin typeface="Times New Roman" panose="02020603050405020304" pitchFamily="18" charset="0"/>
                <a:ea typeface="Calibri" panose="020F0502020204030204" pitchFamily="34" charset="0"/>
                <a:cs typeface="Times New Roman" panose="02020603050405020304" pitchFamily="18" charset="0"/>
              </a:rPr>
              <a:t>D</a:t>
            </a:r>
            <a:r>
              <a:rPr lang="tk-TM" altLang="ru-RU" sz="3600" b="1" dirty="0">
                <a:latin typeface="Times New Roman" panose="02020603050405020304" pitchFamily="18" charset="0"/>
                <a:ea typeface="Calibri" panose="020F0502020204030204" pitchFamily="34" charset="0"/>
                <a:cs typeface="Times New Roman" panose="02020603050405020304" pitchFamily="18" charset="0"/>
              </a:rPr>
              <a:t>IŇLÄNIŇIZ ÜÇIN</a:t>
            </a:r>
          </a:p>
          <a:p>
            <a:pPr lvl="0" indent="449263" algn="ctr" eaLnBrk="0" hangingPunct="0"/>
            <a:endParaRPr lang="tk-TM" altLang="ru-RU" sz="3600" b="1" dirty="0">
              <a:latin typeface="Times New Roman" panose="02020603050405020304" pitchFamily="18" charset="0"/>
              <a:ea typeface="Calibri" panose="020F0502020204030204" pitchFamily="34" charset="0"/>
              <a:cs typeface="Times New Roman" panose="02020603050405020304" pitchFamily="18" charset="0"/>
            </a:endParaRPr>
          </a:p>
          <a:p>
            <a:pPr lvl="0" indent="449263" algn="ctr" eaLnBrk="0" hangingPunct="0"/>
            <a:r>
              <a:rPr lang="tk-TM" altLang="ru-RU" sz="3600" b="1" dirty="0">
                <a:latin typeface="Times New Roman" panose="02020603050405020304" pitchFamily="18" charset="0"/>
                <a:ea typeface="Calibri" panose="020F0502020204030204" pitchFamily="34" charset="0"/>
                <a:cs typeface="Times New Roman" panose="02020603050405020304" pitchFamily="18" charset="0"/>
              </a:rPr>
              <a:t> SAG BOLUŇ!</a:t>
            </a:r>
            <a:endParaRPr lang="sq-AL" alt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01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E5C4AE-0C20-4905-8C6E-FDB5B520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157" y="100445"/>
            <a:ext cx="4592108" cy="4730635"/>
          </a:xfrm>
          <a:prstGeom prst="rect">
            <a:avLst/>
          </a:prstGeom>
        </p:spPr>
      </p:pic>
      <p:sp>
        <p:nvSpPr>
          <p:cNvPr id="4" name="Rectangle 3">
            <a:extLst>
              <a:ext uri="{FF2B5EF4-FFF2-40B4-BE49-F238E27FC236}">
                <a16:creationId xmlns:a16="http://schemas.microsoft.com/office/drawing/2014/main" id="{B37E2A55-7AB0-4437-8701-94F56BFC7945}"/>
              </a:ext>
            </a:extLst>
          </p:cNvPr>
          <p:cNvSpPr/>
          <p:nvPr/>
        </p:nvSpPr>
        <p:spPr>
          <a:xfrm>
            <a:off x="384734" y="135017"/>
            <a:ext cx="3501465" cy="1569660"/>
          </a:xfrm>
          <a:prstGeom prst="rect">
            <a:avLst/>
          </a:prstGeom>
        </p:spPr>
        <p:txBody>
          <a:bodyPr wrap="square">
            <a:spAutoFit/>
          </a:bodyPr>
          <a:lstStyle/>
          <a:p>
            <a:pPr algn="ctr"/>
            <a:r>
              <a:rPr lang="tk-TM" sz="2400" dirty="0">
                <a:solidFill>
                  <a:srgbClr val="000000"/>
                </a:solidFill>
                <a:latin typeface="Times New Roman" panose="02020603050405020304" pitchFamily="18" charset="0"/>
              </a:rPr>
              <a:t>Bulut tehnologiýalar. Köpçülikleýin aragatnaşykda maglumat goragynyň zerurlygy. </a:t>
            </a:r>
            <a:endParaRPr lang="ru-RU" sz="2400" dirty="0"/>
          </a:p>
        </p:txBody>
      </p:sp>
      <p:pic>
        <p:nvPicPr>
          <p:cNvPr id="5" name="Picture 4">
            <a:extLst>
              <a:ext uri="{FF2B5EF4-FFF2-40B4-BE49-F238E27FC236}">
                <a16:creationId xmlns:a16="http://schemas.microsoft.com/office/drawing/2014/main" id="{E7E3ACF1-C2E5-49F3-B150-2392A450B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22" y="1965812"/>
            <a:ext cx="3642577" cy="2865268"/>
          </a:xfrm>
          <a:prstGeom prst="rect">
            <a:avLst/>
          </a:prstGeom>
        </p:spPr>
      </p:pic>
    </p:spTree>
    <p:extLst>
      <p:ext uri="{BB962C8B-B14F-4D97-AF65-F5344CB8AC3E}">
        <p14:creationId xmlns:p14="http://schemas.microsoft.com/office/powerpoint/2010/main" val="375881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FCEBDB-3A53-412C-B160-878389000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7692"/>
            <a:ext cx="8382000" cy="4922458"/>
          </a:xfrm>
          <a:prstGeom prst="rect">
            <a:avLst/>
          </a:prstGeom>
        </p:spPr>
      </p:pic>
    </p:spTree>
    <p:extLst>
      <p:ext uri="{BB962C8B-B14F-4D97-AF65-F5344CB8AC3E}">
        <p14:creationId xmlns:p14="http://schemas.microsoft.com/office/powerpoint/2010/main" val="397965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52FBC6-039D-4F42-82E6-0AFC50BD8C4A}"/>
              </a:ext>
            </a:extLst>
          </p:cNvPr>
          <p:cNvSpPr/>
          <p:nvPr/>
        </p:nvSpPr>
        <p:spPr>
          <a:xfrm>
            <a:off x="381000" y="28928"/>
            <a:ext cx="8382000" cy="5847755"/>
          </a:xfrm>
          <a:prstGeom prst="rect">
            <a:avLst/>
          </a:prstGeom>
        </p:spPr>
        <p:txBody>
          <a:bodyPr wrap="square">
            <a:spAutoFit/>
          </a:bodyPr>
          <a:lstStyle/>
          <a:p>
            <a:pPr marL="285750" indent="-285750" algn="just">
              <a:buFont typeface="Wingdings" panose="05000000000000000000" pitchFamily="2" charset="2"/>
              <a:buChar char="Ø"/>
            </a:pPr>
            <a:r>
              <a:rPr lang="tk-TM" sz="2200" b="1" dirty="0">
                <a:solidFill>
                  <a:srgbClr val="000000"/>
                </a:solidFill>
                <a:latin typeface="Times New Roman" panose="02020603050405020304" pitchFamily="18" charset="0"/>
              </a:rPr>
              <a:t> </a:t>
            </a:r>
            <a:r>
              <a:rPr lang="en-US" sz="2200" b="1" dirty="0" err="1">
                <a:solidFill>
                  <a:srgbClr val="000000"/>
                </a:solidFill>
                <a:latin typeface="Times New Roman" panose="02020603050405020304" pitchFamily="18" charset="0"/>
              </a:rPr>
              <a:t>Bulut</a:t>
            </a:r>
            <a:r>
              <a:rPr lang="en-US" sz="2200" b="1" dirty="0">
                <a:solidFill>
                  <a:srgbClr val="000000"/>
                </a:solidFill>
                <a:latin typeface="Times New Roman" panose="02020603050405020304" pitchFamily="18" charset="0"/>
              </a:rPr>
              <a:t> </a:t>
            </a:r>
            <a:r>
              <a:rPr lang="en-US" sz="2200" b="1" dirty="0" err="1">
                <a:solidFill>
                  <a:srgbClr val="000000"/>
                </a:solidFill>
                <a:latin typeface="Times New Roman" panose="02020603050405020304" pitchFamily="18" charset="0"/>
              </a:rPr>
              <a:t>hasaplamalary</a:t>
            </a:r>
            <a:r>
              <a:rPr lang="en-US" sz="2200" b="1" dirty="0">
                <a:solidFill>
                  <a:srgbClr val="000000"/>
                </a:solidFill>
                <a:latin typeface="Times New Roman" panose="02020603050405020304" pitchFamily="18" charset="0"/>
              </a:rPr>
              <a:t>.</a:t>
            </a:r>
            <a:endParaRPr lang="tk-TM" sz="2200" b="1" dirty="0">
              <a:solidFill>
                <a:srgbClr val="000000"/>
              </a:solidFill>
              <a:latin typeface="Times New Roman" panose="02020603050405020304" pitchFamily="18" charset="0"/>
            </a:endParaRPr>
          </a:p>
          <a:p>
            <a:pPr algn="just" defTabSz="361950"/>
            <a:r>
              <a:rPr lang="tk-TM" sz="2200" dirty="0">
                <a:solidFill>
                  <a:srgbClr val="000000"/>
                </a:solidFill>
                <a:latin typeface="Times New Roman" panose="02020603050405020304" pitchFamily="18" charset="0"/>
              </a:rPr>
              <a:t>	</a:t>
            </a:r>
            <a:r>
              <a:rPr lang="ru-RU" sz="2200" dirty="0">
                <a:solidFill>
                  <a:srgbClr val="000000"/>
                </a:solidFill>
                <a:latin typeface="Times New Roman" panose="02020603050405020304" pitchFamily="18" charset="0"/>
              </a:rPr>
              <a:t>Bulut hasaplamalary ösüp barýan bir tehnologiýa bolup, hasaplama gorlary we kuwwatlyklary </a:t>
            </a:r>
            <a:r>
              <a:rPr lang="tk-TM" sz="2200" dirty="0">
                <a:solidFill>
                  <a:srgbClr val="000000"/>
                </a:solidFill>
                <a:latin typeface="Times New Roman" panose="02020603050405020304" pitchFamily="18" charset="0"/>
              </a:rPr>
              <a:t>boýunça </a:t>
            </a:r>
            <a:r>
              <a:rPr lang="ru-RU" sz="2200" dirty="0">
                <a:solidFill>
                  <a:srgbClr val="000000"/>
                </a:solidFill>
                <a:latin typeface="Times New Roman" panose="02020603050405020304" pitchFamily="18" charset="0"/>
              </a:rPr>
              <a:t>ulanyja Internet hyzmaty hökmünde berilýän, maglumatlaryň uzak aralykdan gaýtadan işlenilmegini we saklanylmagyny göz öňünde tutýan tehnologiýa. “Bulutlaýyn” tehnologiýa ulanyjynyň talap etmegi boýunça iň az ulanylyş harajatlary bilen berlip bilinýän we boşadylýan çarçuwalaýyn hasaplaýyş hem-de maglumat gorlarynyň amatly tor arkaly elýeterliligini ähli ýerde üpjin etmegi göz öňünde tutýar.</a:t>
            </a:r>
          </a:p>
          <a:p>
            <a:pPr algn="just" defTabSz="361950"/>
            <a:r>
              <a:rPr lang="tk-TM" sz="2200" dirty="0">
                <a:solidFill>
                  <a:srgbClr val="000000"/>
                </a:solidFill>
                <a:latin typeface="Times New Roman" panose="02020603050405020304" pitchFamily="18" charset="0"/>
              </a:rPr>
              <a:t>	</a:t>
            </a:r>
            <a:r>
              <a:rPr lang="ru-RU" sz="2200" dirty="0">
                <a:solidFill>
                  <a:srgbClr val="000000"/>
                </a:solidFill>
                <a:latin typeface="Times New Roman" panose="02020603050405020304" pitchFamily="18" charset="0"/>
              </a:rPr>
              <a:t>Bulut hasaplama modeliniň ýakyn wagtda durmuşa ornaşdyrylmagynda esasy üç sany tapawutlanan ösen tehnologiýa esaslanandyr. Bulut hasaplamalarynyň döremegine sebäp bolan we düýbini  tutujy hökmünde tanalýan bu üç tehnologiýa: web hyzmatçylary, hyýallaşdyrma (virtualization) we jedwel (grid)</a:t>
            </a:r>
            <a:r>
              <a:rPr lang="tk-TM" sz="2200" dirty="0">
                <a:solidFill>
                  <a:srgbClr val="000000"/>
                </a:solidFill>
                <a:latin typeface="Times New Roman" panose="02020603050405020304" pitchFamily="18" charset="0"/>
              </a:rPr>
              <a:t> hasaplamalarydyr. </a:t>
            </a:r>
          </a:p>
          <a:p>
            <a:pPr algn="just" defTabSz="361950"/>
            <a:r>
              <a:rPr lang="tk-TM" sz="2200" dirty="0">
                <a:solidFill>
                  <a:srgbClr val="000000"/>
                </a:solidFill>
                <a:latin typeface="Times New Roman" panose="02020603050405020304" pitchFamily="18" charset="0"/>
              </a:rPr>
              <a:t>  </a:t>
            </a:r>
            <a:br>
              <a:rPr lang="tk-TM" sz="2200" dirty="0">
                <a:solidFill>
                  <a:srgbClr val="000000"/>
                </a:solidFill>
                <a:latin typeface="Times New Roman" panose="02020603050405020304" pitchFamily="18" charset="0"/>
              </a:rPr>
            </a:br>
            <a:endParaRPr lang="ru-RU" sz="2200" dirty="0"/>
          </a:p>
        </p:txBody>
      </p:sp>
    </p:spTree>
    <p:extLst>
      <p:ext uri="{BB962C8B-B14F-4D97-AF65-F5344CB8AC3E}">
        <p14:creationId xmlns:p14="http://schemas.microsoft.com/office/powerpoint/2010/main" val="52048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C6D609-E34C-4EB2-BC54-1CEDB2474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3350"/>
            <a:ext cx="6629400" cy="4681225"/>
          </a:xfrm>
          <a:prstGeom prst="rect">
            <a:avLst/>
          </a:prstGeom>
        </p:spPr>
      </p:pic>
    </p:spTree>
    <p:extLst>
      <p:ext uri="{BB962C8B-B14F-4D97-AF65-F5344CB8AC3E}">
        <p14:creationId xmlns:p14="http://schemas.microsoft.com/office/powerpoint/2010/main" val="397323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36C510-2C22-447D-9988-A3730E27126C}"/>
              </a:ext>
            </a:extLst>
          </p:cNvPr>
          <p:cNvSpPr/>
          <p:nvPr/>
        </p:nvSpPr>
        <p:spPr>
          <a:xfrm>
            <a:off x="342900" y="9172"/>
            <a:ext cx="8458200" cy="5047536"/>
          </a:xfrm>
          <a:prstGeom prst="rect">
            <a:avLst/>
          </a:prstGeom>
        </p:spPr>
        <p:txBody>
          <a:bodyPr wrap="square">
            <a:spAutoFit/>
          </a:bodyPr>
          <a:lstStyle/>
          <a:p>
            <a:pPr indent="355600" algn="just">
              <a:buFont typeface="Wingdings" panose="05000000000000000000" pitchFamily="2" charset="2"/>
              <a:buChar char="ü"/>
            </a:pPr>
            <a:r>
              <a:rPr lang="tk-TM" sz="2300" b="1" i="1" dirty="0">
                <a:solidFill>
                  <a:srgbClr val="000000"/>
                </a:solidFill>
                <a:latin typeface="Times New Roman" panose="02020603050405020304" pitchFamily="18" charset="0"/>
              </a:rPr>
              <a:t>Web hyzmatçylary – </a:t>
            </a:r>
            <a:r>
              <a:rPr lang="tk-TM" sz="2300" dirty="0">
                <a:solidFill>
                  <a:srgbClr val="000000"/>
                </a:solidFill>
                <a:latin typeface="Times New Roman" panose="02020603050405020304" pitchFamily="18" charset="0"/>
              </a:rPr>
              <a:t>internet ýardamy bilen elýeterli bolan, programmirleme dilleriniň esasynda özbaşdak ýazylan (düzülen) bir platformadyr. Bu hyzmatçylar özbaşdak standart programmirleme dillerine laýyklykda ýazylan web sahypalarydyr (brauzer). Şonuň üçin başga bir platformalary we tehnologiýalary ulanýan programmaçylar tarapyndan we tiz wagtda täze programma önümleriniň ornaşdyrylmagy hem bu kada laýyk gelmeginiň esasydyr.</a:t>
            </a:r>
          </a:p>
          <a:p>
            <a:pPr algn="just"/>
            <a:r>
              <a:rPr lang="tk-TM" sz="2300" b="1" i="1" dirty="0">
                <a:solidFill>
                  <a:srgbClr val="000000"/>
                </a:solidFill>
                <a:latin typeface="Times New Roman" panose="02020603050405020304" pitchFamily="18" charset="0"/>
              </a:rPr>
              <a:t>Internet</a:t>
            </a:r>
            <a:r>
              <a:rPr lang="tk-TM" sz="2300" dirty="0">
                <a:solidFill>
                  <a:srgbClr val="000000"/>
                </a:solidFill>
                <a:latin typeface="Times New Roman" panose="02020603050405020304" pitchFamily="18" charset="0"/>
              </a:rPr>
              <a:t> – dünýäniň dürli künjegindäki millionlarça dürli gurluşlary özara baglanyşdyrýan torlaryň bileleşigi ýa-da bütindünýä kompýuter tory.</a:t>
            </a:r>
          </a:p>
          <a:p>
            <a:pPr algn="just"/>
            <a:r>
              <a:rPr lang="tk-TM" sz="2300" b="1" i="1" dirty="0">
                <a:solidFill>
                  <a:srgbClr val="000000"/>
                </a:solidFill>
                <a:latin typeface="Times New Roman" panose="02020603050405020304" pitchFamily="18" charset="0"/>
              </a:rPr>
              <a:t>Brauzer</a:t>
            </a:r>
            <a:r>
              <a:rPr lang="tk-TM" sz="2300" dirty="0">
                <a:solidFill>
                  <a:srgbClr val="000000"/>
                </a:solidFill>
                <a:latin typeface="Times New Roman" panose="02020603050405020304" pitchFamily="18" charset="0"/>
              </a:rPr>
              <a:t> – (browse-gözden geçirmek) ýa-da web-synçylar diýip atlandyrylýan programmalaryň kömegi bilen amala aşyrylýar. Has meşhur bolan brauzerler: Mi</a:t>
            </a:r>
            <a:r>
              <a:rPr lang="en-US" sz="2300" dirty="0" err="1">
                <a:solidFill>
                  <a:srgbClr val="000000"/>
                </a:solidFill>
                <a:latin typeface="Times New Roman" panose="02020603050405020304" pitchFamily="18" charset="0"/>
              </a:rPr>
              <a:t>crosoft</a:t>
            </a:r>
            <a:r>
              <a:rPr lang="en-US" sz="2300" dirty="0">
                <a:solidFill>
                  <a:srgbClr val="000000"/>
                </a:solidFill>
                <a:latin typeface="Times New Roman" panose="02020603050405020304" pitchFamily="18" charset="0"/>
              </a:rPr>
              <a:t> Internet Explorer, Opera, Mozilla Firefox, Google Chrome </a:t>
            </a:r>
            <a:r>
              <a:rPr lang="tk-TM" sz="2300" dirty="0">
                <a:solidFill>
                  <a:srgbClr val="000000"/>
                </a:solidFill>
                <a:latin typeface="Times New Roman" panose="02020603050405020304" pitchFamily="18" charset="0"/>
              </a:rPr>
              <a:t>ýaly brauzerlerdir.</a:t>
            </a:r>
            <a:r>
              <a:rPr lang="en-US" sz="2300" dirty="0">
                <a:solidFill>
                  <a:srgbClr val="000000"/>
                </a:solidFill>
                <a:latin typeface="Times New Roman" panose="02020603050405020304" pitchFamily="18" charset="0"/>
              </a:rPr>
              <a:t> </a:t>
            </a:r>
            <a:endParaRPr lang="ru-RU" sz="2300" dirty="0"/>
          </a:p>
        </p:txBody>
      </p:sp>
    </p:spTree>
    <p:extLst>
      <p:ext uri="{BB962C8B-B14F-4D97-AF65-F5344CB8AC3E}">
        <p14:creationId xmlns:p14="http://schemas.microsoft.com/office/powerpoint/2010/main" val="152631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34B80D-AF32-460E-B309-951268F4D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91639"/>
            <a:ext cx="7848600" cy="5008852"/>
          </a:xfrm>
          <a:prstGeom prst="rect">
            <a:avLst/>
          </a:prstGeom>
        </p:spPr>
      </p:pic>
    </p:spTree>
    <p:extLst>
      <p:ext uri="{BB962C8B-B14F-4D97-AF65-F5344CB8AC3E}">
        <p14:creationId xmlns:p14="http://schemas.microsoft.com/office/powerpoint/2010/main" val="540608331"/>
      </p:ext>
    </p:extLst>
  </p:cSld>
  <p:clrMapOvr>
    <a:masterClrMapping/>
  </p:clrMapOvr>
</p:sld>
</file>

<file path=ppt/theme/theme1.xml><?xml version="1.0" encoding="utf-8"?>
<a:theme xmlns:a="http://schemas.openxmlformats.org/drawingml/2006/main" name="Superbaks Тема">
  <a:themeElements>
    <a:clrScheme name="Superbaks">
      <a:dk1>
        <a:srgbClr val="002060"/>
      </a:dk1>
      <a:lt1>
        <a:srgbClr val="FFFFFF"/>
      </a:lt1>
      <a:dk2>
        <a:srgbClr val="B1A500"/>
      </a:dk2>
      <a:lt2>
        <a:srgbClr val="FFF9AB"/>
      </a:lt2>
      <a:accent1>
        <a:srgbClr val="002060"/>
      </a:accent1>
      <a:accent2>
        <a:srgbClr val="0042C7"/>
      </a:accent2>
      <a:accent3>
        <a:srgbClr val="2F75FF"/>
      </a:accent3>
      <a:accent4>
        <a:srgbClr val="97BAFF"/>
      </a:accent4>
      <a:accent5>
        <a:srgbClr val="D5E3FF"/>
      </a:accent5>
      <a:accent6>
        <a:srgbClr val="FFFFFF"/>
      </a:accent6>
      <a:hlink>
        <a:srgbClr val="00B050"/>
      </a:hlink>
      <a:folHlink>
        <a:srgbClr val="FF0000"/>
      </a:folHlink>
    </a:clrScheme>
    <a:fontScheme name="Другая 2">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perbaks Тема" id="{A7F707AB-E79E-4822-9517-1760FC17055B}" vid="{206B03F0-89E1-41B5-BA34-0D82BC407D2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Superbaks Тема</Template>
  <TotalTime>3969</TotalTime>
  <Words>1021</Words>
  <Application>Microsoft Office PowerPoint</Application>
  <PresentationFormat>Экран (16:9)</PresentationFormat>
  <Paragraphs>73</Paragraphs>
  <Slides>35</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35</vt:i4>
      </vt:variant>
    </vt:vector>
  </HeadingPairs>
  <TitlesOfParts>
    <vt:vector size="43" baseType="lpstr">
      <vt:lpstr>Arial</vt:lpstr>
      <vt:lpstr>Calibri</vt:lpstr>
      <vt:lpstr>Cambria Math</vt:lpstr>
      <vt:lpstr>Georgia</vt:lpstr>
      <vt:lpstr>Helvetica</vt:lpstr>
      <vt:lpstr>Times New Roman</vt:lpstr>
      <vt:lpstr>Wingdings</vt:lpstr>
      <vt:lpstr>Superbaks Тема</vt:lpstr>
      <vt:lpstr>Sanly ykdysadyýetiň esaslary.</vt:lpstr>
      <vt:lpstr>Презентация PowerPoint</vt:lpstr>
      <vt:lpstr>TEMA: Sanly ykdysadyýetiň tehnologiki esaslary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412</cp:lastModifiedBy>
  <cp:revision>611</cp:revision>
  <dcterms:created xsi:type="dcterms:W3CDTF">2010-10-28T12:19:43Z</dcterms:created>
  <dcterms:modified xsi:type="dcterms:W3CDTF">2021-03-11T05:16:22Z</dcterms:modified>
</cp:coreProperties>
</file>