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258" r:id="rId5"/>
    <p:sldId id="279" r:id="rId6"/>
    <p:sldId id="280" r:id="rId7"/>
    <p:sldId id="298" r:id="rId8"/>
    <p:sldId id="299" r:id="rId9"/>
    <p:sldId id="300" r:id="rId10"/>
    <p:sldId id="301" r:id="rId11"/>
    <p:sldId id="302" r:id="rId12"/>
    <p:sldId id="303" r:id="rId13"/>
    <p:sldId id="260" r:id="rId14"/>
    <p:sldId id="262" r:id="rId15"/>
    <p:sldId id="283" r:id="rId16"/>
    <p:sldId id="284" r:id="rId17"/>
    <p:sldId id="291" r:id="rId18"/>
    <p:sldId id="296" r:id="rId19"/>
    <p:sldId id="297" r:id="rId20"/>
    <p:sldId id="304" r:id="rId21"/>
    <p:sldId id="263" r:id="rId22"/>
    <p:sldId id="264" r:id="rId23"/>
    <p:sldId id="265" r:id="rId24"/>
    <p:sldId id="305" r:id="rId25"/>
    <p:sldId id="306" r:id="rId26"/>
    <p:sldId id="307" r:id="rId27"/>
    <p:sldId id="308" r:id="rId28"/>
    <p:sldId id="309" r:id="rId2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13.04.2019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31744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13.04.2019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92970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13.04.2019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85774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13.04.2019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77296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A42EE3-3D2B-4FDD-AEE3-B589384D3B6B}" type="datetimeFigureOut">
              <a:rPr lang="ru-RU" smtClean="0"/>
              <a:t>13.04.2019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67363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2A42EE3-3D2B-4FDD-AEE3-B589384D3B6B}" type="datetimeFigureOut">
              <a:rPr lang="ru-RU" smtClean="0"/>
              <a:t>13.04.2019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576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2A42EE3-3D2B-4FDD-AEE3-B589384D3B6B}" type="datetimeFigureOut">
              <a:rPr lang="ru-RU" smtClean="0"/>
              <a:t>13.04.2019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89495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2A42EE3-3D2B-4FDD-AEE3-B589384D3B6B}" type="datetimeFigureOut">
              <a:rPr lang="ru-RU" smtClean="0"/>
              <a:t>13.04.2019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52639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A42EE3-3D2B-4FDD-AEE3-B589384D3B6B}" type="datetimeFigureOut">
              <a:rPr lang="ru-RU" smtClean="0"/>
              <a:t>13.04.2019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413428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13.04.2019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57612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13.04.2019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90823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42EE3-3D2B-4FDD-AEE3-B589384D3B6B}" type="datetimeFigureOut">
              <a:rPr lang="ru-RU" smtClean="0"/>
              <a:t>13.04.2019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90738-CDC2-4404-A5ED-39E3DA506CD7}" type="slidenum">
              <a:rPr lang="ru-RU" smtClean="0"/>
              <a:t>‹#›</a:t>
            </a:fld>
            <a:endParaRPr lang="ru-RU"/>
          </a:p>
        </p:txBody>
      </p:sp>
    </p:spTree>
    <p:extLst>
      <p:ext uri="{BB962C8B-B14F-4D97-AF65-F5344CB8AC3E}">
        <p14:creationId xmlns:p14="http://schemas.microsoft.com/office/powerpoint/2010/main" val="398326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6416" y="1987062"/>
            <a:ext cx="9144000" cy="1696915"/>
          </a:xfrm>
        </p:spPr>
        <p:txBody>
          <a:bodyPr>
            <a:normAutofit/>
          </a:bodyPr>
          <a:lstStyle/>
          <a:p>
            <a:pPr>
              <a:lnSpc>
                <a:spcPct val="115000"/>
              </a:lnSpc>
              <a:spcAft>
                <a:spcPts val="1000"/>
              </a:spcAft>
            </a:pPr>
            <a:r>
              <a:rPr lang="tk-TM" sz="4400" dirty="0" smtClean="0">
                <a:latin typeface="Times New Roman" panose="02020603050405020304" pitchFamily="18" charset="0"/>
                <a:ea typeface="Times New Roman" panose="02020603050405020304" pitchFamily="18" charset="0"/>
                <a:cs typeface="Times New Roman" panose="02020603050405020304" pitchFamily="18" charset="0"/>
              </a:rPr>
              <a:t>Tema:</a:t>
            </a:r>
            <a:r>
              <a:rPr lang="ru-RU" sz="4400" b="1" dirty="0" smtClean="0">
                <a:latin typeface="Times New Roman" panose="02020603050405020304" pitchFamily="18" charset="0"/>
                <a:ea typeface="Times New Roman" panose="02020603050405020304" pitchFamily="18" charset="0"/>
              </a:rPr>
              <a:t>N</a:t>
            </a:r>
            <a:r>
              <a:rPr lang="tk-TM" sz="4400" b="1" dirty="0" smtClean="0">
                <a:latin typeface="Times New Roman" panose="02020603050405020304" pitchFamily="18" charset="0"/>
                <a:ea typeface="Times New Roman" panose="02020603050405020304" pitchFamily="18" charset="0"/>
              </a:rPr>
              <a:t>e</a:t>
            </a:r>
            <a:r>
              <a:rPr lang="ru-RU" sz="4400" b="1" dirty="0" err="1" smtClean="0">
                <a:latin typeface="Times New Roman" panose="02020603050405020304" pitchFamily="18" charset="0"/>
                <a:ea typeface="Times New Roman" panose="02020603050405020304" pitchFamily="18" charset="0"/>
              </a:rPr>
              <a:t>wilirlemegiň</a:t>
            </a:r>
            <a:r>
              <a:rPr lang="ru-RU" sz="4400" b="1" dirty="0" smtClean="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usullarynyň</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aýratynlyklary</a:t>
            </a:r>
            <a:endParaRPr lang="ru-RU"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863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20675"/>
          </a:xfrm>
        </p:spPr>
        <p:txBody>
          <a:bodyPr>
            <a:normAutofit fontScale="90000"/>
          </a:bodyPr>
          <a:lstStyle/>
          <a:p>
            <a:endParaRPr lang="ru-RU" dirty="0"/>
          </a:p>
        </p:txBody>
      </p:sp>
      <p:sp>
        <p:nvSpPr>
          <p:cNvPr id="3" name="Объект 2"/>
          <p:cNvSpPr>
            <a:spLocks noGrp="1"/>
          </p:cNvSpPr>
          <p:nvPr>
            <p:ph idx="1"/>
          </p:nvPr>
        </p:nvSpPr>
        <p:spPr>
          <a:xfrm>
            <a:off x="838200" y="1055077"/>
            <a:ext cx="10515600" cy="5121886"/>
          </a:xfrm>
        </p:spPr>
        <p:txBody>
          <a:bodyPr>
            <a:normAutofit fontScale="92500" lnSpcReduction="20000"/>
          </a:bodyPr>
          <a:lstStyle/>
          <a:p>
            <a:pPr indent="532765" algn="just">
              <a:spcAft>
                <a:spcPts val="0"/>
              </a:spcAft>
            </a:pPr>
            <a:r>
              <a:rPr lang="en-US" sz="3200" dirty="0">
                <a:solidFill>
                  <a:srgbClr val="000000"/>
                </a:solidFill>
                <a:latin typeface="Times New Roman" panose="02020603050405020304" pitchFamily="18" charset="0"/>
                <a:ea typeface="Times New Roman" panose="02020603050405020304" pitchFamily="18" charset="0"/>
              </a:rPr>
              <a:t>“</a:t>
            </a:r>
            <a:r>
              <a:rPr lang="en-US" sz="3200" dirty="0" err="1">
                <a:solidFill>
                  <a:srgbClr val="000000"/>
                </a:solidFill>
                <a:latin typeface="Times New Roman" panose="02020603050405020304" pitchFamily="18" charset="0"/>
                <a:ea typeface="Times New Roman" panose="02020603050405020304" pitchFamily="18" charset="0"/>
              </a:rPr>
              <a:t>Ortadan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niwelirlemek</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usulynda</a:t>
            </a:r>
            <a:r>
              <a:rPr lang="en-US" sz="3200" dirty="0">
                <a:solidFill>
                  <a:srgbClr val="000000"/>
                </a:solidFill>
                <a:latin typeface="Times New Roman" panose="02020603050405020304" pitchFamily="18" charset="0"/>
                <a:ea typeface="Times New Roman" panose="02020603050405020304" pitchFamily="18" charset="0"/>
              </a:rPr>
              <a:t> (</a:t>
            </a:r>
            <a:r>
              <a:rPr lang="ru-RU" sz="3200" dirty="0">
                <a:solidFill>
                  <a:srgbClr val="000000"/>
                </a:solidFill>
                <a:latin typeface="Times New Roman" panose="02020603050405020304" pitchFamily="18" charset="0"/>
                <a:ea typeface="Times New Roman" panose="02020603050405020304" pitchFamily="18" charset="0"/>
              </a:rPr>
              <a:t>12.2</a:t>
            </a:r>
            <a:r>
              <a:rPr lang="en-US" sz="3200" dirty="0">
                <a:solidFill>
                  <a:srgbClr val="000000"/>
                </a:solidFill>
                <a:latin typeface="Times New Roman" panose="02020603050405020304" pitchFamily="18" charset="0"/>
                <a:ea typeface="Times New Roman" panose="02020603050405020304" pitchFamily="18" charset="0"/>
              </a:rPr>
              <a:t>-</a:t>
            </a:r>
            <a:r>
              <a:rPr lang="en-US" sz="3200" dirty="0" err="1">
                <a:solidFill>
                  <a:srgbClr val="000000"/>
                </a:solidFill>
                <a:latin typeface="Times New Roman" panose="02020603050405020304" pitchFamily="18" charset="0"/>
                <a:ea typeface="Times New Roman" panose="02020603050405020304" pitchFamily="18" charset="0"/>
              </a:rPr>
              <a:t>nji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surat</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niwelirlenýän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nokatlara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dik</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ýagdaýda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niwelir</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reýkalary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nokatlaryň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takmynan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ortasyna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bolsa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niwelir</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ornaşdyrylýar</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Niwelir</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işçi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ýagdaýyna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getirilýär</a:t>
            </a:r>
            <a:r>
              <a:rPr lang="en-US" sz="3200" dirty="0">
                <a:solidFill>
                  <a:srgbClr val="000000"/>
                </a:solidFill>
                <a:latin typeface="Times New Roman" panose="02020603050405020304" pitchFamily="18" charset="0"/>
                <a:ea typeface="Times New Roman" panose="02020603050405020304" pitchFamily="18" charset="0"/>
              </a:rPr>
              <a:t> we </a:t>
            </a:r>
            <a:r>
              <a:rPr lang="en-US" sz="3200" dirty="0" err="1">
                <a:solidFill>
                  <a:srgbClr val="000000"/>
                </a:solidFill>
                <a:latin typeface="Times New Roman" panose="02020603050405020304" pitchFamily="18" charset="0"/>
                <a:ea typeface="Times New Roman" panose="02020603050405020304" pitchFamily="18" charset="0"/>
              </a:rPr>
              <a:t>görüş</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turbasyny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yzdaky</a:t>
            </a:r>
            <a:r>
              <a:rPr lang="en-US" sz="3200" dirty="0">
                <a:solidFill>
                  <a:srgbClr val="000000"/>
                </a:solidFill>
                <a:latin typeface="Times New Roman" panose="02020603050405020304" pitchFamily="18" charset="0"/>
                <a:ea typeface="Times New Roman" panose="02020603050405020304" pitchFamily="18" charset="0"/>
              </a:rPr>
              <a:t> </a:t>
            </a:r>
            <a:r>
              <a:rPr lang="en-US" sz="3200" i="1" dirty="0">
                <a:solidFill>
                  <a:srgbClr val="000000"/>
                </a:solidFill>
                <a:latin typeface="Times New Roman" panose="02020603050405020304" pitchFamily="18" charset="0"/>
                <a:ea typeface="Times New Roman" panose="02020603050405020304" pitchFamily="18" charset="0"/>
              </a:rPr>
              <a:t>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nokatda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goýlan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niwelir</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reýkasyna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nyşanalanylýar</a:t>
            </a:r>
            <a:r>
              <a:rPr lang="en-US" sz="3200" dirty="0">
                <a:solidFill>
                  <a:srgbClr val="000000"/>
                </a:solidFill>
                <a:latin typeface="Times New Roman" panose="02020603050405020304" pitchFamily="18" charset="0"/>
                <a:ea typeface="Times New Roman" panose="02020603050405020304" pitchFamily="18" charset="0"/>
              </a:rPr>
              <a:t> hem-de </a:t>
            </a:r>
            <a:r>
              <a:rPr lang="en-US" sz="3200" dirty="0" err="1">
                <a:solidFill>
                  <a:srgbClr val="000000"/>
                </a:solidFill>
                <a:latin typeface="Times New Roman" panose="02020603050405020304" pitchFamily="18" charset="0"/>
                <a:ea typeface="Times New Roman" panose="02020603050405020304" pitchFamily="18" charset="0"/>
              </a:rPr>
              <a:t>niwelir</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reýkasyndan</a:t>
            </a:r>
            <a:r>
              <a:rPr lang="en-US" sz="3200" dirty="0">
                <a:solidFill>
                  <a:srgbClr val="000000"/>
                </a:solidFill>
                <a:latin typeface="Times New Roman" panose="02020603050405020304" pitchFamily="18" charset="0"/>
                <a:ea typeface="Times New Roman" panose="02020603050405020304" pitchFamily="18" charset="0"/>
              </a:rPr>
              <a:t> </a:t>
            </a:r>
            <a:r>
              <a:rPr lang="en-US" sz="3200" i="1" dirty="0">
                <a:solidFill>
                  <a:srgbClr val="000000"/>
                </a:solidFill>
                <a:latin typeface="Times New Roman" panose="02020603050405020304" pitchFamily="18" charset="0"/>
                <a:ea typeface="Times New Roman" panose="02020603050405020304" pitchFamily="18" charset="0"/>
              </a:rPr>
              <a:t>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hasap</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alynýar</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soňra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öňdäki</a:t>
            </a:r>
            <a:r>
              <a:rPr lang="en-US" sz="3200" dirty="0">
                <a:solidFill>
                  <a:srgbClr val="000000"/>
                </a:solidFill>
                <a:latin typeface="Times New Roman" panose="02020603050405020304" pitchFamily="18" charset="0"/>
                <a:ea typeface="Times New Roman" panose="02020603050405020304" pitchFamily="18" charset="0"/>
              </a:rPr>
              <a:t> </a:t>
            </a:r>
            <a:r>
              <a:rPr lang="en-US" sz="3200" i="1" dirty="0">
                <a:solidFill>
                  <a:srgbClr val="000000"/>
                </a:solidFill>
                <a:latin typeface="Times New Roman" panose="02020603050405020304" pitchFamily="18" charset="0"/>
                <a:ea typeface="Times New Roman" panose="02020603050405020304" pitchFamily="18" charset="0"/>
              </a:rPr>
              <a:t>B</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nokatda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ornaşdyrylan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niw</a:t>
            </a:r>
            <a:r>
              <a:rPr lang="ru-RU" sz="3200" dirty="0">
                <a:solidFill>
                  <a:srgbClr val="000000"/>
                </a:solidFill>
                <a:latin typeface="Times New Roman" panose="02020603050405020304" pitchFamily="18" charset="0"/>
                <a:ea typeface="Times New Roman" panose="02020603050405020304" pitchFamily="18" charset="0"/>
              </a:rPr>
              <a:t>e</a:t>
            </a:r>
            <a:r>
              <a:rPr lang="en-US" sz="3200" dirty="0" err="1">
                <a:solidFill>
                  <a:srgbClr val="000000"/>
                </a:solidFill>
                <a:latin typeface="Times New Roman" panose="02020603050405020304" pitchFamily="18" charset="0"/>
                <a:ea typeface="Times New Roman" panose="02020603050405020304" pitchFamily="18" charset="0"/>
              </a:rPr>
              <a:t>lir</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reýkasyna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nyşanalanylýar</a:t>
            </a:r>
            <a:r>
              <a:rPr lang="en-US" sz="3200" dirty="0">
                <a:solidFill>
                  <a:srgbClr val="000000"/>
                </a:solidFill>
                <a:latin typeface="Times New Roman" panose="02020603050405020304" pitchFamily="18" charset="0"/>
                <a:ea typeface="Times New Roman" panose="02020603050405020304" pitchFamily="18" charset="0"/>
              </a:rPr>
              <a:t> we </a:t>
            </a:r>
            <a:r>
              <a:rPr lang="en-US" sz="3200" i="1" dirty="0">
                <a:solidFill>
                  <a:srgbClr val="000000"/>
                </a:solidFill>
                <a:latin typeface="Times New Roman" panose="02020603050405020304" pitchFamily="18" charset="0"/>
                <a:ea typeface="Times New Roman" panose="02020603050405020304" pitchFamily="18" charset="0"/>
              </a:rPr>
              <a:t>b</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hasap</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alynýar</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Nokatlaryň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haýsynyň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yzdaky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ýa</a:t>
            </a:r>
            <a:r>
              <a:rPr lang="en-US" sz="3200" dirty="0">
                <a:solidFill>
                  <a:srgbClr val="000000"/>
                </a:solidFill>
                <a:latin typeface="Times New Roman" panose="02020603050405020304" pitchFamily="18" charset="0"/>
                <a:ea typeface="Times New Roman" panose="02020603050405020304" pitchFamily="18" charset="0"/>
              </a:rPr>
              <a:t>-da </a:t>
            </a:r>
            <a:r>
              <a:rPr lang="en-US" sz="3200" dirty="0" err="1">
                <a:solidFill>
                  <a:srgbClr val="000000"/>
                </a:solidFill>
                <a:latin typeface="Times New Roman" panose="02020603050405020304" pitchFamily="18" charset="0"/>
                <a:ea typeface="Times New Roman" panose="02020603050405020304" pitchFamily="18" charset="0"/>
              </a:rPr>
              <a:t>öňdäki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bolýandygyny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ýörelgäniň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ugry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boýunça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anyklamak</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bolar</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Suratda</a:t>
            </a:r>
            <a:r>
              <a:rPr lang="en-US" sz="3200" dirty="0">
                <a:solidFill>
                  <a:srgbClr val="000000"/>
                </a:solidFill>
                <a:latin typeface="Times New Roman" panose="02020603050405020304" pitchFamily="18" charset="0"/>
                <a:ea typeface="Times New Roman" panose="02020603050405020304" pitchFamily="18" charset="0"/>
              </a:rPr>
              <a:t> biz </a:t>
            </a:r>
            <a:r>
              <a:rPr lang="en-US" sz="3200" i="1" dirty="0">
                <a:solidFill>
                  <a:srgbClr val="000000"/>
                </a:solidFill>
                <a:latin typeface="Times New Roman" panose="02020603050405020304" pitchFamily="18" charset="0"/>
                <a:ea typeface="Times New Roman" panose="02020603050405020304" pitchFamily="18" charset="0"/>
              </a:rPr>
              <a:t>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nokatdan</a:t>
            </a:r>
            <a:r>
              <a:rPr lang="en-US" sz="3200" dirty="0">
                <a:solidFill>
                  <a:srgbClr val="000000"/>
                </a:solidFill>
                <a:latin typeface="Times New Roman" panose="02020603050405020304" pitchFamily="18" charset="0"/>
                <a:ea typeface="Times New Roman" panose="02020603050405020304" pitchFamily="18" charset="0"/>
              </a:rPr>
              <a:t> </a:t>
            </a:r>
            <a:r>
              <a:rPr lang="en-US" sz="3200" i="1" dirty="0">
                <a:solidFill>
                  <a:srgbClr val="000000"/>
                </a:solidFill>
                <a:latin typeface="Times New Roman" panose="02020603050405020304" pitchFamily="18" charset="0"/>
                <a:ea typeface="Times New Roman" panose="02020603050405020304" pitchFamily="18" charset="0"/>
              </a:rPr>
              <a:t>B</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nokada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tarap</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hereketiň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ugruny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alan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bolsak</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onda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niweliriň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duran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nokadyna</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baglylykda</a:t>
            </a:r>
            <a:r>
              <a:rPr lang="en-US" sz="3200" dirty="0">
                <a:solidFill>
                  <a:srgbClr val="000000"/>
                </a:solidFill>
                <a:latin typeface="Times New Roman" panose="02020603050405020304" pitchFamily="18" charset="0"/>
                <a:ea typeface="Times New Roman" panose="02020603050405020304" pitchFamily="18" charset="0"/>
              </a:rPr>
              <a:t> </a:t>
            </a:r>
            <a:r>
              <a:rPr lang="en-US" sz="3200" i="1" dirty="0">
                <a:solidFill>
                  <a:srgbClr val="000000"/>
                </a:solidFill>
                <a:latin typeface="Times New Roman" panose="02020603050405020304" pitchFamily="18" charset="0"/>
                <a:ea typeface="Times New Roman" panose="02020603050405020304" pitchFamily="18" charset="0"/>
              </a:rPr>
              <a:t>A </a:t>
            </a:r>
            <a:r>
              <a:rPr lang="en-US" sz="3200" dirty="0" err="1">
                <a:solidFill>
                  <a:srgbClr val="000000"/>
                </a:solidFill>
                <a:latin typeface="Times New Roman" panose="02020603050405020304" pitchFamily="18" charset="0"/>
                <a:ea typeface="Times New Roman" panose="02020603050405020304" pitchFamily="18" charset="0"/>
              </a:rPr>
              <a:t>nokat</a:t>
            </a:r>
            <a:r>
              <a:rPr lang="en-US" sz="3200" dirty="0">
                <a:solidFill>
                  <a:srgbClr val="000000"/>
                </a:solidFill>
                <a:latin typeface="Times New Roman" panose="02020603050405020304" pitchFamily="18" charset="0"/>
                <a:ea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rPr>
              <a:t>yzky</a:t>
            </a:r>
            <a:r>
              <a:rPr lang="en-US" sz="3200" dirty="0">
                <a:solidFill>
                  <a:srgbClr val="000000"/>
                </a:solidFill>
                <a:latin typeface="Times New Roman" panose="02020603050405020304" pitchFamily="18" charset="0"/>
                <a:ea typeface="Times New Roman" panose="02020603050405020304" pitchFamily="18" charset="0"/>
              </a:rPr>
              <a:t>, </a:t>
            </a:r>
            <a:r>
              <a:rPr lang="en-US" sz="3200" i="1" dirty="0">
                <a:solidFill>
                  <a:srgbClr val="000000"/>
                </a:solidFill>
                <a:latin typeface="Times New Roman" panose="02020603050405020304" pitchFamily="18" charset="0"/>
                <a:ea typeface="Times New Roman" panose="02020603050405020304" pitchFamily="18" charset="0"/>
              </a:rPr>
              <a:t>B </a:t>
            </a:r>
            <a:r>
              <a:rPr lang="en-US" sz="3200" dirty="0" err="1">
                <a:solidFill>
                  <a:srgbClr val="000000"/>
                </a:solidFill>
                <a:latin typeface="Times New Roman" panose="02020603050405020304" pitchFamily="18" charset="0"/>
                <a:ea typeface="Times New Roman" panose="02020603050405020304" pitchFamily="18" charset="0"/>
              </a:rPr>
              <a:t>nokat</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bolsa</a:t>
            </a:r>
            <a:r>
              <a:rPr lang="en-US" sz="3200" dirty="0">
                <a:solidFill>
                  <a:srgbClr val="000000"/>
                </a:solidFill>
                <a:latin typeface="Times New Roman" panose="02020603050405020304" pitchFamily="18" charset="0"/>
                <a:ea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rPr>
              <a:t>öňdäki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bolar</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Nokatlaryň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arasyndaky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beýgelme</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aşakdaky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formulanyň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kömegi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bilen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kesgitlenilýär</a:t>
            </a:r>
            <a:r>
              <a:rPr lang="en-US" sz="3200" dirty="0">
                <a:solidFill>
                  <a:srgbClr val="000000"/>
                </a:solidFill>
                <a:latin typeface="Times New Roman" panose="02020603050405020304" pitchFamily="18" charset="0"/>
                <a:ea typeface="Times New Roman" panose="02020603050405020304" pitchFamily="18" charset="0"/>
              </a:rPr>
              <a:t>:     </a:t>
            </a:r>
            <a:endParaRPr lang="ru-RU" sz="3200" dirty="0">
              <a:latin typeface="Times New Roman" panose="02020603050405020304" pitchFamily="18" charset="0"/>
              <a:ea typeface="Times New Roman" panose="02020603050405020304" pitchFamily="18" charset="0"/>
            </a:endParaRPr>
          </a:p>
          <a:p>
            <a:pPr algn="ctr">
              <a:spcAft>
                <a:spcPts val="0"/>
              </a:spcAft>
            </a:pPr>
            <a:r>
              <a:rPr lang="en-US" sz="3200" b="1" i="1" dirty="0">
                <a:solidFill>
                  <a:srgbClr val="000000"/>
                </a:solidFill>
                <a:latin typeface="Times New Roman" panose="02020603050405020304" pitchFamily="18" charset="0"/>
                <a:ea typeface="Times New Roman" panose="02020603050405020304" pitchFamily="18" charset="0"/>
              </a:rPr>
              <a:t>h = a – b.</a:t>
            </a:r>
            <a:endParaRPr lang="ru-RU" sz="3200" b="1"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4268852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58067"/>
          </a:xfrm>
        </p:spPr>
        <p:txBody>
          <a:bodyPr>
            <a:normAutofit fontScale="90000"/>
          </a:bodyPr>
          <a:lstStyle/>
          <a:p>
            <a:endParaRPr lang="ru-RU" dirty="0"/>
          </a:p>
        </p:txBody>
      </p:sp>
      <p:sp>
        <p:nvSpPr>
          <p:cNvPr id="3" name="Объект 2"/>
          <p:cNvSpPr>
            <a:spLocks noGrp="1"/>
          </p:cNvSpPr>
          <p:nvPr>
            <p:ph idx="1"/>
          </p:nvPr>
        </p:nvSpPr>
        <p:spPr/>
        <p:txBody>
          <a:bodyPr/>
          <a:lstStyle/>
          <a:p>
            <a:pPr indent="532765" algn="just">
              <a:spcAft>
                <a:spcPts val="0"/>
              </a:spcAft>
            </a:pPr>
            <a:r>
              <a:rPr lang="ru-RU" b="1" dirty="0">
                <a:solidFill>
                  <a:srgbClr val="000000"/>
                </a:solidFill>
                <a:latin typeface="Times New Roman" panose="02020603050405020304" pitchFamily="18" charset="0"/>
                <a:ea typeface="Times New Roman" panose="02020603050405020304" pitchFamily="18" charset="0"/>
              </a:rPr>
              <a:t> </a:t>
            </a:r>
            <a:r>
              <a:rPr lang="en-US" b="1" dirty="0">
                <a:solidFill>
                  <a:srgbClr val="000000"/>
                </a:solidFill>
                <a:latin typeface="Times New Roman" panose="02020603050405020304" pitchFamily="18" charset="0"/>
                <a:ea typeface="Times New Roman" panose="02020603050405020304" pitchFamily="18" charset="0"/>
              </a:rPr>
              <a:t>“</a:t>
            </a:r>
            <a:r>
              <a:rPr lang="en-US" b="1" i="1" dirty="0" err="1">
                <a:solidFill>
                  <a:srgbClr val="000000"/>
                </a:solidFill>
                <a:latin typeface="Times New Roman" panose="02020603050405020304" pitchFamily="18" charset="0"/>
                <a:ea typeface="Times New Roman" panose="02020603050405020304" pitchFamily="18" charset="0"/>
              </a:rPr>
              <a:t>Oratadan</a:t>
            </a:r>
            <a:r>
              <a:rPr lang="en-US" b="1" dirty="0">
                <a:solidFill>
                  <a:srgbClr val="000000"/>
                </a:solidFill>
                <a:latin typeface="Times New Roman" panose="02020603050405020304" pitchFamily="18" charset="0"/>
                <a:ea typeface="Times New Roman" panose="02020603050405020304" pitchFamily="18" charset="0"/>
              </a:rPr>
              <a:t>” </a:t>
            </a:r>
            <a:r>
              <a:rPr lang="en-US" b="1" dirty="0" err="1">
                <a:solidFill>
                  <a:srgbClr val="000000"/>
                </a:solidFill>
                <a:latin typeface="Times New Roman" panose="02020603050405020304" pitchFamily="18" charset="0"/>
                <a:ea typeface="Times New Roman" panose="02020603050405020304" pitchFamily="18" charset="0"/>
              </a:rPr>
              <a:t>niwelirlemek</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usulynda</a:t>
            </a:r>
            <a:r>
              <a:rPr lang="en-US" dirty="0">
                <a:solidFill>
                  <a:srgbClr val="000000"/>
                </a:solidFill>
                <a:latin typeface="Times New Roman" panose="02020603050405020304" pitchFamily="18" charset="0"/>
                <a:ea typeface="Times New Roman" panose="02020603050405020304" pitchFamily="18" charset="0"/>
              </a:rPr>
              <a:t> </a:t>
            </a:r>
            <a:r>
              <a:rPr lang="en-US" b="1" dirty="0" err="1">
                <a:solidFill>
                  <a:srgbClr val="000000"/>
                </a:solidFill>
                <a:latin typeface="Times New Roman" panose="02020603050405020304" pitchFamily="18" charset="0"/>
                <a:ea typeface="Times New Roman" panose="02020603050405020304" pitchFamily="18" charset="0"/>
              </a:rPr>
              <a:t>ikinji</a:t>
            </a:r>
            <a:r>
              <a:rPr lang="en-US" dirty="0">
                <a:solidFill>
                  <a:srgbClr val="000000"/>
                </a:solidFill>
                <a:latin typeface="Times New Roman" panose="02020603050405020304" pitchFamily="18" charset="0"/>
                <a:ea typeface="Times New Roman" panose="02020603050405020304" pitchFamily="18" charset="0"/>
              </a:rPr>
              <a:t> </a:t>
            </a:r>
            <a:r>
              <a:rPr lang="en-US" b="1" dirty="0" err="1">
                <a:solidFill>
                  <a:srgbClr val="000000"/>
                </a:solidFill>
                <a:latin typeface="Times New Roman" panose="02020603050405020304" pitchFamily="18" charset="0"/>
                <a:ea typeface="Times New Roman" panose="02020603050405020304" pitchFamily="18" charset="0"/>
              </a:rPr>
              <a:t>nikadyň</a:t>
            </a:r>
            <a:r>
              <a:rPr lang="en-US" b="1" dirty="0">
                <a:solidFill>
                  <a:srgbClr val="000000"/>
                </a:solidFill>
                <a:latin typeface="Times New Roman" panose="02020603050405020304" pitchFamily="18" charset="0"/>
                <a:ea typeface="Times New Roman" panose="02020603050405020304" pitchFamily="18" charset="0"/>
              </a:rPr>
              <a:t> </a:t>
            </a:r>
            <a:r>
              <a:rPr lang="en-US" b="1" dirty="0" err="1">
                <a:solidFill>
                  <a:srgbClr val="000000"/>
                </a:solidFill>
                <a:latin typeface="Times New Roman" panose="02020603050405020304" pitchFamily="18" charset="0"/>
                <a:ea typeface="Times New Roman" panose="02020603050405020304" pitchFamily="18" charset="0"/>
              </a:rPr>
              <a:t>absolýut</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beýikligini</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beýgelme</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bilen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hasaplamak</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üçin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ýokardaky</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formuladan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ýa</a:t>
            </a:r>
            <a:r>
              <a:rPr lang="en-US" dirty="0">
                <a:solidFill>
                  <a:srgbClr val="000000"/>
                </a:solidFill>
                <a:latin typeface="Times New Roman" panose="02020603050405020304" pitchFamily="18" charset="0"/>
                <a:ea typeface="Times New Roman" panose="02020603050405020304" pitchFamily="18" charset="0"/>
              </a:rPr>
              <a:t>-da </a:t>
            </a:r>
            <a:r>
              <a:rPr lang="en-US" dirty="0" err="1">
                <a:solidFill>
                  <a:srgbClr val="000000"/>
                </a:solidFill>
                <a:latin typeface="Times New Roman" panose="02020603050405020304" pitchFamily="18" charset="0"/>
                <a:ea typeface="Times New Roman" panose="02020603050405020304" pitchFamily="18" charset="0"/>
              </a:rPr>
              <a:t>guralyň</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gorizontynyň</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peýdalanmak</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bolar</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Şu</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ýagdaýda</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guralyň</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gorizonty</a:t>
            </a:r>
            <a:r>
              <a:rPr lang="en-US" dirty="0">
                <a:solidFill>
                  <a:srgbClr val="000000"/>
                </a:solidFill>
                <a:latin typeface="Times New Roman" panose="02020603050405020304" pitchFamily="18" charset="0"/>
                <a:ea typeface="Times New Roman" panose="02020603050405020304" pitchFamily="18" charset="0"/>
              </a:rPr>
              <a:t>(GG) </a:t>
            </a:r>
            <a:r>
              <a:rPr lang="en-US" dirty="0" err="1">
                <a:solidFill>
                  <a:srgbClr val="000000"/>
                </a:solidFill>
                <a:latin typeface="Times New Roman" panose="02020603050405020304" pitchFamily="18" charset="0"/>
                <a:ea typeface="Times New Roman" panose="02020603050405020304" pitchFamily="18" charset="0"/>
              </a:rPr>
              <a:t>aşakdaky</a:t>
            </a:r>
            <a:r>
              <a:rPr lang="en-US" dirty="0">
                <a:solidFill>
                  <a:srgbClr val="000000"/>
                </a:solidFill>
                <a:latin typeface="Times New Roman" panose="02020603050405020304" pitchFamily="18" charset="0"/>
                <a:ea typeface="Times New Roman" panose="02020603050405020304" pitchFamily="18" charset="0"/>
              </a:rPr>
              <a:t> formula </a:t>
            </a:r>
            <a:r>
              <a:rPr lang="en-US" dirty="0" err="1">
                <a:solidFill>
                  <a:srgbClr val="000000"/>
                </a:solidFill>
                <a:latin typeface="Times New Roman" panose="02020603050405020304" pitchFamily="18" charset="0"/>
                <a:ea typeface="Times New Roman" panose="02020603050405020304" pitchFamily="18" charset="0"/>
              </a:rPr>
              <a:t>boýunça</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hasaplanylýar</a:t>
            </a:r>
            <a:r>
              <a:rPr lang="en-US" dirty="0">
                <a:solidFill>
                  <a:srgbClr val="000000"/>
                </a:solidFill>
                <a:latin typeface="Times New Roman" panose="02020603050405020304" pitchFamily="18" charset="0"/>
                <a:ea typeface="Times New Roman" panose="02020603050405020304" pitchFamily="18" charset="0"/>
              </a:rPr>
              <a:t>:   </a:t>
            </a:r>
            <a:endParaRPr lang="ru-RU" sz="1600" dirty="0">
              <a:latin typeface="Times New Roman" panose="02020603050405020304" pitchFamily="18" charset="0"/>
              <a:ea typeface="Times New Roman" panose="02020603050405020304" pitchFamily="18" charset="0"/>
            </a:endParaRPr>
          </a:p>
          <a:p>
            <a:pPr algn="ctr">
              <a:spcAft>
                <a:spcPts val="0"/>
              </a:spcAft>
            </a:pPr>
            <a:r>
              <a:rPr lang="en-US" b="1" i="1" dirty="0">
                <a:solidFill>
                  <a:srgbClr val="000000"/>
                </a:solidFill>
                <a:latin typeface="Times New Roman" panose="02020603050405020304" pitchFamily="18" charset="0"/>
                <a:ea typeface="Times New Roman" panose="02020603050405020304" pitchFamily="18" charset="0"/>
              </a:rPr>
              <a:t>GG = HA + a.</a:t>
            </a:r>
            <a:endParaRPr lang="ru-RU" sz="1600" dirty="0">
              <a:latin typeface="Times New Roman" panose="02020603050405020304" pitchFamily="18" charset="0"/>
              <a:ea typeface="Times New Roman" panose="02020603050405020304" pitchFamily="18" charset="0"/>
            </a:endParaRPr>
          </a:p>
          <a:p>
            <a:pPr indent="449580" algn="just">
              <a:spcAft>
                <a:spcPts val="0"/>
              </a:spcAft>
            </a:pPr>
            <a:r>
              <a:rPr lang="en-US" dirty="0">
                <a:solidFill>
                  <a:srgbClr val="000000"/>
                </a:solidFill>
                <a:latin typeface="Times New Roman" panose="02020603050405020304" pitchFamily="18" charset="0"/>
                <a:ea typeface="Times New Roman" panose="02020603050405020304" pitchFamily="18" charset="0"/>
              </a:rPr>
              <a:t>Bu </a:t>
            </a:r>
            <a:r>
              <a:rPr lang="en-US" dirty="0" err="1">
                <a:solidFill>
                  <a:srgbClr val="000000"/>
                </a:solidFill>
                <a:latin typeface="Times New Roman" panose="02020603050405020304" pitchFamily="18" charset="0"/>
                <a:ea typeface="Times New Roman" panose="02020603050405020304" pitchFamily="18" charset="0"/>
              </a:rPr>
              <a:t>ýerde</a:t>
            </a:r>
            <a:r>
              <a:rPr lang="en-US" dirty="0">
                <a:solidFill>
                  <a:srgbClr val="000000"/>
                </a:solidFill>
                <a:latin typeface="Times New Roman" panose="02020603050405020304" pitchFamily="18" charset="0"/>
                <a:ea typeface="Times New Roman" panose="02020603050405020304" pitchFamily="18" charset="0"/>
              </a:rPr>
              <a:t> </a:t>
            </a:r>
            <a:r>
              <a:rPr lang="en-US" i="1" dirty="0">
                <a:solidFill>
                  <a:srgbClr val="000000"/>
                </a:solidFill>
                <a:latin typeface="Times New Roman" panose="02020603050405020304" pitchFamily="18" charset="0"/>
                <a:ea typeface="Times New Roman" panose="02020603050405020304" pitchFamily="18" charset="0"/>
              </a:rPr>
              <a:t>a -</a:t>
            </a:r>
            <a:r>
              <a:rPr lang="en-US" dirty="0">
                <a:solidFill>
                  <a:srgbClr val="000000"/>
                </a:solidFill>
                <a:latin typeface="Times New Roman" panose="02020603050405020304" pitchFamily="18" charset="0"/>
                <a:ea typeface="Times New Roman" panose="02020603050405020304" pitchFamily="18" charset="0"/>
              </a:rPr>
              <a:t> </a:t>
            </a:r>
            <a:r>
              <a:rPr lang="en-US" b="1" dirty="0">
                <a:solidFill>
                  <a:srgbClr val="000000"/>
                </a:solidFill>
                <a:latin typeface="Times New Roman" panose="02020603050405020304" pitchFamily="18" charset="0"/>
                <a:ea typeface="Times New Roman" panose="02020603050405020304" pitchFamily="18" charset="0"/>
              </a:rPr>
              <a:t>GG-</a:t>
            </a:r>
            <a:r>
              <a:rPr lang="en-US" b="1" dirty="0" err="1">
                <a:solidFill>
                  <a:srgbClr val="000000"/>
                </a:solidFill>
                <a:latin typeface="Times New Roman" panose="02020603050405020304" pitchFamily="18" charset="0"/>
                <a:ea typeface="Times New Roman" panose="02020603050405020304" pitchFamily="18" charset="0"/>
              </a:rPr>
              <a:t>nyň</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hasaplanylýan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nokadynda</a:t>
            </a:r>
            <a:r>
              <a:rPr lang="en-US" dirty="0">
                <a:solidFill>
                  <a:srgbClr val="000000"/>
                </a:solidFill>
                <a:latin typeface="Times New Roman" panose="02020603050405020304" pitchFamily="18" charset="0"/>
                <a:ea typeface="Times New Roman" panose="02020603050405020304" pitchFamily="18" charset="0"/>
              </a:rPr>
              <a:t>, </a:t>
            </a:r>
            <a:r>
              <a:rPr lang="en-US" b="1" dirty="0" err="1">
                <a:solidFill>
                  <a:srgbClr val="000000"/>
                </a:solidFill>
                <a:latin typeface="Times New Roman" panose="02020603050405020304" pitchFamily="18" charset="0"/>
                <a:ea typeface="Times New Roman" panose="02020603050405020304" pitchFamily="18" charset="0"/>
              </a:rPr>
              <a:t>niwelir</a:t>
            </a:r>
            <a:r>
              <a:rPr lang="en-US" dirty="0">
                <a:solidFill>
                  <a:srgbClr val="000000"/>
                </a:solidFill>
                <a:latin typeface="Times New Roman" panose="02020603050405020304" pitchFamily="18" charset="0"/>
                <a:ea typeface="Times New Roman" panose="02020603050405020304" pitchFamily="18" charset="0"/>
              </a:rPr>
              <a:t> </a:t>
            </a:r>
            <a:r>
              <a:rPr lang="en-US" b="1" dirty="0" err="1">
                <a:solidFill>
                  <a:srgbClr val="000000"/>
                </a:solidFill>
                <a:latin typeface="Times New Roman" panose="02020603050405020304" pitchFamily="18" charset="0"/>
                <a:ea typeface="Times New Roman" panose="02020603050405020304" pitchFamily="18" charset="0"/>
              </a:rPr>
              <a:t>reýkasyndan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alnan</a:t>
            </a:r>
            <a:r>
              <a:rPr lang="en-US" dirty="0">
                <a:solidFill>
                  <a:srgbClr val="000000"/>
                </a:solidFill>
                <a:latin typeface="Times New Roman" panose="02020603050405020304" pitchFamily="18" charset="0"/>
                <a:ea typeface="Times New Roman" panose="02020603050405020304" pitchFamily="18" charset="0"/>
              </a:rPr>
              <a:t> </a:t>
            </a:r>
            <a:r>
              <a:rPr lang="en-US" dirty="0" err="1">
                <a:solidFill>
                  <a:srgbClr val="000000"/>
                </a:solidFill>
                <a:latin typeface="Times New Roman" panose="02020603050405020304" pitchFamily="18" charset="0"/>
                <a:ea typeface="Times New Roman" panose="02020603050405020304" pitchFamily="18" charset="0"/>
              </a:rPr>
              <a:t>hasap</a:t>
            </a:r>
            <a:r>
              <a:rPr lang="en-US" dirty="0">
                <a:solidFill>
                  <a:srgbClr val="000000"/>
                </a:solidFill>
                <a:latin typeface="Times New Roman" panose="02020603050405020304" pitchFamily="18" charset="0"/>
                <a:ea typeface="Times New Roman" panose="02020603050405020304" pitchFamily="18" charset="0"/>
              </a:rPr>
              <a:t>, mm-de.</a:t>
            </a:r>
            <a:endParaRPr lang="ru-RU" sz="16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3320382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82221"/>
          </a:xfrm>
        </p:spPr>
        <p:txBody>
          <a:bodyPr>
            <a:normAutofit fontScale="90000"/>
          </a:bodyPr>
          <a:lstStyle/>
          <a:p>
            <a:endParaRPr lang="ru-RU" dirty="0"/>
          </a:p>
        </p:txBody>
      </p:sp>
      <p:sp>
        <p:nvSpPr>
          <p:cNvPr id="3" name="Объект 2"/>
          <p:cNvSpPr>
            <a:spLocks noGrp="1"/>
          </p:cNvSpPr>
          <p:nvPr>
            <p:ph idx="1"/>
          </p:nvPr>
        </p:nvSpPr>
        <p:spPr>
          <a:xfrm>
            <a:off x="838200" y="958362"/>
            <a:ext cx="10515600" cy="5218601"/>
          </a:xfrm>
        </p:spPr>
        <p:txBody>
          <a:bodyPr>
            <a:normAutofit fontScale="92500" lnSpcReduction="10000"/>
          </a:bodyPr>
          <a:lstStyle/>
          <a:p>
            <a:pPr indent="532765" algn="just">
              <a:spcAft>
                <a:spcPts val="0"/>
              </a:spcAft>
            </a:pPr>
            <a:r>
              <a:rPr lang="en-US" sz="3500" b="1" dirty="0" err="1">
                <a:solidFill>
                  <a:srgbClr val="000000"/>
                </a:solidFill>
                <a:latin typeface="Times New Roman" panose="02020603050405020304" pitchFamily="18" charset="0"/>
                <a:ea typeface="Times New Roman" panose="02020603050405020304" pitchFamily="18" charset="0"/>
              </a:rPr>
              <a:t>Geometriki</a:t>
            </a:r>
            <a:r>
              <a:rPr lang="en-US" sz="3500" b="1" dirty="0">
                <a:solidFill>
                  <a:srgbClr val="000000"/>
                </a:solidFill>
                <a:latin typeface="Times New Roman" panose="02020603050405020304" pitchFamily="18" charset="0"/>
                <a:ea typeface="Times New Roman" panose="02020603050405020304" pitchFamily="18" charset="0"/>
              </a:rPr>
              <a:t> </a:t>
            </a:r>
            <a:r>
              <a:rPr lang="en-US" sz="3500" b="1" dirty="0" err="1">
                <a:solidFill>
                  <a:srgbClr val="000000"/>
                </a:solidFill>
                <a:latin typeface="Times New Roman" panose="02020603050405020304" pitchFamily="18" charset="0"/>
                <a:ea typeface="Times New Roman" panose="02020603050405020304" pitchFamily="18" charset="0"/>
              </a:rPr>
              <a:t>niwelirlemekde</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aýratyn</a:t>
            </a:r>
            <a:r>
              <a:rPr lang="en-US" sz="3500" dirty="0">
                <a:solidFill>
                  <a:srgbClr val="000000"/>
                </a:solidFill>
                <a:latin typeface="Times New Roman" panose="02020603050405020304" pitchFamily="18" charset="0"/>
                <a:ea typeface="Times New Roman" panose="02020603050405020304" pitchFamily="18" charset="0"/>
              </a:rPr>
              <a:t> hem </a:t>
            </a:r>
            <a:r>
              <a:rPr lang="en-US" sz="3500" dirty="0" err="1">
                <a:solidFill>
                  <a:srgbClr val="000000"/>
                </a:solidFill>
                <a:latin typeface="Times New Roman" panose="02020603050405020304" pitchFamily="18" charset="0"/>
                <a:ea typeface="Times New Roman" panose="02020603050405020304" pitchFamily="18" charset="0"/>
              </a:rPr>
              <a:t>ortadan</a:t>
            </a:r>
            <a:r>
              <a:rPr lang="en-US" sz="3500" dirty="0">
                <a:solidFill>
                  <a:srgbClr val="000000"/>
                </a:solidFill>
                <a:latin typeface="Times New Roman" panose="02020603050405020304" pitchFamily="18" charset="0"/>
                <a:ea typeface="Times New Roman" panose="02020603050405020304" pitchFamily="18" charset="0"/>
              </a:rPr>
              <a:t> </a:t>
            </a:r>
            <a:r>
              <a:rPr lang="en-US" sz="3500" b="1" dirty="0" err="1">
                <a:solidFill>
                  <a:srgbClr val="000000"/>
                </a:solidFill>
                <a:latin typeface="Times New Roman" panose="02020603050405020304" pitchFamily="18" charset="0"/>
                <a:ea typeface="Times New Roman" panose="02020603050405020304" pitchFamily="18" charset="0"/>
              </a:rPr>
              <a:t>niwelirlemek</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usuly</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köpräk</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ulanylýar</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Ortadan</a:t>
            </a:r>
            <a:r>
              <a:rPr lang="en-US" sz="3500" dirty="0">
                <a:solidFill>
                  <a:srgbClr val="000000"/>
                </a:solidFill>
                <a:latin typeface="Times New Roman" panose="02020603050405020304" pitchFamily="18" charset="0"/>
                <a:ea typeface="Times New Roman" panose="02020603050405020304" pitchFamily="18" charset="0"/>
              </a:rPr>
              <a:t> </a:t>
            </a:r>
            <a:r>
              <a:rPr lang="en-US" sz="3500" b="1" dirty="0" err="1">
                <a:solidFill>
                  <a:srgbClr val="000000"/>
                </a:solidFill>
                <a:latin typeface="Times New Roman" panose="02020603050405020304" pitchFamily="18" charset="0"/>
                <a:ea typeface="Times New Roman" panose="02020603050405020304" pitchFamily="18" charset="0"/>
              </a:rPr>
              <a:t>niwelirlemek</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usulyny</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ulanmak</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mümkinçiliginiň</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bolmadyk</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ýerlerinde</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öňe</a:t>
            </a:r>
            <a:r>
              <a:rPr lang="en-US" sz="3500" dirty="0">
                <a:solidFill>
                  <a:srgbClr val="000000"/>
                </a:solidFill>
                <a:latin typeface="Times New Roman" panose="02020603050405020304" pitchFamily="18" charset="0"/>
                <a:ea typeface="Times New Roman" panose="02020603050405020304" pitchFamily="18" charset="0"/>
              </a:rPr>
              <a:t> </a:t>
            </a:r>
            <a:r>
              <a:rPr lang="en-US" sz="3500" b="1" dirty="0" err="1">
                <a:solidFill>
                  <a:srgbClr val="000000"/>
                </a:solidFill>
                <a:latin typeface="Times New Roman" panose="02020603050405020304" pitchFamily="18" charset="0"/>
                <a:ea typeface="Times New Roman" panose="02020603050405020304" pitchFamily="18" charset="0"/>
              </a:rPr>
              <a:t>niwelirlemek</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usuly</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ulanylýar</a:t>
            </a:r>
            <a:r>
              <a:rPr lang="en-US" sz="3500" dirty="0">
                <a:solidFill>
                  <a:srgbClr val="000000"/>
                </a:solidFill>
                <a:latin typeface="Times New Roman" panose="02020603050405020304" pitchFamily="18" charset="0"/>
                <a:ea typeface="Times New Roman" panose="02020603050405020304" pitchFamily="18" charset="0"/>
              </a:rPr>
              <a:t>. </a:t>
            </a:r>
            <a:r>
              <a:rPr lang="en-US" sz="3500" b="1" dirty="0" err="1">
                <a:solidFill>
                  <a:srgbClr val="000000"/>
                </a:solidFill>
                <a:latin typeface="Times New Roman" panose="02020603050405020304" pitchFamily="18" charset="0"/>
                <a:ea typeface="Times New Roman" panose="02020603050405020304" pitchFamily="18" charset="0"/>
              </a:rPr>
              <a:t>Niwelirlemegiň</a:t>
            </a:r>
            <a:r>
              <a:rPr lang="en-US" sz="3500" b="1" dirty="0">
                <a:solidFill>
                  <a:srgbClr val="000000"/>
                </a:solidFill>
                <a:latin typeface="Times New Roman" panose="02020603050405020304" pitchFamily="18" charset="0"/>
                <a:ea typeface="Times New Roman" panose="02020603050405020304" pitchFamily="18" charset="0"/>
              </a:rPr>
              <a:t> “</a:t>
            </a:r>
            <a:r>
              <a:rPr lang="en-US" sz="3500" b="1" i="1" dirty="0" err="1">
                <a:solidFill>
                  <a:srgbClr val="000000"/>
                </a:solidFill>
                <a:latin typeface="Times New Roman" panose="02020603050405020304" pitchFamily="18" charset="0"/>
                <a:ea typeface="Times New Roman" panose="02020603050405020304" pitchFamily="18" charset="0"/>
              </a:rPr>
              <a:t>öňe</a:t>
            </a:r>
            <a:r>
              <a:rPr lang="en-US" sz="3500" b="1" dirty="0">
                <a:solidFill>
                  <a:srgbClr val="000000"/>
                </a:solidFill>
                <a:latin typeface="Times New Roman" panose="02020603050405020304" pitchFamily="18" charset="0"/>
                <a:ea typeface="Times New Roman" panose="02020603050405020304" pitchFamily="18" charset="0"/>
              </a:rPr>
              <a:t>”</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usulynyň</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kemçilikleri</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bolup</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ýeriň</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üstündäki</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çyzyklaryň</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beýgelmesi</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guralyň</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beýikligi</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bilen</a:t>
            </a:r>
            <a:r>
              <a:rPr lang="en-US" sz="3500" dirty="0">
                <a:solidFill>
                  <a:srgbClr val="000000"/>
                </a:solidFill>
                <a:latin typeface="Times New Roman" panose="02020603050405020304" pitchFamily="18" charset="0"/>
                <a:ea typeface="Times New Roman" panose="02020603050405020304" pitchFamily="18" charset="0"/>
              </a:rPr>
              <a:t> </a:t>
            </a:r>
            <a:r>
              <a:rPr lang="en-US" sz="3500" b="1" dirty="0" err="1">
                <a:solidFill>
                  <a:srgbClr val="000000"/>
                </a:solidFill>
                <a:latin typeface="Times New Roman" panose="02020603050405020304" pitchFamily="18" charset="0"/>
                <a:ea typeface="Times New Roman" panose="02020603050405020304" pitchFamily="18" charset="0"/>
              </a:rPr>
              <a:t>niwelir</a:t>
            </a:r>
            <a:r>
              <a:rPr lang="en-US" sz="3500" b="1" dirty="0">
                <a:solidFill>
                  <a:srgbClr val="000000"/>
                </a:solidFill>
                <a:latin typeface="Times New Roman" panose="02020603050405020304" pitchFamily="18" charset="0"/>
                <a:ea typeface="Times New Roman" panose="02020603050405020304" pitchFamily="18" charset="0"/>
              </a:rPr>
              <a:t> </a:t>
            </a:r>
            <a:r>
              <a:rPr lang="en-US" sz="3500" b="1" dirty="0" err="1">
                <a:solidFill>
                  <a:srgbClr val="000000"/>
                </a:solidFill>
                <a:latin typeface="Times New Roman" panose="02020603050405020304" pitchFamily="18" charset="0"/>
                <a:ea typeface="Times New Roman" panose="02020603050405020304" pitchFamily="18" charset="0"/>
              </a:rPr>
              <a:t>reýkasyndan</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alnan</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hasabyň</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tapawudyna</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deň</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bolanlygyndan</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onda</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guralyň</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beýikligine</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deň</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bolan</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beýgelmäni</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ölçemek</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mümkindir</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Mundan</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daşgary</a:t>
            </a:r>
            <a:r>
              <a:rPr lang="en-US" sz="3500" dirty="0">
                <a:solidFill>
                  <a:srgbClr val="000000"/>
                </a:solidFill>
                <a:latin typeface="Times New Roman" panose="02020603050405020304" pitchFamily="18" charset="0"/>
                <a:ea typeface="Times New Roman" panose="02020603050405020304" pitchFamily="18" charset="0"/>
              </a:rPr>
              <a:t> hem, </a:t>
            </a:r>
            <a:r>
              <a:rPr lang="en-US" sz="3500" dirty="0" err="1">
                <a:solidFill>
                  <a:srgbClr val="000000"/>
                </a:solidFill>
                <a:latin typeface="Times New Roman" panose="02020603050405020304" pitchFamily="18" charset="0"/>
                <a:ea typeface="Times New Roman" panose="02020603050405020304" pitchFamily="18" charset="0"/>
              </a:rPr>
              <a:t>öňe</a:t>
            </a:r>
            <a:r>
              <a:rPr lang="en-US" sz="3500" dirty="0">
                <a:solidFill>
                  <a:srgbClr val="000000"/>
                </a:solidFill>
                <a:latin typeface="Times New Roman" panose="02020603050405020304" pitchFamily="18" charset="0"/>
                <a:ea typeface="Times New Roman" panose="02020603050405020304" pitchFamily="18" charset="0"/>
              </a:rPr>
              <a:t> </a:t>
            </a:r>
            <a:r>
              <a:rPr lang="en-US" sz="3500" b="1" dirty="0" err="1">
                <a:solidFill>
                  <a:srgbClr val="000000"/>
                </a:solidFill>
                <a:latin typeface="Times New Roman" panose="02020603050405020304" pitchFamily="18" charset="0"/>
                <a:ea typeface="Times New Roman" panose="02020603050405020304" pitchFamily="18" charset="0"/>
              </a:rPr>
              <a:t>niwelirlemekde</a:t>
            </a:r>
            <a:r>
              <a:rPr lang="en-US" sz="3500" dirty="0">
                <a:solidFill>
                  <a:srgbClr val="000000"/>
                </a:solidFill>
                <a:latin typeface="Times New Roman" panose="02020603050405020304" pitchFamily="18" charset="0"/>
                <a:ea typeface="Times New Roman" panose="02020603050405020304" pitchFamily="18" charset="0"/>
              </a:rPr>
              <a:t> her </a:t>
            </a:r>
            <a:r>
              <a:rPr lang="en-US" sz="3500" dirty="0" err="1">
                <a:solidFill>
                  <a:srgbClr val="000000"/>
                </a:solidFill>
                <a:latin typeface="Times New Roman" panose="02020603050405020304" pitchFamily="18" charset="0"/>
                <a:ea typeface="Times New Roman" panose="02020603050405020304" pitchFamily="18" charset="0"/>
              </a:rPr>
              <a:t>bir</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stansiýada</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guralyň</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beýikligini</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takyk</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ölçemek</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zerur</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bolanlygyndan</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işler</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birneme</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kynlaşýar</a:t>
            </a:r>
            <a:r>
              <a:rPr lang="en-US" sz="3500" dirty="0">
                <a:solidFill>
                  <a:srgbClr val="000000"/>
                </a:solidFill>
                <a:latin typeface="Times New Roman" panose="02020603050405020304" pitchFamily="18" charset="0"/>
                <a:ea typeface="Times New Roman" panose="02020603050405020304" pitchFamily="18" charset="0"/>
              </a:rPr>
              <a:t> we </a:t>
            </a:r>
            <a:r>
              <a:rPr lang="en-US" sz="3500" dirty="0" err="1">
                <a:solidFill>
                  <a:srgbClr val="000000"/>
                </a:solidFill>
                <a:latin typeface="Times New Roman" panose="02020603050405020304" pitchFamily="18" charset="0"/>
                <a:ea typeface="Times New Roman" panose="02020603050405020304" pitchFamily="18" charset="0"/>
              </a:rPr>
              <a:t>wagt</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köp</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sarp</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edilýär</a:t>
            </a:r>
            <a:r>
              <a:rPr lang="en-US" sz="3500" dirty="0">
                <a:solidFill>
                  <a:srgbClr val="000000"/>
                </a:solidFill>
                <a:latin typeface="Times New Roman" panose="02020603050405020304" pitchFamily="18" charset="0"/>
                <a:ea typeface="Times New Roman" panose="02020603050405020304" pitchFamily="18" charset="0"/>
              </a:rPr>
              <a:t>. </a:t>
            </a:r>
            <a:r>
              <a:rPr lang="en-US" sz="3500" b="1" dirty="0" err="1">
                <a:solidFill>
                  <a:srgbClr val="000000"/>
                </a:solidFill>
                <a:latin typeface="Times New Roman" panose="02020603050405020304" pitchFamily="18" charset="0"/>
                <a:ea typeface="Times New Roman" panose="02020603050405020304" pitchFamily="18" charset="0"/>
              </a:rPr>
              <a:t>Niwelir</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bilen</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işlemek</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üçin</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duran</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nokadyňa</a:t>
            </a:r>
            <a:r>
              <a:rPr lang="en-US" sz="3500" dirty="0">
                <a:solidFill>
                  <a:srgbClr val="000000"/>
                </a:solidFill>
                <a:latin typeface="Times New Roman" panose="02020603050405020304" pitchFamily="18" charset="0"/>
                <a:ea typeface="Times New Roman" panose="02020603050405020304" pitchFamily="18" charset="0"/>
              </a:rPr>
              <a:t> </a:t>
            </a:r>
            <a:r>
              <a:rPr lang="en-US" sz="3500" b="1" i="1" dirty="0" err="1">
                <a:solidFill>
                  <a:srgbClr val="000000"/>
                </a:solidFill>
                <a:latin typeface="Times New Roman" panose="02020603050405020304" pitchFamily="18" charset="0"/>
                <a:ea typeface="Times New Roman" panose="02020603050405020304" pitchFamily="18" charset="0"/>
              </a:rPr>
              <a:t>stansiýa</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diýilýär</a:t>
            </a:r>
            <a:r>
              <a:rPr lang="en-US" sz="3500" dirty="0">
                <a:solidFill>
                  <a:srgbClr val="000000"/>
                </a:solidFill>
                <a:latin typeface="Times New Roman" panose="02020603050405020304" pitchFamily="18" charset="0"/>
                <a:ea typeface="Times New Roman" panose="02020603050405020304" pitchFamily="18" charset="0"/>
              </a:rPr>
              <a:t>. </a:t>
            </a:r>
            <a:endParaRPr lang="ru-RU" sz="3500" dirty="0">
              <a:latin typeface="Times New Roman" panose="02020603050405020304" pitchFamily="18" charset="0"/>
              <a:ea typeface="Times New Roman" panose="02020603050405020304" pitchFamily="18" charset="0"/>
            </a:endParaRPr>
          </a:p>
          <a:p>
            <a:pPr algn="just">
              <a:spcAft>
                <a:spcPts val="0"/>
              </a:spcAft>
              <a:tabLst>
                <a:tab pos="-90170" algn="l"/>
              </a:tabLst>
            </a:pPr>
            <a:r>
              <a:rPr lang="en-US" dirty="0">
                <a:latin typeface="Times New Roman" panose="02020603050405020304" pitchFamily="18" charset="0"/>
                <a:ea typeface="Times New Roman" panose="02020603050405020304" pitchFamily="18" charset="0"/>
              </a:rPr>
              <a:t> </a:t>
            </a:r>
            <a:endParaRPr lang="ru-RU" sz="16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2097015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199" y="351692"/>
            <a:ext cx="10855569" cy="5825271"/>
          </a:xfrm>
        </p:spPr>
        <p:txBody>
          <a:bodyPr>
            <a:normAutofit lnSpcReduction="10000"/>
          </a:bodyPr>
          <a:lstStyle/>
          <a:p>
            <a:pPr indent="0" algn="just">
              <a:lnSpc>
                <a:spcPct val="150000"/>
              </a:lnSpc>
              <a:spcAft>
                <a:spcPts val="0"/>
              </a:spcAft>
              <a:buNone/>
            </a:pPr>
            <a:r>
              <a:rPr lang="sq-AL" b="1" dirty="0" smtClean="0">
                <a:latin typeface="Times New Roman" panose="02020603050405020304" pitchFamily="18" charset="0"/>
                <a:ea typeface="Times New Roman" panose="02020603050405020304" pitchFamily="18" charset="0"/>
              </a:rPr>
              <a:t> </a:t>
            </a:r>
            <a:r>
              <a:rPr lang="ru-RU" sz="3600" b="1" dirty="0">
                <a:latin typeface="Times New Roman" panose="02020603050405020304" pitchFamily="18" charset="0"/>
                <a:ea typeface="Times New Roman" panose="02020603050405020304" pitchFamily="18" charset="0"/>
              </a:rPr>
              <a:t>2. </a:t>
            </a:r>
            <a:r>
              <a:rPr lang="es-ES" sz="3600" dirty="0">
                <a:latin typeface="Times New Roman" panose="02020603050405020304" pitchFamily="18" charset="0"/>
                <a:ea typeface="Times New Roman" panose="02020603050405020304" pitchFamily="18" charset="0"/>
              </a:rPr>
              <a:t>Belentlik bahany şekillendirmäniň esas nokotlaryna geçirmek  işleri niwelir ýörelgesini gurnamak bilen ýerine ýetirilýär we onuň maksady şekillendirmäniň belentlik esaslandyrmasyny döretmek, şeýle hem dürli inžener meseleleri çözmek üçin, öňden bellenen nokotlaryñ belentlik bahalaryny kesgitlemekden ybaratdyr.</a:t>
            </a:r>
            <a:r>
              <a:rPr lang="es-ES" sz="3600" b="1" dirty="0">
                <a:latin typeface="Times New Roman" panose="02020603050405020304" pitchFamily="18" charset="0"/>
                <a:ea typeface="Times New Roman" panose="02020603050405020304" pitchFamily="18" charset="0"/>
              </a:rPr>
              <a:t> </a:t>
            </a:r>
            <a:endParaRPr lang="ru-RU"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698944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509954"/>
            <a:ext cx="10515600" cy="5547946"/>
          </a:xfrm>
        </p:spPr>
        <p:txBody>
          <a:bodyPr>
            <a:normAutofit/>
          </a:bodyPr>
          <a:lstStyle/>
          <a:p>
            <a:pPr indent="449580" algn="just">
              <a:spcAft>
                <a:spcPts val="0"/>
              </a:spcAft>
            </a:pPr>
            <a:r>
              <a:rPr lang="es-ES" sz="3600" dirty="0">
                <a:latin typeface="Times New Roman" panose="02020603050405020304" pitchFamily="18" charset="0"/>
                <a:ea typeface="Times New Roman" panose="02020603050405020304" pitchFamily="18" charset="0"/>
              </a:rPr>
              <a:t>Belentlik bahany esas nokotlara geçirmek zerurlygy ýüze çykan ýagdaýynda, ownuk masştably kartada </a:t>
            </a:r>
            <a:r>
              <a:rPr lang="es-ES" sz="3600" b="1" dirty="0">
                <a:latin typeface="Times New Roman" panose="02020603050405020304" pitchFamily="18" charset="0"/>
                <a:ea typeface="Times New Roman" panose="02020603050405020304" pitchFamily="18" charset="0"/>
              </a:rPr>
              <a:t>niwelir</a:t>
            </a:r>
            <a:r>
              <a:rPr lang="es-ES" sz="3600" dirty="0">
                <a:latin typeface="Times New Roman" panose="02020603050405020304" pitchFamily="18" charset="0"/>
                <a:ea typeface="Times New Roman" panose="02020603050405020304" pitchFamily="18" charset="0"/>
              </a:rPr>
              <a:t> ýörelgesiniň taslamasy hem düzülýär we onda niwelir işleriniň tehniki we ykdysady şertleri görkezilýär. Taslama tassyklanandan soň ýerinde tanyşmak işleri geçirilýär we taslama maglumatlary ýerinde anyklanylýar. Gutarnykly bellenen </a:t>
            </a:r>
            <a:r>
              <a:rPr lang="es-ES" sz="3600" b="1" dirty="0">
                <a:latin typeface="Times New Roman" panose="02020603050405020304" pitchFamily="18" charset="0"/>
                <a:ea typeface="Times New Roman" panose="02020603050405020304" pitchFamily="18" charset="0"/>
              </a:rPr>
              <a:t>niwelir</a:t>
            </a:r>
            <a:r>
              <a:rPr lang="es-ES" sz="3600" dirty="0">
                <a:latin typeface="Times New Roman" panose="02020603050405020304" pitchFamily="18" charset="0"/>
                <a:ea typeface="Times New Roman" panose="02020603050405020304" pitchFamily="18" charset="0"/>
              </a:rPr>
              <a:t> ýörelgesi boýunça hemişelik we wagtlaýyn </a:t>
            </a:r>
            <a:r>
              <a:rPr lang="es-ES" sz="3600" b="1" dirty="0">
                <a:latin typeface="Times New Roman" panose="02020603050405020304" pitchFamily="18" charset="0"/>
                <a:ea typeface="Times New Roman" panose="02020603050405020304" pitchFamily="18" charset="0"/>
              </a:rPr>
              <a:t>niwelir</a:t>
            </a:r>
            <a:r>
              <a:rPr lang="es-ES" sz="3600" dirty="0">
                <a:latin typeface="Times New Roman" panose="02020603050405020304" pitchFamily="18" charset="0"/>
                <a:ea typeface="Times New Roman" panose="02020603050405020304" pitchFamily="18" charset="0"/>
              </a:rPr>
              <a:t> belgileri goýulýar we olar </a:t>
            </a:r>
            <a:r>
              <a:rPr lang="es-ES" sz="3600" b="1" dirty="0">
                <a:latin typeface="Times New Roman" panose="02020603050405020304" pitchFamily="18" charset="0"/>
                <a:ea typeface="Times New Roman" panose="02020603050405020304" pitchFamily="18" charset="0"/>
              </a:rPr>
              <a:t>niwelirlenmäge</a:t>
            </a:r>
            <a:r>
              <a:rPr lang="es-ES" sz="3600" dirty="0">
                <a:latin typeface="Times New Roman" panose="02020603050405020304" pitchFamily="18" charset="0"/>
                <a:ea typeface="Times New Roman" panose="02020603050405020304" pitchFamily="18" charset="0"/>
              </a:rPr>
              <a:t> başlanýar.</a:t>
            </a:r>
            <a:endParaRPr lang="ru-RU" sz="3600" dirty="0">
              <a:latin typeface="Times New Roman" panose="02020603050405020304" pitchFamily="18" charset="0"/>
              <a:ea typeface="Times New Roman" panose="02020603050405020304" pitchFamily="18" charset="0"/>
            </a:endParaRPr>
          </a:p>
          <a:p>
            <a:pPr indent="381000" algn="just">
              <a:spcAft>
                <a:spcPts val="0"/>
              </a:spcAft>
            </a:pPr>
            <a:endParaRPr lang="ru-RU" sz="3600" dirty="0"/>
          </a:p>
        </p:txBody>
      </p:sp>
    </p:spTree>
    <p:extLst>
      <p:ext uri="{BB962C8B-B14F-4D97-AF65-F5344CB8AC3E}">
        <p14:creationId xmlns:p14="http://schemas.microsoft.com/office/powerpoint/2010/main" val="12160464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17390"/>
          </a:xfrm>
        </p:spPr>
        <p:txBody>
          <a:bodyPr>
            <a:normAutofit fontScale="90000"/>
          </a:bodyPr>
          <a:lstStyle/>
          <a:p>
            <a:endParaRPr lang="ru-RU" dirty="0"/>
          </a:p>
        </p:txBody>
      </p:sp>
      <p:sp>
        <p:nvSpPr>
          <p:cNvPr id="3" name="Объект 2"/>
          <p:cNvSpPr>
            <a:spLocks noGrp="1"/>
          </p:cNvSpPr>
          <p:nvPr>
            <p:ph idx="1"/>
          </p:nvPr>
        </p:nvSpPr>
        <p:spPr>
          <a:xfrm>
            <a:off x="838199" y="1107831"/>
            <a:ext cx="10794023" cy="5205046"/>
          </a:xfrm>
        </p:spPr>
        <p:txBody>
          <a:bodyPr>
            <a:normAutofit/>
          </a:bodyPr>
          <a:lstStyle/>
          <a:p>
            <a:pPr indent="0" algn="just">
              <a:spcAft>
                <a:spcPts val="0"/>
              </a:spcAft>
              <a:buNone/>
            </a:pPr>
            <a:r>
              <a:rPr lang="tk-TM" sz="3200" b="1" dirty="0" smtClean="0">
                <a:latin typeface="Times New Roman" panose="02020603050405020304" pitchFamily="18" charset="0"/>
                <a:ea typeface="Times New Roman" panose="02020603050405020304" pitchFamily="18" charset="0"/>
              </a:rPr>
              <a:t>    </a:t>
            </a:r>
            <a:endParaRPr lang="ru-RU" sz="4000" dirty="0">
              <a:effectLst/>
              <a:latin typeface="Times New Roman" panose="02020603050405020304" pitchFamily="18" charset="0"/>
              <a:ea typeface="Times New Roman" panose="02020603050405020304" pitchFamily="18" charset="0"/>
            </a:endParaRPr>
          </a:p>
        </p:txBody>
      </p:sp>
      <p:sp>
        <p:nvSpPr>
          <p:cNvPr id="5" name="Прямоугольник 4"/>
          <p:cNvSpPr/>
          <p:nvPr/>
        </p:nvSpPr>
        <p:spPr>
          <a:xfrm>
            <a:off x="838199" y="1107831"/>
            <a:ext cx="10794023" cy="3970318"/>
          </a:xfrm>
          <a:prstGeom prst="rect">
            <a:avLst/>
          </a:prstGeom>
        </p:spPr>
        <p:txBody>
          <a:bodyPr wrap="square">
            <a:spAutoFit/>
          </a:bodyPr>
          <a:lstStyle/>
          <a:p>
            <a:pPr algn="just"/>
            <a:r>
              <a:rPr lang="cs-CZ" sz="1400" dirty="0">
                <a:latin typeface="Times New Roman" panose="02020603050405020304" pitchFamily="18" charset="0"/>
                <a:ea typeface="Times New Roman" panose="02020603050405020304" pitchFamily="18" charset="0"/>
              </a:rPr>
              <a:t> </a:t>
            </a:r>
            <a:r>
              <a:rPr lang="tk-TM" sz="1400" dirty="0" smtClean="0">
                <a:latin typeface="Times New Roman" panose="02020603050405020304" pitchFamily="18" charset="0"/>
                <a:ea typeface="Times New Roman" panose="02020603050405020304" pitchFamily="18" charset="0"/>
              </a:rPr>
              <a:t>           </a:t>
            </a:r>
            <a:r>
              <a:rPr lang="cs-CZ" sz="3600" b="1" dirty="0" smtClean="0">
                <a:latin typeface="Times New Roman" panose="02020603050405020304" pitchFamily="18" charset="0"/>
                <a:ea typeface="Times New Roman" panose="02020603050405020304" pitchFamily="18" charset="0"/>
              </a:rPr>
              <a:t>Niwelir</a:t>
            </a:r>
            <a:r>
              <a:rPr lang="cs-CZ" sz="3600" dirty="0" smtClean="0">
                <a:latin typeface="Times New Roman" panose="02020603050405020304" pitchFamily="18" charset="0"/>
                <a:ea typeface="Times New Roman" panose="02020603050405020304" pitchFamily="18" charset="0"/>
              </a:rPr>
              <a:t> </a:t>
            </a:r>
            <a:r>
              <a:rPr lang="cs-CZ" sz="3600" dirty="0">
                <a:latin typeface="Times New Roman" panose="02020603050405020304" pitchFamily="18" charset="0"/>
                <a:ea typeface="Times New Roman" panose="02020603050405020304" pitchFamily="18" charset="0"/>
              </a:rPr>
              <a:t>belgileri bilen berkidilmedik arabaglanyşdyryjy nokatlary şeýle hem duralgalar </a:t>
            </a:r>
            <a:r>
              <a:rPr lang="cs-CZ" sz="3600" b="1" dirty="0">
                <a:latin typeface="Times New Roman" panose="02020603050405020304" pitchFamily="18" charset="0"/>
                <a:ea typeface="Times New Roman" panose="02020603050405020304" pitchFamily="18" charset="0"/>
              </a:rPr>
              <a:t>niwelirleme</a:t>
            </a:r>
            <a:r>
              <a:rPr lang="cs-CZ" sz="3600" dirty="0">
                <a:latin typeface="Times New Roman" panose="02020603050405020304" pitchFamily="18" charset="0"/>
                <a:ea typeface="Times New Roman" panose="02020603050405020304" pitchFamily="18" charset="0"/>
              </a:rPr>
              <a:t> döwründe saýlanýar we olara çenli aralyklar uzakdan ölçeýjiniň </a:t>
            </a:r>
            <a:r>
              <a:rPr lang="cs-CZ" sz="3600" b="1" dirty="0">
                <a:latin typeface="Times New Roman" panose="02020603050405020304" pitchFamily="18" charset="0"/>
                <a:ea typeface="Times New Roman" panose="02020603050405020304" pitchFamily="18" charset="0"/>
              </a:rPr>
              <a:t>(dalnomeriň)</a:t>
            </a:r>
            <a:r>
              <a:rPr lang="cs-CZ" sz="3600" dirty="0">
                <a:latin typeface="Times New Roman" panose="02020603050405020304" pitchFamily="18" charset="0"/>
                <a:ea typeface="Times New Roman" panose="02020603050405020304" pitchFamily="18" charset="0"/>
              </a:rPr>
              <a:t> kömegi bilen  ýerlerinde ölçelýär. Şeýle nokatlarda reýkalaryň durnukly ýagdaýyny üpjin etmek üçin reýkalar ýere girizilen ýörite paşmaklaryň ýa-da gazyklaryň üstünde goýulýar. </a:t>
            </a:r>
            <a:endParaRPr lang="ru-RU" sz="3600" dirty="0"/>
          </a:p>
        </p:txBody>
      </p:sp>
    </p:spTree>
    <p:extLst>
      <p:ext uri="{BB962C8B-B14F-4D97-AF65-F5344CB8AC3E}">
        <p14:creationId xmlns:p14="http://schemas.microsoft.com/office/powerpoint/2010/main" val="13638957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74489"/>
          </a:xfrm>
        </p:spPr>
        <p:txBody>
          <a:bodyPr>
            <a:normAutofit fontScale="90000"/>
          </a:bodyPr>
          <a:lstStyle/>
          <a:p>
            <a:endParaRPr lang="ru-RU" dirty="0"/>
          </a:p>
        </p:txBody>
      </p:sp>
      <p:pic>
        <p:nvPicPr>
          <p:cNvPr id="4" name="Объект 3"/>
          <p:cNvPicPr>
            <a:picLocks noGrp="1" noChangeAspect="1"/>
          </p:cNvPicPr>
          <p:nvPr>
            <p:ph idx="1"/>
          </p:nvPr>
        </p:nvPicPr>
        <p:blipFill>
          <a:blip r:embed="rId2"/>
          <a:stretch>
            <a:fillRect/>
          </a:stretch>
        </p:blipFill>
        <p:spPr>
          <a:xfrm>
            <a:off x="1055077" y="1186962"/>
            <a:ext cx="3042138" cy="2057400"/>
          </a:xfrm>
          <a:prstGeom prst="rect">
            <a:avLst/>
          </a:prstGeom>
        </p:spPr>
      </p:pic>
      <p:pic>
        <p:nvPicPr>
          <p:cNvPr id="5" name="Рисунок 4"/>
          <p:cNvPicPr>
            <a:picLocks noChangeAspect="1"/>
          </p:cNvPicPr>
          <p:nvPr/>
        </p:nvPicPr>
        <p:blipFill>
          <a:blip r:embed="rId3"/>
          <a:stretch>
            <a:fillRect/>
          </a:stretch>
        </p:blipFill>
        <p:spPr>
          <a:xfrm>
            <a:off x="5174535" y="980319"/>
            <a:ext cx="1058739" cy="2294793"/>
          </a:xfrm>
          <a:prstGeom prst="rect">
            <a:avLst/>
          </a:prstGeom>
        </p:spPr>
      </p:pic>
      <p:pic>
        <p:nvPicPr>
          <p:cNvPr id="6" name="Рисунок 5"/>
          <p:cNvPicPr>
            <a:picLocks noChangeAspect="1"/>
          </p:cNvPicPr>
          <p:nvPr/>
        </p:nvPicPr>
        <p:blipFill>
          <a:blip r:embed="rId4"/>
          <a:stretch>
            <a:fillRect/>
          </a:stretch>
        </p:blipFill>
        <p:spPr>
          <a:xfrm>
            <a:off x="7728438" y="1063869"/>
            <a:ext cx="2875085" cy="2672862"/>
          </a:xfrm>
          <a:prstGeom prst="rect">
            <a:avLst/>
          </a:prstGeom>
        </p:spPr>
      </p:pic>
      <p:sp>
        <p:nvSpPr>
          <p:cNvPr id="7" name="Прямоугольник 6"/>
          <p:cNvSpPr/>
          <p:nvPr/>
        </p:nvSpPr>
        <p:spPr>
          <a:xfrm>
            <a:off x="8047793" y="3960912"/>
            <a:ext cx="2235933" cy="523220"/>
          </a:xfrm>
          <a:prstGeom prst="rect">
            <a:avLst/>
          </a:prstGeom>
        </p:spPr>
        <p:txBody>
          <a:bodyPr wrap="none">
            <a:spAutoFit/>
          </a:bodyPr>
          <a:lstStyle/>
          <a:p>
            <a:r>
              <a:rPr lang="cs-CZ" sz="2800" dirty="0">
                <a:latin typeface="Times New Roman" panose="02020603050405020304" pitchFamily="18" charset="0"/>
                <a:ea typeface="Times New Roman" panose="02020603050405020304" pitchFamily="18" charset="0"/>
              </a:rPr>
              <a:t>ç) Agaç gazyk</a:t>
            </a:r>
            <a:endParaRPr lang="ru-RU" sz="2800" dirty="0"/>
          </a:p>
        </p:txBody>
      </p:sp>
      <p:sp>
        <p:nvSpPr>
          <p:cNvPr id="8" name="Прямоугольник 7"/>
          <p:cNvSpPr/>
          <p:nvPr/>
        </p:nvSpPr>
        <p:spPr>
          <a:xfrm>
            <a:off x="5311811" y="3508039"/>
            <a:ext cx="1210588" cy="461665"/>
          </a:xfrm>
          <a:prstGeom prst="rect">
            <a:avLst/>
          </a:prstGeom>
        </p:spPr>
        <p:txBody>
          <a:bodyPr wrap="none">
            <a:spAutoFit/>
          </a:bodyPr>
          <a:lstStyle/>
          <a:p>
            <a:r>
              <a:rPr lang="cs-CZ" sz="2400" dirty="0">
                <a:latin typeface="Times New Roman" panose="02020603050405020304" pitchFamily="18" charset="0"/>
                <a:ea typeface="Times New Roman" panose="02020603050405020304" pitchFamily="18" charset="0"/>
              </a:rPr>
              <a:t>b) Hasa </a:t>
            </a:r>
            <a:endParaRPr lang="ru-RU" sz="2400" dirty="0"/>
          </a:p>
        </p:txBody>
      </p:sp>
      <p:sp>
        <p:nvSpPr>
          <p:cNvPr id="9" name="Прямоугольник 8"/>
          <p:cNvSpPr/>
          <p:nvPr/>
        </p:nvSpPr>
        <p:spPr>
          <a:xfrm>
            <a:off x="1494528" y="3914745"/>
            <a:ext cx="1758815" cy="523220"/>
          </a:xfrm>
          <a:prstGeom prst="rect">
            <a:avLst/>
          </a:prstGeom>
        </p:spPr>
        <p:txBody>
          <a:bodyPr wrap="none">
            <a:spAutoFit/>
          </a:bodyPr>
          <a:lstStyle/>
          <a:p>
            <a:r>
              <a:rPr lang="cs-CZ" sz="2800" dirty="0">
                <a:latin typeface="Times New Roman" panose="02020603050405020304" pitchFamily="18" charset="0"/>
                <a:ea typeface="Times New Roman" panose="02020603050405020304" pitchFamily="18" charset="0"/>
              </a:rPr>
              <a:t>a) Paşmak </a:t>
            </a:r>
            <a:endParaRPr lang="ru-RU" sz="2800" dirty="0"/>
          </a:p>
        </p:txBody>
      </p:sp>
      <p:sp>
        <p:nvSpPr>
          <p:cNvPr id="10" name="Прямоугольник 9"/>
          <p:cNvSpPr/>
          <p:nvPr/>
        </p:nvSpPr>
        <p:spPr>
          <a:xfrm>
            <a:off x="4392487" y="5191835"/>
            <a:ext cx="2622834" cy="584775"/>
          </a:xfrm>
          <a:prstGeom prst="rect">
            <a:avLst/>
          </a:prstGeom>
        </p:spPr>
        <p:txBody>
          <a:bodyPr wrap="none">
            <a:spAutoFit/>
          </a:bodyPr>
          <a:lstStyle/>
          <a:p>
            <a:pPr algn="ctr">
              <a:spcAft>
                <a:spcPts val="0"/>
              </a:spcAft>
            </a:pPr>
            <a:r>
              <a:rPr lang="ru-RU" sz="3200" b="1" dirty="0">
                <a:latin typeface="Times New Roman" panose="02020603050405020304" pitchFamily="18" charset="0"/>
                <a:ea typeface="Times New Roman" panose="02020603050405020304" pitchFamily="18" charset="0"/>
              </a:rPr>
              <a:t>12.3</a:t>
            </a:r>
            <a:r>
              <a:rPr lang="hr-HR" sz="3200" b="1" dirty="0">
                <a:latin typeface="Times New Roman" panose="02020603050405020304" pitchFamily="18" charset="0"/>
                <a:ea typeface="Times New Roman" panose="02020603050405020304" pitchFamily="18" charset="0"/>
              </a:rPr>
              <a:t>-</a:t>
            </a:r>
            <a:r>
              <a:rPr lang="cs-CZ" sz="3200" b="1" dirty="0">
                <a:latin typeface="Times New Roman" panose="02020603050405020304" pitchFamily="18" charset="0"/>
                <a:ea typeface="Times New Roman" panose="02020603050405020304" pitchFamily="18" charset="0"/>
              </a:rPr>
              <a:t>njy surat</a:t>
            </a:r>
            <a:endParaRPr lang="ru-RU"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580608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76435"/>
          </a:xfrm>
        </p:spPr>
        <p:txBody>
          <a:bodyPr>
            <a:normAutofit fontScale="90000"/>
          </a:bodyPr>
          <a:lstStyle/>
          <a:p>
            <a:endParaRPr lang="ru-RU" dirty="0"/>
          </a:p>
        </p:txBody>
      </p:sp>
      <p:sp>
        <p:nvSpPr>
          <p:cNvPr id="5" name="Прямоугольник 4"/>
          <p:cNvSpPr/>
          <p:nvPr/>
        </p:nvSpPr>
        <p:spPr>
          <a:xfrm>
            <a:off x="724278" y="3643648"/>
            <a:ext cx="10773624" cy="646331"/>
          </a:xfrm>
          <a:prstGeom prst="rect">
            <a:avLst/>
          </a:prstGeom>
        </p:spPr>
        <p:txBody>
          <a:bodyPr wrap="square">
            <a:spAutoFit/>
          </a:bodyPr>
          <a:lstStyle/>
          <a:p>
            <a:pPr algn="just"/>
            <a:r>
              <a:rPr lang="tk-TM" sz="3600" dirty="0" smtClean="0">
                <a:latin typeface="Times New Roman" panose="02020603050405020304" pitchFamily="18" charset="0"/>
                <a:cs typeface="Times New Roman" panose="02020603050405020304" pitchFamily="18" charset="0"/>
              </a:rPr>
              <a:t>    </a:t>
            </a:r>
            <a:endParaRPr lang="ru-RU" sz="3600" dirty="0">
              <a:latin typeface="Times New Roman" panose="02020603050405020304" pitchFamily="18" charset="0"/>
              <a:cs typeface="Times New Roman" panose="02020603050405020304" pitchFamily="18" charset="0"/>
            </a:endParaRPr>
          </a:p>
        </p:txBody>
      </p:sp>
      <p:sp>
        <p:nvSpPr>
          <p:cNvPr id="8" name="Объект 7"/>
          <p:cNvSpPr>
            <a:spLocks noGrp="1"/>
          </p:cNvSpPr>
          <p:nvPr>
            <p:ph idx="1"/>
          </p:nvPr>
        </p:nvSpPr>
        <p:spPr>
          <a:xfrm>
            <a:off x="838199" y="1222131"/>
            <a:ext cx="10741269" cy="4954832"/>
          </a:xfrm>
        </p:spPr>
        <p:txBody>
          <a:bodyPr>
            <a:normAutofit/>
          </a:bodyPr>
          <a:lstStyle/>
          <a:p>
            <a:pPr indent="449580" algn="just">
              <a:spcAft>
                <a:spcPts val="0"/>
              </a:spcAft>
            </a:pPr>
            <a:r>
              <a:rPr lang="tk-TM" dirty="0" smtClean="0"/>
              <a:t>      </a:t>
            </a:r>
            <a:r>
              <a:rPr lang="cs-CZ" sz="3200" dirty="0">
                <a:latin typeface="Times New Roman" panose="02020603050405020304" pitchFamily="18" charset="0"/>
                <a:ea typeface="Times New Roman" panose="02020603050405020304" pitchFamily="18" charset="0"/>
              </a:rPr>
              <a:t>Paşmak niwelir reýkalary kadaly goýmak üçin niýetlenen abzal bolup, ol çoýundan ýa-da demirden ýasalan üç çişli goýgujy göz öňüne getirýär, onuň üst tarapynda uly bolmadyk ýarym aýlawly gübeçek ok çykyp durýar we onuň üstünde reýka tutylýar </a:t>
            </a:r>
            <a:r>
              <a:rPr lang="cs-CZ" sz="3200" b="1" dirty="0">
                <a:latin typeface="Times New Roman" panose="02020603050405020304" pitchFamily="18" charset="0"/>
                <a:ea typeface="Times New Roman" panose="02020603050405020304" pitchFamily="18" charset="0"/>
              </a:rPr>
              <a:t>(</a:t>
            </a:r>
            <a:r>
              <a:rPr lang="hr-HR" sz="3200" b="1" dirty="0">
                <a:latin typeface="Times New Roman" panose="02020603050405020304" pitchFamily="18" charset="0"/>
                <a:ea typeface="Times New Roman" panose="02020603050405020304" pitchFamily="18" charset="0"/>
              </a:rPr>
              <a:t>12.</a:t>
            </a:r>
            <a:r>
              <a:rPr lang="ru-RU" sz="3200" b="1" dirty="0">
                <a:latin typeface="Times New Roman" panose="02020603050405020304" pitchFamily="18" charset="0"/>
                <a:ea typeface="Times New Roman" panose="02020603050405020304" pitchFamily="18" charset="0"/>
              </a:rPr>
              <a:t>3</a:t>
            </a:r>
            <a:r>
              <a:rPr lang="hr-HR" sz="3200" b="1" dirty="0">
                <a:latin typeface="Times New Roman" panose="02020603050405020304" pitchFamily="18" charset="0"/>
                <a:ea typeface="Times New Roman" panose="02020603050405020304" pitchFamily="18" charset="0"/>
              </a:rPr>
              <a:t>-</a:t>
            </a:r>
            <a:r>
              <a:rPr lang="cs-CZ" sz="3200" b="1" dirty="0">
                <a:latin typeface="Times New Roman" panose="02020603050405020304" pitchFamily="18" charset="0"/>
                <a:ea typeface="Times New Roman" panose="02020603050405020304" pitchFamily="18" charset="0"/>
              </a:rPr>
              <a:t>njy a surat). </a:t>
            </a:r>
            <a:r>
              <a:rPr lang="cs-CZ" sz="3200" dirty="0">
                <a:latin typeface="Times New Roman" panose="02020603050405020304" pitchFamily="18" charset="0"/>
                <a:ea typeface="Times New Roman" panose="02020603050405020304" pitchFamily="18" charset="0"/>
              </a:rPr>
              <a:t>Demir hasanyň üstünde hem şonuň ýaly gübeçek ok çykyp durýar </a:t>
            </a:r>
            <a:r>
              <a:rPr lang="cs-CZ" sz="3200" b="1" dirty="0">
                <a:latin typeface="Times New Roman" panose="02020603050405020304" pitchFamily="18" charset="0"/>
                <a:ea typeface="Times New Roman" panose="02020603050405020304" pitchFamily="18" charset="0"/>
              </a:rPr>
              <a:t>(</a:t>
            </a:r>
            <a:r>
              <a:rPr lang="ru-RU" sz="3200" b="1" dirty="0">
                <a:latin typeface="Times New Roman" panose="02020603050405020304" pitchFamily="18" charset="0"/>
                <a:ea typeface="Times New Roman" panose="02020603050405020304" pitchFamily="18" charset="0"/>
              </a:rPr>
              <a:t>12.3</a:t>
            </a:r>
            <a:r>
              <a:rPr lang="hr-HR" sz="3200" b="1" dirty="0">
                <a:latin typeface="Times New Roman" panose="02020603050405020304" pitchFamily="18" charset="0"/>
                <a:ea typeface="Times New Roman" panose="02020603050405020304" pitchFamily="18" charset="0"/>
              </a:rPr>
              <a:t>-</a:t>
            </a:r>
            <a:r>
              <a:rPr lang="cs-CZ" sz="3200" b="1" dirty="0">
                <a:latin typeface="Times New Roman" panose="02020603050405020304" pitchFamily="18" charset="0"/>
                <a:ea typeface="Times New Roman" panose="02020603050405020304" pitchFamily="18" charset="0"/>
              </a:rPr>
              <a:t>njy b surat ). </a:t>
            </a:r>
            <a:endParaRPr lang="ru-RU" sz="3200" dirty="0">
              <a:latin typeface="Times New Roman" panose="02020603050405020304" pitchFamily="18" charset="0"/>
              <a:ea typeface="Times New Roman" panose="02020603050405020304" pitchFamily="18" charset="0"/>
            </a:endParaRPr>
          </a:p>
          <a:p>
            <a:pPr algn="ctr"/>
            <a:endParaRPr lang="en-US" sz="3200" b="1" dirty="0"/>
          </a:p>
          <a:p>
            <a:endParaRPr lang="ru-RU" dirty="0"/>
          </a:p>
        </p:txBody>
      </p:sp>
    </p:spTree>
    <p:extLst>
      <p:ext uri="{BB962C8B-B14F-4D97-AF65-F5344CB8AC3E}">
        <p14:creationId xmlns:p14="http://schemas.microsoft.com/office/powerpoint/2010/main" val="35469389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19613"/>
          </a:xfrm>
        </p:spPr>
        <p:txBody>
          <a:bodyPr>
            <a:normAutofit fontScale="90000"/>
          </a:bodyPr>
          <a:lstStyle/>
          <a:p>
            <a:endParaRPr lang="ru-RU" dirty="0"/>
          </a:p>
        </p:txBody>
      </p:sp>
      <p:sp>
        <p:nvSpPr>
          <p:cNvPr id="3" name="Объект 2"/>
          <p:cNvSpPr>
            <a:spLocks noGrp="1"/>
          </p:cNvSpPr>
          <p:nvPr>
            <p:ph idx="1"/>
          </p:nvPr>
        </p:nvSpPr>
        <p:spPr>
          <a:xfrm>
            <a:off x="838200" y="1107831"/>
            <a:ext cx="10515600" cy="5069132"/>
          </a:xfrm>
        </p:spPr>
        <p:txBody>
          <a:bodyPr>
            <a:normAutofit/>
          </a:bodyPr>
          <a:lstStyle/>
          <a:p>
            <a:pPr indent="449580" algn="just">
              <a:spcAft>
                <a:spcPts val="0"/>
              </a:spcAft>
            </a:pPr>
            <a:r>
              <a:rPr lang="cs-CZ" sz="3600" b="1" dirty="0">
                <a:latin typeface="Times New Roman" panose="02020603050405020304" pitchFamily="18" charset="0"/>
                <a:ea typeface="Times New Roman" panose="02020603050405020304" pitchFamily="18" charset="0"/>
              </a:rPr>
              <a:t>Paşmagyň we hasanyň</a:t>
            </a:r>
            <a:r>
              <a:rPr lang="cs-CZ" sz="3600" dirty="0">
                <a:latin typeface="Times New Roman" panose="02020603050405020304" pitchFamily="18" charset="0"/>
                <a:ea typeface="Times New Roman" panose="02020603050405020304" pitchFamily="18" charset="0"/>
              </a:rPr>
              <a:t> ýerine uzynlygy </a:t>
            </a:r>
            <a:r>
              <a:rPr lang="cs-CZ" sz="3600" b="1" dirty="0">
                <a:latin typeface="Times New Roman" panose="02020603050405020304" pitchFamily="18" charset="0"/>
                <a:ea typeface="Times New Roman" panose="02020603050405020304" pitchFamily="18" charset="0"/>
              </a:rPr>
              <a:t>30sm</a:t>
            </a:r>
            <a:r>
              <a:rPr lang="cs-CZ" sz="3600" dirty="0">
                <a:latin typeface="Times New Roman" panose="02020603050405020304" pitchFamily="18" charset="0"/>
                <a:ea typeface="Times New Roman" panose="02020603050405020304" pitchFamily="18" charset="0"/>
              </a:rPr>
              <a:t>. we ýogynlygy </a:t>
            </a:r>
            <a:r>
              <a:rPr lang="cs-CZ" sz="3600" b="1" dirty="0">
                <a:latin typeface="Times New Roman" panose="02020603050405020304" pitchFamily="18" charset="0"/>
                <a:ea typeface="Times New Roman" panose="02020603050405020304" pitchFamily="18" charset="0"/>
              </a:rPr>
              <a:t>5 sm</a:t>
            </a:r>
            <a:r>
              <a:rPr lang="cs-CZ" sz="3600" dirty="0">
                <a:latin typeface="Times New Roman" panose="02020603050405020304" pitchFamily="18" charset="0"/>
                <a:ea typeface="Times New Roman" panose="02020603050405020304" pitchFamily="18" charset="0"/>
              </a:rPr>
              <a:t>. kiçi bolmadyk ýere berk kakylan agaç gazyklary hem ulanyp biliner. Durnuksyz topraklarda, aýratyn hem batgalyk we şorlaşan ýerlerde, ýere berk kakylan uzyn agaç gazykda diňe bir reýka goýulman, eýsem niweliriň özüni-de goýmaly bolýar </a:t>
            </a:r>
            <a:r>
              <a:rPr lang="cs-CZ" sz="3600" b="1" dirty="0">
                <a:latin typeface="Times New Roman" panose="02020603050405020304" pitchFamily="18" charset="0"/>
                <a:ea typeface="Times New Roman" panose="02020603050405020304" pitchFamily="18" charset="0"/>
              </a:rPr>
              <a:t>(</a:t>
            </a:r>
            <a:r>
              <a:rPr lang="ru-RU" sz="3600" b="1" dirty="0">
                <a:latin typeface="Times New Roman" panose="02020603050405020304" pitchFamily="18" charset="0"/>
                <a:ea typeface="Times New Roman" panose="02020603050405020304" pitchFamily="18" charset="0"/>
              </a:rPr>
              <a:t>12.3</a:t>
            </a:r>
            <a:r>
              <a:rPr lang="hr-HR" sz="3600" b="1" dirty="0">
                <a:latin typeface="Times New Roman" panose="02020603050405020304" pitchFamily="18" charset="0"/>
                <a:ea typeface="Times New Roman" panose="02020603050405020304" pitchFamily="18" charset="0"/>
              </a:rPr>
              <a:t>-</a:t>
            </a:r>
            <a:r>
              <a:rPr lang="cs-CZ" sz="3600" b="1" dirty="0">
                <a:latin typeface="Times New Roman" panose="02020603050405020304" pitchFamily="18" charset="0"/>
                <a:ea typeface="Times New Roman" panose="02020603050405020304" pitchFamily="18" charset="0"/>
              </a:rPr>
              <a:t>njy b surat )</a:t>
            </a:r>
            <a:r>
              <a:rPr lang="ru-RU" sz="3600" b="1" dirty="0">
                <a:latin typeface="Times New Roman" panose="02020603050405020304" pitchFamily="18" charset="0"/>
                <a:ea typeface="Times New Roman" panose="02020603050405020304" pitchFamily="18" charset="0"/>
              </a:rPr>
              <a:t>.</a:t>
            </a:r>
            <a:endParaRPr lang="ru-RU" sz="36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19338188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34975"/>
          </a:xfrm>
        </p:spPr>
        <p:txBody>
          <a:bodyPr>
            <a:normAutofit fontScale="90000"/>
          </a:bodyPr>
          <a:lstStyle/>
          <a:p>
            <a:endParaRPr lang="ru-RU" dirty="0"/>
          </a:p>
        </p:txBody>
      </p:sp>
      <p:sp>
        <p:nvSpPr>
          <p:cNvPr id="3" name="Объект 2"/>
          <p:cNvSpPr>
            <a:spLocks noGrp="1"/>
          </p:cNvSpPr>
          <p:nvPr>
            <p:ph idx="1"/>
          </p:nvPr>
        </p:nvSpPr>
        <p:spPr>
          <a:xfrm>
            <a:off x="838200" y="1055077"/>
            <a:ext cx="10515600" cy="5121886"/>
          </a:xfrm>
        </p:spPr>
        <p:txBody>
          <a:bodyPr>
            <a:normAutofit lnSpcReduction="10000"/>
          </a:bodyPr>
          <a:lstStyle/>
          <a:p>
            <a:pPr algn="just"/>
            <a:r>
              <a:rPr lang="tk-TM"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Guralyň</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gorizontyny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üýtgedip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niwelirleme-bir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taraply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reýkalar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bilen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işlenende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ýerine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ýetirilýär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Iki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reýkadan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hasap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doly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alynandan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soň</a:t>
            </a:r>
            <a:r>
              <a:rPr lang="en-US" sz="3200" dirty="0">
                <a:latin typeface="Times New Roman" panose="02020603050405020304" pitchFamily="18" charset="0"/>
                <a:cs typeface="Times New Roman" panose="02020603050405020304" pitchFamily="18" charset="0"/>
              </a:rPr>
              <a:t>, 10 </a:t>
            </a:r>
            <a:r>
              <a:rPr lang="en-US" sz="3200" dirty="0" err="1">
                <a:latin typeface="Times New Roman" panose="02020603050405020304" pitchFamily="18" charset="0"/>
                <a:cs typeface="Times New Roman" panose="02020603050405020304" pitchFamily="18" charset="0"/>
              </a:rPr>
              <a:t>sm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kiçi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bolmadyk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ýagdaýda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guralyň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gorizonty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üýtgedilýär</a:t>
            </a:r>
            <a:r>
              <a:rPr lang="en-US" sz="3200" dirty="0">
                <a:latin typeface="Times New Roman" panose="02020603050405020304" pitchFamily="18" charset="0"/>
                <a:cs typeface="Times New Roman" panose="02020603050405020304" pitchFamily="18" charset="0"/>
              </a:rPr>
              <a:t> we </a:t>
            </a:r>
            <a:r>
              <a:rPr lang="en-US" sz="3200" dirty="0" err="1">
                <a:latin typeface="Times New Roman" panose="02020603050405020304" pitchFamily="18" charset="0"/>
                <a:cs typeface="Times New Roman" panose="02020603050405020304" pitchFamily="18" charset="0"/>
              </a:rPr>
              <a:t>täzeden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şol</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reýkalardan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hasap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alynýar</a:t>
            </a:r>
            <a:r>
              <a:rPr lang="en-US" sz="3200" dirty="0">
                <a:latin typeface="Times New Roman" panose="02020603050405020304" pitchFamily="18" charset="0"/>
                <a:cs typeface="Times New Roman" panose="02020603050405020304" pitchFamily="18" charset="0"/>
              </a:rPr>
              <a:t>.</a:t>
            </a:r>
          </a:p>
          <a:p>
            <a:pPr algn="just"/>
            <a:r>
              <a:rPr lang="tk-TM"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Duralgalarda</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niwelirlemaniñ</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barlagy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geçirilýär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ýagny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reýkanyň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gara</a:t>
            </a:r>
            <a:r>
              <a:rPr lang="en-US" sz="3200" dirty="0">
                <a:latin typeface="Times New Roman" panose="02020603050405020304" pitchFamily="18" charset="0"/>
                <a:cs typeface="Times New Roman" panose="02020603050405020304" pitchFamily="18" charset="0"/>
              </a:rPr>
              <a:t> we </a:t>
            </a:r>
            <a:r>
              <a:rPr lang="en-US" sz="3200" dirty="0" err="1">
                <a:latin typeface="Times New Roman" panose="02020603050405020304" pitchFamily="18" charset="0"/>
                <a:cs typeface="Times New Roman" panose="02020603050405020304" pitchFamily="18" charset="0"/>
              </a:rPr>
              <a:t>gyzyl</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taraplaryndan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ýa</a:t>
            </a:r>
            <a:r>
              <a:rPr lang="en-US" sz="3200" dirty="0">
                <a:latin typeface="Times New Roman" panose="02020603050405020304" pitchFamily="18" charset="0"/>
                <a:cs typeface="Times New Roman" panose="02020603050405020304" pitchFamily="18" charset="0"/>
              </a:rPr>
              <a:t>-da </a:t>
            </a:r>
            <a:r>
              <a:rPr lang="en-US" sz="3200" dirty="0" err="1">
                <a:latin typeface="Times New Roman" panose="02020603050405020304" pitchFamily="18" charset="0"/>
                <a:cs typeface="Times New Roman" panose="02020603050405020304" pitchFamily="18" charset="0"/>
              </a:rPr>
              <a:t>guralyň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iki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gorizontyndan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kesgitlenen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beýikligiň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iki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bahasynyň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tapawudy</a:t>
            </a:r>
            <a:r>
              <a:rPr lang="en-US" sz="3200" dirty="0">
                <a:latin typeface="Times New Roman" panose="02020603050405020304" pitchFamily="18" charset="0"/>
                <a:cs typeface="Times New Roman" panose="02020603050405020304" pitchFamily="18" charset="0"/>
              </a:rPr>
              <a:t> 5 mm </a:t>
            </a:r>
            <a:r>
              <a:rPr lang="en-US" sz="3200" dirty="0" err="1">
                <a:latin typeface="Times New Roman" panose="02020603050405020304" pitchFamily="18" charset="0"/>
                <a:cs typeface="Times New Roman" panose="02020603050405020304" pitchFamily="18" charset="0"/>
              </a:rPr>
              <a:t>uly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bolmaly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däldir</a:t>
            </a:r>
            <a:r>
              <a:rPr lang="en-US" sz="3200" dirty="0">
                <a:latin typeface="Times New Roman" panose="02020603050405020304" pitchFamily="18" charset="0"/>
                <a:cs typeface="Times New Roman" panose="02020603050405020304" pitchFamily="18" charset="0"/>
              </a:rPr>
              <a:t>. Eger-de </a:t>
            </a:r>
            <a:r>
              <a:rPr lang="en-US" sz="3200" dirty="0" err="1">
                <a:latin typeface="Times New Roman" panose="02020603050405020304" pitchFamily="18" charset="0"/>
                <a:cs typeface="Times New Roman" panose="02020603050405020304" pitchFamily="18" charset="0"/>
              </a:rPr>
              <a:t>bu</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tapawut</a:t>
            </a:r>
            <a:r>
              <a:rPr lang="en-US" sz="3200" dirty="0" smtClean="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5mm</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uly</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bolsa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onda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şol</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duralga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boýunça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niwelirleme</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žurnalynda</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edilen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ahli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ýazgylar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endigan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çyzylýar</a:t>
            </a:r>
            <a:r>
              <a:rPr lang="en-US" sz="3200" dirty="0">
                <a:latin typeface="Times New Roman" panose="02020603050405020304" pitchFamily="18" charset="0"/>
                <a:cs typeface="Times New Roman" panose="02020603050405020304" pitchFamily="18" charset="0"/>
              </a:rPr>
              <a:t> we </a:t>
            </a:r>
            <a:r>
              <a:rPr lang="en-US" sz="3200" dirty="0" err="1">
                <a:latin typeface="Times New Roman" panose="02020603050405020304" pitchFamily="18" charset="0"/>
                <a:cs typeface="Times New Roman" panose="02020603050405020304" pitchFamily="18" charset="0"/>
              </a:rPr>
              <a:t>niwelirleme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gaýtalanýar</a:t>
            </a:r>
            <a:r>
              <a:rPr lang="en-US" sz="3200" dirty="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2608668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b="1" dirty="0" smtClean="0"/>
              <a:t>Sapagyň meýilnamasy</a:t>
            </a:r>
            <a:endParaRPr lang="ru-RU" b="1" dirty="0"/>
          </a:p>
        </p:txBody>
      </p:sp>
      <p:sp>
        <p:nvSpPr>
          <p:cNvPr id="3" name="Объект 2"/>
          <p:cNvSpPr>
            <a:spLocks noGrp="1"/>
          </p:cNvSpPr>
          <p:nvPr>
            <p:ph idx="1"/>
          </p:nvPr>
        </p:nvSpPr>
        <p:spPr>
          <a:xfrm>
            <a:off x="369278" y="1825625"/>
            <a:ext cx="11491546" cy="4351338"/>
          </a:xfrm>
        </p:spPr>
        <p:txBody>
          <a:bodyPr/>
          <a:lstStyle/>
          <a:p>
            <a:pPr marL="0" marR="29210" indent="0">
              <a:lnSpc>
                <a:spcPct val="100000"/>
              </a:lnSpc>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1</a:t>
            </a:r>
            <a:r>
              <a:rPr lang="ru-RU" sz="3200" b="1" dirty="0">
                <a:solidFill>
                  <a:srgbClr val="000000"/>
                </a:solidFill>
                <a:latin typeface="Times New Roman" panose="02020603050405020304" pitchFamily="18" charset="0"/>
                <a:ea typeface="Times New Roman" panose="02020603050405020304" pitchFamily="18" charset="0"/>
              </a:rPr>
              <a:t>.</a:t>
            </a:r>
            <a:r>
              <a:rPr lang="ru-RU" sz="3200" b="1" dirty="0">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Geometriki</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niwelirlemegiň</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solidFill>
                  <a:srgbClr val="000000"/>
                </a:solidFill>
                <a:latin typeface="Times New Roman" panose="02020603050405020304" pitchFamily="18" charset="0"/>
                <a:ea typeface="Times New Roman" panose="02020603050405020304" pitchFamily="18" charset="0"/>
              </a:rPr>
              <a:t>usullary</a:t>
            </a:r>
            <a:endParaRPr lang="ru-RU" sz="3200" dirty="0">
              <a:latin typeface="Times New Roman" panose="02020603050405020304" pitchFamily="18" charset="0"/>
              <a:ea typeface="Times New Roman" panose="02020603050405020304" pitchFamily="18" charset="0"/>
            </a:endParaRPr>
          </a:p>
          <a:p>
            <a:pPr marL="0" indent="0">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2</a:t>
            </a:r>
            <a:r>
              <a:rPr lang="ru-RU" sz="3200" b="1" dirty="0">
                <a:solidFill>
                  <a:srgbClr val="000000"/>
                </a:solidFill>
                <a:latin typeface="Times New Roman" panose="02020603050405020304" pitchFamily="18" charset="0"/>
                <a:ea typeface="Times New Roman" panose="02020603050405020304" pitchFamily="18" charset="0"/>
              </a:rPr>
              <a:t>. </a:t>
            </a:r>
            <a:r>
              <a:rPr lang="es-ES" sz="3200" b="1" dirty="0">
                <a:latin typeface="Times New Roman" panose="02020603050405020304" pitchFamily="18" charset="0"/>
                <a:ea typeface="Times New Roman" panose="02020603050405020304" pitchFamily="18" charset="0"/>
              </a:rPr>
              <a:t>Belentlik bahalarynyň ýazgylary.</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Guralyň</a:t>
            </a:r>
            <a:r>
              <a:rPr lang="ru-RU" sz="3200" b="1" dirty="0">
                <a:latin typeface="Times New Roman" panose="02020603050405020304" pitchFamily="18" charset="0"/>
                <a:ea typeface="Times New Roman" panose="02020603050405020304" pitchFamily="18" charset="0"/>
              </a:rPr>
              <a:t> </a:t>
            </a:r>
            <a:r>
              <a:rPr lang="ru-RU" sz="3200" b="1" dirty="0" err="1" smtClean="0">
                <a:latin typeface="Times New Roman" panose="02020603050405020304" pitchFamily="18" charset="0"/>
                <a:ea typeface="Times New Roman" panose="02020603050405020304" pitchFamily="18" charset="0"/>
              </a:rPr>
              <a:t>gorizonty</a:t>
            </a:r>
            <a:endParaRPr lang="tk-TM" sz="3200" b="1" dirty="0" smtClean="0">
              <a:latin typeface="Times New Roman" panose="02020603050405020304" pitchFamily="18" charset="0"/>
              <a:ea typeface="Times New Roman" panose="02020603050405020304" pitchFamily="18" charset="0"/>
            </a:endParaRPr>
          </a:p>
          <a:p>
            <a:pPr marL="0" indent="0">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3</a:t>
            </a:r>
            <a:r>
              <a:rPr lang="hr-HR"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Niwelir</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ýörelgesinde</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arabaglanyşdyryjy</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we</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aralyk</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nokatlary</a:t>
            </a:r>
            <a:r>
              <a:rPr lang="ru-RU" sz="3200" b="1" dirty="0">
                <a:latin typeface="Times New Roman" panose="02020603050405020304" pitchFamily="18" charset="0"/>
                <a:ea typeface="Times New Roman" panose="02020603050405020304" pitchFamily="18" charset="0"/>
              </a:rPr>
              <a:t> </a:t>
            </a:r>
            <a:r>
              <a:rPr lang="ru-RU" sz="3200" b="1" dirty="0" err="1" smtClean="0">
                <a:latin typeface="Times New Roman" panose="02020603050405020304" pitchFamily="18" charset="0"/>
                <a:ea typeface="Times New Roman" panose="02020603050405020304" pitchFamily="18" charset="0"/>
              </a:rPr>
              <a:t>anyklamak</a:t>
            </a:r>
            <a:r>
              <a:rPr lang="tk-TM" sz="3200" b="1" dirty="0" smtClean="0">
                <a:latin typeface="Times New Roman" panose="02020603050405020304" pitchFamily="18" charset="0"/>
                <a:ea typeface="Times New Roman" panose="02020603050405020304" pitchFamily="18" charset="0"/>
              </a:rPr>
              <a:t>.</a:t>
            </a:r>
            <a:r>
              <a:rPr lang="ru-RU" sz="3200" b="1" dirty="0" smtClean="0">
                <a:latin typeface="Times New Roman" panose="02020603050405020304" pitchFamily="18" charset="0"/>
                <a:ea typeface="Times New Roman" panose="02020603050405020304" pitchFamily="18" charset="0"/>
              </a:rPr>
              <a:t> </a:t>
            </a:r>
            <a:endParaRPr lang="ru-RU" sz="3200" dirty="0"/>
          </a:p>
        </p:txBody>
      </p:sp>
    </p:spTree>
    <p:extLst>
      <p:ext uri="{BB962C8B-B14F-4D97-AF65-F5344CB8AC3E}">
        <p14:creationId xmlns:p14="http://schemas.microsoft.com/office/powerpoint/2010/main" val="409714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06375"/>
          </a:xfrm>
        </p:spPr>
        <p:txBody>
          <a:bodyPr>
            <a:normAutofit fontScale="90000"/>
          </a:bodyPr>
          <a:lstStyle/>
          <a:p>
            <a:endParaRPr lang="ru-RU" dirty="0"/>
          </a:p>
        </p:txBody>
      </p:sp>
      <p:sp>
        <p:nvSpPr>
          <p:cNvPr id="3" name="Объект 2"/>
          <p:cNvSpPr>
            <a:spLocks noGrp="1"/>
          </p:cNvSpPr>
          <p:nvPr>
            <p:ph idx="1"/>
          </p:nvPr>
        </p:nvSpPr>
        <p:spPr>
          <a:xfrm>
            <a:off x="838200" y="468312"/>
            <a:ext cx="10952285" cy="6117126"/>
          </a:xfrm>
        </p:spPr>
        <p:txBody>
          <a:bodyPr>
            <a:noAutofit/>
          </a:bodyPr>
          <a:lstStyle/>
          <a:p>
            <a:pPr indent="0" algn="ctr">
              <a:spcAft>
                <a:spcPts val="0"/>
              </a:spcAft>
              <a:buNone/>
            </a:pPr>
            <a:r>
              <a:rPr lang="ru-RU" b="1" dirty="0" err="1">
                <a:latin typeface="Times New Roman" panose="02020603050405020304" pitchFamily="18" charset="0"/>
                <a:ea typeface="Times New Roman" panose="02020603050405020304" pitchFamily="18" charset="0"/>
              </a:rPr>
              <a:t>Gu</a:t>
            </a:r>
            <a:r>
              <a:rPr lang="cs-CZ" b="1" dirty="0">
                <a:latin typeface="Times New Roman" panose="02020603050405020304" pitchFamily="18" charset="0"/>
                <a:ea typeface="Times New Roman" panose="02020603050405020304" pitchFamily="18" charset="0"/>
              </a:rPr>
              <a:t>ralyň gorizonty</a:t>
            </a:r>
            <a:endParaRPr lang="ru-RU" dirty="0">
              <a:latin typeface="Times New Roman" panose="02020603050405020304" pitchFamily="18" charset="0"/>
              <a:ea typeface="Times New Roman" panose="02020603050405020304" pitchFamily="18" charset="0"/>
            </a:endParaRPr>
          </a:p>
          <a:p>
            <a:pPr indent="571500">
              <a:spcAft>
                <a:spcPts val="0"/>
              </a:spcAft>
            </a:pPr>
            <a:r>
              <a:rPr lang="cs-CZ" b="1" dirty="0">
                <a:latin typeface="Times New Roman" panose="02020603050405020304" pitchFamily="18" charset="0"/>
                <a:ea typeface="Times New Roman" panose="02020603050405020304" pitchFamily="18" charset="0"/>
              </a:rPr>
              <a:t> </a:t>
            </a:r>
            <a:r>
              <a:rPr lang="cs-CZ" dirty="0" smtClean="0">
                <a:latin typeface="Times New Roman" panose="02020603050405020304" pitchFamily="18" charset="0"/>
                <a:ea typeface="Times New Roman" panose="02020603050405020304" pitchFamily="18" charset="0"/>
              </a:rPr>
              <a:t>Guralyň </a:t>
            </a:r>
            <a:r>
              <a:rPr lang="cs-CZ" dirty="0">
                <a:latin typeface="Times New Roman" panose="02020603050405020304" pitchFamily="18" charset="0"/>
                <a:ea typeface="Times New Roman" panose="02020603050405020304" pitchFamily="18" charset="0"/>
              </a:rPr>
              <a:t>gorizonty diýip deňiz derejesinden ýa-da şertli dereje üstden niweliriň wizir okuna çenli bolan aralyga düşünilýär. </a:t>
            </a:r>
            <a:r>
              <a:rPr lang="es-ES" dirty="0" smtClean="0">
                <a:latin typeface="Times New Roman" panose="02020603050405020304" pitchFamily="18" charset="0"/>
                <a:ea typeface="Times New Roman" panose="02020603050405020304" pitchFamily="18" charset="0"/>
              </a:rPr>
              <a:t>Ortadan</a:t>
            </a:r>
            <a:r>
              <a:rPr lang="tk-TM" dirty="0" smtClean="0">
                <a:latin typeface="Times New Roman" panose="02020603050405020304" pitchFamily="18" charset="0"/>
                <a:ea typeface="Times New Roman" panose="02020603050405020304" pitchFamily="18" charset="0"/>
              </a:rPr>
              <a:t> </a:t>
            </a:r>
            <a:r>
              <a:rPr lang="es-ES" dirty="0" smtClean="0">
                <a:latin typeface="Times New Roman" panose="02020603050405020304" pitchFamily="18" charset="0"/>
                <a:ea typeface="Times New Roman" panose="02020603050405020304" pitchFamily="18" charset="0"/>
              </a:rPr>
              <a:t>niwelirlemede </a:t>
            </a:r>
            <a:r>
              <a:rPr lang="es-ES" dirty="0">
                <a:latin typeface="Times New Roman" panose="02020603050405020304" pitchFamily="18" charset="0"/>
                <a:ea typeface="Times New Roman" panose="02020603050405020304" pitchFamily="18" charset="0"/>
              </a:rPr>
              <a:t>guralyň gorizontyny (GG) şeýle formula bilen kesgitläp </a:t>
            </a:r>
            <a:r>
              <a:rPr lang="es-ES" dirty="0" smtClean="0">
                <a:latin typeface="Times New Roman" panose="02020603050405020304" pitchFamily="18" charset="0"/>
                <a:ea typeface="Times New Roman" panose="02020603050405020304" pitchFamily="18" charset="0"/>
              </a:rPr>
              <a:t>bolar.</a:t>
            </a:r>
            <a:endParaRPr lang="ru-RU" dirty="0">
              <a:latin typeface="Times New Roman" panose="02020603050405020304" pitchFamily="18" charset="0"/>
              <a:ea typeface="Times New Roman" panose="02020603050405020304" pitchFamily="18" charset="0"/>
            </a:endParaRPr>
          </a:p>
          <a:p>
            <a:pPr indent="571500" algn="ctr">
              <a:spcAft>
                <a:spcPts val="0"/>
              </a:spcAft>
            </a:pPr>
            <a:r>
              <a:rPr lang="es-ES" b="1" dirty="0">
                <a:latin typeface="Times New Roman" panose="02020603050405020304" pitchFamily="18" charset="0"/>
                <a:ea typeface="Times New Roman" panose="02020603050405020304" pitchFamily="18" charset="0"/>
              </a:rPr>
              <a:t>GG = H</a:t>
            </a:r>
            <a:r>
              <a:rPr lang="es-ES" b="1" baseline="-25000" dirty="0">
                <a:latin typeface="Times New Roman" panose="02020603050405020304" pitchFamily="18" charset="0"/>
                <a:ea typeface="Times New Roman" panose="02020603050405020304" pitchFamily="18" charset="0"/>
              </a:rPr>
              <a:t>A</a:t>
            </a:r>
            <a:r>
              <a:rPr lang="es-ES" b="1" dirty="0">
                <a:latin typeface="Times New Roman" panose="02020603050405020304" pitchFamily="18" charset="0"/>
                <a:ea typeface="Times New Roman" panose="02020603050405020304" pitchFamily="18" charset="0"/>
              </a:rPr>
              <a:t> + </a:t>
            </a:r>
            <a:r>
              <a:rPr lang="es-ES" b="1" dirty="0" smtClean="0">
                <a:latin typeface="Times New Roman" panose="02020603050405020304" pitchFamily="18" charset="0"/>
                <a:ea typeface="Times New Roman" panose="02020603050405020304" pitchFamily="18" charset="0"/>
              </a:rPr>
              <a:t>n</a:t>
            </a:r>
            <a:r>
              <a:rPr lang="tk-TM" dirty="0" smtClean="0">
                <a:latin typeface="Times New Roman" panose="02020603050405020304" pitchFamily="18" charset="0"/>
                <a:ea typeface="Times New Roman" panose="02020603050405020304" pitchFamily="18" charset="0"/>
              </a:rPr>
              <a:t>       </a:t>
            </a:r>
            <a:r>
              <a:rPr lang="es-ES" b="1" dirty="0" smtClean="0">
                <a:latin typeface="Times New Roman" panose="02020603050405020304" pitchFamily="18" charset="0"/>
                <a:ea typeface="Times New Roman" panose="02020603050405020304" pitchFamily="18" charset="0"/>
              </a:rPr>
              <a:t>GG </a:t>
            </a:r>
            <a:r>
              <a:rPr lang="es-ES" b="1" dirty="0">
                <a:latin typeface="Times New Roman" panose="02020603050405020304" pitchFamily="18" charset="0"/>
                <a:ea typeface="Times New Roman" panose="02020603050405020304" pitchFamily="18" charset="0"/>
              </a:rPr>
              <a:t>= H</a:t>
            </a:r>
            <a:r>
              <a:rPr lang="es-ES" b="1" baseline="-25000" dirty="0">
                <a:latin typeface="Times New Roman" panose="02020603050405020304" pitchFamily="18" charset="0"/>
                <a:ea typeface="Times New Roman" panose="02020603050405020304" pitchFamily="18" charset="0"/>
              </a:rPr>
              <a:t>B </a:t>
            </a:r>
            <a:r>
              <a:rPr lang="es-ES" b="1" dirty="0">
                <a:latin typeface="Times New Roman" panose="02020603050405020304" pitchFamily="18" charset="0"/>
                <a:ea typeface="Times New Roman" panose="02020603050405020304" pitchFamily="18" charset="0"/>
              </a:rPr>
              <a:t> + </a:t>
            </a:r>
            <a:r>
              <a:rPr lang="es-ES" b="1" dirty="0" smtClean="0">
                <a:latin typeface="Times New Roman" panose="02020603050405020304" pitchFamily="18" charset="0"/>
                <a:ea typeface="Times New Roman" panose="02020603050405020304" pitchFamily="18" charset="0"/>
              </a:rPr>
              <a:t>v</a:t>
            </a:r>
            <a:endParaRPr lang="ru-RU" dirty="0">
              <a:latin typeface="Times New Roman" panose="02020603050405020304" pitchFamily="18" charset="0"/>
              <a:ea typeface="Times New Roman" panose="02020603050405020304" pitchFamily="18" charset="0"/>
            </a:endParaRPr>
          </a:p>
          <a:p>
            <a:pPr indent="449580" algn="just">
              <a:spcAft>
                <a:spcPts val="0"/>
              </a:spcAft>
            </a:pPr>
            <a:r>
              <a:rPr lang="es-ES" dirty="0">
                <a:latin typeface="Times New Roman" panose="02020603050405020304" pitchFamily="18" charset="0"/>
                <a:ea typeface="Times New Roman" panose="02020603050405020304" pitchFamily="18" charset="0"/>
              </a:rPr>
              <a:t>Öňe tarap </a:t>
            </a:r>
            <a:r>
              <a:rPr lang="es-ES" b="1" dirty="0">
                <a:latin typeface="Times New Roman" panose="02020603050405020304" pitchFamily="18" charset="0"/>
                <a:ea typeface="Times New Roman" panose="02020603050405020304" pitchFamily="18" charset="0"/>
              </a:rPr>
              <a:t>niwelirlemede</a:t>
            </a:r>
            <a:r>
              <a:rPr lang="es-ES" dirty="0">
                <a:latin typeface="Times New Roman" panose="02020603050405020304" pitchFamily="18" charset="0"/>
                <a:ea typeface="Times New Roman" panose="02020603050405020304" pitchFamily="18" charset="0"/>
              </a:rPr>
              <a:t> guralyň gorizonty (GG) şeýle formula bilen kesgitlenýär, ýagny guralyň gorizonty niweliriň gurnalan nokadynyň belentlik bahasyna guralyň beýiklik bahsyny goşmak bilen tapylýar </a:t>
            </a:r>
            <a:r>
              <a:rPr lang="es-ES" b="1" dirty="0">
                <a:latin typeface="Times New Roman" panose="02020603050405020304" pitchFamily="18" charset="0"/>
                <a:ea typeface="Times New Roman" panose="02020603050405020304" pitchFamily="18" charset="0"/>
              </a:rPr>
              <a:t>(</a:t>
            </a:r>
            <a:r>
              <a:rPr lang="cs-CZ" b="1" dirty="0">
                <a:latin typeface="Times New Roman" panose="02020603050405020304" pitchFamily="18" charset="0"/>
                <a:ea typeface="Times New Roman" panose="02020603050405020304" pitchFamily="18" charset="0"/>
              </a:rPr>
              <a:t>12.</a:t>
            </a:r>
            <a:r>
              <a:rPr lang="ru-RU" b="1" dirty="0">
                <a:latin typeface="Times New Roman" panose="02020603050405020304" pitchFamily="18" charset="0"/>
                <a:ea typeface="Times New Roman" panose="02020603050405020304" pitchFamily="18" charset="0"/>
              </a:rPr>
              <a:t>3</a:t>
            </a:r>
            <a:r>
              <a:rPr lang="cs-CZ" b="1" dirty="0">
                <a:latin typeface="Times New Roman" panose="02020603050405020304" pitchFamily="18" charset="0"/>
                <a:ea typeface="Times New Roman" panose="02020603050405020304" pitchFamily="18" charset="0"/>
              </a:rPr>
              <a:t>-nji surat</a:t>
            </a:r>
            <a:r>
              <a:rPr lang="es-ES" b="1" dirty="0">
                <a:latin typeface="Times New Roman" panose="02020603050405020304" pitchFamily="18" charset="0"/>
                <a:ea typeface="Times New Roman" panose="02020603050405020304" pitchFamily="18" charset="0"/>
              </a:rPr>
              <a:t>).</a:t>
            </a:r>
            <a:r>
              <a:rPr lang="es-ES" dirty="0">
                <a:latin typeface="Times New Roman" panose="02020603050405020304" pitchFamily="18" charset="0"/>
                <a:ea typeface="Times New Roman" panose="02020603050405020304" pitchFamily="18" charset="0"/>
              </a:rPr>
              <a:t> </a:t>
            </a:r>
            <a:endParaRPr lang="ru-RU" dirty="0">
              <a:latin typeface="Times New Roman" panose="02020603050405020304" pitchFamily="18" charset="0"/>
              <a:ea typeface="Times New Roman" panose="02020603050405020304" pitchFamily="18" charset="0"/>
            </a:endParaRPr>
          </a:p>
          <a:p>
            <a:pPr indent="449580" algn="ctr">
              <a:spcAft>
                <a:spcPts val="0"/>
              </a:spcAft>
            </a:pPr>
            <a:r>
              <a:rPr lang="es-ES" dirty="0">
                <a:latin typeface="Times New Roman" panose="02020603050405020304" pitchFamily="18" charset="0"/>
                <a:ea typeface="Times New Roman" panose="02020603050405020304" pitchFamily="18" charset="0"/>
              </a:rPr>
              <a:t> </a:t>
            </a:r>
            <a:r>
              <a:rPr lang="es-ES" b="1" dirty="0" smtClean="0">
                <a:latin typeface="Times New Roman" panose="02020603050405020304" pitchFamily="18" charset="0"/>
                <a:ea typeface="Times New Roman" panose="02020603050405020304" pitchFamily="18" charset="0"/>
              </a:rPr>
              <a:t>GG=H</a:t>
            </a:r>
            <a:r>
              <a:rPr lang="es-ES" b="1" baseline="-25000" dirty="0" smtClean="0">
                <a:latin typeface="Times New Roman" panose="02020603050405020304" pitchFamily="18" charset="0"/>
                <a:ea typeface="Times New Roman" panose="02020603050405020304" pitchFamily="18" charset="0"/>
              </a:rPr>
              <a:t>A</a:t>
            </a:r>
            <a:r>
              <a:rPr lang="es-ES" b="1" dirty="0" smtClean="0">
                <a:latin typeface="Times New Roman" panose="02020603050405020304" pitchFamily="18" charset="0"/>
                <a:ea typeface="Times New Roman" panose="02020603050405020304" pitchFamily="18" charset="0"/>
              </a:rPr>
              <a:t>+i</a:t>
            </a:r>
            <a:endParaRPr lang="ru-RU" dirty="0">
              <a:latin typeface="Times New Roman" panose="02020603050405020304" pitchFamily="18" charset="0"/>
              <a:ea typeface="Times New Roman" panose="02020603050405020304" pitchFamily="18" charset="0"/>
            </a:endParaRPr>
          </a:p>
          <a:p>
            <a:pPr indent="449580" algn="just">
              <a:spcAft>
                <a:spcPts val="0"/>
              </a:spcAft>
            </a:pPr>
            <a:r>
              <a:rPr lang="es-ES" dirty="0">
                <a:latin typeface="Times New Roman" panose="02020603050405020304" pitchFamily="18" charset="0"/>
                <a:ea typeface="Times New Roman" panose="02020603050405020304" pitchFamily="18" charset="0"/>
              </a:rPr>
              <a:t>Guralyň gorizonty şol duralgadan niwelirlenen nokatlaryň belentlik bahalaryny kesgitlemek üçin ulanylýar we şeýle formula bilen añladylýar.</a:t>
            </a:r>
            <a:endParaRPr lang="ru-RU" dirty="0">
              <a:latin typeface="Times New Roman" panose="02020603050405020304" pitchFamily="18" charset="0"/>
              <a:ea typeface="Times New Roman" panose="02020603050405020304" pitchFamily="18" charset="0"/>
            </a:endParaRPr>
          </a:p>
          <a:p>
            <a:pPr indent="449580" algn="ctr">
              <a:spcAft>
                <a:spcPts val="0"/>
              </a:spcAft>
            </a:pPr>
            <a:r>
              <a:rPr lang="es-ES" dirty="0">
                <a:latin typeface="Times New Roman" panose="02020603050405020304" pitchFamily="18" charset="0"/>
                <a:ea typeface="Times New Roman" panose="02020603050405020304" pitchFamily="18" charset="0"/>
              </a:rPr>
              <a:t> </a:t>
            </a:r>
            <a:r>
              <a:rPr lang="es-ES" b="1" dirty="0" smtClean="0">
                <a:latin typeface="Times New Roman" panose="02020603050405020304" pitchFamily="18" charset="0"/>
                <a:ea typeface="Times New Roman" panose="02020603050405020304" pitchFamily="18" charset="0"/>
              </a:rPr>
              <a:t>H</a:t>
            </a:r>
            <a:r>
              <a:rPr lang="es-ES" b="1" baseline="-25000" dirty="0" smtClean="0">
                <a:latin typeface="Times New Roman" panose="02020603050405020304" pitchFamily="18" charset="0"/>
                <a:ea typeface="Times New Roman" panose="02020603050405020304" pitchFamily="18" charset="0"/>
              </a:rPr>
              <a:t>B</a:t>
            </a:r>
            <a:r>
              <a:rPr lang="es-ES" b="1" dirty="0" smtClean="0">
                <a:latin typeface="Times New Roman" panose="02020603050405020304" pitchFamily="18" charset="0"/>
                <a:ea typeface="Times New Roman" panose="02020603050405020304" pitchFamily="18" charset="0"/>
              </a:rPr>
              <a:t>=GG-v</a:t>
            </a:r>
            <a:r>
              <a:rPr lang="es-ES" b="1" baseline="-25000" dirty="0" smtClean="0">
                <a:latin typeface="Times New Roman" panose="02020603050405020304" pitchFamily="18" charset="0"/>
                <a:ea typeface="Times New Roman" panose="02020603050405020304" pitchFamily="18" charset="0"/>
              </a:rPr>
              <a:t>B</a:t>
            </a:r>
            <a:endParaRPr lang="ru-RU" dirty="0">
              <a:latin typeface="Times New Roman" panose="02020603050405020304" pitchFamily="18" charset="0"/>
              <a:ea typeface="Times New Roman" panose="02020603050405020304" pitchFamily="18" charset="0"/>
            </a:endParaRPr>
          </a:p>
          <a:p>
            <a:pPr marL="0" indent="0" algn="just">
              <a:spcAft>
                <a:spcPts val="0"/>
              </a:spcAft>
              <a:buNone/>
            </a:pPr>
            <a:r>
              <a:rPr lang="ru-RU" dirty="0">
                <a:solidFill>
                  <a:srgbClr val="000000"/>
                </a:solidFill>
                <a:latin typeface="Times New Roman" panose="02020603050405020304" pitchFamily="18" charset="0"/>
                <a:ea typeface="Times New Roman" panose="02020603050405020304" pitchFamily="18" charset="0"/>
              </a:rPr>
              <a:t>            </a:t>
            </a:r>
            <a:endParaRPr lang="ru-RU"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4372752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88022" y="430823"/>
            <a:ext cx="10876086" cy="5829300"/>
          </a:xfrm>
        </p:spPr>
        <p:txBody>
          <a:bodyPr>
            <a:normAutofit fontScale="92500" lnSpcReduction="10000"/>
          </a:bodyPr>
          <a:lstStyle/>
          <a:p>
            <a:pPr algn="just">
              <a:spcAft>
                <a:spcPts val="0"/>
              </a:spcAft>
            </a:pPr>
            <a:r>
              <a:rPr lang="tk-TM" sz="40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3</a:t>
            </a:r>
            <a:r>
              <a:rPr lang="ru-RU" sz="4000" b="1" dirty="0">
                <a:latin typeface="Times New Roman" panose="02020603050405020304" pitchFamily="18" charset="0"/>
                <a:ea typeface="Times New Roman" panose="02020603050405020304" pitchFamily="18" charset="0"/>
              </a:rPr>
              <a:t>. </a:t>
            </a:r>
            <a:r>
              <a:rPr lang="cs-CZ" sz="3600" dirty="0">
                <a:latin typeface="Times New Roman" panose="02020603050405020304" pitchFamily="18" charset="0"/>
                <a:ea typeface="Times New Roman" panose="02020603050405020304" pitchFamily="18" charset="0"/>
              </a:rPr>
              <a:t>Eger-de i</a:t>
            </a:r>
            <a:r>
              <a:rPr lang="hr-HR" sz="3600" dirty="0">
                <a:latin typeface="Times New Roman" panose="02020603050405020304" pitchFamily="18" charset="0"/>
                <a:ea typeface="Times New Roman" panose="02020603050405020304" pitchFamily="18" charset="0"/>
              </a:rPr>
              <a:t>ş </a:t>
            </a:r>
            <a:r>
              <a:rPr lang="cs-CZ" sz="3600" dirty="0">
                <a:latin typeface="Times New Roman" panose="02020603050405020304" pitchFamily="18" charset="0"/>
                <a:ea typeface="Times New Roman" panose="02020603050405020304" pitchFamily="18" charset="0"/>
              </a:rPr>
              <a:t>di</a:t>
            </a:r>
            <a:r>
              <a:rPr lang="hr-HR" sz="3600" dirty="0">
                <a:latin typeface="Times New Roman" panose="02020603050405020304" pitchFamily="18" charset="0"/>
                <a:ea typeface="Times New Roman" panose="02020603050405020304" pitchFamily="18" charset="0"/>
              </a:rPr>
              <a:t>ň</a:t>
            </a:r>
            <a:r>
              <a:rPr lang="cs-CZ" sz="3600" dirty="0">
                <a:latin typeface="Times New Roman" panose="02020603050405020304" pitchFamily="18" charset="0"/>
                <a:ea typeface="Times New Roman" panose="02020603050405020304" pitchFamily="18" charset="0"/>
              </a:rPr>
              <a:t>e bir duralgada </a:t>
            </a:r>
            <a:r>
              <a:rPr lang="cs-CZ" sz="3600" b="1" dirty="0">
                <a:latin typeface="Times New Roman" panose="02020603050405020304" pitchFamily="18" charset="0"/>
                <a:ea typeface="Times New Roman" panose="02020603050405020304" pitchFamily="18" charset="0"/>
              </a:rPr>
              <a:t>niwelirleme</a:t>
            </a:r>
            <a:r>
              <a:rPr lang="cs-CZ" sz="3600" dirty="0">
                <a:latin typeface="Times New Roman" panose="02020603050405020304" pitchFamily="18" charset="0"/>
                <a:ea typeface="Times New Roman" panose="02020603050405020304" pitchFamily="18" charset="0"/>
              </a:rPr>
              <a:t> bilen</a:t>
            </a:r>
            <a:r>
              <a:rPr lang="hr-HR" sz="3600" dirty="0">
                <a:latin typeface="Times New Roman" panose="02020603050405020304" pitchFamily="18" charset="0"/>
                <a:ea typeface="Times New Roman" panose="02020603050405020304" pitchFamily="18" charset="0"/>
              </a:rPr>
              <a:t> çä</a:t>
            </a:r>
            <a:r>
              <a:rPr lang="cs-CZ" sz="3600" dirty="0">
                <a:latin typeface="Times New Roman" panose="02020603050405020304" pitchFamily="18" charset="0"/>
                <a:ea typeface="Times New Roman" panose="02020603050405020304" pitchFamily="18" charset="0"/>
              </a:rPr>
              <a:t>klen</a:t>
            </a:r>
            <a:r>
              <a:rPr lang="hr-HR" sz="3600" dirty="0">
                <a:latin typeface="Times New Roman" panose="02020603050405020304" pitchFamily="18" charset="0"/>
                <a:ea typeface="Times New Roman" panose="02020603050405020304" pitchFamily="18" charset="0"/>
              </a:rPr>
              <a:t>ýä</a:t>
            </a:r>
            <a:r>
              <a:rPr lang="cs-CZ" sz="3600" dirty="0">
                <a:latin typeface="Times New Roman" panose="02020603050405020304" pitchFamily="18" charset="0"/>
                <a:ea typeface="Times New Roman" panose="02020603050405020304" pitchFamily="18" charset="0"/>
              </a:rPr>
              <a:t>n bolsa</a:t>
            </a:r>
            <a:r>
              <a:rPr lang="hr-HR" sz="3600" dirty="0">
                <a:latin typeface="Times New Roman" panose="02020603050405020304" pitchFamily="18" charset="0"/>
                <a:ea typeface="Times New Roman" panose="02020603050405020304" pitchFamily="18" charset="0"/>
              </a:rPr>
              <a:t> (</a:t>
            </a:r>
            <a:r>
              <a:rPr lang="cs-CZ" sz="3600" dirty="0">
                <a:latin typeface="Times New Roman" panose="02020603050405020304" pitchFamily="18" charset="0"/>
                <a:ea typeface="Times New Roman" panose="02020603050405020304" pitchFamily="18" charset="0"/>
              </a:rPr>
              <a:t>nokady repere baglamak</a:t>
            </a:r>
            <a:r>
              <a:rPr lang="hr-HR" sz="3600" dirty="0">
                <a:latin typeface="Times New Roman" panose="02020603050405020304" pitchFamily="18" charset="0"/>
                <a:ea typeface="Times New Roman" panose="02020603050405020304" pitchFamily="18" charset="0"/>
              </a:rPr>
              <a:t>, ý</a:t>
            </a:r>
            <a:r>
              <a:rPr lang="cs-CZ" sz="3600" dirty="0">
                <a:latin typeface="Times New Roman" panose="02020603050405020304" pitchFamily="18" charset="0"/>
                <a:ea typeface="Times New Roman" panose="02020603050405020304" pitchFamily="18" charset="0"/>
              </a:rPr>
              <a:t>akyn bolan nokada be</a:t>
            </a:r>
            <a:r>
              <a:rPr lang="hr-HR" sz="3600" dirty="0">
                <a:latin typeface="Times New Roman" panose="02020603050405020304" pitchFamily="18" charset="0"/>
                <a:ea typeface="Times New Roman" panose="02020603050405020304" pitchFamily="18" charset="0"/>
              </a:rPr>
              <a:t>lent</a:t>
            </a:r>
            <a:r>
              <a:rPr lang="cs-CZ" sz="3600" dirty="0">
                <a:latin typeface="Times New Roman" panose="02020603050405020304" pitchFamily="18" charset="0"/>
                <a:ea typeface="Times New Roman" panose="02020603050405020304" pitchFamily="18" charset="0"/>
              </a:rPr>
              <a:t>lik bahany ge</a:t>
            </a:r>
            <a:r>
              <a:rPr lang="hr-HR" sz="3600" dirty="0">
                <a:latin typeface="Times New Roman" panose="02020603050405020304" pitchFamily="18" charset="0"/>
                <a:ea typeface="Times New Roman" panose="02020603050405020304" pitchFamily="18" charset="0"/>
              </a:rPr>
              <a:t>ç</a:t>
            </a:r>
            <a:r>
              <a:rPr lang="cs-CZ" sz="3600" dirty="0">
                <a:latin typeface="Times New Roman" panose="02020603050405020304" pitchFamily="18" charset="0"/>
                <a:ea typeface="Times New Roman" panose="02020603050405020304" pitchFamily="18" charset="0"/>
              </a:rPr>
              <a:t>irmek</a:t>
            </a:r>
            <a:r>
              <a:rPr lang="hr-HR" sz="3600" dirty="0">
                <a:latin typeface="Times New Roman" panose="02020603050405020304" pitchFamily="18" charset="0"/>
                <a:ea typeface="Times New Roman" panose="02020603050405020304" pitchFamily="18" charset="0"/>
              </a:rPr>
              <a:t> we ş.m.), </a:t>
            </a:r>
            <a:r>
              <a:rPr lang="cs-CZ" sz="3600" dirty="0">
                <a:latin typeface="Times New Roman" panose="02020603050405020304" pitchFamily="18" charset="0"/>
                <a:ea typeface="Times New Roman" panose="02020603050405020304" pitchFamily="18" charset="0"/>
              </a:rPr>
              <a:t>onda onu</a:t>
            </a:r>
            <a:r>
              <a:rPr lang="hr-HR" sz="3600" dirty="0">
                <a:latin typeface="Times New Roman" panose="02020603050405020304" pitchFamily="18" charset="0"/>
                <a:ea typeface="Times New Roman" panose="02020603050405020304" pitchFamily="18" charset="0"/>
              </a:rPr>
              <a:t>ň ý</a:t>
            </a:r>
            <a:r>
              <a:rPr lang="cs-CZ" sz="3600" dirty="0">
                <a:latin typeface="Times New Roman" panose="02020603050405020304" pitchFamily="18" charset="0"/>
                <a:ea typeface="Times New Roman" panose="02020603050405020304" pitchFamily="18" charset="0"/>
              </a:rPr>
              <a:t>aly niwelirlem</a:t>
            </a:r>
            <a:r>
              <a:rPr lang="hr-HR" sz="3600" dirty="0">
                <a:latin typeface="Times New Roman" panose="02020603050405020304" pitchFamily="18" charset="0"/>
                <a:ea typeface="Times New Roman" panose="02020603050405020304" pitchFamily="18" charset="0"/>
              </a:rPr>
              <a:t>ä </a:t>
            </a:r>
            <a:r>
              <a:rPr lang="hr-HR" sz="3600" b="1" dirty="0">
                <a:latin typeface="Times New Roman" panose="02020603050405020304" pitchFamily="18" charset="0"/>
                <a:ea typeface="Times New Roman" panose="02020603050405020304" pitchFamily="18" charset="0"/>
              </a:rPr>
              <a:t>ýö</a:t>
            </a:r>
            <a:r>
              <a:rPr lang="cs-CZ" sz="3600" b="1" dirty="0">
                <a:latin typeface="Times New Roman" panose="02020603050405020304" pitchFamily="18" charset="0"/>
                <a:ea typeface="Times New Roman" panose="02020603050405020304" pitchFamily="18" charset="0"/>
              </a:rPr>
              <a:t>neke</a:t>
            </a:r>
            <a:r>
              <a:rPr lang="hr-HR" sz="3600" b="1" dirty="0">
                <a:latin typeface="Times New Roman" panose="02020603050405020304" pitchFamily="18" charset="0"/>
                <a:ea typeface="Times New Roman" panose="02020603050405020304" pitchFamily="18" charset="0"/>
              </a:rPr>
              <a:t>ý</a:t>
            </a:r>
            <a:r>
              <a:rPr lang="hr-HR" sz="3600" dirty="0">
                <a:latin typeface="Times New Roman" panose="02020603050405020304" pitchFamily="18" charset="0"/>
                <a:ea typeface="Times New Roman" panose="02020603050405020304" pitchFamily="18" charset="0"/>
              </a:rPr>
              <a:t> </a:t>
            </a:r>
            <a:r>
              <a:rPr lang="cs-CZ" sz="3600" b="1" dirty="0">
                <a:latin typeface="Times New Roman" panose="02020603050405020304" pitchFamily="18" charset="0"/>
                <a:ea typeface="Times New Roman" panose="02020603050405020304" pitchFamily="18" charset="0"/>
              </a:rPr>
              <a:t>niwelirleme</a:t>
            </a:r>
            <a:r>
              <a:rPr lang="cs-CZ" sz="3600" dirty="0">
                <a:latin typeface="Times New Roman" panose="02020603050405020304" pitchFamily="18" charset="0"/>
                <a:ea typeface="Times New Roman" panose="02020603050405020304" pitchFamily="18" charset="0"/>
              </a:rPr>
              <a:t> di</a:t>
            </a:r>
            <a:r>
              <a:rPr lang="hr-HR" sz="3600" dirty="0">
                <a:latin typeface="Times New Roman" panose="02020603050405020304" pitchFamily="18" charset="0"/>
                <a:ea typeface="Times New Roman" panose="02020603050405020304" pitchFamily="18" charset="0"/>
              </a:rPr>
              <a:t>ý</a:t>
            </a:r>
            <a:r>
              <a:rPr lang="cs-CZ" sz="3600" dirty="0">
                <a:latin typeface="Times New Roman" panose="02020603050405020304" pitchFamily="18" charset="0"/>
                <a:ea typeface="Times New Roman" panose="02020603050405020304" pitchFamily="18" charset="0"/>
              </a:rPr>
              <a:t>il</a:t>
            </a:r>
            <a:r>
              <a:rPr lang="hr-HR" sz="3600" dirty="0">
                <a:latin typeface="Times New Roman" panose="02020603050405020304" pitchFamily="18" charset="0"/>
                <a:ea typeface="Times New Roman" panose="02020603050405020304" pitchFamily="18" charset="0"/>
              </a:rPr>
              <a:t>ýä</a:t>
            </a:r>
            <a:r>
              <a:rPr lang="cs-CZ" sz="3600" dirty="0">
                <a:latin typeface="Times New Roman" panose="02020603050405020304" pitchFamily="18" charset="0"/>
                <a:ea typeface="Times New Roman" panose="02020603050405020304" pitchFamily="18" charset="0"/>
              </a:rPr>
              <a:t>r</a:t>
            </a:r>
            <a:r>
              <a:rPr lang="hr-HR" sz="3600" dirty="0">
                <a:latin typeface="Times New Roman" panose="02020603050405020304" pitchFamily="18" charset="0"/>
                <a:ea typeface="Times New Roman" panose="02020603050405020304" pitchFamily="18" charset="0"/>
              </a:rPr>
              <a:t>.  </a:t>
            </a:r>
            <a:r>
              <a:rPr lang="cs-CZ" sz="3600" b="1" dirty="0">
                <a:latin typeface="Times New Roman" panose="02020603050405020304" pitchFamily="18" charset="0"/>
                <a:ea typeface="Times New Roman" panose="02020603050405020304" pitchFamily="18" charset="0"/>
              </a:rPr>
              <a:t>Niwelir</a:t>
            </a:r>
            <a:r>
              <a:rPr lang="hr-HR" sz="3600" b="1" dirty="0">
                <a:latin typeface="Times New Roman" panose="02020603050405020304" pitchFamily="18" charset="0"/>
                <a:ea typeface="Times New Roman" panose="02020603050405020304" pitchFamily="18" charset="0"/>
              </a:rPr>
              <a:t> ýö</a:t>
            </a:r>
            <a:r>
              <a:rPr lang="cs-CZ" sz="3600" b="1" dirty="0">
                <a:latin typeface="Times New Roman" panose="02020603050405020304" pitchFamily="18" charset="0"/>
                <a:ea typeface="Times New Roman" panose="02020603050405020304" pitchFamily="18" charset="0"/>
              </a:rPr>
              <a:t>relgesinde</a:t>
            </a:r>
            <a:r>
              <a:rPr lang="cs-CZ" sz="3600" dirty="0">
                <a:latin typeface="Times New Roman" panose="02020603050405020304" pitchFamily="18" charset="0"/>
                <a:ea typeface="Times New Roman" panose="02020603050405020304" pitchFamily="18" charset="0"/>
              </a:rPr>
              <a:t> k</a:t>
            </a:r>
            <a:r>
              <a:rPr lang="hr-HR" sz="3600" dirty="0">
                <a:latin typeface="Times New Roman" panose="02020603050405020304" pitchFamily="18" charset="0"/>
                <a:ea typeface="Times New Roman" panose="02020603050405020304" pitchFamily="18" charset="0"/>
              </a:rPr>
              <a:t>ä</a:t>
            </a:r>
            <a:r>
              <a:rPr lang="cs-CZ" sz="3600" dirty="0">
                <a:latin typeface="Times New Roman" panose="02020603050405020304" pitchFamily="18" charset="0"/>
                <a:ea typeface="Times New Roman" panose="02020603050405020304" pitchFamily="18" charset="0"/>
              </a:rPr>
              <a:t>bir nokotlar</a:t>
            </a:r>
            <a:r>
              <a:rPr lang="hr-HR" sz="3600" dirty="0">
                <a:latin typeface="Times New Roman" panose="02020603050405020304" pitchFamily="18" charset="0"/>
                <a:ea typeface="Times New Roman" panose="02020603050405020304" pitchFamily="18" charset="0"/>
              </a:rPr>
              <a:t>  </a:t>
            </a:r>
            <a:r>
              <a:rPr lang="cs-CZ" sz="3600" dirty="0">
                <a:latin typeface="Times New Roman" panose="02020603050405020304" pitchFamily="18" charset="0"/>
                <a:ea typeface="Times New Roman" panose="02020603050405020304" pitchFamily="18" charset="0"/>
              </a:rPr>
              <a:t>iki</a:t>
            </a:r>
            <a:r>
              <a:rPr lang="hr-HR" sz="3600" dirty="0">
                <a:latin typeface="Times New Roman" panose="02020603050405020304" pitchFamily="18" charset="0"/>
                <a:ea typeface="Times New Roman" panose="02020603050405020304" pitchFamily="18" charset="0"/>
              </a:rPr>
              <a:t> ý</a:t>
            </a:r>
            <a:r>
              <a:rPr lang="cs-CZ" sz="3600" dirty="0">
                <a:latin typeface="Times New Roman" panose="02020603050405020304" pitchFamily="18" charset="0"/>
                <a:ea typeface="Times New Roman" panose="02020603050405020304" pitchFamily="18" charset="0"/>
              </a:rPr>
              <a:t>ana</a:t>
            </a:r>
            <a:r>
              <a:rPr lang="hr-HR" sz="3600" dirty="0">
                <a:latin typeface="Times New Roman" panose="02020603050405020304" pitchFamily="18" charset="0"/>
                <a:ea typeface="Times New Roman" panose="02020603050405020304" pitchFamily="18" charset="0"/>
              </a:rPr>
              <a:t>ş</a:t>
            </a:r>
            <a:r>
              <a:rPr lang="cs-CZ" sz="3600" dirty="0">
                <a:latin typeface="Times New Roman" panose="02020603050405020304" pitchFamily="18" charset="0"/>
                <a:ea typeface="Times New Roman" panose="02020603050405020304" pitchFamily="18" charset="0"/>
              </a:rPr>
              <a:t>yk duralgalarda niwelirleme hadysasyna iki sapar gatna</a:t>
            </a:r>
            <a:r>
              <a:rPr lang="hr-HR" sz="3600" dirty="0">
                <a:latin typeface="Times New Roman" panose="02020603050405020304" pitchFamily="18" charset="0"/>
                <a:ea typeface="Times New Roman" panose="02020603050405020304" pitchFamily="18" charset="0"/>
              </a:rPr>
              <a:t>şý</a:t>
            </a:r>
            <a:r>
              <a:rPr lang="cs-CZ" sz="3600" dirty="0">
                <a:latin typeface="Times New Roman" panose="02020603050405020304" pitchFamily="18" charset="0"/>
                <a:ea typeface="Times New Roman" panose="02020603050405020304" pitchFamily="18" charset="0"/>
              </a:rPr>
              <a:t>ar we</a:t>
            </a:r>
            <a:r>
              <a:rPr lang="hr-HR" sz="3600" dirty="0">
                <a:latin typeface="Times New Roman" panose="02020603050405020304" pitchFamily="18" charset="0"/>
                <a:ea typeface="Times New Roman" panose="02020603050405020304" pitchFamily="18" charset="0"/>
              </a:rPr>
              <a:t> ş</a:t>
            </a:r>
            <a:r>
              <a:rPr lang="cs-CZ" sz="3600" dirty="0">
                <a:latin typeface="Times New Roman" panose="02020603050405020304" pitchFamily="18" charset="0"/>
                <a:ea typeface="Times New Roman" panose="02020603050405020304" pitchFamily="18" charset="0"/>
              </a:rPr>
              <a:t>e</a:t>
            </a:r>
            <a:r>
              <a:rPr lang="hr-HR" sz="3600" dirty="0">
                <a:latin typeface="Times New Roman" panose="02020603050405020304" pitchFamily="18" charset="0"/>
                <a:ea typeface="Times New Roman" panose="02020603050405020304" pitchFamily="18" charset="0"/>
              </a:rPr>
              <a:t>ý</a:t>
            </a:r>
            <a:r>
              <a:rPr lang="cs-CZ" sz="3600" dirty="0">
                <a:latin typeface="Times New Roman" panose="02020603050405020304" pitchFamily="18" charset="0"/>
                <a:ea typeface="Times New Roman" panose="02020603050405020304" pitchFamily="18" charset="0"/>
              </a:rPr>
              <a:t>le</a:t>
            </a:r>
            <a:r>
              <a:rPr lang="hr-HR" sz="3600" dirty="0">
                <a:latin typeface="Times New Roman" panose="02020603050405020304" pitchFamily="18" charset="0"/>
                <a:ea typeface="Times New Roman" panose="02020603050405020304" pitchFamily="18" charset="0"/>
              </a:rPr>
              <a:t> ý</a:t>
            </a:r>
            <a:r>
              <a:rPr lang="cs-CZ" sz="3600" dirty="0">
                <a:latin typeface="Times New Roman" panose="02020603050405020304" pitchFamily="18" charset="0"/>
                <a:ea typeface="Times New Roman" panose="02020603050405020304" pitchFamily="18" charset="0"/>
              </a:rPr>
              <a:t>agda</a:t>
            </a:r>
            <a:r>
              <a:rPr lang="hr-HR" sz="3600" dirty="0">
                <a:latin typeface="Times New Roman" panose="02020603050405020304" pitchFamily="18" charset="0"/>
                <a:ea typeface="Times New Roman" panose="02020603050405020304" pitchFamily="18" charset="0"/>
              </a:rPr>
              <a:t>ý</a:t>
            </a:r>
            <a:r>
              <a:rPr lang="cs-CZ" sz="3600" dirty="0">
                <a:latin typeface="Times New Roman" panose="02020603050405020304" pitchFamily="18" charset="0"/>
                <a:ea typeface="Times New Roman" panose="02020603050405020304" pitchFamily="18" charset="0"/>
              </a:rPr>
              <a:t>da bu nokatlary</a:t>
            </a:r>
            <a:r>
              <a:rPr lang="hr-HR" sz="3600" dirty="0">
                <a:latin typeface="Times New Roman" panose="02020603050405020304" pitchFamily="18" charset="0"/>
                <a:ea typeface="Times New Roman" panose="02020603050405020304" pitchFamily="18" charset="0"/>
              </a:rPr>
              <a:t>ň ü</a:t>
            </a:r>
            <a:r>
              <a:rPr lang="cs-CZ" sz="3600" dirty="0">
                <a:latin typeface="Times New Roman" panose="02020603050405020304" pitchFamily="18" charset="0"/>
                <a:ea typeface="Times New Roman" panose="02020603050405020304" pitchFamily="18" charset="0"/>
              </a:rPr>
              <a:t>sti bilen belentlik bahalary</a:t>
            </a:r>
            <a:r>
              <a:rPr lang="hr-HR" sz="3600" dirty="0">
                <a:latin typeface="Times New Roman" panose="02020603050405020304" pitchFamily="18" charset="0"/>
                <a:ea typeface="Times New Roman" panose="02020603050405020304" pitchFamily="18" charset="0"/>
              </a:rPr>
              <a:t> ýö</a:t>
            </a:r>
            <a:r>
              <a:rPr lang="cs-CZ" sz="3600" dirty="0">
                <a:latin typeface="Times New Roman" panose="02020603050405020304" pitchFamily="18" charset="0"/>
                <a:ea typeface="Times New Roman" panose="02020603050405020304" pitchFamily="18" charset="0"/>
              </a:rPr>
              <a:t>relg</a:t>
            </a:r>
            <a:r>
              <a:rPr lang="hr-HR" sz="3600" dirty="0">
                <a:latin typeface="Times New Roman" panose="02020603050405020304" pitchFamily="18" charset="0"/>
                <a:ea typeface="Times New Roman" panose="02020603050405020304" pitchFamily="18" charset="0"/>
              </a:rPr>
              <a:t>ä</a:t>
            </a:r>
            <a:r>
              <a:rPr lang="cs-CZ" sz="3600" dirty="0">
                <a:latin typeface="Times New Roman" panose="02020603050405020304" pitchFamily="18" charset="0"/>
                <a:ea typeface="Times New Roman" panose="02020603050405020304" pitchFamily="18" charset="0"/>
              </a:rPr>
              <a:t>ni</a:t>
            </a:r>
            <a:r>
              <a:rPr lang="hr-HR" sz="3600" dirty="0">
                <a:latin typeface="Times New Roman" panose="02020603050405020304" pitchFamily="18" charset="0"/>
                <a:ea typeface="Times New Roman" panose="02020603050405020304" pitchFamily="18" charset="0"/>
              </a:rPr>
              <a:t>ň ä</a:t>
            </a:r>
            <a:r>
              <a:rPr lang="cs-CZ" sz="3600" dirty="0">
                <a:latin typeface="Times New Roman" panose="02020603050405020304" pitchFamily="18" charset="0"/>
                <a:ea typeface="Times New Roman" panose="02020603050405020304" pitchFamily="18" charset="0"/>
              </a:rPr>
              <a:t>hli nokatlaryna arabaglan</a:t>
            </a:r>
            <a:r>
              <a:rPr lang="hr-HR" sz="3600" dirty="0">
                <a:latin typeface="Times New Roman" panose="02020603050405020304" pitchFamily="18" charset="0"/>
                <a:ea typeface="Times New Roman" panose="02020603050405020304" pitchFamily="18" charset="0"/>
              </a:rPr>
              <a:t>ş</a:t>
            </a:r>
            <a:r>
              <a:rPr lang="cs-CZ" sz="3600" dirty="0">
                <a:latin typeface="Times New Roman" panose="02020603050405020304" pitchFamily="18" charset="0"/>
                <a:ea typeface="Times New Roman" panose="02020603050405020304" pitchFamily="18" charset="0"/>
              </a:rPr>
              <a:t>ykly ge</a:t>
            </a:r>
            <a:r>
              <a:rPr lang="hr-HR" sz="3600" dirty="0">
                <a:latin typeface="Times New Roman" panose="02020603050405020304" pitchFamily="18" charset="0"/>
                <a:ea typeface="Times New Roman" panose="02020603050405020304" pitchFamily="18" charset="0"/>
              </a:rPr>
              <a:t>ç</a:t>
            </a:r>
            <a:r>
              <a:rPr lang="cs-CZ" sz="3600" dirty="0">
                <a:latin typeface="Times New Roman" panose="02020603050405020304" pitchFamily="18" charset="0"/>
                <a:ea typeface="Times New Roman" panose="02020603050405020304" pitchFamily="18" charset="0"/>
              </a:rPr>
              <a:t>iril</a:t>
            </a:r>
            <a:r>
              <a:rPr lang="hr-HR" sz="3600" dirty="0">
                <a:latin typeface="Times New Roman" panose="02020603050405020304" pitchFamily="18" charset="0"/>
                <a:ea typeface="Times New Roman" panose="02020603050405020304" pitchFamily="18" charset="0"/>
              </a:rPr>
              <a:t>ýä</a:t>
            </a:r>
            <a:r>
              <a:rPr lang="cs-CZ" sz="3600" dirty="0">
                <a:latin typeface="Times New Roman" panose="02020603050405020304" pitchFamily="18" charset="0"/>
                <a:ea typeface="Times New Roman" panose="02020603050405020304" pitchFamily="18" charset="0"/>
              </a:rPr>
              <a:t>r</a:t>
            </a:r>
            <a:r>
              <a:rPr lang="hr-HR" sz="3600" dirty="0">
                <a:latin typeface="Times New Roman" panose="02020603050405020304" pitchFamily="18" charset="0"/>
                <a:ea typeface="Times New Roman" panose="02020603050405020304" pitchFamily="18" charset="0"/>
              </a:rPr>
              <a:t>. </a:t>
            </a:r>
            <a:r>
              <a:rPr lang="hr-HR" sz="3600" b="1" dirty="0">
                <a:latin typeface="Times New Roman" panose="02020603050405020304" pitchFamily="18" charset="0"/>
                <a:ea typeface="Times New Roman" panose="02020603050405020304" pitchFamily="18" charset="0"/>
              </a:rPr>
              <a:t>Niwelir ýörelgesinde iki</a:t>
            </a:r>
            <a:r>
              <a:rPr lang="hr-HR" sz="3600" dirty="0">
                <a:latin typeface="Times New Roman" panose="02020603050405020304" pitchFamily="18" charset="0"/>
                <a:ea typeface="Times New Roman" panose="02020603050405020304" pitchFamily="18" charset="0"/>
              </a:rPr>
              <a:t> sany ýanaşyk duralgalarda umumy nokady bolan, ýagny geçen duralga üçin öňdäki nokada, soňundan gelýän duralga üçin yzdaky nokada </a:t>
            </a:r>
            <a:r>
              <a:rPr lang="hr-HR" sz="3600" b="1" dirty="0">
                <a:latin typeface="Times New Roman" panose="02020603050405020304" pitchFamily="18" charset="0"/>
                <a:ea typeface="Times New Roman" panose="02020603050405020304" pitchFamily="18" charset="0"/>
              </a:rPr>
              <a:t>arabaglanyşdyryjy </a:t>
            </a:r>
            <a:r>
              <a:rPr lang="hr-HR" sz="3600" dirty="0">
                <a:latin typeface="Times New Roman" panose="02020603050405020304" pitchFamily="18" charset="0"/>
                <a:ea typeface="Times New Roman" panose="02020603050405020304" pitchFamily="18" charset="0"/>
              </a:rPr>
              <a:t>nokat diýilýär.</a:t>
            </a:r>
            <a:endParaRPr lang="ru-RU" sz="2000" dirty="0">
              <a:latin typeface="Times New Roman" panose="02020603050405020304" pitchFamily="18" charset="0"/>
              <a:ea typeface="Times New Roman" panose="02020603050405020304" pitchFamily="18" charset="0"/>
            </a:endParaRPr>
          </a:p>
          <a:p>
            <a:pPr marL="0" indent="0">
              <a:spcAft>
                <a:spcPts val="0"/>
              </a:spcAft>
              <a:buNone/>
            </a:pPr>
            <a:r>
              <a:rPr lang="hr-HR" sz="3600" dirty="0">
                <a:latin typeface="Times New Roman" panose="02020603050405020304" pitchFamily="18" charset="0"/>
                <a:ea typeface="Times New Roman" panose="02020603050405020304" pitchFamily="18" charset="0"/>
              </a:rPr>
              <a:t> </a:t>
            </a:r>
            <a:endParaRPr lang="ru-RU"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436387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91308" y="668214"/>
            <a:ext cx="10796954" cy="5169877"/>
          </a:xfrm>
        </p:spPr>
        <p:txBody>
          <a:bodyPr>
            <a:normAutofit/>
          </a:bodyPr>
          <a:lstStyle/>
          <a:p>
            <a:pPr marL="0" lvl="0" indent="0" algn="just">
              <a:spcAft>
                <a:spcPts val="0"/>
              </a:spcAft>
              <a:buNone/>
            </a:pPr>
            <a:r>
              <a:rPr lang="en-US" sz="3600" b="1" dirty="0" smtClean="0">
                <a:solidFill>
                  <a:srgbClr val="000000"/>
                </a:solidFill>
                <a:latin typeface="Times New Roman" panose="02020603050405020304" pitchFamily="18" charset="0"/>
                <a:ea typeface="Times New Roman" panose="02020603050405020304" pitchFamily="18" charset="0"/>
              </a:rPr>
              <a:t>  </a:t>
            </a:r>
            <a:endParaRPr lang="hr-HR" sz="4000" b="1" dirty="0">
              <a:latin typeface="Times New Roman" panose="02020603050405020304" pitchFamily="18" charset="0"/>
              <a:ea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732085" y="1099037"/>
            <a:ext cx="9249507" cy="3683977"/>
          </a:xfrm>
          <a:prstGeom prst="rect">
            <a:avLst/>
          </a:prstGeom>
        </p:spPr>
      </p:pic>
      <p:sp>
        <p:nvSpPr>
          <p:cNvPr id="4" name="Прямоугольник 3"/>
          <p:cNvSpPr/>
          <p:nvPr/>
        </p:nvSpPr>
        <p:spPr>
          <a:xfrm>
            <a:off x="4018085" y="5002775"/>
            <a:ext cx="4563207" cy="523220"/>
          </a:xfrm>
          <a:prstGeom prst="rect">
            <a:avLst/>
          </a:prstGeom>
        </p:spPr>
        <p:txBody>
          <a:bodyPr wrap="square">
            <a:spAutoFit/>
          </a:bodyPr>
          <a:lstStyle/>
          <a:p>
            <a:pPr algn="ctr">
              <a:spcAft>
                <a:spcPts val="0"/>
              </a:spcAft>
            </a:pPr>
            <a:r>
              <a:rPr lang="cs-CZ" sz="2800" dirty="0">
                <a:latin typeface="Times New Roman" panose="02020603050405020304" pitchFamily="18" charset="0"/>
                <a:ea typeface="Times New Roman" panose="02020603050405020304" pitchFamily="18" charset="0"/>
              </a:rPr>
              <a:t>12.</a:t>
            </a:r>
            <a:r>
              <a:rPr lang="ru-RU" sz="2800" dirty="0">
                <a:latin typeface="Times New Roman" panose="02020603050405020304" pitchFamily="18" charset="0"/>
                <a:ea typeface="Times New Roman" panose="02020603050405020304" pitchFamily="18" charset="0"/>
              </a:rPr>
              <a:t>4</a:t>
            </a:r>
            <a:r>
              <a:rPr lang="cs-CZ" sz="2800" dirty="0">
                <a:latin typeface="Times New Roman" panose="02020603050405020304" pitchFamily="18" charset="0"/>
                <a:ea typeface="Times New Roman" panose="02020603050405020304" pitchFamily="18" charset="0"/>
              </a:rPr>
              <a:t>-njy surat</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454162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597878"/>
            <a:ext cx="10515600" cy="5301760"/>
          </a:xfrm>
        </p:spPr>
        <p:txBody>
          <a:bodyPr>
            <a:normAutofit/>
          </a:bodyPr>
          <a:lstStyle/>
          <a:p>
            <a:pPr indent="449580" algn="just">
              <a:spcAft>
                <a:spcPts val="0"/>
              </a:spcAft>
            </a:pPr>
            <a:r>
              <a:rPr lang="en-US" b="1" dirty="0">
                <a:solidFill>
                  <a:srgbClr val="000000"/>
                </a:solidFill>
                <a:latin typeface="Times New Roman" panose="02020603050405020304" pitchFamily="18" charset="0"/>
                <a:ea typeface="Times New Roman" panose="02020603050405020304" pitchFamily="18" charset="0"/>
              </a:rPr>
              <a:t> </a:t>
            </a:r>
            <a:r>
              <a:rPr lang="cs-CZ" sz="4000" dirty="0">
                <a:latin typeface="Times New Roman" panose="02020603050405020304" pitchFamily="18" charset="0"/>
                <a:ea typeface="Times New Roman" panose="02020603050405020304" pitchFamily="18" charset="0"/>
              </a:rPr>
              <a:t>Arabaglany</a:t>
            </a:r>
            <a:r>
              <a:rPr lang="hr-HR" sz="4000" dirty="0">
                <a:latin typeface="Times New Roman" panose="02020603050405020304" pitchFamily="18" charset="0"/>
                <a:ea typeface="Times New Roman" panose="02020603050405020304" pitchFamily="18" charset="0"/>
              </a:rPr>
              <a:t>ş</a:t>
            </a:r>
            <a:r>
              <a:rPr lang="cs-CZ" sz="4000" dirty="0">
                <a:latin typeface="Times New Roman" panose="02020603050405020304" pitchFamily="18" charset="0"/>
                <a:ea typeface="Times New Roman" panose="02020603050405020304" pitchFamily="18" charset="0"/>
              </a:rPr>
              <a:t>dyryjy nokotlarda re</a:t>
            </a:r>
            <a:r>
              <a:rPr lang="hr-HR" sz="4000" dirty="0">
                <a:latin typeface="Times New Roman" panose="02020603050405020304" pitchFamily="18" charset="0"/>
                <a:ea typeface="Times New Roman" panose="02020603050405020304" pitchFamily="18" charset="0"/>
              </a:rPr>
              <a:t>ý</a:t>
            </a:r>
            <a:r>
              <a:rPr lang="cs-CZ" sz="4000" dirty="0">
                <a:latin typeface="Times New Roman" panose="02020603050405020304" pitchFamily="18" charset="0"/>
                <a:ea typeface="Times New Roman" panose="02020603050405020304" pitchFamily="18" charset="0"/>
              </a:rPr>
              <a:t>ka</a:t>
            </a:r>
            <a:r>
              <a:rPr lang="hr-HR" sz="4000" dirty="0">
                <a:latin typeface="Times New Roman" panose="02020603050405020304" pitchFamily="18" charset="0"/>
                <a:ea typeface="Times New Roman" panose="02020603050405020304" pitchFamily="18" charset="0"/>
              </a:rPr>
              <a:t>ç</a:t>
            </a:r>
            <a:r>
              <a:rPr lang="cs-CZ" sz="4000" dirty="0">
                <a:latin typeface="Times New Roman" panose="02020603050405020304" pitchFamily="18" charset="0"/>
                <a:ea typeface="Times New Roman" panose="02020603050405020304" pitchFamily="18" charset="0"/>
              </a:rPr>
              <a:t>ylar</a:t>
            </a:r>
            <a:r>
              <a:rPr lang="hr-HR" sz="4000" dirty="0">
                <a:latin typeface="Times New Roman" panose="02020603050405020304" pitchFamily="18" charset="0"/>
                <a:ea typeface="Times New Roman" panose="02020603050405020304" pitchFamily="18" charset="0"/>
              </a:rPr>
              <a:t> ý</a:t>
            </a:r>
            <a:r>
              <a:rPr lang="cs-CZ" sz="4000" dirty="0">
                <a:latin typeface="Times New Roman" panose="02020603050405020304" pitchFamily="18" charset="0"/>
                <a:ea typeface="Times New Roman" panose="02020603050405020304" pitchFamily="18" charset="0"/>
              </a:rPr>
              <a:t>erlerini</a:t>
            </a:r>
            <a:r>
              <a:rPr lang="hr-HR" sz="4000" dirty="0">
                <a:latin typeface="Times New Roman" panose="02020603050405020304" pitchFamily="18" charset="0"/>
                <a:ea typeface="Times New Roman" panose="02020603050405020304" pitchFamily="18" charset="0"/>
              </a:rPr>
              <a:t> ç</a:t>
            </a:r>
            <a:r>
              <a:rPr lang="cs-CZ" sz="4000" dirty="0">
                <a:latin typeface="Times New Roman" panose="02020603050405020304" pitchFamily="18" charset="0"/>
                <a:ea typeface="Times New Roman" panose="02020603050405020304" pitchFamily="18" charset="0"/>
              </a:rPr>
              <a:t>aly</a:t>
            </a:r>
            <a:r>
              <a:rPr lang="hr-HR" sz="4000" dirty="0">
                <a:latin typeface="Times New Roman" panose="02020603050405020304" pitchFamily="18" charset="0"/>
                <a:ea typeface="Times New Roman" panose="02020603050405020304" pitchFamily="18" charset="0"/>
              </a:rPr>
              <a:t>ş</a:t>
            </a:r>
            <a:r>
              <a:rPr lang="cs-CZ" sz="4000" dirty="0">
                <a:latin typeface="Times New Roman" panose="02020603050405020304" pitchFamily="18" charset="0"/>
                <a:ea typeface="Times New Roman" panose="02020603050405020304" pitchFamily="18" charset="0"/>
              </a:rPr>
              <a:t>ma</a:t>
            </a:r>
            <a:r>
              <a:rPr lang="hr-HR" sz="4000" dirty="0">
                <a:latin typeface="Times New Roman" panose="02020603050405020304" pitchFamily="18" charset="0"/>
                <a:ea typeface="Times New Roman" panose="02020603050405020304" pitchFamily="18" charset="0"/>
              </a:rPr>
              <a:t>ý</a:t>
            </a:r>
            <a:r>
              <a:rPr lang="cs-CZ" sz="4000" dirty="0">
                <a:latin typeface="Times New Roman" panose="02020603050405020304" pitchFamily="18" charset="0"/>
                <a:ea typeface="Times New Roman" panose="02020603050405020304" pitchFamily="18" charset="0"/>
              </a:rPr>
              <a:t>arlar</a:t>
            </a:r>
            <a:r>
              <a:rPr lang="hr-HR" sz="4000" dirty="0">
                <a:latin typeface="Times New Roman" panose="02020603050405020304" pitchFamily="18" charset="0"/>
                <a:ea typeface="Times New Roman" panose="02020603050405020304" pitchFamily="18" charset="0"/>
              </a:rPr>
              <a:t>, </a:t>
            </a:r>
            <a:r>
              <a:rPr lang="cs-CZ" sz="4000" dirty="0">
                <a:latin typeface="Times New Roman" panose="02020603050405020304" pitchFamily="18" charset="0"/>
                <a:ea typeface="Times New Roman" panose="02020603050405020304" pitchFamily="18" charset="0"/>
              </a:rPr>
              <a:t>niwelirlem</a:t>
            </a:r>
            <a:r>
              <a:rPr lang="hr-HR" sz="4000" dirty="0">
                <a:latin typeface="Times New Roman" panose="02020603050405020304" pitchFamily="18" charset="0"/>
                <a:ea typeface="Times New Roman" panose="02020603050405020304" pitchFamily="18" charset="0"/>
              </a:rPr>
              <a:t>ä</a:t>
            </a:r>
            <a:r>
              <a:rPr lang="cs-CZ" sz="4000" dirty="0">
                <a:latin typeface="Times New Roman" panose="02020603050405020304" pitchFamily="18" charset="0"/>
                <a:ea typeface="Times New Roman" panose="02020603050405020304" pitchFamily="18" charset="0"/>
              </a:rPr>
              <a:t>ni</a:t>
            </a:r>
            <a:r>
              <a:rPr lang="hr-HR" sz="4000" dirty="0">
                <a:latin typeface="Times New Roman" panose="02020603050405020304" pitchFamily="18" charset="0"/>
                <a:ea typeface="Times New Roman" panose="02020603050405020304" pitchFamily="18" charset="0"/>
              </a:rPr>
              <a:t>ň </a:t>
            </a:r>
            <a:r>
              <a:rPr lang="cs-CZ" sz="4000" dirty="0">
                <a:latin typeface="Times New Roman" panose="02020603050405020304" pitchFamily="18" charset="0"/>
                <a:ea typeface="Times New Roman" panose="02020603050405020304" pitchFamily="18" charset="0"/>
              </a:rPr>
              <a:t>gidi</a:t>
            </a:r>
            <a:r>
              <a:rPr lang="hr-HR" sz="4000" dirty="0">
                <a:latin typeface="Times New Roman" panose="02020603050405020304" pitchFamily="18" charset="0"/>
                <a:ea typeface="Times New Roman" panose="02020603050405020304" pitchFamily="18" charset="0"/>
              </a:rPr>
              <a:t>ş</a:t>
            </a:r>
            <a:r>
              <a:rPr lang="cs-CZ" sz="4000" dirty="0">
                <a:latin typeface="Times New Roman" panose="02020603050405020304" pitchFamily="18" charset="0"/>
                <a:ea typeface="Times New Roman" panose="02020603050405020304" pitchFamily="18" charset="0"/>
              </a:rPr>
              <a:t>i</a:t>
            </a:r>
            <a:r>
              <a:rPr lang="hr-HR" sz="4000" dirty="0">
                <a:latin typeface="Times New Roman" panose="02020603050405020304" pitchFamily="18" charset="0"/>
                <a:ea typeface="Times New Roman" panose="02020603050405020304" pitchFamily="18" charset="0"/>
              </a:rPr>
              <a:t> ý</a:t>
            </a:r>
            <a:r>
              <a:rPr lang="cs-CZ" sz="4000" dirty="0">
                <a:latin typeface="Times New Roman" panose="02020603050405020304" pitchFamily="18" charset="0"/>
                <a:ea typeface="Times New Roman" panose="02020603050405020304" pitchFamily="18" charset="0"/>
              </a:rPr>
              <a:t>aly</a:t>
            </a:r>
            <a:r>
              <a:rPr lang="hr-HR" sz="4000" dirty="0">
                <a:latin typeface="Times New Roman" panose="02020603050405020304" pitchFamily="18" charset="0"/>
                <a:ea typeface="Times New Roman" panose="02020603050405020304" pitchFamily="18" charset="0"/>
              </a:rPr>
              <a:t>, </a:t>
            </a:r>
            <a:r>
              <a:rPr lang="cs-CZ" sz="4000" dirty="0">
                <a:latin typeface="Times New Roman" panose="02020603050405020304" pitchFamily="18" charset="0"/>
                <a:ea typeface="Times New Roman" panose="02020603050405020304" pitchFamily="18" charset="0"/>
              </a:rPr>
              <a:t>bir nokatdan</a:t>
            </a:r>
            <a:r>
              <a:rPr lang="hr-HR" sz="4000" dirty="0">
                <a:latin typeface="Times New Roman" panose="02020603050405020304" pitchFamily="18" charset="0"/>
                <a:ea typeface="Times New Roman" panose="02020603050405020304" pitchFamily="18" charset="0"/>
              </a:rPr>
              <a:t> ü</a:t>
            </a:r>
            <a:r>
              <a:rPr lang="cs-CZ" sz="4000" dirty="0">
                <a:latin typeface="Times New Roman" panose="02020603050405020304" pitchFamily="18" charset="0"/>
                <a:ea typeface="Times New Roman" panose="02020603050405020304" pitchFamily="18" charset="0"/>
              </a:rPr>
              <a:t>sta</a:t>
            </a:r>
            <a:r>
              <a:rPr lang="hr-HR" sz="4000" dirty="0">
                <a:latin typeface="Times New Roman" panose="02020603050405020304" pitchFamily="18" charset="0"/>
                <a:ea typeface="Times New Roman" panose="02020603050405020304" pitchFamily="18" charset="0"/>
              </a:rPr>
              <a:t>ş</a:t>
            </a:r>
            <a:r>
              <a:rPr lang="cs-CZ" sz="4000" dirty="0">
                <a:latin typeface="Times New Roman" panose="02020603050405020304" pitchFamily="18" charset="0"/>
                <a:ea typeface="Times New Roman" panose="02020603050405020304" pitchFamily="18" charset="0"/>
              </a:rPr>
              <a:t>ar indiki nokada ge</a:t>
            </a:r>
            <a:r>
              <a:rPr lang="hr-HR" sz="4000" dirty="0">
                <a:latin typeface="Times New Roman" panose="02020603050405020304" pitchFamily="18" charset="0"/>
                <a:ea typeface="Times New Roman" panose="02020603050405020304" pitchFamily="18" charset="0"/>
              </a:rPr>
              <a:t>çýä</a:t>
            </a:r>
            <a:r>
              <a:rPr lang="cs-CZ" sz="4000" dirty="0">
                <a:latin typeface="Times New Roman" panose="02020603050405020304" pitchFamily="18" charset="0"/>
                <a:ea typeface="Times New Roman" panose="02020603050405020304" pitchFamily="18" charset="0"/>
              </a:rPr>
              <a:t>rler</a:t>
            </a:r>
            <a:r>
              <a:rPr lang="hr-HR" sz="4000" dirty="0">
                <a:latin typeface="Times New Roman" panose="02020603050405020304" pitchFamily="18" charset="0"/>
                <a:ea typeface="Times New Roman" panose="02020603050405020304" pitchFamily="18" charset="0"/>
              </a:rPr>
              <a:t> (</a:t>
            </a:r>
            <a:r>
              <a:rPr lang="cs-CZ" sz="4000" dirty="0">
                <a:latin typeface="Times New Roman" panose="02020603050405020304" pitchFamily="18" charset="0"/>
                <a:ea typeface="Times New Roman" panose="02020603050405020304" pitchFamily="18" charset="0"/>
              </a:rPr>
              <a:t>re</a:t>
            </a:r>
            <a:r>
              <a:rPr lang="hr-HR" sz="4000" dirty="0">
                <a:latin typeface="Times New Roman" panose="02020603050405020304" pitchFamily="18" charset="0"/>
                <a:ea typeface="Times New Roman" panose="02020603050405020304" pitchFamily="18" charset="0"/>
              </a:rPr>
              <a:t>ý</a:t>
            </a:r>
            <a:r>
              <a:rPr lang="cs-CZ" sz="4000" dirty="0">
                <a:latin typeface="Times New Roman" panose="02020603050405020304" pitchFamily="18" charset="0"/>
                <a:ea typeface="Times New Roman" panose="02020603050405020304" pitchFamily="18" charset="0"/>
              </a:rPr>
              <a:t>ka</a:t>
            </a:r>
            <a:r>
              <a:rPr lang="hr-HR" sz="4000" dirty="0">
                <a:latin typeface="Times New Roman" panose="02020603050405020304" pitchFamily="18" charset="0"/>
                <a:ea typeface="Times New Roman" panose="02020603050405020304" pitchFamily="18" charset="0"/>
              </a:rPr>
              <a:t>ç</a:t>
            </a:r>
            <a:r>
              <a:rPr lang="cs-CZ" sz="4000" dirty="0">
                <a:latin typeface="Times New Roman" panose="02020603050405020304" pitchFamily="18" charset="0"/>
                <a:ea typeface="Times New Roman" panose="02020603050405020304" pitchFamily="18" charset="0"/>
              </a:rPr>
              <a:t>ylary</a:t>
            </a:r>
            <a:r>
              <a:rPr lang="hr-HR" sz="4000" dirty="0">
                <a:latin typeface="Times New Roman" panose="02020603050405020304" pitchFamily="18" charset="0"/>
                <a:ea typeface="Times New Roman" panose="02020603050405020304" pitchFamily="18" charset="0"/>
              </a:rPr>
              <a:t>ň </a:t>
            </a:r>
            <a:r>
              <a:rPr lang="cs-CZ" sz="4000" dirty="0">
                <a:latin typeface="Times New Roman" panose="02020603050405020304" pitchFamily="18" charset="0"/>
                <a:ea typeface="Times New Roman" panose="02020603050405020304" pitchFamily="18" charset="0"/>
              </a:rPr>
              <a:t>ge</a:t>
            </a:r>
            <a:r>
              <a:rPr lang="hr-HR" sz="4000" dirty="0">
                <a:latin typeface="Times New Roman" panose="02020603050405020304" pitchFamily="18" charset="0"/>
                <a:ea typeface="Times New Roman" panose="02020603050405020304" pitchFamily="18" charset="0"/>
              </a:rPr>
              <a:t>ç</a:t>
            </a:r>
            <a:r>
              <a:rPr lang="cs-CZ" sz="4000" dirty="0">
                <a:latin typeface="Times New Roman" panose="02020603050405020304" pitchFamily="18" charset="0"/>
                <a:ea typeface="Times New Roman" panose="02020603050405020304" pitchFamily="18" charset="0"/>
              </a:rPr>
              <a:t>i</a:t>
            </a:r>
            <a:r>
              <a:rPr lang="hr-HR" sz="4000" dirty="0">
                <a:latin typeface="Times New Roman" panose="02020603050405020304" pitchFamily="18" charset="0"/>
                <a:ea typeface="Times New Roman" panose="02020603050405020304" pitchFamily="18" charset="0"/>
              </a:rPr>
              <a:t>ş</a:t>
            </a:r>
            <a:r>
              <a:rPr lang="cs-CZ" sz="4000" dirty="0">
                <a:latin typeface="Times New Roman" panose="02020603050405020304" pitchFamily="18" charset="0"/>
                <a:ea typeface="Times New Roman" panose="02020603050405020304" pitchFamily="18" charset="0"/>
              </a:rPr>
              <a:t>i</a:t>
            </a:r>
            <a:r>
              <a:rPr lang="hr-HR" sz="4000" dirty="0">
                <a:latin typeface="Times New Roman" panose="02020603050405020304" pitchFamily="18" charset="0"/>
                <a:ea typeface="Times New Roman" panose="02020603050405020304" pitchFamily="18" charset="0"/>
              </a:rPr>
              <a:t> suratda </a:t>
            </a:r>
            <a:r>
              <a:rPr lang="cs-CZ" sz="4000" dirty="0">
                <a:latin typeface="Times New Roman" panose="02020603050405020304" pitchFamily="18" charset="0"/>
                <a:ea typeface="Times New Roman" panose="02020603050405020304" pitchFamily="18" charset="0"/>
              </a:rPr>
              <a:t>g</a:t>
            </a:r>
            <a:r>
              <a:rPr lang="hr-HR" sz="4000" dirty="0">
                <a:latin typeface="Times New Roman" panose="02020603050405020304" pitchFamily="18" charset="0"/>
                <a:ea typeface="Times New Roman" panose="02020603050405020304" pitchFamily="18" charset="0"/>
              </a:rPr>
              <a:t>ö</a:t>
            </a:r>
            <a:r>
              <a:rPr lang="cs-CZ" sz="4000" dirty="0">
                <a:latin typeface="Times New Roman" panose="02020603050405020304" pitchFamily="18" charset="0"/>
                <a:ea typeface="Times New Roman" panose="02020603050405020304" pitchFamily="18" charset="0"/>
              </a:rPr>
              <a:t>rkezil</a:t>
            </a:r>
            <a:r>
              <a:rPr lang="hr-HR" sz="4000" dirty="0">
                <a:latin typeface="Times New Roman" panose="02020603050405020304" pitchFamily="18" charset="0"/>
                <a:ea typeface="Times New Roman" panose="02020603050405020304" pitchFamily="18" charset="0"/>
              </a:rPr>
              <a:t>ýä</a:t>
            </a:r>
            <a:r>
              <a:rPr lang="cs-CZ" sz="4000" dirty="0">
                <a:latin typeface="Times New Roman" panose="02020603050405020304" pitchFamily="18" charset="0"/>
                <a:ea typeface="Times New Roman" panose="02020603050405020304" pitchFamily="18" charset="0"/>
              </a:rPr>
              <a:t>r</a:t>
            </a:r>
            <a:r>
              <a:rPr lang="hr-HR" sz="4000" dirty="0">
                <a:latin typeface="Times New Roman" panose="02020603050405020304" pitchFamily="18" charset="0"/>
                <a:ea typeface="Times New Roman" panose="02020603050405020304" pitchFamily="18" charset="0"/>
              </a:rPr>
              <a:t>).            </a:t>
            </a:r>
            <a:endParaRPr lang="ru-RU" sz="4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089538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75652"/>
          </a:xfrm>
        </p:spPr>
        <p:txBody>
          <a:bodyPr>
            <a:normAutofit fontScale="90000"/>
          </a:bodyPr>
          <a:lstStyle/>
          <a:p>
            <a:endParaRPr lang="ru-RU" dirty="0"/>
          </a:p>
        </p:txBody>
      </p:sp>
      <p:sp>
        <p:nvSpPr>
          <p:cNvPr id="3" name="Объект 2"/>
          <p:cNvSpPr>
            <a:spLocks noGrp="1"/>
          </p:cNvSpPr>
          <p:nvPr>
            <p:ph idx="1"/>
          </p:nvPr>
        </p:nvSpPr>
        <p:spPr>
          <a:xfrm>
            <a:off x="838200" y="1107831"/>
            <a:ext cx="10515600" cy="5069132"/>
          </a:xfrm>
        </p:spPr>
        <p:txBody>
          <a:bodyPr>
            <a:normAutofit/>
          </a:bodyPr>
          <a:lstStyle/>
          <a:p>
            <a:pPr algn="just"/>
            <a:r>
              <a:rPr lang="hr-HR" sz="3200" dirty="0">
                <a:latin typeface="Times New Roman" panose="02020603050405020304" pitchFamily="18" charset="0"/>
                <a:ea typeface="Times New Roman" panose="02020603050405020304" pitchFamily="18" charset="0"/>
              </a:rPr>
              <a:t> </a:t>
            </a:r>
            <a:r>
              <a:rPr lang="tk-TM" sz="3200" dirty="0" smtClean="0">
                <a:latin typeface="Times New Roman" panose="02020603050405020304" pitchFamily="18" charset="0"/>
                <a:ea typeface="Times New Roman" panose="02020603050405020304" pitchFamily="18" charset="0"/>
              </a:rPr>
              <a:t>    </a:t>
            </a:r>
            <a:r>
              <a:rPr lang="hr-HR" sz="3200" dirty="0" smtClean="0">
                <a:solidFill>
                  <a:srgbClr val="000000"/>
                </a:solidFill>
                <a:latin typeface="Times New Roman" panose="02020603050405020304" pitchFamily="18" charset="0"/>
                <a:ea typeface="Times New Roman" panose="02020603050405020304" pitchFamily="18" charset="0"/>
              </a:rPr>
              <a:t>Iki </a:t>
            </a:r>
            <a:r>
              <a:rPr lang="hr-HR" sz="3200" dirty="0">
                <a:solidFill>
                  <a:srgbClr val="000000"/>
                </a:solidFill>
                <a:latin typeface="Times New Roman" panose="02020603050405020304" pitchFamily="18" charset="0"/>
                <a:ea typeface="Times New Roman" panose="02020603050405020304" pitchFamily="18" charset="0"/>
              </a:rPr>
              <a:t>sany nokadyň bir-birine baglylykda beýgelmesini, olaryň ortasyna niweliri bir gezek goýlup tapsak, onda bu </a:t>
            </a:r>
            <a:r>
              <a:rPr lang="hr-HR" sz="3200" i="1" dirty="0">
                <a:solidFill>
                  <a:srgbClr val="000000"/>
                </a:solidFill>
                <a:latin typeface="Times New Roman" panose="02020603050405020304" pitchFamily="18" charset="0"/>
                <a:ea typeface="Times New Roman" panose="02020603050405020304" pitchFamily="18" charset="0"/>
              </a:rPr>
              <a:t>ýönekeý </a:t>
            </a:r>
            <a:r>
              <a:rPr lang="hr-HR" sz="3200" dirty="0">
                <a:solidFill>
                  <a:srgbClr val="000000"/>
                </a:solidFill>
                <a:latin typeface="Times New Roman" panose="02020603050405020304" pitchFamily="18" charset="0"/>
                <a:ea typeface="Times New Roman" panose="02020603050405020304" pitchFamily="18" charset="0"/>
              </a:rPr>
              <a:t>(sada)</a:t>
            </a:r>
            <a:r>
              <a:rPr lang="hr-HR" sz="3200" i="1" dirty="0">
                <a:solidFill>
                  <a:srgbClr val="000000"/>
                </a:solidFill>
                <a:latin typeface="Times New Roman" panose="02020603050405020304" pitchFamily="18" charset="0"/>
                <a:ea typeface="Times New Roman" panose="02020603050405020304" pitchFamily="18" charset="0"/>
              </a:rPr>
              <a:t> </a:t>
            </a:r>
            <a:r>
              <a:rPr lang="hr-HR" sz="3200" b="1" i="1" dirty="0">
                <a:solidFill>
                  <a:srgbClr val="000000"/>
                </a:solidFill>
                <a:latin typeface="Times New Roman" panose="02020603050405020304" pitchFamily="18" charset="0"/>
                <a:ea typeface="Times New Roman" panose="02020603050405020304" pitchFamily="18" charset="0"/>
              </a:rPr>
              <a:t>niwelirlemek</a:t>
            </a:r>
            <a:r>
              <a:rPr lang="hr-HR" sz="3200" dirty="0">
                <a:solidFill>
                  <a:srgbClr val="000000"/>
                </a:solidFill>
                <a:latin typeface="Times New Roman" panose="02020603050405020304" pitchFamily="18" charset="0"/>
                <a:ea typeface="Times New Roman" panose="02020603050405020304" pitchFamily="18" charset="0"/>
              </a:rPr>
              <a:t> bolýar. Iki nokadyň arasyndaky aralyk uly bolan ýagdaýynda (12.</a:t>
            </a:r>
            <a:r>
              <a:rPr lang="ru-RU" sz="3200" dirty="0">
                <a:solidFill>
                  <a:srgbClr val="000000"/>
                </a:solidFill>
                <a:latin typeface="Times New Roman" panose="02020603050405020304" pitchFamily="18" charset="0"/>
                <a:ea typeface="Times New Roman" panose="02020603050405020304" pitchFamily="18" charset="0"/>
              </a:rPr>
              <a:t>5</a:t>
            </a:r>
            <a:r>
              <a:rPr lang="hr-HR" sz="3200" dirty="0">
                <a:solidFill>
                  <a:srgbClr val="000000"/>
                </a:solidFill>
                <a:latin typeface="Times New Roman" panose="02020603050405020304" pitchFamily="18" charset="0"/>
                <a:ea typeface="Times New Roman" panose="02020603050405020304" pitchFamily="18" charset="0"/>
              </a:rPr>
              <a:t>-njy surat) ýa-da </a:t>
            </a:r>
            <a:r>
              <a:rPr lang="tk-TM" sz="3200" dirty="0" smtClean="0">
                <a:solidFill>
                  <a:srgbClr val="000000"/>
                </a:solidFill>
                <a:latin typeface="Times New Roman" panose="02020603050405020304" pitchFamily="18" charset="0"/>
                <a:ea typeface="Times New Roman" panose="02020603050405020304" pitchFamily="18" charset="0"/>
              </a:rPr>
              <a:t>                      </a:t>
            </a:r>
            <a:r>
              <a:rPr lang="hr-HR" sz="3200" dirty="0" smtClean="0">
                <a:solidFill>
                  <a:srgbClr val="000000"/>
                </a:solidFill>
                <a:latin typeface="Times New Roman" panose="02020603050405020304" pitchFamily="18" charset="0"/>
                <a:ea typeface="Times New Roman" panose="02020603050405020304" pitchFamily="18" charset="0"/>
              </a:rPr>
              <a:t>bir-birinden </a:t>
            </a:r>
            <a:r>
              <a:rPr lang="hr-HR" sz="3200" dirty="0">
                <a:solidFill>
                  <a:srgbClr val="000000"/>
                </a:solidFill>
                <a:latin typeface="Times New Roman" panose="02020603050405020304" pitchFamily="18" charset="0"/>
                <a:ea typeface="Times New Roman" panose="02020603050405020304" pitchFamily="18" charset="0"/>
              </a:rPr>
              <a:t>uzak ýerleşen iki sany nokadyň  beýgelmesini kesgitlemek gerek bolsa, onda  nokatlaryň arasyny birnäçe stansiýalara bölüp, her bir stansiýa aýratynlykda niwelirlenilýär. </a:t>
            </a:r>
            <a:r>
              <a:rPr lang="hr-HR" sz="3200" b="1" dirty="0">
                <a:solidFill>
                  <a:srgbClr val="000000"/>
                </a:solidFill>
                <a:latin typeface="Times New Roman" panose="02020603050405020304" pitchFamily="18" charset="0"/>
                <a:ea typeface="Times New Roman" panose="02020603050405020304" pitchFamily="18" charset="0"/>
              </a:rPr>
              <a:t>Niwelirlemegiň </a:t>
            </a:r>
            <a:r>
              <a:rPr lang="hr-HR" sz="3200" dirty="0">
                <a:solidFill>
                  <a:srgbClr val="000000"/>
                </a:solidFill>
                <a:latin typeface="Times New Roman" panose="02020603050405020304" pitchFamily="18" charset="0"/>
                <a:ea typeface="Times New Roman" panose="02020603050405020304" pitchFamily="18" charset="0"/>
              </a:rPr>
              <a:t>şu görnüşi </a:t>
            </a:r>
            <a:r>
              <a:rPr lang="hr-HR" sz="3200" b="1" i="1" dirty="0">
                <a:solidFill>
                  <a:srgbClr val="000000"/>
                </a:solidFill>
                <a:latin typeface="Times New Roman" panose="02020603050405020304" pitchFamily="18" charset="0"/>
                <a:ea typeface="Times New Roman" panose="02020603050405020304" pitchFamily="18" charset="0"/>
              </a:rPr>
              <a:t>çylşyrymly niwelirlemek</a:t>
            </a:r>
            <a:r>
              <a:rPr lang="hr-HR" sz="3200" dirty="0">
                <a:solidFill>
                  <a:srgbClr val="000000"/>
                </a:solidFill>
                <a:latin typeface="Times New Roman" panose="02020603050405020304" pitchFamily="18" charset="0"/>
                <a:ea typeface="Times New Roman" panose="02020603050405020304" pitchFamily="18" charset="0"/>
              </a:rPr>
              <a:t> diýlip atlandyrylýar.</a:t>
            </a:r>
            <a:endParaRPr lang="ru-RU" sz="3200" dirty="0"/>
          </a:p>
        </p:txBody>
      </p:sp>
    </p:spTree>
    <p:extLst>
      <p:ext uri="{BB962C8B-B14F-4D97-AF65-F5344CB8AC3E}">
        <p14:creationId xmlns:p14="http://schemas.microsoft.com/office/powerpoint/2010/main" val="35866189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49275"/>
          </a:xfrm>
        </p:spPr>
        <p:txBody>
          <a:bodyPr>
            <a:normAutofit fontScale="90000"/>
          </a:bodyPr>
          <a:lstStyle/>
          <a:p>
            <a:endParaRPr lang="ru-RU" dirty="0"/>
          </a:p>
        </p:txBody>
      </p:sp>
      <p:sp>
        <p:nvSpPr>
          <p:cNvPr id="3" name="Объект 2"/>
          <p:cNvSpPr>
            <a:spLocks noGrp="1"/>
          </p:cNvSpPr>
          <p:nvPr>
            <p:ph idx="1"/>
          </p:nvPr>
        </p:nvSpPr>
        <p:spPr>
          <a:xfrm>
            <a:off x="838200" y="1248508"/>
            <a:ext cx="10515600" cy="4928455"/>
          </a:xfrm>
        </p:spPr>
        <p:txBody>
          <a:bodyPr/>
          <a:lstStyle/>
          <a:p>
            <a:pPr algn="just"/>
            <a:r>
              <a:rPr lang="tk-TM" dirty="0" smtClean="0"/>
              <a:t>     </a:t>
            </a:r>
            <a:r>
              <a:rPr lang="en-US" sz="4000" dirty="0" err="1" smtClean="0"/>
              <a:t>Ýer</a:t>
            </a:r>
            <a:r>
              <a:rPr lang="en-US" sz="4000" dirty="0" smtClean="0"/>
              <a:t> </a:t>
            </a:r>
            <a:r>
              <a:rPr lang="en-US" sz="4000" dirty="0" err="1"/>
              <a:t>üstüniň</a:t>
            </a:r>
            <a:r>
              <a:rPr lang="en-US" sz="4000" dirty="0"/>
              <a:t> </a:t>
            </a:r>
            <a:r>
              <a:rPr lang="en-US" sz="4000" dirty="0" err="1"/>
              <a:t>güberçekligi</a:t>
            </a:r>
            <a:r>
              <a:rPr lang="en-US" sz="4000" dirty="0"/>
              <a:t> we </a:t>
            </a:r>
            <a:r>
              <a:rPr lang="en-US" sz="4000" dirty="0" err="1"/>
              <a:t>refraksiýasy</a:t>
            </a:r>
            <a:r>
              <a:rPr lang="en-US" sz="4000" dirty="0"/>
              <a:t> </a:t>
            </a:r>
            <a:r>
              <a:rPr lang="en-US" sz="4000" dirty="0" err="1"/>
              <a:t>çylşyrymly</a:t>
            </a:r>
            <a:r>
              <a:rPr lang="en-US" sz="4000" dirty="0"/>
              <a:t> </a:t>
            </a:r>
            <a:r>
              <a:rPr lang="en-US" sz="4000" dirty="0" err="1"/>
              <a:t>niwelirlemegiň</a:t>
            </a:r>
            <a:r>
              <a:rPr lang="en-US" sz="4000" dirty="0"/>
              <a:t> </a:t>
            </a:r>
            <a:r>
              <a:rPr lang="en-US" sz="4000" dirty="0" err="1"/>
              <a:t>netijesine</a:t>
            </a:r>
            <a:r>
              <a:rPr lang="en-US" sz="4000" dirty="0"/>
              <a:t> </a:t>
            </a:r>
            <a:r>
              <a:rPr lang="en-US" sz="4000" dirty="0" err="1"/>
              <a:t>az</a:t>
            </a:r>
            <a:r>
              <a:rPr lang="en-US" sz="4000" dirty="0"/>
              <a:t> </a:t>
            </a:r>
            <a:r>
              <a:rPr lang="en-US" sz="4000" dirty="0" err="1"/>
              <a:t>täsir</a:t>
            </a:r>
            <a:r>
              <a:rPr lang="en-US" sz="4000" dirty="0"/>
              <a:t> </a:t>
            </a:r>
            <a:r>
              <a:rPr lang="en-US" sz="4000" dirty="0" err="1"/>
              <a:t>edýär</a:t>
            </a:r>
            <a:r>
              <a:rPr lang="en-US" sz="4000" dirty="0"/>
              <a:t> we </a:t>
            </a:r>
            <a:r>
              <a:rPr lang="en-US" sz="4000" dirty="0" err="1"/>
              <a:t>reýkanyň</a:t>
            </a:r>
            <a:r>
              <a:rPr lang="en-US" sz="4000" dirty="0"/>
              <a:t> </a:t>
            </a:r>
            <a:r>
              <a:rPr lang="en-US" sz="4000" dirty="0" err="1"/>
              <a:t>hasaply</a:t>
            </a:r>
            <a:r>
              <a:rPr lang="en-US" sz="4000" dirty="0"/>
              <a:t> </a:t>
            </a:r>
            <a:r>
              <a:rPr lang="en-US" sz="4000" dirty="0" err="1"/>
              <a:t>bölekleriniň</a:t>
            </a:r>
            <a:r>
              <a:rPr lang="en-US" sz="4000" dirty="0"/>
              <a:t> </a:t>
            </a:r>
            <a:r>
              <a:rPr lang="en-US" sz="4000" dirty="0" err="1"/>
              <a:t>oňat</a:t>
            </a:r>
            <a:r>
              <a:rPr lang="en-US" sz="4000" dirty="0"/>
              <a:t> </a:t>
            </a:r>
            <a:r>
              <a:rPr lang="en-US" sz="4000" dirty="0" err="1"/>
              <a:t>görünmegi</a:t>
            </a:r>
            <a:r>
              <a:rPr lang="en-US" sz="4000" dirty="0"/>
              <a:t> </a:t>
            </a:r>
            <a:r>
              <a:rPr lang="en-US" sz="4000" dirty="0" err="1"/>
              <a:t>üçin</a:t>
            </a:r>
            <a:r>
              <a:rPr lang="en-US" sz="4000" dirty="0"/>
              <a:t>, </a:t>
            </a:r>
            <a:r>
              <a:rPr lang="en-US" sz="4000" dirty="0" err="1"/>
              <a:t>niwelirden</a:t>
            </a:r>
            <a:r>
              <a:rPr lang="en-US" sz="4000" dirty="0"/>
              <a:t> </a:t>
            </a:r>
            <a:r>
              <a:rPr lang="en-US" sz="4000" dirty="0" err="1"/>
              <a:t>reýka</a:t>
            </a:r>
            <a:r>
              <a:rPr lang="en-US" sz="4000" dirty="0"/>
              <a:t> </a:t>
            </a:r>
            <a:r>
              <a:rPr lang="en-US" sz="4000" dirty="0" err="1"/>
              <a:t>çenli</a:t>
            </a:r>
            <a:r>
              <a:rPr lang="en-US" sz="4000" dirty="0"/>
              <a:t> </a:t>
            </a:r>
            <a:r>
              <a:rPr lang="en-US" sz="4000" dirty="0" err="1"/>
              <a:t>aralygyň</a:t>
            </a:r>
            <a:r>
              <a:rPr lang="en-US" sz="4000" dirty="0"/>
              <a:t> 70-75 </a:t>
            </a:r>
            <a:r>
              <a:rPr lang="en-US" sz="4000" dirty="0" err="1"/>
              <a:t>metre</a:t>
            </a:r>
            <a:r>
              <a:rPr lang="en-US" sz="4000" dirty="0"/>
              <a:t> </a:t>
            </a:r>
            <a:r>
              <a:rPr lang="en-US" sz="4000" dirty="0" err="1"/>
              <a:t>çenli</a:t>
            </a:r>
            <a:r>
              <a:rPr lang="en-US" sz="4000" dirty="0"/>
              <a:t> </a:t>
            </a:r>
            <a:r>
              <a:rPr lang="en-US" sz="4000" dirty="0" err="1"/>
              <a:t>alynmak</a:t>
            </a:r>
            <a:r>
              <a:rPr lang="en-US" sz="4000" dirty="0"/>
              <a:t> </a:t>
            </a:r>
            <a:r>
              <a:rPr lang="en-US" sz="4000" dirty="0" err="1"/>
              <a:t>zerurlygyny</a:t>
            </a:r>
            <a:r>
              <a:rPr lang="en-US" sz="4000" dirty="0"/>
              <a:t> </a:t>
            </a:r>
            <a:r>
              <a:rPr lang="en-US" sz="4000" dirty="0" err="1"/>
              <a:t>döredýär</a:t>
            </a:r>
            <a:r>
              <a:rPr lang="en-US" sz="4000" dirty="0"/>
              <a:t>. Bu </a:t>
            </a:r>
            <a:r>
              <a:rPr lang="en-US" sz="4000" dirty="0" err="1"/>
              <a:t>aralyklar</a:t>
            </a:r>
            <a:r>
              <a:rPr lang="en-US" sz="4000" dirty="0"/>
              <a:t> </a:t>
            </a:r>
            <a:r>
              <a:rPr lang="en-US" sz="4000" dirty="0" err="1"/>
              <a:t>niwelirlemegiň</a:t>
            </a:r>
            <a:r>
              <a:rPr lang="en-US" sz="4000" dirty="0"/>
              <a:t> </a:t>
            </a:r>
            <a:r>
              <a:rPr lang="en-US" sz="4000" dirty="0" err="1"/>
              <a:t>geçirilýän</a:t>
            </a:r>
            <a:r>
              <a:rPr lang="en-US" sz="4000" dirty="0"/>
              <a:t> </a:t>
            </a:r>
            <a:r>
              <a:rPr lang="en-US" sz="4000" dirty="0" err="1"/>
              <a:t>ýer</a:t>
            </a:r>
            <a:r>
              <a:rPr lang="en-US" sz="4000" dirty="0"/>
              <a:t> </a:t>
            </a:r>
            <a:r>
              <a:rPr lang="en-US" sz="4000" dirty="0" err="1"/>
              <a:t>üstüniň</a:t>
            </a:r>
            <a:r>
              <a:rPr lang="en-US" sz="4000" dirty="0"/>
              <a:t> </a:t>
            </a:r>
            <a:r>
              <a:rPr lang="en-US" sz="4000" dirty="0" err="1"/>
              <a:t>relýefiniň</a:t>
            </a:r>
            <a:r>
              <a:rPr lang="en-US" sz="4000" dirty="0"/>
              <a:t> </a:t>
            </a:r>
            <a:r>
              <a:rPr lang="en-US" sz="4000" dirty="0" err="1"/>
              <a:t>çylşyrymlylygyna</a:t>
            </a:r>
            <a:r>
              <a:rPr lang="en-US" sz="4000" dirty="0"/>
              <a:t> </a:t>
            </a:r>
            <a:r>
              <a:rPr lang="en-US" sz="4000" dirty="0" err="1"/>
              <a:t>bagly</a:t>
            </a:r>
            <a:r>
              <a:rPr lang="en-US" sz="4000" dirty="0"/>
              <a:t> </a:t>
            </a:r>
            <a:r>
              <a:rPr lang="en-US" sz="4000" dirty="0" err="1"/>
              <a:t>bolýar</a:t>
            </a:r>
            <a:r>
              <a:rPr lang="en-US" sz="4000" dirty="0"/>
              <a:t>.</a:t>
            </a:r>
            <a:endParaRPr lang="ru-RU" sz="4000" dirty="0"/>
          </a:p>
        </p:txBody>
      </p:sp>
    </p:spTree>
    <p:extLst>
      <p:ext uri="{BB962C8B-B14F-4D97-AF65-F5344CB8AC3E}">
        <p14:creationId xmlns:p14="http://schemas.microsoft.com/office/powerpoint/2010/main" val="34565617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760290"/>
          </a:xfrm>
        </p:spPr>
        <p:txBody>
          <a:bodyPr/>
          <a:lstStyle/>
          <a:p>
            <a:endParaRPr lang="ru-RU" dirty="0"/>
          </a:p>
        </p:txBody>
      </p:sp>
      <p:pic>
        <p:nvPicPr>
          <p:cNvPr id="4" name="Объект 3"/>
          <p:cNvPicPr>
            <a:picLocks noGrp="1" noChangeAspect="1"/>
          </p:cNvPicPr>
          <p:nvPr>
            <p:ph idx="1"/>
          </p:nvPr>
        </p:nvPicPr>
        <p:blipFill>
          <a:blip r:embed="rId2"/>
          <a:stretch>
            <a:fillRect/>
          </a:stretch>
        </p:blipFill>
        <p:spPr>
          <a:xfrm>
            <a:off x="2127740" y="1477107"/>
            <a:ext cx="8150468" cy="3033991"/>
          </a:xfrm>
          <a:prstGeom prst="rect">
            <a:avLst/>
          </a:prstGeom>
        </p:spPr>
      </p:pic>
      <p:sp>
        <p:nvSpPr>
          <p:cNvPr id="5" name="Прямоугольник 4"/>
          <p:cNvSpPr/>
          <p:nvPr/>
        </p:nvSpPr>
        <p:spPr>
          <a:xfrm>
            <a:off x="3320562" y="4741214"/>
            <a:ext cx="6808176" cy="892552"/>
          </a:xfrm>
          <a:prstGeom prst="rect">
            <a:avLst/>
          </a:prstGeom>
        </p:spPr>
        <p:txBody>
          <a:bodyPr wrap="square">
            <a:spAutoFit/>
          </a:bodyPr>
          <a:lstStyle/>
          <a:p>
            <a:pPr algn="ctr">
              <a:spcAft>
                <a:spcPts val="0"/>
              </a:spcAft>
            </a:pPr>
            <a:r>
              <a:rPr lang="en-US" sz="2800" b="1" dirty="0">
                <a:solidFill>
                  <a:srgbClr val="000000"/>
                </a:solidFill>
                <a:latin typeface="Times New Roman" panose="02020603050405020304" pitchFamily="18" charset="0"/>
                <a:ea typeface="Times New Roman" panose="02020603050405020304" pitchFamily="18" charset="0"/>
              </a:rPr>
              <a:t>12.5-njy </a:t>
            </a:r>
            <a:r>
              <a:rPr lang="en-US" sz="2800" b="1" dirty="0" err="1">
                <a:solidFill>
                  <a:srgbClr val="000000"/>
                </a:solidFill>
                <a:latin typeface="Times New Roman" panose="02020603050405020304" pitchFamily="18" charset="0"/>
                <a:ea typeface="Times New Roman" panose="02020603050405020304" pitchFamily="18" charset="0"/>
              </a:rPr>
              <a:t>surat</a:t>
            </a:r>
            <a:r>
              <a:rPr lang="en-US" sz="2800" b="1" dirty="0">
                <a:solidFill>
                  <a:srgbClr val="00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Çylşyrymly</a:t>
            </a:r>
            <a:r>
              <a:rPr lang="en-US" sz="2800" b="1" dirty="0">
                <a:solidFill>
                  <a:srgbClr val="000000"/>
                </a:solidFill>
                <a:latin typeface="Times New Roman" panose="02020603050405020304" pitchFamily="18" charset="0"/>
                <a:ea typeface="Times New Roman" panose="02020603050405020304" pitchFamily="18" charset="0"/>
              </a:rPr>
              <a:t> </a:t>
            </a:r>
            <a:r>
              <a:rPr lang="en-US" sz="2800" b="1" dirty="0" err="1">
                <a:solidFill>
                  <a:srgbClr val="000000"/>
                </a:solidFill>
                <a:latin typeface="Times New Roman" panose="02020603050405020304" pitchFamily="18" charset="0"/>
                <a:ea typeface="Times New Roman" panose="02020603050405020304" pitchFamily="18" charset="0"/>
              </a:rPr>
              <a:t>niwelirlemek</a:t>
            </a:r>
            <a:r>
              <a:rPr lang="en-US" sz="2400" dirty="0">
                <a:solidFill>
                  <a:srgbClr val="000000"/>
                </a:solidFill>
                <a:latin typeface="Times New Roman" panose="02020603050405020304" pitchFamily="18" charset="0"/>
                <a:ea typeface="Times New Roman" panose="02020603050405020304" pitchFamily="18" charset="0"/>
              </a:rPr>
              <a:t>.</a:t>
            </a:r>
            <a:endParaRPr lang="ru-RU" sz="2400" dirty="0">
              <a:latin typeface="Times New Roman" panose="02020603050405020304" pitchFamily="18" charset="0"/>
              <a:ea typeface="Times New Roman" panose="02020603050405020304" pitchFamily="18" charset="0"/>
            </a:endParaRPr>
          </a:p>
          <a:p>
            <a:pPr algn="just">
              <a:spcAft>
                <a:spcPts val="0"/>
              </a:spcAft>
            </a:pPr>
            <a:r>
              <a:rPr lang="en-US" sz="2400" b="1" dirty="0">
                <a:solidFill>
                  <a:srgbClr val="000000"/>
                </a:solidFill>
                <a:latin typeface="Times New Roman" panose="02020603050405020304" pitchFamily="18" charset="0"/>
                <a:ea typeface="Times New Roman" panose="02020603050405020304" pitchFamily="18" charset="0"/>
              </a:rPr>
              <a:t>     </a:t>
            </a: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096537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66860"/>
          </a:xfrm>
        </p:spPr>
        <p:txBody>
          <a:bodyPr>
            <a:normAutofit fontScale="90000"/>
          </a:bodyPr>
          <a:lstStyle/>
          <a:p>
            <a:endParaRPr lang="ru-RU" dirty="0"/>
          </a:p>
        </p:txBody>
      </p:sp>
      <p:sp>
        <p:nvSpPr>
          <p:cNvPr id="3" name="Объект 2"/>
          <p:cNvSpPr>
            <a:spLocks noGrp="1"/>
          </p:cNvSpPr>
          <p:nvPr>
            <p:ph idx="1"/>
          </p:nvPr>
        </p:nvSpPr>
        <p:spPr>
          <a:xfrm>
            <a:off x="838200" y="1327638"/>
            <a:ext cx="10515600" cy="4849325"/>
          </a:xfrm>
        </p:spPr>
        <p:txBody>
          <a:bodyPr>
            <a:normAutofit/>
          </a:bodyPr>
          <a:lstStyle/>
          <a:p>
            <a:pPr algn="just"/>
            <a:r>
              <a:rPr lang="tk-TM" sz="3600" dirty="0"/>
              <a:t> </a:t>
            </a:r>
            <a:r>
              <a:rPr lang="tk-TM" sz="3600" dirty="0" smtClean="0"/>
              <a:t>     </a:t>
            </a:r>
            <a:r>
              <a:rPr lang="en-US" sz="3600" dirty="0" err="1" smtClean="0"/>
              <a:t>Niwelirlenýän</a:t>
            </a:r>
            <a:r>
              <a:rPr lang="en-US" sz="3600" dirty="0" smtClean="0"/>
              <a:t> </a:t>
            </a:r>
            <a:r>
              <a:rPr lang="en-US" sz="3600" dirty="0" err="1"/>
              <a:t>nokatlar</a:t>
            </a:r>
            <a:r>
              <a:rPr lang="en-US" sz="3600" dirty="0"/>
              <a:t> </a:t>
            </a:r>
            <a:r>
              <a:rPr lang="en-US" sz="3600" dirty="0" err="1"/>
              <a:t>gerek</a:t>
            </a:r>
            <a:r>
              <a:rPr lang="en-US" sz="3600" dirty="0"/>
              <a:t> </a:t>
            </a:r>
            <a:r>
              <a:rPr lang="en-US" sz="3600" dirty="0" err="1"/>
              <a:t>bolan</a:t>
            </a:r>
            <a:r>
              <a:rPr lang="en-US" sz="3600" dirty="0"/>
              <a:t> </a:t>
            </a:r>
            <a:r>
              <a:rPr lang="en-US" sz="3600" dirty="0" err="1"/>
              <a:t>baglanyşdyryjy</a:t>
            </a:r>
            <a:r>
              <a:rPr lang="en-US" sz="3600" dirty="0"/>
              <a:t> </a:t>
            </a:r>
            <a:r>
              <a:rPr lang="en-US" sz="3600" dirty="0" err="1"/>
              <a:t>nokatlaryň</a:t>
            </a:r>
            <a:r>
              <a:rPr lang="en-US" sz="3600" dirty="0"/>
              <a:t> </a:t>
            </a:r>
            <a:r>
              <a:rPr lang="en-US" sz="3600" dirty="0" err="1"/>
              <a:t>arasynda</a:t>
            </a:r>
            <a:r>
              <a:rPr lang="en-US" sz="3600" dirty="0"/>
              <a:t> </a:t>
            </a:r>
            <a:r>
              <a:rPr lang="en-US" sz="3600" dirty="0" err="1"/>
              <a:t>ýerleşen</a:t>
            </a:r>
            <a:r>
              <a:rPr lang="en-US" sz="3600" dirty="0"/>
              <a:t> </a:t>
            </a:r>
            <a:r>
              <a:rPr lang="en-US" sz="3600" dirty="0" err="1"/>
              <a:t>bolsa</a:t>
            </a:r>
            <a:r>
              <a:rPr lang="en-US" sz="3600" dirty="0"/>
              <a:t>, </a:t>
            </a:r>
            <a:r>
              <a:rPr lang="en-US" sz="3600" dirty="0" err="1"/>
              <a:t>onda</a:t>
            </a:r>
            <a:r>
              <a:rPr lang="en-US" sz="3600" dirty="0"/>
              <a:t> </a:t>
            </a:r>
            <a:r>
              <a:rPr lang="en-US" sz="3600" dirty="0" err="1"/>
              <a:t>bu</a:t>
            </a:r>
            <a:r>
              <a:rPr lang="en-US" sz="3600" dirty="0"/>
              <a:t> </a:t>
            </a:r>
            <a:r>
              <a:rPr lang="en-US" sz="3600" dirty="0" err="1"/>
              <a:t>nokatlara</a:t>
            </a:r>
            <a:r>
              <a:rPr lang="en-US" sz="3600" dirty="0"/>
              <a:t> </a:t>
            </a:r>
            <a:r>
              <a:rPr lang="en-US" sz="3600" dirty="0" err="1"/>
              <a:t>aralyk</a:t>
            </a:r>
            <a:r>
              <a:rPr lang="en-US" sz="3600" dirty="0"/>
              <a:t> </a:t>
            </a:r>
            <a:r>
              <a:rPr lang="en-US" sz="3600" dirty="0" err="1"/>
              <a:t>nokatlary</a:t>
            </a:r>
            <a:r>
              <a:rPr lang="en-US" sz="3600" dirty="0"/>
              <a:t> </a:t>
            </a:r>
            <a:r>
              <a:rPr lang="en-US" sz="3600" dirty="0" err="1"/>
              <a:t>diýilýär</a:t>
            </a:r>
            <a:r>
              <a:rPr lang="en-US" sz="3600" dirty="0"/>
              <a:t> (8.7-nji </a:t>
            </a:r>
            <a:r>
              <a:rPr lang="en-US" sz="3600" dirty="0" err="1"/>
              <a:t>surat</a:t>
            </a:r>
            <a:r>
              <a:rPr lang="en-US" sz="3600" dirty="0"/>
              <a:t>). </a:t>
            </a:r>
            <a:r>
              <a:rPr lang="en-US" sz="3600" dirty="0" err="1"/>
              <a:t>Aralyk</a:t>
            </a:r>
            <a:r>
              <a:rPr lang="en-US" sz="3600" dirty="0"/>
              <a:t> </a:t>
            </a:r>
            <a:r>
              <a:rPr lang="en-US" sz="3600" dirty="0" err="1"/>
              <a:t>nokatlarynyň</a:t>
            </a:r>
            <a:r>
              <a:rPr lang="en-US" sz="3600" dirty="0"/>
              <a:t> </a:t>
            </a:r>
            <a:r>
              <a:rPr lang="en-US" sz="3600" dirty="0" err="1"/>
              <a:t>beýikligi</a:t>
            </a:r>
            <a:r>
              <a:rPr lang="en-US" sz="3600" dirty="0"/>
              <a:t> </a:t>
            </a:r>
            <a:r>
              <a:rPr lang="en-US" sz="3600" dirty="0" err="1"/>
              <a:t>bir</a:t>
            </a:r>
            <a:r>
              <a:rPr lang="en-US" sz="3600" dirty="0"/>
              <a:t> </a:t>
            </a:r>
            <a:r>
              <a:rPr lang="en-US" sz="3600" dirty="0" err="1"/>
              <a:t>nokatdan</a:t>
            </a:r>
            <a:r>
              <a:rPr lang="en-US" sz="3600" dirty="0"/>
              <a:t> </a:t>
            </a:r>
            <a:r>
              <a:rPr lang="en-US" sz="3600" dirty="0" err="1"/>
              <a:t>ikinjisine</a:t>
            </a:r>
            <a:r>
              <a:rPr lang="en-US" sz="3600" dirty="0"/>
              <a:t> </a:t>
            </a:r>
            <a:r>
              <a:rPr lang="en-US" sz="3600" dirty="0" err="1"/>
              <a:t>bagly</a:t>
            </a:r>
            <a:r>
              <a:rPr lang="en-US" sz="3600" dirty="0"/>
              <a:t> </a:t>
            </a:r>
            <a:r>
              <a:rPr lang="en-US" sz="3600" dirty="0" err="1"/>
              <a:t>bolmaýär</a:t>
            </a:r>
            <a:r>
              <a:rPr lang="en-US" sz="3600" dirty="0"/>
              <a:t>. </a:t>
            </a:r>
            <a:r>
              <a:rPr lang="en-US" sz="3600" dirty="0" err="1"/>
              <a:t>Şonuň</a:t>
            </a:r>
            <a:r>
              <a:rPr lang="en-US" sz="3600" dirty="0"/>
              <a:t> </a:t>
            </a:r>
            <a:r>
              <a:rPr lang="en-US" sz="3600" dirty="0" err="1"/>
              <a:t>üçin</a:t>
            </a:r>
            <a:r>
              <a:rPr lang="en-US" sz="3600" dirty="0"/>
              <a:t>, </a:t>
            </a:r>
            <a:r>
              <a:rPr lang="en-US" sz="3600" dirty="0" err="1"/>
              <a:t>olar</a:t>
            </a:r>
            <a:r>
              <a:rPr lang="en-US" sz="3600" dirty="0"/>
              <a:t> </a:t>
            </a:r>
            <a:r>
              <a:rPr lang="en-US" sz="3600" dirty="0" err="1"/>
              <a:t>bir</a:t>
            </a:r>
            <a:r>
              <a:rPr lang="en-US" sz="3600" dirty="0"/>
              <a:t> </a:t>
            </a:r>
            <a:r>
              <a:rPr lang="en-US" sz="3600" dirty="0" err="1"/>
              <a:t>stansiýada</a:t>
            </a:r>
            <a:r>
              <a:rPr lang="en-US" sz="3600" dirty="0"/>
              <a:t> </a:t>
            </a:r>
            <a:r>
              <a:rPr lang="en-US" sz="3600" dirty="0" err="1"/>
              <a:t>baglaýjy</a:t>
            </a:r>
            <a:r>
              <a:rPr lang="en-US" sz="3600" dirty="0"/>
              <a:t> </a:t>
            </a:r>
            <a:r>
              <a:rPr lang="en-US" sz="3600" dirty="0" err="1"/>
              <a:t>nokatlary</a:t>
            </a:r>
            <a:r>
              <a:rPr lang="en-US" sz="3600" dirty="0"/>
              <a:t> </a:t>
            </a:r>
            <a:r>
              <a:rPr lang="en-US" sz="3600" dirty="0" err="1"/>
              <a:t>niwelirlenilip</a:t>
            </a:r>
            <a:r>
              <a:rPr lang="en-US" sz="3600" dirty="0"/>
              <a:t> </a:t>
            </a:r>
            <a:r>
              <a:rPr lang="en-US" sz="3600" dirty="0" err="1"/>
              <a:t>bolandan</a:t>
            </a:r>
            <a:r>
              <a:rPr lang="en-US" sz="3600" dirty="0"/>
              <a:t>, </a:t>
            </a:r>
            <a:r>
              <a:rPr lang="en-US" sz="3600" dirty="0" err="1"/>
              <a:t>soňra</a:t>
            </a:r>
            <a:r>
              <a:rPr lang="en-US" sz="3600" dirty="0"/>
              <a:t> </a:t>
            </a:r>
            <a:r>
              <a:rPr lang="en-US" sz="3600" dirty="0" err="1"/>
              <a:t>niwelirlenilýär</a:t>
            </a:r>
            <a:r>
              <a:rPr lang="en-US" sz="3600" dirty="0"/>
              <a:t>. </a:t>
            </a:r>
            <a:endParaRPr lang="ru-RU" sz="3600" dirty="0"/>
          </a:p>
        </p:txBody>
      </p:sp>
    </p:spTree>
    <p:extLst>
      <p:ext uri="{BB962C8B-B14F-4D97-AF65-F5344CB8AC3E}">
        <p14:creationId xmlns:p14="http://schemas.microsoft.com/office/powerpoint/2010/main" val="27277283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813044"/>
          </a:xfrm>
        </p:spPr>
        <p:txBody>
          <a:bodyPr/>
          <a:lstStyle/>
          <a:p>
            <a:endParaRPr lang="ru-RU" dirty="0"/>
          </a:p>
        </p:txBody>
      </p:sp>
      <p:pic>
        <p:nvPicPr>
          <p:cNvPr id="4" name="Объект 3"/>
          <p:cNvPicPr>
            <a:picLocks noGrp="1" noChangeAspect="1"/>
          </p:cNvPicPr>
          <p:nvPr>
            <p:ph idx="1"/>
          </p:nvPr>
        </p:nvPicPr>
        <p:blipFill>
          <a:blip r:embed="rId2"/>
          <a:stretch>
            <a:fillRect/>
          </a:stretch>
        </p:blipFill>
        <p:spPr>
          <a:xfrm>
            <a:off x="1608992" y="1178170"/>
            <a:ext cx="9381393" cy="3982916"/>
          </a:xfrm>
          <a:prstGeom prst="rect">
            <a:avLst/>
          </a:prstGeom>
        </p:spPr>
      </p:pic>
      <p:sp>
        <p:nvSpPr>
          <p:cNvPr id="5" name="Rectangle 1"/>
          <p:cNvSpPr>
            <a:spLocks noChangeArrowheads="1"/>
          </p:cNvSpPr>
          <p:nvPr/>
        </p:nvSpPr>
        <p:spPr bwMode="auto">
          <a:xfrm>
            <a:off x="2602522" y="5483920"/>
            <a:ext cx="786911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RU" sz="2800" b="1"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12.7-nji </a:t>
            </a:r>
            <a:r>
              <a:rPr kumimoji="0" lang="en-US" altLang="ru-RU" sz="2800" b="1" i="0" u="none" strike="noStrike" cap="none" normalizeH="0" baseline="0" dirty="0" err="1" smtClean="0">
                <a:ln>
                  <a:noFill/>
                </a:ln>
                <a:solidFill>
                  <a:srgbClr val="000000"/>
                </a:solidFill>
                <a:effectLst/>
                <a:latin typeface="Arial" panose="020B0604020202020204" pitchFamily="34" charset="0"/>
                <a:ea typeface="Times New Roman" panose="02020603050405020304" pitchFamily="18" charset="0"/>
              </a:rPr>
              <a:t>surat</a:t>
            </a:r>
            <a:r>
              <a:rPr kumimoji="0" lang="en-US" altLang="ru-RU" sz="2800" b="1"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 </a:t>
            </a:r>
            <a:r>
              <a:rPr kumimoji="0" lang="en-US" altLang="ru-RU" sz="2800" b="1" i="0" u="none" strike="noStrike" cap="none" normalizeH="0" baseline="0" dirty="0" err="1" smtClean="0">
                <a:ln>
                  <a:noFill/>
                </a:ln>
                <a:solidFill>
                  <a:srgbClr val="000000"/>
                </a:solidFill>
                <a:effectLst/>
                <a:latin typeface="Arial" panose="020B0604020202020204" pitchFamily="34" charset="0"/>
                <a:ea typeface="Times New Roman" panose="02020603050405020304" pitchFamily="18" charset="0"/>
              </a:rPr>
              <a:t>Aralyk</a:t>
            </a:r>
            <a:r>
              <a:rPr kumimoji="0" lang="en-US" altLang="ru-RU" sz="2800" b="1"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 </a:t>
            </a:r>
            <a:r>
              <a:rPr kumimoji="0" lang="en-US" altLang="ru-RU" sz="2800" b="1" i="0" u="none" strike="noStrike" cap="none" normalizeH="0" baseline="0" dirty="0" err="1" smtClean="0">
                <a:ln>
                  <a:noFill/>
                </a:ln>
                <a:solidFill>
                  <a:srgbClr val="000000"/>
                </a:solidFill>
                <a:effectLst/>
                <a:latin typeface="Arial" panose="020B0604020202020204" pitchFamily="34" charset="0"/>
                <a:ea typeface="Times New Roman" panose="02020603050405020304" pitchFamily="18" charset="0"/>
              </a:rPr>
              <a:t>nokatlary</a:t>
            </a:r>
            <a:r>
              <a:rPr kumimoji="0" lang="tk-TM" altLang="ru-RU" sz="2800" b="1"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ň</a:t>
            </a:r>
            <a:r>
              <a:rPr kumimoji="0" lang="en-US" altLang="ru-RU" sz="2800" b="1"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 </a:t>
            </a:r>
            <a:r>
              <a:rPr kumimoji="0" lang="en-US" altLang="ru-RU" sz="2800" b="1" i="0" u="none" strike="noStrike" cap="none" normalizeH="0" baseline="0" dirty="0" err="1" smtClean="0">
                <a:ln>
                  <a:noFill/>
                </a:ln>
                <a:solidFill>
                  <a:srgbClr val="000000"/>
                </a:solidFill>
                <a:effectLst/>
                <a:latin typeface="Arial" panose="020B0604020202020204" pitchFamily="34" charset="0"/>
                <a:ea typeface="Times New Roman" panose="02020603050405020304" pitchFamily="18" charset="0"/>
              </a:rPr>
              <a:t>niwelirlenişi</a:t>
            </a:r>
            <a:r>
              <a:rPr kumimoji="0" lang="en-US" altLang="ru-RU" sz="2800" b="1" i="0" u="none" strike="noStrike" cap="none" normalizeH="0" baseline="0" dirty="0" smtClean="0">
                <a:ln>
                  <a:noFill/>
                </a:ln>
                <a:solidFill>
                  <a:srgbClr val="000000"/>
                </a:solidFill>
                <a:effectLst/>
                <a:latin typeface="Arial" panose="020B0604020202020204" pitchFamily="34" charset="0"/>
                <a:ea typeface="Times New Roman" panose="02020603050405020304" pitchFamily="18" charset="0"/>
              </a:rPr>
              <a:t>.</a:t>
            </a:r>
            <a:endParaRPr kumimoji="0" lang="en-US" altLang="ru-RU" sz="2800" b="1"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34696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49568" y="703385"/>
            <a:ext cx="10788163" cy="5275384"/>
          </a:xfrm>
        </p:spPr>
        <p:txBody>
          <a:bodyPr>
            <a:normAutofit fontScale="85000" lnSpcReduction="20000"/>
          </a:bodyPr>
          <a:lstStyle/>
          <a:p>
            <a:pPr marL="0" lvl="0" indent="0" algn="just">
              <a:spcAft>
                <a:spcPts val="0"/>
              </a:spcAft>
              <a:buNone/>
            </a:pPr>
            <a:r>
              <a:rPr lang="tk-TM" sz="40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1</a:t>
            </a:r>
            <a:r>
              <a:rPr lang="ru-RU" sz="4000" dirty="0" smtClean="0">
                <a:solidFill>
                  <a:srgbClr val="000000"/>
                </a:solidFill>
                <a:latin typeface="Times New Roman" panose="02020603050405020304" pitchFamily="18" charset="0"/>
                <a:ea typeface="Times New Roman" panose="02020603050405020304" pitchFamily="18" charset="0"/>
              </a:rPr>
              <a:t>.</a:t>
            </a:r>
            <a:r>
              <a:rPr lang="ru-RU" sz="4000" b="1" dirty="0" smtClean="0"/>
              <a:t> </a:t>
            </a:r>
            <a:r>
              <a:rPr lang="ru-RU" sz="4000" b="1" dirty="0" err="1">
                <a:solidFill>
                  <a:srgbClr val="000000"/>
                </a:solidFill>
                <a:latin typeface="Times New Roman" panose="02020603050405020304" pitchFamily="18" charset="0"/>
                <a:ea typeface="Times New Roman" panose="02020603050405020304" pitchFamily="18" charset="0"/>
              </a:rPr>
              <a:t>Geometriki</a:t>
            </a:r>
            <a:r>
              <a:rPr lang="ru-RU" sz="4000" b="1" dirty="0">
                <a:solidFill>
                  <a:srgbClr val="000000"/>
                </a:solidFill>
                <a:latin typeface="Times New Roman" panose="02020603050405020304" pitchFamily="18" charset="0"/>
                <a:ea typeface="Times New Roman" panose="02020603050405020304" pitchFamily="18" charset="0"/>
              </a:rPr>
              <a:t> </a:t>
            </a:r>
            <a:r>
              <a:rPr lang="ru-RU" sz="4000" b="1" dirty="0" err="1">
                <a:solidFill>
                  <a:srgbClr val="000000"/>
                </a:solidFill>
                <a:latin typeface="Times New Roman" panose="02020603050405020304" pitchFamily="18" charset="0"/>
                <a:ea typeface="Times New Roman" panose="02020603050405020304" pitchFamily="18" charset="0"/>
              </a:rPr>
              <a:t>niwelirlemekde</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işledilýän</a:t>
            </a:r>
            <a:r>
              <a:rPr lang="ru-RU" sz="4000" dirty="0">
                <a:solidFill>
                  <a:srgbClr val="000000"/>
                </a:solidFill>
                <a:latin typeface="Times New Roman" panose="02020603050405020304" pitchFamily="18" charset="0"/>
                <a:ea typeface="Times New Roman" panose="02020603050405020304" pitchFamily="18" charset="0"/>
              </a:rPr>
              <a:t> </a:t>
            </a:r>
            <a:r>
              <a:rPr lang="ru-RU" sz="4000" b="1" dirty="0" err="1">
                <a:solidFill>
                  <a:srgbClr val="000000"/>
                </a:solidFill>
                <a:latin typeface="Times New Roman" panose="02020603050405020304" pitchFamily="18" charset="0"/>
                <a:ea typeface="Times New Roman" panose="02020603050405020304" pitchFamily="18" charset="0"/>
              </a:rPr>
              <a:t>niwelirleriň</a:t>
            </a:r>
            <a:r>
              <a:rPr lang="ru-RU" sz="4000" b="1" dirty="0">
                <a:solidFill>
                  <a:srgbClr val="000000"/>
                </a:solidFill>
                <a:latin typeface="Times New Roman" panose="02020603050405020304" pitchFamily="18" charset="0"/>
                <a:ea typeface="Times New Roman" panose="02020603050405020304" pitchFamily="18" charset="0"/>
              </a:rPr>
              <a:t> </a:t>
            </a:r>
            <a:r>
              <a:rPr lang="ru-RU" sz="4000" b="1" dirty="0" err="1">
                <a:solidFill>
                  <a:srgbClr val="000000"/>
                </a:solidFill>
                <a:latin typeface="Times New Roman" panose="02020603050405020304" pitchFamily="18" charset="0"/>
                <a:ea typeface="Times New Roman" panose="02020603050405020304" pitchFamily="18" charset="0"/>
              </a:rPr>
              <a:t>teodolitlerden</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tapawudy</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aşakdakylardan</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ybarat</a:t>
            </a:r>
            <a:r>
              <a:rPr lang="ru-RU" sz="4000" dirty="0">
                <a:solidFill>
                  <a:srgbClr val="000000"/>
                </a:solidFill>
                <a:latin typeface="Times New Roman" panose="02020603050405020304" pitchFamily="18" charset="0"/>
                <a:ea typeface="Times New Roman" panose="02020603050405020304" pitchFamily="18" charset="0"/>
              </a:rPr>
              <a:t>: </a:t>
            </a:r>
            <a:endParaRPr lang="ru-RU" sz="2400" dirty="0">
              <a:latin typeface="Times New Roman" panose="02020603050405020304" pitchFamily="18" charset="0"/>
              <a:ea typeface="Times New Roman" panose="02020603050405020304" pitchFamily="18" charset="0"/>
            </a:endParaRPr>
          </a:p>
          <a:p>
            <a:pPr indent="449580" algn="just">
              <a:spcAft>
                <a:spcPts val="0"/>
              </a:spcAft>
            </a:pPr>
            <a:r>
              <a:rPr lang="ru-RU" sz="4000" b="1" dirty="0" err="1">
                <a:solidFill>
                  <a:srgbClr val="000000"/>
                </a:solidFill>
                <a:latin typeface="Times New Roman" panose="02020603050405020304" pitchFamily="18" charset="0"/>
                <a:ea typeface="Times New Roman" panose="02020603050405020304" pitchFamily="18" charset="0"/>
              </a:rPr>
              <a:t>Niweliriň</a:t>
            </a:r>
            <a:r>
              <a:rPr lang="ru-RU" sz="4000" b="1" dirty="0">
                <a:solidFill>
                  <a:srgbClr val="000000"/>
                </a:solidFill>
                <a:latin typeface="Times New Roman" panose="02020603050405020304" pitchFamily="18" charset="0"/>
                <a:ea typeface="Times New Roman" panose="02020603050405020304" pitchFamily="18" charset="0"/>
              </a:rPr>
              <a:t> </a:t>
            </a:r>
            <a:r>
              <a:rPr lang="ru-RU" sz="4000" b="1" dirty="0" err="1">
                <a:solidFill>
                  <a:srgbClr val="000000"/>
                </a:solidFill>
                <a:latin typeface="Times New Roman" panose="02020603050405020304" pitchFamily="18" charset="0"/>
                <a:ea typeface="Times New Roman" panose="02020603050405020304" pitchFamily="18" charset="0"/>
              </a:rPr>
              <a:t>görüş</a:t>
            </a:r>
            <a:r>
              <a:rPr lang="ru-RU" sz="4000" b="1" dirty="0">
                <a:solidFill>
                  <a:srgbClr val="000000"/>
                </a:solidFill>
                <a:latin typeface="Times New Roman" panose="02020603050405020304" pitchFamily="18" charset="0"/>
                <a:ea typeface="Times New Roman" panose="02020603050405020304" pitchFamily="18" charset="0"/>
              </a:rPr>
              <a:t> </a:t>
            </a:r>
            <a:r>
              <a:rPr lang="ru-RU" sz="4000" b="1" dirty="0" err="1">
                <a:solidFill>
                  <a:srgbClr val="000000"/>
                </a:solidFill>
                <a:latin typeface="Times New Roman" panose="02020603050405020304" pitchFamily="18" charset="0"/>
                <a:ea typeface="Times New Roman" panose="02020603050405020304" pitchFamily="18" charset="0"/>
              </a:rPr>
              <a:t>turbasy</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eňňit</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boýunça</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aýlanmaýar</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çünki</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ol</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gorizontal</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nyşanalamaga</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wizirlemäge</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esaslanandyr</a:t>
            </a:r>
            <a:r>
              <a:rPr lang="ru-RU" sz="4000" dirty="0">
                <a:solidFill>
                  <a:srgbClr val="000000"/>
                </a:solidFill>
                <a:latin typeface="Times New Roman" panose="02020603050405020304" pitchFamily="18" charset="0"/>
                <a:ea typeface="Times New Roman" panose="02020603050405020304" pitchFamily="18" charset="0"/>
              </a:rPr>
              <a:t>. </a:t>
            </a:r>
            <a:endParaRPr lang="ru-RU" sz="2400" dirty="0">
              <a:latin typeface="Times New Roman" panose="02020603050405020304" pitchFamily="18" charset="0"/>
              <a:ea typeface="Times New Roman" panose="02020603050405020304" pitchFamily="18" charset="0"/>
            </a:endParaRPr>
          </a:p>
          <a:p>
            <a:pPr indent="449580" algn="just">
              <a:spcAft>
                <a:spcPts val="0"/>
              </a:spcAft>
            </a:pPr>
            <a:r>
              <a:rPr lang="ru-RU" sz="4000" b="1" dirty="0" err="1">
                <a:solidFill>
                  <a:srgbClr val="000000"/>
                </a:solidFill>
                <a:latin typeface="Times New Roman" panose="02020603050405020304" pitchFamily="18" charset="0"/>
                <a:ea typeface="Times New Roman" panose="02020603050405020304" pitchFamily="18" charset="0"/>
              </a:rPr>
              <a:t>Görüş</a:t>
            </a:r>
            <a:r>
              <a:rPr lang="ru-RU" sz="4000" b="1" dirty="0">
                <a:solidFill>
                  <a:srgbClr val="000000"/>
                </a:solidFill>
                <a:latin typeface="Times New Roman" panose="02020603050405020304" pitchFamily="18" charset="0"/>
                <a:ea typeface="Times New Roman" panose="02020603050405020304" pitchFamily="18" charset="0"/>
              </a:rPr>
              <a:t> </a:t>
            </a:r>
            <a:r>
              <a:rPr lang="ru-RU" sz="4000" b="1" dirty="0" err="1">
                <a:solidFill>
                  <a:srgbClr val="000000"/>
                </a:solidFill>
                <a:latin typeface="Times New Roman" panose="02020603050405020304" pitchFamily="18" charset="0"/>
                <a:ea typeface="Times New Roman" panose="02020603050405020304" pitchFamily="18" charset="0"/>
              </a:rPr>
              <a:t>turbanyň</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nyşanalaýjy</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okunyň</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ýanyndaky</a:t>
            </a:r>
            <a:r>
              <a:rPr lang="ru-RU" sz="4000" dirty="0">
                <a:solidFill>
                  <a:srgbClr val="000000"/>
                </a:solidFill>
                <a:latin typeface="Times New Roman" panose="02020603050405020304" pitchFamily="18" charset="0"/>
                <a:ea typeface="Times New Roman" panose="02020603050405020304" pitchFamily="18" charset="0"/>
              </a:rPr>
              <a:t> </a:t>
            </a:r>
            <a:r>
              <a:rPr lang="ru-RU" sz="4000" b="1" dirty="0" err="1">
                <a:solidFill>
                  <a:srgbClr val="000000"/>
                </a:solidFill>
                <a:latin typeface="Times New Roman" panose="02020603050405020304" pitchFamily="18" charset="0"/>
                <a:ea typeface="Times New Roman" panose="02020603050405020304" pitchFamily="18" charset="0"/>
              </a:rPr>
              <a:t>silindrik</a:t>
            </a:r>
            <a:r>
              <a:rPr lang="ru-RU" sz="4000" b="1" dirty="0">
                <a:solidFill>
                  <a:srgbClr val="000000"/>
                </a:solidFill>
                <a:latin typeface="Times New Roman" panose="02020603050405020304" pitchFamily="18" charset="0"/>
                <a:ea typeface="Times New Roman" panose="02020603050405020304" pitchFamily="18" charset="0"/>
              </a:rPr>
              <a:t> </a:t>
            </a:r>
            <a:r>
              <a:rPr lang="ru-RU" sz="4000" b="1" dirty="0" err="1">
                <a:solidFill>
                  <a:srgbClr val="000000"/>
                </a:solidFill>
                <a:latin typeface="Times New Roman" panose="02020603050405020304" pitchFamily="18" charset="0"/>
                <a:ea typeface="Times New Roman" panose="02020603050405020304" pitchFamily="18" charset="0"/>
              </a:rPr>
              <a:t>uroweni</a:t>
            </a:r>
            <a:r>
              <a:rPr lang="ru-RU" sz="4000" dirty="0">
                <a:solidFill>
                  <a:srgbClr val="000000"/>
                </a:solidFill>
                <a:latin typeface="Times New Roman" panose="02020603050405020304" pitchFamily="18" charset="0"/>
                <a:ea typeface="Times New Roman" panose="02020603050405020304" pitchFamily="18" charset="0"/>
              </a:rPr>
              <a:t>, </a:t>
            </a:r>
            <a:r>
              <a:rPr lang="ru-RU" sz="4000" b="1" dirty="0" err="1">
                <a:solidFill>
                  <a:srgbClr val="000000"/>
                </a:solidFill>
                <a:latin typeface="Times New Roman" panose="02020603050405020304" pitchFamily="18" charset="0"/>
                <a:ea typeface="Times New Roman" panose="02020603050405020304" pitchFamily="18" charset="0"/>
              </a:rPr>
              <a:t>göteriji</a:t>
            </a:r>
            <a:r>
              <a:rPr lang="ru-RU" sz="4000" b="1" dirty="0">
                <a:solidFill>
                  <a:srgbClr val="000000"/>
                </a:solidFill>
                <a:latin typeface="Times New Roman" panose="02020603050405020304" pitchFamily="18" charset="0"/>
                <a:ea typeface="Times New Roman" panose="02020603050405020304" pitchFamily="18" charset="0"/>
              </a:rPr>
              <a:t> </a:t>
            </a:r>
            <a:r>
              <a:rPr lang="ru-RU" sz="4000" b="1" dirty="0" err="1">
                <a:solidFill>
                  <a:srgbClr val="000000"/>
                </a:solidFill>
                <a:latin typeface="Times New Roman" panose="02020603050405020304" pitchFamily="18" charset="0"/>
                <a:ea typeface="Times New Roman" panose="02020603050405020304" pitchFamily="18" charset="0"/>
              </a:rPr>
              <a:t>nurbatlaryň</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kömegi</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bilen</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gorizontal</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ýagdaýyna</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getrilýär</a:t>
            </a:r>
            <a:r>
              <a:rPr lang="ru-RU" sz="4000" dirty="0">
                <a:solidFill>
                  <a:srgbClr val="000000"/>
                </a:solidFill>
                <a:latin typeface="Times New Roman" panose="02020603050405020304" pitchFamily="18" charset="0"/>
                <a:ea typeface="Times New Roman" panose="02020603050405020304" pitchFamily="18" charset="0"/>
              </a:rPr>
              <a:t>.</a:t>
            </a:r>
            <a:endParaRPr lang="ru-RU" sz="2400" dirty="0">
              <a:latin typeface="Times New Roman" panose="02020603050405020304" pitchFamily="18" charset="0"/>
              <a:ea typeface="Times New Roman" panose="02020603050405020304" pitchFamily="18" charset="0"/>
            </a:endParaRPr>
          </a:p>
          <a:p>
            <a:pPr indent="532765" algn="just">
              <a:spcAft>
                <a:spcPts val="0"/>
              </a:spcAft>
            </a:pPr>
            <a:r>
              <a:rPr lang="ru-RU" sz="4000" b="1" dirty="0" err="1">
                <a:solidFill>
                  <a:srgbClr val="000000"/>
                </a:solidFill>
                <a:latin typeface="Times New Roman" panose="02020603050405020304" pitchFamily="18" charset="0"/>
                <a:ea typeface="Times New Roman" panose="02020603050405020304" pitchFamily="18" charset="0"/>
              </a:rPr>
              <a:t>Geometriki</a:t>
            </a:r>
            <a:r>
              <a:rPr lang="ru-RU" sz="4000" b="1" dirty="0">
                <a:solidFill>
                  <a:srgbClr val="000000"/>
                </a:solidFill>
                <a:latin typeface="Times New Roman" panose="02020603050405020304" pitchFamily="18" charset="0"/>
                <a:ea typeface="Times New Roman" panose="02020603050405020304" pitchFamily="18" charset="0"/>
              </a:rPr>
              <a:t> </a:t>
            </a:r>
            <a:r>
              <a:rPr lang="ru-RU" sz="4000" b="1" dirty="0" err="1">
                <a:solidFill>
                  <a:srgbClr val="000000"/>
                </a:solidFill>
                <a:latin typeface="Times New Roman" panose="02020603050405020304" pitchFamily="18" charset="0"/>
                <a:ea typeface="Times New Roman" panose="02020603050405020304" pitchFamily="18" charset="0"/>
              </a:rPr>
              <a:t>niwelirlemekde</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bir</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nokadyň</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beýikliginiň</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beýleki</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nokada</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baglylykda</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beýgelmesini</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kesgitlemegiň</a:t>
            </a:r>
            <a:r>
              <a:rPr lang="ru-RU" sz="4000" dirty="0">
                <a:solidFill>
                  <a:srgbClr val="000000"/>
                </a:solidFill>
                <a:latin typeface="Times New Roman" panose="02020603050405020304" pitchFamily="18" charset="0"/>
                <a:ea typeface="Times New Roman" panose="02020603050405020304" pitchFamily="18" charset="0"/>
              </a:rPr>
              <a:t> </a:t>
            </a:r>
            <a:r>
              <a:rPr lang="ru-RU" sz="4000" b="1" dirty="0" err="1">
                <a:solidFill>
                  <a:srgbClr val="000000"/>
                </a:solidFill>
                <a:latin typeface="Times New Roman" panose="02020603050405020304" pitchFamily="18" charset="0"/>
                <a:ea typeface="Times New Roman" panose="02020603050405020304" pitchFamily="18" charset="0"/>
              </a:rPr>
              <a:t>iki</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hili</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ýoly</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bar</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Olardan</a:t>
            </a:r>
            <a:r>
              <a:rPr lang="ru-RU" sz="4000" dirty="0">
                <a:solidFill>
                  <a:srgbClr val="000000"/>
                </a:solidFill>
                <a:latin typeface="Times New Roman" panose="02020603050405020304" pitchFamily="18" charset="0"/>
                <a:ea typeface="Times New Roman" panose="02020603050405020304" pitchFamily="18" charset="0"/>
              </a:rPr>
              <a:t>: </a:t>
            </a:r>
            <a:r>
              <a:rPr lang="ru-RU" sz="4000" b="1" dirty="0">
                <a:solidFill>
                  <a:srgbClr val="000000"/>
                </a:solidFill>
                <a:latin typeface="Times New Roman" panose="02020603050405020304" pitchFamily="18" charset="0"/>
                <a:ea typeface="Times New Roman" panose="02020603050405020304" pitchFamily="18" charset="0"/>
              </a:rPr>
              <a:t>“</a:t>
            </a:r>
            <a:r>
              <a:rPr lang="ru-RU" sz="4000" b="1" i="1" dirty="0" err="1">
                <a:solidFill>
                  <a:srgbClr val="000000"/>
                </a:solidFill>
                <a:latin typeface="Times New Roman" panose="02020603050405020304" pitchFamily="18" charset="0"/>
                <a:ea typeface="Times New Roman" panose="02020603050405020304" pitchFamily="18" charset="0"/>
              </a:rPr>
              <a:t>Öňe</a:t>
            </a:r>
            <a:r>
              <a:rPr lang="ru-RU" sz="4000" b="1" dirty="0">
                <a:solidFill>
                  <a:srgbClr val="000000"/>
                </a:solidFill>
                <a:latin typeface="Times New Roman" panose="02020603050405020304" pitchFamily="18" charset="0"/>
                <a:ea typeface="Times New Roman" panose="02020603050405020304" pitchFamily="18" charset="0"/>
              </a:rPr>
              <a:t>”</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we</a:t>
            </a:r>
            <a:r>
              <a:rPr lang="ru-RU" sz="4000" dirty="0">
                <a:solidFill>
                  <a:srgbClr val="000000"/>
                </a:solidFill>
                <a:latin typeface="Times New Roman" panose="02020603050405020304" pitchFamily="18" charset="0"/>
                <a:ea typeface="Times New Roman" panose="02020603050405020304" pitchFamily="18" charset="0"/>
              </a:rPr>
              <a:t> </a:t>
            </a:r>
            <a:r>
              <a:rPr lang="ru-RU" sz="4000" b="1" dirty="0">
                <a:solidFill>
                  <a:srgbClr val="000000"/>
                </a:solidFill>
                <a:latin typeface="Times New Roman" panose="02020603050405020304" pitchFamily="18" charset="0"/>
                <a:ea typeface="Times New Roman" panose="02020603050405020304" pitchFamily="18" charset="0"/>
              </a:rPr>
              <a:t>“</a:t>
            </a:r>
            <a:r>
              <a:rPr lang="ru-RU" sz="4000" b="1" i="1" dirty="0" err="1">
                <a:solidFill>
                  <a:srgbClr val="000000"/>
                </a:solidFill>
                <a:latin typeface="Times New Roman" panose="02020603050405020304" pitchFamily="18" charset="0"/>
                <a:ea typeface="Times New Roman" panose="02020603050405020304" pitchFamily="18" charset="0"/>
              </a:rPr>
              <a:t>Ortadan</a:t>
            </a:r>
            <a:r>
              <a:rPr lang="ru-RU" sz="4000" b="1" dirty="0">
                <a:solidFill>
                  <a:srgbClr val="000000"/>
                </a:solidFill>
                <a:latin typeface="Times New Roman" panose="02020603050405020304" pitchFamily="18" charset="0"/>
                <a:ea typeface="Times New Roman" panose="02020603050405020304" pitchFamily="18" charset="0"/>
              </a:rPr>
              <a:t>” </a:t>
            </a:r>
            <a:r>
              <a:rPr lang="ru-RU" sz="4000" b="1" dirty="0" err="1">
                <a:solidFill>
                  <a:srgbClr val="000000"/>
                </a:solidFill>
                <a:latin typeface="Times New Roman" panose="02020603050405020304" pitchFamily="18" charset="0"/>
                <a:ea typeface="Times New Roman" panose="02020603050405020304" pitchFamily="18" charset="0"/>
              </a:rPr>
              <a:t>niwelirlemek</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ýaly</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görnüşleri</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has</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tapawutlanýar</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Şu</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usullara</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seredip</a:t>
            </a:r>
            <a:r>
              <a:rPr lang="ru-RU" sz="4000" dirty="0">
                <a:solidFill>
                  <a:srgbClr val="000000"/>
                </a:solidFill>
                <a:latin typeface="Times New Roman" panose="02020603050405020304" pitchFamily="18" charset="0"/>
                <a:ea typeface="Times New Roman" panose="02020603050405020304" pitchFamily="18" charset="0"/>
              </a:rPr>
              <a:t> </a:t>
            </a:r>
            <a:r>
              <a:rPr lang="ru-RU" sz="4000" dirty="0" err="1">
                <a:solidFill>
                  <a:srgbClr val="000000"/>
                </a:solidFill>
                <a:latin typeface="Times New Roman" panose="02020603050405020304" pitchFamily="18" charset="0"/>
                <a:ea typeface="Times New Roman" panose="02020603050405020304" pitchFamily="18" charset="0"/>
              </a:rPr>
              <a:t>geçeliň</a:t>
            </a:r>
            <a:r>
              <a:rPr lang="ru-RU" sz="4000" dirty="0">
                <a:solidFill>
                  <a:srgbClr val="000000"/>
                </a:solidFill>
                <a:latin typeface="Times New Roman" panose="02020603050405020304" pitchFamily="18" charset="0"/>
                <a:ea typeface="Times New Roman" panose="02020603050405020304" pitchFamily="18" charset="0"/>
              </a:rPr>
              <a:t>:    </a:t>
            </a:r>
            <a:endParaRPr lang="ru-RU" sz="2400" dirty="0">
              <a:latin typeface="Times New Roman" panose="02020603050405020304" pitchFamily="18" charset="0"/>
              <a:ea typeface="Times New Roman" panose="02020603050405020304" pitchFamily="18" charset="0"/>
            </a:endParaRPr>
          </a:p>
          <a:p>
            <a:pPr marL="457200" marR="75565" indent="0" algn="just">
              <a:spcAft>
                <a:spcPts val="0"/>
              </a:spcAft>
              <a:buNone/>
            </a:pP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43012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15462" y="395654"/>
            <a:ext cx="11122269" cy="6198577"/>
          </a:xfrm>
        </p:spPr>
        <p:txBody>
          <a:bodyPr>
            <a:noAutofit/>
          </a:bodyPr>
          <a:lstStyle/>
          <a:p>
            <a:pPr marL="0" indent="0" algn="just">
              <a:lnSpc>
                <a:spcPct val="150000"/>
              </a:lnSpc>
              <a:buNone/>
            </a:pPr>
            <a:r>
              <a:rPr lang="en-US" sz="3200" dirty="0" smtClean="0"/>
              <a:t>  </a:t>
            </a:r>
            <a:endParaRPr lang="ru-RU" sz="3200" dirty="0"/>
          </a:p>
          <a:p>
            <a:pPr marL="0" indent="0">
              <a:buNone/>
            </a:pPr>
            <a:endParaRPr lang="tk-TM" sz="3600" dirty="0" smtClean="0"/>
          </a:p>
          <a:p>
            <a:pPr marL="0" indent="0">
              <a:buNone/>
            </a:pPr>
            <a:endParaRPr lang="tk-TM" sz="3600" dirty="0"/>
          </a:p>
          <a:p>
            <a:pPr marL="0" indent="0">
              <a:buNone/>
            </a:pPr>
            <a:endParaRPr lang="tk-TM" sz="3600" dirty="0" smtClean="0"/>
          </a:p>
          <a:p>
            <a:pPr marL="0" indent="0">
              <a:buNone/>
            </a:pPr>
            <a:endParaRPr lang="tk-TM" sz="3600" dirty="0" smtClean="0"/>
          </a:p>
          <a:p>
            <a:pPr marL="0" indent="0">
              <a:buNone/>
            </a:pPr>
            <a:endParaRPr lang="tk-TM" sz="3600" dirty="0"/>
          </a:p>
          <a:p>
            <a:pPr marL="0" indent="0">
              <a:buNone/>
            </a:pPr>
            <a:endParaRPr lang="tk-TM" sz="3600" dirty="0" smtClean="0"/>
          </a:p>
          <a:p>
            <a:pPr marL="0" indent="0">
              <a:buNone/>
            </a:pPr>
            <a:endParaRPr lang="ru-RU" sz="3600" dirty="0"/>
          </a:p>
        </p:txBody>
      </p:sp>
      <p:pic>
        <p:nvPicPr>
          <p:cNvPr id="3" name="Рисунок 2"/>
          <p:cNvPicPr>
            <a:picLocks noChangeAspect="1"/>
          </p:cNvPicPr>
          <p:nvPr/>
        </p:nvPicPr>
        <p:blipFill>
          <a:blip r:embed="rId2"/>
          <a:stretch>
            <a:fillRect/>
          </a:stretch>
        </p:blipFill>
        <p:spPr>
          <a:xfrm>
            <a:off x="1582615" y="685801"/>
            <a:ext cx="9047285" cy="4299438"/>
          </a:xfrm>
          <a:prstGeom prst="rect">
            <a:avLst/>
          </a:prstGeom>
        </p:spPr>
      </p:pic>
      <p:sp>
        <p:nvSpPr>
          <p:cNvPr id="4" name="Прямоугольник 3"/>
          <p:cNvSpPr/>
          <p:nvPr/>
        </p:nvSpPr>
        <p:spPr>
          <a:xfrm>
            <a:off x="3341077" y="5148850"/>
            <a:ext cx="5706208" cy="523220"/>
          </a:xfrm>
          <a:prstGeom prst="rect">
            <a:avLst/>
          </a:prstGeom>
        </p:spPr>
        <p:txBody>
          <a:bodyPr wrap="square">
            <a:spAutoFit/>
          </a:bodyPr>
          <a:lstStyle/>
          <a:p>
            <a:pPr algn="ctr"/>
            <a:r>
              <a:rPr lang="en-US" sz="2800" b="1" dirty="0" err="1"/>
              <a:t>Öňe</a:t>
            </a:r>
            <a:r>
              <a:rPr lang="en-US" sz="2800" b="1" dirty="0"/>
              <a:t> </a:t>
            </a:r>
            <a:r>
              <a:rPr lang="en-US" sz="2800" b="1" dirty="0" err="1"/>
              <a:t>niwelirlemek</a:t>
            </a:r>
            <a:r>
              <a:rPr lang="en-US" sz="2800" b="1" dirty="0"/>
              <a:t> </a:t>
            </a:r>
            <a:r>
              <a:rPr lang="en-US" sz="2800" b="1" dirty="0" err="1"/>
              <a:t>usuly</a:t>
            </a:r>
            <a:endParaRPr lang="ru-RU" sz="2800" b="1" dirty="0"/>
          </a:p>
        </p:txBody>
      </p:sp>
    </p:spTree>
    <p:extLst>
      <p:ext uri="{BB962C8B-B14F-4D97-AF65-F5344CB8AC3E}">
        <p14:creationId xmlns:p14="http://schemas.microsoft.com/office/powerpoint/2010/main" val="1450748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58067"/>
          </a:xfrm>
        </p:spPr>
        <p:txBody>
          <a:bodyPr>
            <a:normAutofit fontScale="90000"/>
          </a:bodyPr>
          <a:lstStyle/>
          <a:p>
            <a:endParaRPr lang="ru-RU" dirty="0"/>
          </a:p>
        </p:txBody>
      </p:sp>
      <p:sp>
        <p:nvSpPr>
          <p:cNvPr id="3" name="Объект 2"/>
          <p:cNvSpPr>
            <a:spLocks noGrp="1"/>
          </p:cNvSpPr>
          <p:nvPr>
            <p:ph idx="1"/>
          </p:nvPr>
        </p:nvSpPr>
        <p:spPr>
          <a:xfrm>
            <a:off x="838200" y="861646"/>
            <a:ext cx="10873154" cy="5539154"/>
          </a:xfrm>
        </p:spPr>
        <p:txBody>
          <a:bodyPr>
            <a:normAutofit/>
          </a:bodyPr>
          <a:lstStyle/>
          <a:p>
            <a:pPr algn="just">
              <a:spcAft>
                <a:spcPts val="0"/>
              </a:spcAft>
            </a:pPr>
            <a:endParaRPr lang="en-US" dirty="0" smtClean="0">
              <a:solidFill>
                <a:srgbClr val="000000"/>
              </a:solidFill>
              <a:latin typeface="Times New Roman" panose="02020603050405020304" pitchFamily="18" charset="0"/>
              <a:ea typeface="Times New Roman" panose="02020603050405020304" pitchFamily="18" charset="0"/>
            </a:endParaRPr>
          </a:p>
          <a:p>
            <a:pPr indent="0" algn="just">
              <a:spcAft>
                <a:spcPts val="0"/>
              </a:spcAft>
              <a:buNone/>
            </a:pPr>
            <a:r>
              <a:rPr lang="tk-TM" sz="3600" dirty="0" smtClean="0">
                <a:solidFill>
                  <a:srgbClr val="000000"/>
                </a:solidFill>
                <a:latin typeface="Times New Roman" panose="02020603050405020304" pitchFamily="18" charset="0"/>
                <a:ea typeface="Times New Roman" panose="02020603050405020304" pitchFamily="18" charset="0"/>
              </a:rPr>
              <a:t>      </a:t>
            </a:r>
            <a:r>
              <a:rPr lang="en-US" sz="3600" dirty="0" smtClean="0">
                <a:solidFill>
                  <a:srgbClr val="000000"/>
                </a:solidFill>
                <a:latin typeface="Times New Roman" panose="02020603050405020304" pitchFamily="18" charset="0"/>
                <a:ea typeface="Times New Roman" panose="02020603050405020304" pitchFamily="18" charset="0"/>
              </a:rPr>
              <a:t>“</a:t>
            </a:r>
            <a:r>
              <a:rPr lang="en-US" sz="3600" b="1" dirty="0" err="1">
                <a:solidFill>
                  <a:srgbClr val="000000"/>
                </a:solidFill>
                <a:latin typeface="Times New Roman" panose="02020603050405020304" pitchFamily="18" charset="0"/>
                <a:ea typeface="Times New Roman" panose="02020603050405020304" pitchFamily="18" charset="0"/>
              </a:rPr>
              <a:t>Öňe</a:t>
            </a:r>
            <a:r>
              <a:rPr lang="en-US" sz="3600" dirty="0">
                <a:solidFill>
                  <a:srgbClr val="000000"/>
                </a:solidFill>
                <a:latin typeface="Times New Roman" panose="02020603050405020304" pitchFamily="18" charset="0"/>
                <a:ea typeface="Times New Roman" panose="02020603050405020304" pitchFamily="18" charset="0"/>
              </a:rPr>
              <a:t>” </a:t>
            </a:r>
            <a:r>
              <a:rPr lang="en-US" sz="3600" b="1" dirty="0" err="1">
                <a:solidFill>
                  <a:srgbClr val="000000"/>
                </a:solidFill>
                <a:latin typeface="Times New Roman" panose="02020603050405020304" pitchFamily="18" charset="0"/>
                <a:ea typeface="Times New Roman" panose="02020603050405020304" pitchFamily="18" charset="0"/>
              </a:rPr>
              <a:t>niwelirlemek</a:t>
            </a:r>
            <a:r>
              <a:rPr lang="en-US" sz="3600" dirty="0">
                <a:solidFill>
                  <a:srgbClr val="000000"/>
                </a:solidFill>
                <a:latin typeface="Times New Roman" panose="02020603050405020304" pitchFamily="18" charset="0"/>
                <a:ea typeface="Times New Roman" panose="02020603050405020304" pitchFamily="18" charset="0"/>
              </a:rPr>
              <a:t> </a:t>
            </a:r>
            <a:r>
              <a:rPr lang="en-US" sz="3600" b="1" dirty="0" err="1">
                <a:solidFill>
                  <a:srgbClr val="000000"/>
                </a:solidFill>
                <a:latin typeface="Times New Roman" panose="02020603050405020304" pitchFamily="18" charset="0"/>
                <a:ea typeface="Times New Roman" panose="02020603050405020304" pitchFamily="18" charset="0"/>
              </a:rPr>
              <a:t>usulynda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ýerdäki</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iki</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nokadyň</a:t>
            </a:r>
            <a:r>
              <a:rPr lang="en-US" sz="3600" dirty="0">
                <a:solidFill>
                  <a:srgbClr val="000000"/>
                </a:solidFill>
                <a:latin typeface="Times New Roman" panose="02020603050405020304" pitchFamily="18" charset="0"/>
                <a:ea typeface="Times New Roman" panose="02020603050405020304" pitchFamily="18" charset="0"/>
              </a:rPr>
              <a:t> </a:t>
            </a:r>
            <a:r>
              <a:rPr lang="en-US" sz="3600" b="1" dirty="0">
                <a:solidFill>
                  <a:srgbClr val="000000"/>
                </a:solidFill>
                <a:latin typeface="Times New Roman" panose="02020603050405020304" pitchFamily="18" charset="0"/>
                <a:ea typeface="Times New Roman" panose="02020603050405020304" pitchFamily="18" charset="0"/>
              </a:rPr>
              <a:t>(12.</a:t>
            </a:r>
            <a:r>
              <a:rPr lang="ru-RU" sz="3600" b="1" dirty="0">
                <a:solidFill>
                  <a:srgbClr val="000000"/>
                </a:solidFill>
                <a:latin typeface="Times New Roman" panose="02020603050405020304" pitchFamily="18" charset="0"/>
                <a:ea typeface="Times New Roman" panose="02020603050405020304" pitchFamily="18" charset="0"/>
              </a:rPr>
              <a:t>1</a:t>
            </a:r>
            <a:r>
              <a:rPr lang="en-US" sz="3600" b="1" dirty="0">
                <a:solidFill>
                  <a:srgbClr val="000000"/>
                </a:solidFill>
                <a:latin typeface="Times New Roman" panose="02020603050405020304" pitchFamily="18" charset="0"/>
                <a:ea typeface="Times New Roman" panose="02020603050405020304" pitchFamily="18" charset="0"/>
              </a:rPr>
              <a:t>-</a:t>
            </a:r>
            <a:r>
              <a:rPr lang="en-US" sz="3600" b="1" dirty="0" err="1">
                <a:solidFill>
                  <a:srgbClr val="000000"/>
                </a:solidFill>
                <a:latin typeface="Times New Roman" panose="02020603050405020304" pitchFamily="18" charset="0"/>
                <a:ea typeface="Times New Roman" panose="02020603050405020304" pitchFamily="18" charset="0"/>
              </a:rPr>
              <a:t>nji</a:t>
            </a:r>
            <a:r>
              <a:rPr lang="en-US" sz="3600" b="1" dirty="0">
                <a:solidFill>
                  <a:srgbClr val="000000"/>
                </a:solidFill>
                <a:latin typeface="Times New Roman" panose="02020603050405020304" pitchFamily="18" charset="0"/>
                <a:ea typeface="Times New Roman" panose="02020603050405020304" pitchFamily="18" charset="0"/>
              </a:rPr>
              <a:t> </a:t>
            </a:r>
            <a:r>
              <a:rPr lang="en-US" sz="3600" b="1" dirty="0" err="1">
                <a:solidFill>
                  <a:srgbClr val="000000"/>
                </a:solidFill>
                <a:latin typeface="Times New Roman" panose="02020603050405020304" pitchFamily="18" charset="0"/>
                <a:ea typeface="Times New Roman" panose="02020603050405020304" pitchFamily="18" charset="0"/>
              </a:rPr>
              <a:t>surat</a:t>
            </a:r>
            <a:r>
              <a:rPr lang="en-US" sz="3600" b="1" dirty="0">
                <a:solidFill>
                  <a:srgbClr val="000000"/>
                </a:solidFill>
                <a:latin typeface="Times New Roman" panose="02020603050405020304" pitchFamily="18" charset="0"/>
                <a:ea typeface="Times New Roman" panose="02020603050405020304" pitchFamily="18" charset="0"/>
              </a:rPr>
              <a:t>)</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bir-birine</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baglylykda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beýgelmesini</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kesgitlemek</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gerek</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diýeliň</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Onuň</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üçin</a:t>
            </a:r>
            <a:r>
              <a:rPr lang="en-US" sz="3600" dirty="0">
                <a:solidFill>
                  <a:srgbClr val="000000"/>
                </a:solidFill>
                <a:latin typeface="Times New Roman" panose="02020603050405020304" pitchFamily="18" charset="0"/>
                <a:ea typeface="Times New Roman" panose="02020603050405020304" pitchFamily="18" charset="0"/>
              </a:rPr>
              <a:t> </a:t>
            </a:r>
            <a:r>
              <a:rPr lang="en-US" sz="3600" i="1" dirty="0">
                <a:solidFill>
                  <a:srgbClr val="000000"/>
                </a:solidFill>
                <a:latin typeface="Times New Roman" panose="02020603050405020304" pitchFamily="18" charset="0"/>
                <a:ea typeface="Times New Roman" panose="02020603050405020304" pitchFamily="18" charset="0"/>
              </a:rPr>
              <a:t>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nokatda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niwelir</a:t>
            </a:r>
            <a:r>
              <a:rPr lang="en-US" sz="3600" dirty="0">
                <a:solidFill>
                  <a:srgbClr val="000000"/>
                </a:solidFill>
                <a:latin typeface="Times New Roman" panose="02020603050405020304" pitchFamily="18" charset="0"/>
                <a:ea typeface="Times New Roman" panose="02020603050405020304" pitchFamily="18" charset="0"/>
              </a:rPr>
              <a:t>, </a:t>
            </a:r>
            <a:r>
              <a:rPr lang="en-US" sz="3600" i="1" dirty="0">
                <a:solidFill>
                  <a:srgbClr val="000000"/>
                </a:solidFill>
                <a:latin typeface="Times New Roman" panose="02020603050405020304" pitchFamily="18" charset="0"/>
                <a:ea typeface="Times New Roman" panose="02020603050405020304" pitchFamily="18" charset="0"/>
              </a:rPr>
              <a:t>B</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nokatda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bolsa</a:t>
            </a:r>
            <a:r>
              <a:rPr lang="en-US" sz="3600" dirty="0">
                <a:solidFill>
                  <a:srgbClr val="000000"/>
                </a:solidFill>
                <a:latin typeface="Times New Roman" panose="02020603050405020304" pitchFamily="18" charset="0"/>
                <a:ea typeface="Times New Roman" panose="02020603050405020304" pitchFamily="18" charset="0"/>
              </a:rPr>
              <a:t> </a:t>
            </a:r>
            <a:r>
              <a:rPr lang="en-US" sz="3600" b="1" dirty="0" err="1">
                <a:solidFill>
                  <a:srgbClr val="000000"/>
                </a:solidFill>
                <a:latin typeface="Times New Roman" panose="02020603050405020304" pitchFamily="18" charset="0"/>
                <a:ea typeface="Times New Roman" panose="02020603050405020304" pitchFamily="18" charset="0"/>
              </a:rPr>
              <a:t>niwelir</a:t>
            </a:r>
            <a:r>
              <a:rPr lang="en-US" sz="3600" b="1" dirty="0">
                <a:solidFill>
                  <a:srgbClr val="000000"/>
                </a:solidFill>
                <a:latin typeface="Times New Roman" panose="02020603050405020304" pitchFamily="18" charset="0"/>
                <a:ea typeface="Times New Roman" panose="02020603050405020304" pitchFamily="18" charset="0"/>
              </a:rPr>
              <a:t> </a:t>
            </a:r>
            <a:r>
              <a:rPr lang="en-US" sz="3600" b="1" dirty="0" err="1">
                <a:solidFill>
                  <a:srgbClr val="000000"/>
                </a:solidFill>
                <a:latin typeface="Times New Roman" panose="02020603050405020304" pitchFamily="18" charset="0"/>
                <a:ea typeface="Times New Roman" panose="02020603050405020304" pitchFamily="18" charset="0"/>
              </a:rPr>
              <a:t>reýkasy</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ornaşdyrylýar</a:t>
            </a:r>
            <a:r>
              <a:rPr lang="en-US" sz="3600" dirty="0">
                <a:solidFill>
                  <a:srgbClr val="000000"/>
                </a:solidFill>
                <a:latin typeface="Times New Roman" panose="02020603050405020304" pitchFamily="18" charset="0"/>
                <a:ea typeface="Times New Roman" panose="02020603050405020304" pitchFamily="18" charset="0"/>
              </a:rPr>
              <a:t>. </a:t>
            </a:r>
            <a:r>
              <a:rPr lang="en-US" sz="3600" b="1" dirty="0" err="1">
                <a:solidFill>
                  <a:srgbClr val="000000"/>
                </a:solidFill>
                <a:latin typeface="Times New Roman" panose="02020603050405020304" pitchFamily="18" charset="0"/>
                <a:ea typeface="Times New Roman" panose="02020603050405020304" pitchFamily="18" charset="0"/>
              </a:rPr>
              <a:t>Niwelir</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işçi</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ýagdaýyna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getirilip</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görüş</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turbasy</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reýka</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nyşanalanýar</a:t>
            </a:r>
            <a:r>
              <a:rPr lang="en-US" sz="3600" dirty="0">
                <a:solidFill>
                  <a:srgbClr val="000000"/>
                </a:solidFill>
                <a:latin typeface="Times New Roman" panose="02020603050405020304" pitchFamily="18" charset="0"/>
                <a:ea typeface="Times New Roman" panose="02020603050405020304" pitchFamily="18" charset="0"/>
              </a:rPr>
              <a:t> we </a:t>
            </a:r>
            <a:r>
              <a:rPr lang="en-US" sz="3600" i="1" dirty="0">
                <a:solidFill>
                  <a:srgbClr val="000000"/>
                </a:solidFill>
                <a:latin typeface="Times New Roman" panose="02020603050405020304" pitchFamily="18" charset="0"/>
                <a:ea typeface="Times New Roman" panose="02020603050405020304" pitchFamily="18" charset="0"/>
              </a:rPr>
              <a:t>b</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hasaby</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reýkadan</a:t>
            </a:r>
            <a:r>
              <a:rPr lang="en-US" sz="3600" dirty="0">
                <a:solidFill>
                  <a:srgbClr val="000000"/>
                </a:solidFill>
                <a:latin typeface="Times New Roman" panose="02020603050405020304" pitchFamily="18" charset="0"/>
                <a:ea typeface="Times New Roman" panose="02020603050405020304" pitchFamily="18" charset="0"/>
              </a:rPr>
              <a:t> </a:t>
            </a:r>
            <a:r>
              <a:rPr lang="en-US" sz="3600" dirty="0" err="1">
                <a:solidFill>
                  <a:srgbClr val="000000"/>
                </a:solidFill>
                <a:latin typeface="Times New Roman" panose="02020603050405020304" pitchFamily="18" charset="0"/>
                <a:ea typeface="Times New Roman" panose="02020603050405020304" pitchFamily="18" charset="0"/>
              </a:rPr>
              <a:t>alýarys</a:t>
            </a:r>
            <a:r>
              <a:rPr lang="en-US" sz="3600" dirty="0">
                <a:solidFill>
                  <a:srgbClr val="000000"/>
                </a:solidFill>
                <a:latin typeface="Times New Roman" panose="02020603050405020304" pitchFamily="18" charset="0"/>
                <a:ea typeface="Times New Roman" panose="02020603050405020304" pitchFamily="18" charset="0"/>
              </a:rPr>
              <a:t>. </a:t>
            </a:r>
            <a:endParaRPr lang="ru-RU" sz="3600" dirty="0">
              <a:latin typeface="Times New Roman" panose="02020603050405020304" pitchFamily="18" charset="0"/>
              <a:ea typeface="Times New Roman" panose="02020603050405020304" pitchFamily="18" charset="0"/>
            </a:endParaRPr>
          </a:p>
          <a:p>
            <a:pPr algn="just">
              <a:spcAft>
                <a:spcPts val="0"/>
              </a:spcAft>
            </a:pPr>
            <a:endParaRPr lang="en-US" dirty="0" smtClean="0">
              <a:solidFill>
                <a:srgbClr val="000000"/>
              </a:solidFill>
              <a:latin typeface="Times New Roman" panose="02020603050405020304" pitchFamily="18" charset="0"/>
              <a:ea typeface="Times New Roman" panose="02020603050405020304" pitchFamily="18" charset="0"/>
            </a:endParaRPr>
          </a:p>
          <a:p>
            <a:pPr algn="just">
              <a:spcAft>
                <a:spcPts val="0"/>
              </a:spcAft>
            </a:pPr>
            <a:endParaRPr lang="en-US" dirty="0">
              <a:solidFill>
                <a:srgbClr val="000000"/>
              </a:solidFill>
              <a:latin typeface="Times New Roman" panose="02020603050405020304" pitchFamily="18" charset="0"/>
              <a:ea typeface="Times New Roman" panose="02020603050405020304" pitchFamily="18" charset="0"/>
            </a:endParaRPr>
          </a:p>
          <a:p>
            <a:pPr marL="0" indent="0" algn="just">
              <a:spcAft>
                <a:spcPts val="0"/>
              </a:spcAft>
              <a:buNone/>
            </a:pPr>
            <a:endParaRPr lang="en-US" dirty="0" smtClean="0">
              <a:solidFill>
                <a:srgbClr val="00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440074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94298"/>
          </a:xfrm>
        </p:spPr>
        <p:txBody>
          <a:bodyPr>
            <a:normAutofit fontScale="90000"/>
          </a:bodyPr>
          <a:lstStyle/>
          <a:p>
            <a:endParaRPr lang="ru-RU" dirty="0"/>
          </a:p>
        </p:txBody>
      </p:sp>
      <p:sp>
        <p:nvSpPr>
          <p:cNvPr id="3" name="Объект 2"/>
          <p:cNvSpPr>
            <a:spLocks noGrp="1"/>
          </p:cNvSpPr>
          <p:nvPr>
            <p:ph idx="1"/>
          </p:nvPr>
        </p:nvSpPr>
        <p:spPr>
          <a:xfrm>
            <a:off x="838200" y="791308"/>
            <a:ext cx="10758854" cy="5385655"/>
          </a:xfrm>
        </p:spPr>
        <p:txBody>
          <a:bodyPr>
            <a:normAutofit/>
          </a:bodyPr>
          <a:lstStyle/>
          <a:p>
            <a:pPr indent="0" algn="just">
              <a:lnSpc>
                <a:spcPct val="115000"/>
              </a:lnSpc>
              <a:spcAft>
                <a:spcPts val="1000"/>
              </a:spcAft>
              <a:buNone/>
            </a:pPr>
            <a:r>
              <a:rPr lang="sq-AL" dirty="0"/>
              <a:t> </a:t>
            </a:r>
            <a:endParaRPr lang="ru-RU" dirty="0"/>
          </a:p>
          <a:p>
            <a:endParaRPr lang="ru-RU" dirty="0"/>
          </a:p>
        </p:txBody>
      </p:sp>
      <p:sp>
        <p:nvSpPr>
          <p:cNvPr id="6" name="Прямоугольник 5"/>
          <p:cNvSpPr/>
          <p:nvPr/>
        </p:nvSpPr>
        <p:spPr>
          <a:xfrm>
            <a:off x="721070" y="791308"/>
            <a:ext cx="10946321" cy="4401205"/>
          </a:xfrm>
          <a:prstGeom prst="rect">
            <a:avLst/>
          </a:prstGeom>
        </p:spPr>
        <p:txBody>
          <a:bodyPr wrap="square">
            <a:spAutoFit/>
          </a:bodyPr>
          <a:lstStyle/>
          <a:p>
            <a:pPr indent="532765" algn="just">
              <a:spcAft>
                <a:spcPts val="0"/>
              </a:spcAft>
            </a:pPr>
            <a:r>
              <a:rPr lang="tk-TM" sz="3200" b="1" dirty="0" smtClean="0">
                <a:latin typeface="Times New Roman" panose="02020603050405020304" pitchFamily="18" charset="0"/>
                <a:cs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Guralyň</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beýikligini</a:t>
            </a:r>
            <a:r>
              <a:rPr lang="en-US" sz="4000" dirty="0">
                <a:solidFill>
                  <a:srgbClr val="000000"/>
                </a:solidFill>
                <a:latin typeface="Times New Roman" panose="02020603050405020304" pitchFamily="18" charset="0"/>
                <a:ea typeface="Times New Roman" panose="02020603050405020304" pitchFamily="18" charset="0"/>
              </a:rPr>
              <a:t> </a:t>
            </a:r>
            <a:r>
              <a:rPr lang="en-US" sz="4000" b="1" dirty="0" err="1">
                <a:solidFill>
                  <a:srgbClr val="000000"/>
                </a:solidFill>
                <a:latin typeface="Times New Roman" panose="02020603050405020304" pitchFamily="18" charset="0"/>
                <a:ea typeface="Times New Roman" panose="02020603050405020304" pitchFamily="18" charset="0"/>
              </a:rPr>
              <a:t>niwelir</a:t>
            </a:r>
            <a:r>
              <a:rPr lang="en-US" sz="4000" b="1" dirty="0">
                <a:solidFill>
                  <a:srgbClr val="000000"/>
                </a:solidFill>
                <a:latin typeface="Times New Roman" panose="02020603050405020304" pitchFamily="18" charset="0"/>
                <a:ea typeface="Times New Roman" panose="02020603050405020304" pitchFamily="18" charset="0"/>
              </a:rPr>
              <a:t> </a:t>
            </a:r>
            <a:r>
              <a:rPr lang="en-US" sz="4000" b="1" dirty="0" err="1">
                <a:solidFill>
                  <a:srgbClr val="000000"/>
                </a:solidFill>
                <a:latin typeface="Times New Roman" panose="02020603050405020304" pitchFamily="18" charset="0"/>
                <a:ea typeface="Times New Roman" panose="02020603050405020304" pitchFamily="18" charset="0"/>
              </a:rPr>
              <a:t>reýkasy</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ýa</a:t>
            </a:r>
            <a:r>
              <a:rPr lang="en-US" sz="4000" dirty="0">
                <a:solidFill>
                  <a:srgbClr val="000000"/>
                </a:solidFill>
                <a:latin typeface="Times New Roman" panose="02020603050405020304" pitchFamily="18" charset="0"/>
                <a:ea typeface="Times New Roman" panose="02020603050405020304" pitchFamily="18" charset="0"/>
              </a:rPr>
              <a:t>-da </a:t>
            </a:r>
            <a:r>
              <a:rPr lang="en-US" sz="4000" dirty="0" err="1">
                <a:solidFill>
                  <a:srgbClr val="000000"/>
                </a:solidFill>
                <a:latin typeface="Times New Roman" panose="02020603050405020304" pitchFamily="18" charset="0"/>
                <a:ea typeface="Times New Roman" panose="02020603050405020304" pitchFamily="18" charset="0"/>
              </a:rPr>
              <a:t>ruletka</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bilen</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ölçemek</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bolar</a:t>
            </a:r>
            <a:r>
              <a:rPr lang="en-US" sz="4000" dirty="0">
                <a:solidFill>
                  <a:srgbClr val="000000"/>
                </a:solidFill>
                <a:latin typeface="Times New Roman" panose="02020603050405020304" pitchFamily="18" charset="0"/>
                <a:ea typeface="Times New Roman" panose="02020603050405020304" pitchFamily="18" charset="0"/>
              </a:rPr>
              <a:t>. </a:t>
            </a:r>
            <a:r>
              <a:rPr lang="en-US" sz="4000" b="1" dirty="0" err="1">
                <a:solidFill>
                  <a:srgbClr val="000000"/>
                </a:solidFill>
                <a:latin typeface="Times New Roman" panose="02020603050405020304" pitchFamily="18" charset="0"/>
                <a:ea typeface="Times New Roman" panose="02020603050405020304" pitchFamily="18" charset="0"/>
              </a:rPr>
              <a:t>Niwelir</a:t>
            </a:r>
            <a:r>
              <a:rPr lang="en-US" sz="4000" dirty="0">
                <a:solidFill>
                  <a:srgbClr val="000000"/>
                </a:solidFill>
                <a:latin typeface="Times New Roman" panose="02020603050405020304" pitchFamily="18" charset="0"/>
                <a:ea typeface="Times New Roman" panose="02020603050405020304" pitchFamily="18" charset="0"/>
              </a:rPr>
              <a:t> </a:t>
            </a:r>
            <a:r>
              <a:rPr lang="en-US" sz="4000" b="1" dirty="0" err="1">
                <a:solidFill>
                  <a:srgbClr val="000000"/>
                </a:solidFill>
                <a:latin typeface="Times New Roman" panose="02020603050405020304" pitchFamily="18" charset="0"/>
                <a:ea typeface="Times New Roman" panose="02020603050405020304" pitchFamily="18" charset="0"/>
              </a:rPr>
              <a:t>reýkasy</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bilen</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guralyň</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beýikligini</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ölçemek</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üçin</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ony</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guralyň</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ýakynynda</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nokadyň</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beýikligi</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bilen</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bir</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derejede</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goýýarys</a:t>
            </a:r>
            <a:r>
              <a:rPr lang="en-US" sz="4000" dirty="0">
                <a:solidFill>
                  <a:srgbClr val="000000"/>
                </a:solidFill>
                <a:latin typeface="Times New Roman" panose="02020603050405020304" pitchFamily="18" charset="0"/>
                <a:ea typeface="Times New Roman" panose="02020603050405020304" pitchFamily="18" charset="0"/>
              </a:rPr>
              <a:t> we </a:t>
            </a:r>
            <a:r>
              <a:rPr lang="en-US" sz="4000" dirty="0" err="1">
                <a:solidFill>
                  <a:srgbClr val="000000"/>
                </a:solidFill>
                <a:latin typeface="Times New Roman" panose="02020603050405020304" pitchFamily="18" charset="0"/>
                <a:ea typeface="Times New Roman" panose="02020603050405020304" pitchFamily="18" charset="0"/>
              </a:rPr>
              <a:t>görüş</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turbanyň</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okulýaryndan</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seredip</a:t>
            </a:r>
            <a:r>
              <a:rPr lang="en-US" sz="4000" b="1" dirty="0">
                <a:solidFill>
                  <a:srgbClr val="000000"/>
                </a:solidFill>
                <a:latin typeface="Times New Roman" panose="02020603050405020304" pitchFamily="18" charset="0"/>
                <a:ea typeface="Times New Roman" panose="02020603050405020304" pitchFamily="18" charset="0"/>
              </a:rPr>
              <a:t>, </a:t>
            </a:r>
            <a:r>
              <a:rPr lang="en-US" sz="4000" b="1" dirty="0" err="1">
                <a:solidFill>
                  <a:srgbClr val="000000"/>
                </a:solidFill>
                <a:latin typeface="Times New Roman" panose="02020603050405020304" pitchFamily="18" charset="0"/>
                <a:ea typeface="Times New Roman" panose="02020603050405020304" pitchFamily="18" charset="0"/>
              </a:rPr>
              <a:t>reýkadan</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hasabyny</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alýarys</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alan</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hasabymyz</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guralyň</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beýikligi</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bolar</a:t>
            </a:r>
            <a:r>
              <a:rPr lang="en-US" sz="4000" dirty="0">
                <a:solidFill>
                  <a:srgbClr val="000000"/>
                </a:solidFill>
                <a:latin typeface="Times New Roman" panose="02020603050405020304" pitchFamily="18" charset="0"/>
                <a:ea typeface="Times New Roman" panose="02020603050405020304" pitchFamily="18" charset="0"/>
              </a:rPr>
              <a:t>. </a:t>
            </a:r>
            <a:endParaRPr lang="ru-RU" sz="4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73967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22898"/>
          </a:xfrm>
        </p:spPr>
        <p:txBody>
          <a:bodyPr>
            <a:normAutofit fontScale="90000"/>
          </a:bodyPr>
          <a:lstStyle/>
          <a:p>
            <a:endParaRPr lang="ru-RU" dirty="0"/>
          </a:p>
        </p:txBody>
      </p:sp>
      <p:sp>
        <p:nvSpPr>
          <p:cNvPr id="3" name="Объект 2"/>
          <p:cNvSpPr>
            <a:spLocks noGrp="1"/>
          </p:cNvSpPr>
          <p:nvPr>
            <p:ph idx="1"/>
          </p:nvPr>
        </p:nvSpPr>
        <p:spPr>
          <a:xfrm>
            <a:off x="838200" y="817685"/>
            <a:ext cx="10515600" cy="5359278"/>
          </a:xfrm>
        </p:spPr>
        <p:txBody>
          <a:bodyPr>
            <a:normAutofit/>
          </a:bodyPr>
          <a:lstStyle/>
          <a:p>
            <a:pPr indent="532765" algn="just">
              <a:spcAft>
                <a:spcPts val="0"/>
              </a:spcAft>
            </a:pPr>
            <a:r>
              <a:rPr lang="en-US" sz="4000" dirty="0" err="1">
                <a:solidFill>
                  <a:srgbClr val="000000"/>
                </a:solidFill>
                <a:latin typeface="Times New Roman" panose="02020603050405020304" pitchFamily="18" charset="0"/>
                <a:ea typeface="Times New Roman" panose="02020603050405020304" pitchFamily="18" charset="0"/>
              </a:rPr>
              <a:t>Guralyň</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beýikligi</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nokatdan</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niweliriň</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görüş</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turbasynyň</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nyşanalaýjy</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okuna</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çenli</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aralyk</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hasaplanylýar</a:t>
            </a:r>
            <a:r>
              <a:rPr lang="en-US" sz="4000" dirty="0">
                <a:solidFill>
                  <a:srgbClr val="000000"/>
                </a:solidFill>
                <a:latin typeface="Times New Roman" panose="02020603050405020304" pitchFamily="18" charset="0"/>
                <a:ea typeface="Times New Roman" panose="02020603050405020304" pitchFamily="18" charset="0"/>
              </a:rPr>
              <a:t> we </a:t>
            </a:r>
            <a:r>
              <a:rPr lang="en-US" sz="4000" dirty="0" err="1">
                <a:solidFill>
                  <a:srgbClr val="000000"/>
                </a:solidFill>
                <a:latin typeface="Times New Roman" panose="02020603050405020304" pitchFamily="18" charset="0"/>
                <a:ea typeface="Times New Roman" panose="02020603050405020304" pitchFamily="18" charset="0"/>
              </a:rPr>
              <a:t>ol</a:t>
            </a:r>
            <a:r>
              <a:rPr lang="en-US" sz="4000" dirty="0">
                <a:solidFill>
                  <a:srgbClr val="000000"/>
                </a:solidFill>
                <a:latin typeface="Times New Roman" panose="02020603050405020304" pitchFamily="18" charset="0"/>
                <a:ea typeface="Times New Roman" panose="02020603050405020304" pitchFamily="18" charset="0"/>
              </a:rPr>
              <a:t> </a:t>
            </a:r>
            <a:r>
              <a:rPr lang="en-US" sz="4000" b="1" i="1" dirty="0" err="1">
                <a:solidFill>
                  <a:srgbClr val="000000"/>
                </a:solidFill>
                <a:latin typeface="Times New Roman" panose="02020603050405020304" pitchFamily="18" charset="0"/>
                <a:ea typeface="Times New Roman" panose="02020603050405020304" pitchFamily="18" charset="0"/>
              </a:rPr>
              <a:t>i</a:t>
            </a:r>
            <a:r>
              <a:rPr lang="en-US" sz="4000" i="1" dirty="0">
                <a:solidFill>
                  <a:srgbClr val="000000"/>
                </a:solidFill>
                <a:latin typeface="Times New Roman" panose="02020603050405020304" pitchFamily="18" charset="0"/>
                <a:ea typeface="Times New Roman" panose="02020603050405020304" pitchFamily="18" charset="0"/>
              </a:rPr>
              <a:t> </a:t>
            </a:r>
            <a:r>
              <a:rPr lang="en-US" sz="4000" dirty="0">
                <a:solidFill>
                  <a:srgbClr val="000000"/>
                </a:solidFill>
                <a:latin typeface="Times New Roman" panose="02020603050405020304" pitchFamily="18" charset="0"/>
                <a:ea typeface="Times New Roman" panose="02020603050405020304" pitchFamily="18" charset="0"/>
              </a:rPr>
              <a:t>harpy </a:t>
            </a:r>
            <a:r>
              <a:rPr lang="en-US" sz="4000" dirty="0" err="1">
                <a:solidFill>
                  <a:srgbClr val="000000"/>
                </a:solidFill>
                <a:latin typeface="Times New Roman" panose="02020603050405020304" pitchFamily="18" charset="0"/>
                <a:ea typeface="Times New Roman" panose="02020603050405020304" pitchFamily="18" charset="0"/>
              </a:rPr>
              <a:t>bilen</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belgilenýär</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Alnan</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hasap</a:t>
            </a:r>
            <a:r>
              <a:rPr lang="en-US" sz="4000" dirty="0">
                <a:solidFill>
                  <a:srgbClr val="000000"/>
                </a:solidFill>
                <a:latin typeface="Times New Roman" panose="02020603050405020304" pitchFamily="18" charset="0"/>
                <a:ea typeface="Times New Roman" panose="02020603050405020304" pitchFamily="18" charset="0"/>
              </a:rPr>
              <a:t> we </a:t>
            </a:r>
            <a:r>
              <a:rPr lang="en-US" sz="4000" dirty="0" err="1">
                <a:solidFill>
                  <a:srgbClr val="000000"/>
                </a:solidFill>
                <a:latin typeface="Times New Roman" panose="02020603050405020304" pitchFamily="18" charset="0"/>
                <a:ea typeface="Times New Roman" panose="02020603050405020304" pitchFamily="18" charset="0"/>
              </a:rPr>
              <a:t>guralyň</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beýikligi</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boýunça</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nokatlaryň</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arasyndaky</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beýgelme</a:t>
            </a:r>
            <a:r>
              <a:rPr lang="en-US" sz="4000" dirty="0">
                <a:solidFill>
                  <a:srgbClr val="000000"/>
                </a:solidFill>
                <a:latin typeface="Times New Roman" panose="02020603050405020304" pitchFamily="18" charset="0"/>
                <a:ea typeface="Times New Roman" panose="02020603050405020304" pitchFamily="18" charset="0"/>
              </a:rPr>
              <a:t> </a:t>
            </a:r>
            <a:r>
              <a:rPr lang="en-US" sz="4000" b="1" dirty="0">
                <a:solidFill>
                  <a:srgbClr val="000000"/>
                </a:solidFill>
                <a:latin typeface="Times New Roman" panose="02020603050405020304" pitchFamily="18" charset="0"/>
                <a:ea typeface="Times New Roman" panose="02020603050405020304" pitchFamily="18" charset="0"/>
              </a:rPr>
              <a:t>(</a:t>
            </a:r>
            <a:r>
              <a:rPr lang="en-US" sz="4000" b="1" i="1" dirty="0">
                <a:solidFill>
                  <a:srgbClr val="000000"/>
                </a:solidFill>
                <a:latin typeface="Times New Roman" panose="02020603050405020304" pitchFamily="18" charset="0"/>
                <a:ea typeface="Times New Roman" panose="02020603050405020304" pitchFamily="18" charset="0"/>
              </a:rPr>
              <a:t>h</a:t>
            </a:r>
            <a:r>
              <a:rPr lang="en-US" sz="4000" b="1" dirty="0">
                <a:solidFill>
                  <a:srgbClr val="000000"/>
                </a:solidFill>
                <a:latin typeface="Times New Roman" panose="02020603050405020304" pitchFamily="18" charset="0"/>
                <a:ea typeface="Times New Roman" panose="02020603050405020304" pitchFamily="18" charset="0"/>
              </a:rPr>
              <a:t>)</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aşakdaky</a:t>
            </a:r>
            <a:r>
              <a:rPr lang="en-US" sz="4000" dirty="0">
                <a:solidFill>
                  <a:srgbClr val="000000"/>
                </a:solidFill>
                <a:latin typeface="Times New Roman" panose="02020603050405020304" pitchFamily="18" charset="0"/>
                <a:ea typeface="Times New Roman" panose="02020603050405020304" pitchFamily="18" charset="0"/>
              </a:rPr>
              <a:t> formula </a:t>
            </a:r>
            <a:r>
              <a:rPr lang="en-US" sz="4000" dirty="0" err="1">
                <a:solidFill>
                  <a:srgbClr val="000000"/>
                </a:solidFill>
                <a:latin typeface="Times New Roman" panose="02020603050405020304" pitchFamily="18" charset="0"/>
                <a:ea typeface="Times New Roman" panose="02020603050405020304" pitchFamily="18" charset="0"/>
              </a:rPr>
              <a:t>boýunça</a:t>
            </a:r>
            <a:r>
              <a:rPr lang="en-US" sz="4000" dirty="0">
                <a:solidFill>
                  <a:srgbClr val="000000"/>
                </a:solidFill>
                <a:latin typeface="Times New Roman" panose="02020603050405020304" pitchFamily="18" charset="0"/>
                <a:ea typeface="Times New Roman" panose="02020603050405020304" pitchFamily="18" charset="0"/>
              </a:rPr>
              <a:t> </a:t>
            </a:r>
            <a:r>
              <a:rPr lang="en-US" sz="4000" dirty="0" err="1">
                <a:solidFill>
                  <a:srgbClr val="000000"/>
                </a:solidFill>
                <a:latin typeface="Times New Roman" panose="02020603050405020304" pitchFamily="18" charset="0"/>
                <a:ea typeface="Times New Roman" panose="02020603050405020304" pitchFamily="18" charset="0"/>
              </a:rPr>
              <a:t>kesgitlenilýär</a:t>
            </a:r>
            <a:r>
              <a:rPr lang="en-US" sz="4000" dirty="0">
                <a:solidFill>
                  <a:srgbClr val="000000"/>
                </a:solidFill>
                <a:latin typeface="Times New Roman" panose="02020603050405020304" pitchFamily="18" charset="0"/>
                <a:ea typeface="Times New Roman" panose="02020603050405020304" pitchFamily="18" charset="0"/>
              </a:rPr>
              <a:t>:</a:t>
            </a:r>
            <a:endParaRPr lang="ru-RU" sz="4000" dirty="0">
              <a:latin typeface="Times New Roman" panose="02020603050405020304" pitchFamily="18" charset="0"/>
              <a:ea typeface="Times New Roman" panose="02020603050405020304" pitchFamily="18" charset="0"/>
            </a:endParaRPr>
          </a:p>
          <a:p>
            <a:pPr algn="ctr">
              <a:spcAft>
                <a:spcPts val="0"/>
              </a:spcAft>
            </a:pPr>
            <a:r>
              <a:rPr lang="en-US" sz="4000" b="1" i="1" dirty="0">
                <a:solidFill>
                  <a:srgbClr val="000000"/>
                </a:solidFill>
                <a:latin typeface="Times New Roman" panose="02020603050405020304" pitchFamily="18" charset="0"/>
                <a:ea typeface="Times New Roman" panose="02020603050405020304" pitchFamily="18" charset="0"/>
              </a:rPr>
              <a:t>h = </a:t>
            </a:r>
            <a:r>
              <a:rPr lang="en-US" sz="4000" b="1" i="1" dirty="0" err="1">
                <a:solidFill>
                  <a:srgbClr val="000000"/>
                </a:solidFill>
                <a:latin typeface="Times New Roman" panose="02020603050405020304" pitchFamily="18" charset="0"/>
                <a:ea typeface="Times New Roman" panose="02020603050405020304" pitchFamily="18" charset="0"/>
              </a:rPr>
              <a:t>i</a:t>
            </a:r>
            <a:r>
              <a:rPr lang="en-US" sz="4000" b="1" i="1" dirty="0">
                <a:solidFill>
                  <a:srgbClr val="000000"/>
                </a:solidFill>
                <a:latin typeface="Times New Roman" panose="02020603050405020304" pitchFamily="18" charset="0"/>
                <a:ea typeface="Times New Roman" panose="02020603050405020304" pitchFamily="18" charset="0"/>
              </a:rPr>
              <a:t> – b.</a:t>
            </a:r>
            <a:endParaRPr lang="ru-RU" sz="4000" dirty="0">
              <a:latin typeface="Times New Roman" panose="02020603050405020304" pitchFamily="18" charset="0"/>
              <a:ea typeface="Times New Roman" panose="02020603050405020304" pitchFamily="18" charset="0"/>
            </a:endParaRPr>
          </a:p>
          <a:p>
            <a:endParaRPr lang="ru-RU" sz="4000" dirty="0"/>
          </a:p>
        </p:txBody>
      </p:sp>
    </p:spTree>
    <p:extLst>
      <p:ext uri="{BB962C8B-B14F-4D97-AF65-F5344CB8AC3E}">
        <p14:creationId xmlns:p14="http://schemas.microsoft.com/office/powerpoint/2010/main" val="3464466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78937"/>
          </a:xfrm>
        </p:spPr>
        <p:txBody>
          <a:bodyPr>
            <a:normAutofit fontScale="90000"/>
          </a:bodyPr>
          <a:lstStyle/>
          <a:p>
            <a:endParaRPr lang="ru-RU" dirty="0"/>
          </a:p>
        </p:txBody>
      </p:sp>
      <p:sp>
        <p:nvSpPr>
          <p:cNvPr id="3" name="Объект 2"/>
          <p:cNvSpPr>
            <a:spLocks noGrp="1"/>
          </p:cNvSpPr>
          <p:nvPr>
            <p:ph idx="1"/>
          </p:nvPr>
        </p:nvSpPr>
        <p:spPr>
          <a:xfrm>
            <a:off x="838200" y="1266092"/>
            <a:ext cx="10515600" cy="4910871"/>
          </a:xfrm>
        </p:spPr>
        <p:txBody>
          <a:bodyPr>
            <a:normAutofit fontScale="92500"/>
          </a:bodyPr>
          <a:lstStyle/>
          <a:p>
            <a:pPr indent="532765" algn="just">
              <a:spcAft>
                <a:spcPts val="0"/>
              </a:spcAft>
            </a:pPr>
            <a:r>
              <a:rPr lang="en-US" sz="3500" dirty="0" err="1">
                <a:solidFill>
                  <a:srgbClr val="000000"/>
                </a:solidFill>
                <a:latin typeface="Times New Roman" panose="02020603050405020304" pitchFamily="18" charset="0"/>
                <a:ea typeface="Times New Roman" panose="02020603050405020304" pitchFamily="18" charset="0"/>
              </a:rPr>
              <a:t>Bir</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nokadyň</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absolýut</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beýikliginden</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beýleki</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nokadyň</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absolýut</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beýikliginiň</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smtClean="0">
                <a:solidFill>
                  <a:srgbClr val="000000"/>
                </a:solidFill>
                <a:latin typeface="Times New Roman" panose="02020603050405020304" pitchFamily="18" charset="0"/>
                <a:ea typeface="Times New Roman" panose="02020603050405020304" pitchFamily="18" charset="0"/>
              </a:rPr>
              <a:t>hasaplanylyp</a:t>
            </a:r>
            <a:r>
              <a:rPr lang="en-US" sz="3500" dirty="0" smtClean="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çykarylmagyna</a:t>
            </a:r>
            <a:r>
              <a:rPr lang="en-US" sz="3500" dirty="0">
                <a:solidFill>
                  <a:srgbClr val="000000"/>
                </a:solidFill>
                <a:latin typeface="Times New Roman" panose="02020603050405020304" pitchFamily="18" charset="0"/>
                <a:ea typeface="Times New Roman" panose="02020603050405020304" pitchFamily="18" charset="0"/>
              </a:rPr>
              <a:t> </a:t>
            </a:r>
            <a:r>
              <a:rPr lang="en-US" sz="3500" b="1" i="1" dirty="0" err="1">
                <a:solidFill>
                  <a:srgbClr val="000000"/>
                </a:solidFill>
                <a:latin typeface="Times New Roman" panose="02020603050405020304" pitchFamily="18" charset="0"/>
                <a:ea typeface="Times New Roman" panose="02020603050405020304" pitchFamily="18" charset="0"/>
              </a:rPr>
              <a:t>beýikligiň</a:t>
            </a:r>
            <a:r>
              <a:rPr lang="en-US" sz="3500" b="1" i="1" dirty="0">
                <a:solidFill>
                  <a:srgbClr val="000000"/>
                </a:solidFill>
                <a:latin typeface="Times New Roman" panose="02020603050405020304" pitchFamily="18" charset="0"/>
                <a:ea typeface="Times New Roman" panose="02020603050405020304" pitchFamily="18" charset="0"/>
              </a:rPr>
              <a:t> </a:t>
            </a:r>
            <a:r>
              <a:rPr lang="en-US" sz="3500" b="1" i="1" dirty="0" err="1">
                <a:solidFill>
                  <a:srgbClr val="000000"/>
                </a:solidFill>
                <a:latin typeface="Times New Roman" panose="02020603050405020304" pitchFamily="18" charset="0"/>
                <a:ea typeface="Times New Roman" panose="02020603050405020304" pitchFamily="18" charset="0"/>
              </a:rPr>
              <a:t>hakyky</a:t>
            </a:r>
            <a:r>
              <a:rPr lang="en-US" sz="3500" b="1" i="1" dirty="0">
                <a:solidFill>
                  <a:srgbClr val="000000"/>
                </a:solidFill>
                <a:latin typeface="Times New Roman" panose="02020603050405020304" pitchFamily="18" charset="0"/>
                <a:ea typeface="Times New Roman" panose="02020603050405020304" pitchFamily="18" charset="0"/>
              </a:rPr>
              <a:t> </a:t>
            </a:r>
            <a:r>
              <a:rPr lang="en-US" sz="3500" b="1" i="1" dirty="0" err="1">
                <a:solidFill>
                  <a:srgbClr val="000000"/>
                </a:solidFill>
                <a:latin typeface="Times New Roman" panose="02020603050405020304" pitchFamily="18" charset="0"/>
                <a:ea typeface="Times New Roman" panose="02020603050405020304" pitchFamily="18" charset="0"/>
              </a:rPr>
              <a:t>beýgelmesiniň</a:t>
            </a:r>
            <a:r>
              <a:rPr lang="en-US" sz="3500" b="1" i="1" dirty="0">
                <a:solidFill>
                  <a:srgbClr val="000000"/>
                </a:solidFill>
                <a:latin typeface="Times New Roman" panose="02020603050405020304" pitchFamily="18" charset="0"/>
                <a:ea typeface="Times New Roman" panose="02020603050405020304" pitchFamily="18" charset="0"/>
              </a:rPr>
              <a:t> </a:t>
            </a:r>
            <a:r>
              <a:rPr lang="en-US" sz="3500" b="1" i="1" dirty="0" err="1">
                <a:solidFill>
                  <a:srgbClr val="000000"/>
                </a:solidFill>
                <a:latin typeface="Times New Roman" panose="02020603050405020304" pitchFamily="18" charset="0"/>
                <a:ea typeface="Times New Roman" panose="02020603050405020304" pitchFamily="18" charset="0"/>
              </a:rPr>
              <a:t>kesgitlenişi</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diýilýär</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Ikinji</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nokadyň</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absolýut</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beýikligini</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guralyň</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gorizontynyň</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kömegi</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bilen</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hasaplamak</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mümkin</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Guralyň</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gorizonty</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diýlende</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islendik</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ýeriň</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çägi</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üçin</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alnan</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urowen</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ýa</a:t>
            </a:r>
            <a:r>
              <a:rPr lang="en-US" sz="3500" dirty="0">
                <a:solidFill>
                  <a:srgbClr val="000000"/>
                </a:solidFill>
                <a:latin typeface="Times New Roman" panose="02020603050405020304" pitchFamily="18" charset="0"/>
                <a:ea typeface="Times New Roman" panose="02020603050405020304" pitchFamily="18" charset="0"/>
              </a:rPr>
              <a:t>-da </a:t>
            </a:r>
            <a:r>
              <a:rPr lang="en-US" sz="3500" dirty="0" err="1">
                <a:solidFill>
                  <a:srgbClr val="000000"/>
                </a:solidFill>
                <a:latin typeface="Times New Roman" panose="02020603050405020304" pitchFamily="18" charset="0"/>
                <a:ea typeface="Times New Roman" panose="02020603050405020304" pitchFamily="18" charset="0"/>
              </a:rPr>
              <a:t>şertli</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üstden</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niweliriň</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nyşanalaýjy</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okyna</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çenli</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aralyga</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duşünilýär</a:t>
            </a:r>
            <a:r>
              <a:rPr lang="en-US" sz="3500" dirty="0">
                <a:solidFill>
                  <a:srgbClr val="000000"/>
                </a:solidFill>
                <a:latin typeface="Times New Roman" panose="02020603050405020304" pitchFamily="18" charset="0"/>
                <a:ea typeface="Times New Roman" panose="02020603050405020304" pitchFamily="18" charset="0"/>
              </a:rPr>
              <a:t> we </a:t>
            </a:r>
            <a:r>
              <a:rPr lang="en-US" sz="3500" dirty="0" err="1">
                <a:solidFill>
                  <a:srgbClr val="000000"/>
                </a:solidFill>
                <a:latin typeface="Times New Roman" panose="02020603050405020304" pitchFamily="18" charset="0"/>
                <a:ea typeface="Times New Roman" panose="02020603050405020304" pitchFamily="18" charset="0"/>
              </a:rPr>
              <a:t>aşakdaky</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ýaly</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görnüşde</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hasaplanyp</a:t>
            </a:r>
            <a:r>
              <a:rPr lang="en-US" sz="3500" dirty="0">
                <a:solidFill>
                  <a:srgbClr val="000000"/>
                </a:solidFill>
                <a:latin typeface="Times New Roman" panose="02020603050405020304" pitchFamily="18" charset="0"/>
                <a:ea typeface="Times New Roman" panose="02020603050405020304" pitchFamily="18" charset="0"/>
              </a:rPr>
              <a:t> </a:t>
            </a:r>
            <a:r>
              <a:rPr lang="en-US" sz="3500" dirty="0" err="1">
                <a:solidFill>
                  <a:srgbClr val="000000"/>
                </a:solidFill>
                <a:latin typeface="Times New Roman" panose="02020603050405020304" pitchFamily="18" charset="0"/>
                <a:ea typeface="Times New Roman" panose="02020603050405020304" pitchFamily="18" charset="0"/>
              </a:rPr>
              <a:t>çykarylýar</a:t>
            </a:r>
            <a:r>
              <a:rPr lang="en-US" sz="3500" dirty="0">
                <a:solidFill>
                  <a:srgbClr val="000000"/>
                </a:solidFill>
                <a:latin typeface="Times New Roman" panose="02020603050405020304" pitchFamily="18" charset="0"/>
                <a:ea typeface="Times New Roman" panose="02020603050405020304" pitchFamily="18" charset="0"/>
              </a:rPr>
              <a:t>:   </a:t>
            </a:r>
            <a:r>
              <a:rPr lang="en-US" sz="3500" b="1" i="1" dirty="0">
                <a:solidFill>
                  <a:srgbClr val="000000"/>
                </a:solidFill>
                <a:latin typeface="Times New Roman" panose="02020603050405020304" pitchFamily="18" charset="0"/>
                <a:ea typeface="Times New Roman" panose="02020603050405020304" pitchFamily="18" charset="0"/>
              </a:rPr>
              <a:t> </a:t>
            </a:r>
            <a:endParaRPr lang="ru-RU" sz="3500" dirty="0">
              <a:latin typeface="Times New Roman" panose="02020603050405020304" pitchFamily="18" charset="0"/>
              <a:ea typeface="Times New Roman" panose="02020603050405020304" pitchFamily="18" charset="0"/>
            </a:endParaRPr>
          </a:p>
          <a:p>
            <a:pPr algn="ctr">
              <a:spcAft>
                <a:spcPts val="0"/>
              </a:spcAft>
            </a:pPr>
            <a:r>
              <a:rPr lang="en-US" sz="3500" b="1" i="1" dirty="0">
                <a:solidFill>
                  <a:srgbClr val="000000"/>
                </a:solidFill>
                <a:latin typeface="Times New Roman" panose="02020603050405020304" pitchFamily="18" charset="0"/>
                <a:ea typeface="Times New Roman" panose="02020603050405020304" pitchFamily="18" charset="0"/>
              </a:rPr>
              <a:t>GG = HA + </a:t>
            </a:r>
            <a:r>
              <a:rPr lang="en-US" sz="3500" b="1" i="1" dirty="0" err="1">
                <a:solidFill>
                  <a:srgbClr val="000000"/>
                </a:solidFill>
                <a:latin typeface="Times New Roman" panose="02020603050405020304" pitchFamily="18" charset="0"/>
                <a:ea typeface="Times New Roman" panose="02020603050405020304" pitchFamily="18" charset="0"/>
              </a:rPr>
              <a:t>i</a:t>
            </a:r>
            <a:r>
              <a:rPr lang="en-US" sz="3500" b="1" i="1" dirty="0">
                <a:solidFill>
                  <a:srgbClr val="000000"/>
                </a:solidFill>
                <a:latin typeface="Times New Roman" panose="02020603050405020304" pitchFamily="18" charset="0"/>
                <a:ea typeface="Times New Roman" panose="02020603050405020304" pitchFamily="18" charset="0"/>
              </a:rPr>
              <a:t>.</a:t>
            </a:r>
            <a:endParaRPr lang="ru-RU" sz="3500" dirty="0">
              <a:latin typeface="Times New Roman" panose="02020603050405020304" pitchFamily="18" charset="0"/>
              <a:ea typeface="Times New Roman" panose="02020603050405020304" pitchFamily="18" charset="0"/>
            </a:endParaRPr>
          </a:p>
          <a:p>
            <a:pPr marL="0" indent="0" algn="ctr">
              <a:spcAft>
                <a:spcPts val="0"/>
              </a:spcAft>
              <a:buNone/>
            </a:pPr>
            <a:r>
              <a:rPr lang="en-US" sz="3500" b="1" i="1" dirty="0">
                <a:solidFill>
                  <a:srgbClr val="000000"/>
                </a:solidFill>
                <a:latin typeface="Times New Roman" panose="02020603050405020304" pitchFamily="18" charset="0"/>
                <a:ea typeface="Times New Roman" panose="02020603050405020304" pitchFamily="18" charset="0"/>
              </a:rPr>
              <a:t> </a:t>
            </a:r>
            <a:endParaRPr lang="ru-RU" sz="35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val="3188519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05313"/>
          </a:xfrm>
        </p:spPr>
        <p:txBody>
          <a:bodyPr>
            <a:normAutofit fontScale="90000"/>
          </a:bodyPr>
          <a:lstStyle/>
          <a:p>
            <a:endParaRPr lang="ru-RU" dirty="0"/>
          </a:p>
        </p:txBody>
      </p:sp>
      <p:pic>
        <p:nvPicPr>
          <p:cNvPr id="4" name="Объект 3"/>
          <p:cNvPicPr>
            <a:picLocks noGrp="1" noChangeAspect="1"/>
          </p:cNvPicPr>
          <p:nvPr>
            <p:ph idx="1"/>
          </p:nvPr>
        </p:nvPicPr>
        <p:blipFill>
          <a:blip r:embed="rId2"/>
          <a:stretch>
            <a:fillRect/>
          </a:stretch>
        </p:blipFill>
        <p:spPr>
          <a:xfrm>
            <a:off x="2162909" y="1032442"/>
            <a:ext cx="7570176" cy="3029603"/>
          </a:xfrm>
          <a:prstGeom prst="rect">
            <a:avLst/>
          </a:prstGeom>
        </p:spPr>
      </p:pic>
      <p:sp>
        <p:nvSpPr>
          <p:cNvPr id="5" name="Прямоугольник 4"/>
          <p:cNvSpPr/>
          <p:nvPr/>
        </p:nvSpPr>
        <p:spPr>
          <a:xfrm>
            <a:off x="2892669" y="4363135"/>
            <a:ext cx="7833946" cy="1077218"/>
          </a:xfrm>
          <a:prstGeom prst="rect">
            <a:avLst/>
          </a:prstGeom>
        </p:spPr>
        <p:txBody>
          <a:bodyPr wrap="square">
            <a:spAutoFit/>
          </a:bodyPr>
          <a:lstStyle/>
          <a:p>
            <a:r>
              <a:rPr lang="en-US" sz="3200" b="1" dirty="0" err="1"/>
              <a:t>Ortadan</a:t>
            </a:r>
            <a:r>
              <a:rPr lang="en-US" sz="3200" b="1" dirty="0"/>
              <a:t> </a:t>
            </a:r>
            <a:r>
              <a:rPr lang="en-US" sz="3200" b="1" dirty="0" err="1"/>
              <a:t>niwelirlemek</a:t>
            </a:r>
            <a:r>
              <a:rPr lang="en-US" sz="3200" b="1" dirty="0"/>
              <a:t> </a:t>
            </a:r>
            <a:r>
              <a:rPr lang="en-US" sz="3200" b="1" dirty="0" err="1"/>
              <a:t>usuly</a:t>
            </a:r>
            <a:r>
              <a:rPr lang="en-US" sz="3200" b="1" dirty="0"/>
              <a:t>.</a:t>
            </a:r>
          </a:p>
          <a:p>
            <a:endParaRPr lang="en-US" sz="3200" b="1" dirty="0"/>
          </a:p>
        </p:txBody>
      </p:sp>
    </p:spTree>
    <p:extLst>
      <p:ext uri="{BB962C8B-B14F-4D97-AF65-F5344CB8AC3E}">
        <p14:creationId xmlns:p14="http://schemas.microsoft.com/office/powerpoint/2010/main" val="228725682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380</TotalTime>
  <Words>1305</Words>
  <Application>Microsoft Office PowerPoint</Application>
  <PresentationFormat>Широкоэкранный</PresentationFormat>
  <Paragraphs>66</Paragraphs>
  <Slides>28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28</vt:i4>
      </vt:variant>
    </vt:vector>
  </HeadingPairs>
  <TitlesOfParts>
    <vt:vector size="33" baseType="lpstr">
      <vt:lpstr>Arial</vt:lpstr>
      <vt:lpstr>Calibri</vt:lpstr>
      <vt:lpstr>Calibri Light</vt:lpstr>
      <vt:lpstr>Times New Roman</vt:lpstr>
      <vt:lpstr>Тема Office</vt:lpstr>
      <vt:lpstr>Tema:Newilirlemegiň usullarynyň aýratynlyklary</vt:lpstr>
      <vt:lpstr>Sapagyň meýilnamasy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 güýjenmeler we baş meýdançalar barada düşünje we Gukuň umumylaşdyrylan kanuny. </dc:title>
  <dc:creator>Lenovo</dc:creator>
  <cp:lastModifiedBy>Lenovo</cp:lastModifiedBy>
  <cp:revision>59</cp:revision>
  <dcterms:created xsi:type="dcterms:W3CDTF">2019-02-11T16:56:33Z</dcterms:created>
  <dcterms:modified xsi:type="dcterms:W3CDTF">2019-04-13T06:33:59Z</dcterms:modified>
</cp:coreProperties>
</file>