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 id="2147483732" r:id="rId3"/>
    <p:sldMasterId id="2147483750" r:id="rId4"/>
    <p:sldMasterId id="2147483768" r:id="rId5"/>
    <p:sldMasterId id="2147483786" r:id="rId6"/>
    <p:sldMasterId id="2147483804" r:id="rId7"/>
  </p:sldMasterIdLst>
  <p:sldIdLst>
    <p:sldId id="269"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7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8798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1022306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000338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9482649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7336303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6018921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4327048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6382199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511663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707837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572758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68687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75273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2155273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5003789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681372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6301679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557591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2035261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8958753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6875770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5972763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75832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83153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14922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05720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76663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34474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82971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76967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11051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453546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765742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931485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99924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004042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841477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05455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193594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731200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146015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189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22728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25790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803283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147371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647963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733989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090062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770597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567868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850210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70616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963494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428436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675629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792589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067951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865881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52615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0563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446280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504431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97307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532853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745783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818876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74522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537442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558945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69819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076364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231386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400570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77659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125911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075815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4999254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659484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967670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911196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419718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5990094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284965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223834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06270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9942568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048519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017933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1977935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8206112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730246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40587726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3454699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5971374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658358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82740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9262505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953692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3077244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8951413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714213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2183038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109141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573648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92743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6056574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17798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6917038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A6354C-4326-4844-8EA7-6EDF10093A2D}"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8986196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204373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2707328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563787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7923053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A6354C-4326-4844-8EA7-6EDF10093A2D}"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8707158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3141722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678031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3132726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A6354C-4326-4844-8EA7-6EDF10093A2D}" type="datetimeFigureOut">
              <a:rPr lang="ru-RU" smtClean="0"/>
              <a:t>29.09.2020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1F70A6-F50D-4CED-BB6D-0B0FC71253EC}" type="slidenum">
              <a:rPr lang="ru-RU" smtClean="0"/>
              <a:t>‹#›</a:t>
            </a:fld>
            <a:endParaRPr lang="ru-RU"/>
          </a:p>
        </p:txBody>
      </p:sp>
    </p:spTree>
    <p:extLst>
      <p:ext uri="{BB962C8B-B14F-4D97-AF65-F5344CB8AC3E}">
        <p14:creationId xmlns:p14="http://schemas.microsoft.com/office/powerpoint/2010/main" val="12695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12.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0.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16.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4.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21" Type="http://schemas.openxmlformats.org/officeDocument/2006/relationships/image" Target="../media/image4.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21" Type="http://schemas.openxmlformats.org/officeDocument/2006/relationships/image" Target="../media/image4.png"/><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3.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21" Type="http://schemas.openxmlformats.org/officeDocument/2006/relationships/image" Target="../media/image12.png"/><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11.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10.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A6354C-4326-4844-8EA7-6EDF10093A2D}" type="datetimeFigureOut">
              <a:rPr lang="ru-RU" smtClean="0"/>
              <a:t>29.09.2020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1F70A6-F50D-4CED-BB6D-0B0FC71253EC}" type="slidenum">
              <a:rPr lang="ru-RU" smtClean="0"/>
              <a:t>‹#›</a:t>
            </a:fld>
            <a:endParaRPr lang="ru-RU"/>
          </a:p>
        </p:txBody>
      </p:sp>
    </p:spTree>
    <p:extLst>
      <p:ext uri="{BB962C8B-B14F-4D97-AF65-F5344CB8AC3E}">
        <p14:creationId xmlns:p14="http://schemas.microsoft.com/office/powerpoint/2010/main" val="45484001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A6354C-4326-4844-8EA7-6EDF10093A2D}" type="datetimeFigureOut">
              <a:rPr lang="ru-RU" smtClean="0"/>
              <a:t>29.09.2020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1F70A6-F50D-4CED-BB6D-0B0FC71253EC}" type="slidenum">
              <a:rPr lang="ru-RU" smtClean="0"/>
              <a:t>‹#›</a:t>
            </a:fld>
            <a:endParaRPr lang="ru-RU"/>
          </a:p>
        </p:txBody>
      </p:sp>
    </p:spTree>
    <p:extLst>
      <p:ext uri="{BB962C8B-B14F-4D97-AF65-F5344CB8AC3E}">
        <p14:creationId xmlns:p14="http://schemas.microsoft.com/office/powerpoint/2010/main" val="413414679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A6354C-4326-4844-8EA7-6EDF10093A2D}" type="datetimeFigureOut">
              <a:rPr lang="ru-RU" smtClean="0"/>
              <a:t>29.09.2020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1F70A6-F50D-4CED-BB6D-0B0FC71253EC}" type="slidenum">
              <a:rPr lang="ru-RU" smtClean="0"/>
              <a:t>‹#›</a:t>
            </a:fld>
            <a:endParaRPr lang="ru-RU"/>
          </a:p>
        </p:txBody>
      </p:sp>
    </p:spTree>
    <p:extLst>
      <p:ext uri="{BB962C8B-B14F-4D97-AF65-F5344CB8AC3E}">
        <p14:creationId xmlns:p14="http://schemas.microsoft.com/office/powerpoint/2010/main" val="302016252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A6354C-4326-4844-8EA7-6EDF10093A2D}" type="datetimeFigureOut">
              <a:rPr lang="ru-RU" smtClean="0"/>
              <a:t>29.09.2020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1F70A6-F50D-4CED-BB6D-0B0FC71253EC}" type="slidenum">
              <a:rPr lang="ru-RU" smtClean="0"/>
              <a:t>‹#›</a:t>
            </a:fld>
            <a:endParaRPr lang="ru-RU"/>
          </a:p>
        </p:txBody>
      </p:sp>
    </p:spTree>
    <p:extLst>
      <p:ext uri="{BB962C8B-B14F-4D97-AF65-F5344CB8AC3E}">
        <p14:creationId xmlns:p14="http://schemas.microsoft.com/office/powerpoint/2010/main" val="190387190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A6354C-4326-4844-8EA7-6EDF10093A2D}" type="datetimeFigureOut">
              <a:rPr lang="ru-RU" smtClean="0"/>
              <a:t>29.09.2020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1F70A6-F50D-4CED-BB6D-0B0FC71253EC}" type="slidenum">
              <a:rPr lang="ru-RU" smtClean="0"/>
              <a:t>‹#›</a:t>
            </a:fld>
            <a:endParaRPr lang="ru-RU"/>
          </a:p>
        </p:txBody>
      </p:sp>
    </p:spTree>
    <p:extLst>
      <p:ext uri="{BB962C8B-B14F-4D97-AF65-F5344CB8AC3E}">
        <p14:creationId xmlns:p14="http://schemas.microsoft.com/office/powerpoint/2010/main" val="400386814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A6354C-4326-4844-8EA7-6EDF10093A2D}" type="datetimeFigureOut">
              <a:rPr lang="ru-RU" smtClean="0"/>
              <a:t>29.09.2020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1F70A6-F50D-4CED-BB6D-0B0FC71253EC}" type="slidenum">
              <a:rPr lang="ru-RU" smtClean="0"/>
              <a:t>‹#›</a:t>
            </a:fld>
            <a:endParaRPr lang="ru-RU"/>
          </a:p>
        </p:txBody>
      </p:sp>
    </p:spTree>
    <p:extLst>
      <p:ext uri="{BB962C8B-B14F-4D97-AF65-F5344CB8AC3E}">
        <p14:creationId xmlns:p14="http://schemas.microsoft.com/office/powerpoint/2010/main" val="23607040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A6354C-4326-4844-8EA7-6EDF10093A2D}" type="datetimeFigureOut">
              <a:rPr lang="ru-RU" smtClean="0"/>
              <a:t>29.09.2020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1F70A6-F50D-4CED-BB6D-0B0FC71253EC}" type="slidenum">
              <a:rPr lang="ru-RU" smtClean="0"/>
              <a:t>‹#›</a:t>
            </a:fld>
            <a:endParaRPr lang="ru-RU"/>
          </a:p>
        </p:txBody>
      </p:sp>
    </p:spTree>
    <p:extLst>
      <p:ext uri="{BB962C8B-B14F-4D97-AF65-F5344CB8AC3E}">
        <p14:creationId xmlns:p14="http://schemas.microsoft.com/office/powerpoint/2010/main" val="2619930150"/>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808" y="452718"/>
            <a:ext cx="11517923" cy="6132720"/>
          </a:xfrm>
        </p:spPr>
        <p:txBody>
          <a:bodyPr/>
          <a:lstStyle/>
          <a:p>
            <a:r>
              <a:rPr lang="tk-TM" sz="3200" dirty="0" smtClean="0"/>
              <a:t>			</a:t>
            </a:r>
            <a:r>
              <a:rPr lang="tk-TM" sz="3200" b="1" dirty="0" smtClean="0">
                <a:solidFill>
                  <a:srgbClr val="FF0000"/>
                </a:solidFill>
              </a:rPr>
              <a:t>Tema 7: </a:t>
            </a:r>
            <a:r>
              <a:rPr lang="en-US" sz="3200" b="1" dirty="0" smtClean="0"/>
              <a:t>XVI-XVIII </a:t>
            </a:r>
            <a:r>
              <a:rPr lang="tk-TM" sz="3200" b="1" dirty="0" smtClean="0"/>
              <a:t>asyrlarda türkmenleriň syýasy we diplomatik gatnaşyklary.</a:t>
            </a:r>
            <a:br>
              <a:rPr lang="tk-TM" sz="3200" b="1" dirty="0" smtClean="0"/>
            </a:br>
            <a:r>
              <a:rPr lang="tk-TM" sz="3200" b="1" dirty="0"/>
              <a:t>	</a:t>
            </a:r>
            <a:r>
              <a:rPr lang="tk-TM" sz="3200" b="1" dirty="0" smtClean="0"/>
              <a:t>									Meýilnama:</a:t>
            </a:r>
            <a:br>
              <a:rPr lang="tk-TM" sz="3200" b="1" dirty="0" smtClean="0"/>
            </a:br>
            <a:r>
              <a:rPr lang="tk-TM" sz="3200" dirty="0" smtClean="0"/>
              <a:t/>
            </a:r>
            <a:br>
              <a:rPr lang="tk-TM" sz="3200" dirty="0" smtClean="0"/>
            </a:br>
            <a:r>
              <a:rPr lang="tk-TM" sz="3200" b="1" dirty="0" smtClean="0"/>
              <a:t>1. Türkmenleriň ýaşan ýerlerinde Buhara we Eýran gatnaşyklary.</a:t>
            </a:r>
            <a:br>
              <a:rPr lang="tk-TM" sz="3200" b="1" dirty="0" smtClean="0"/>
            </a:br>
            <a:r>
              <a:rPr lang="tk-TM" sz="3200" b="1" dirty="0" smtClean="0"/>
              <a:t>2. Abulgazy han.</a:t>
            </a:r>
            <a:br>
              <a:rPr lang="tk-TM" sz="3200" b="1" dirty="0" smtClean="0"/>
            </a:br>
            <a:r>
              <a:rPr lang="tk-TM" sz="3200" b="1" dirty="0" smtClean="0"/>
              <a:t>3. Aba serdaryň gozgalaňy.</a:t>
            </a:r>
            <a:br>
              <a:rPr lang="tk-TM" sz="3200" b="1" dirty="0" smtClean="0"/>
            </a:br>
            <a:r>
              <a:rPr lang="tk-TM" sz="3200" b="1" dirty="0" smtClean="0"/>
              <a:t>4. Türkmenleriň Nedir şanyň zulumyna garşy göreşi.</a:t>
            </a:r>
            <a:br>
              <a:rPr lang="tk-TM" sz="3200" b="1" dirty="0" smtClean="0"/>
            </a:br>
            <a:r>
              <a:rPr lang="tk-TM" sz="3200" b="1" dirty="0" smtClean="0"/>
              <a:t> </a:t>
            </a:r>
            <a:endParaRPr lang="ru-RU" sz="3200" b="1" dirty="0"/>
          </a:p>
        </p:txBody>
      </p:sp>
    </p:spTree>
    <p:extLst>
      <p:ext uri="{BB962C8B-B14F-4D97-AF65-F5344CB8AC3E}">
        <p14:creationId xmlns:p14="http://schemas.microsoft.com/office/powerpoint/2010/main" val="189017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147" y="452718"/>
            <a:ext cx="11641016" cy="6115136"/>
          </a:xfrm>
        </p:spPr>
        <p:txBody>
          <a:bodyPr/>
          <a:lstStyle/>
          <a:p>
            <a:r>
              <a:rPr lang="tk-TM" sz="3200" dirty="0" smtClean="0">
                <a:solidFill>
                  <a:schemeClr val="tx1"/>
                </a:solidFill>
              </a:rPr>
              <a:t>	</a:t>
            </a:r>
            <a:r>
              <a:rPr lang="sq-AL" sz="3200" b="1" dirty="0" smtClean="0">
                <a:solidFill>
                  <a:schemeClr val="tx1"/>
                </a:solidFill>
              </a:rPr>
              <a:t>Haçan-da </a:t>
            </a:r>
            <a:r>
              <a:rPr lang="sq-AL" sz="3200" b="1" dirty="0">
                <a:solidFill>
                  <a:schemeClr val="tx1"/>
                </a:solidFill>
              </a:rPr>
              <a:t>häkim Şahberdi beg Keçeli öz nökerleri bilen türkmenleriň üstüne gelende, ony hem öldüripdirler</a:t>
            </a:r>
            <a:r>
              <a:rPr lang="tk-TM" sz="3200" b="1" dirty="0">
                <a:solidFill>
                  <a:schemeClr val="tx1"/>
                </a:solidFill>
              </a:rPr>
              <a:t>;</a:t>
            </a:r>
            <a:r>
              <a:rPr lang="sq-AL" sz="3200" b="1" dirty="0">
                <a:solidFill>
                  <a:schemeClr val="tx1"/>
                </a:solidFill>
              </a:rPr>
              <a:t> </a:t>
            </a:r>
            <a:r>
              <a:rPr lang="tk-TM" sz="3200" b="1" dirty="0">
                <a:solidFill>
                  <a:schemeClr val="tx1"/>
                </a:solidFill>
              </a:rPr>
              <a:t/>
            </a:r>
            <a:br>
              <a:rPr lang="tk-TM" sz="3200" b="1" dirty="0">
                <a:solidFill>
                  <a:schemeClr val="tx1"/>
                </a:solidFill>
              </a:rPr>
            </a:br>
            <a:r>
              <a:rPr lang="tk-TM" sz="3200" b="1" dirty="0" smtClean="0">
                <a:solidFill>
                  <a:schemeClr val="tx1"/>
                </a:solidFill>
              </a:rPr>
              <a:t/>
            </a:r>
            <a:br>
              <a:rPr lang="tk-TM" sz="3200" b="1" dirty="0" smtClean="0">
                <a:solidFill>
                  <a:schemeClr val="tx1"/>
                </a:solidFill>
              </a:rPr>
            </a:br>
            <a:r>
              <a:rPr lang="tk-TM" sz="3200" b="1" dirty="0">
                <a:solidFill>
                  <a:schemeClr val="tx1"/>
                </a:solidFill>
              </a:rPr>
              <a:t>	</a:t>
            </a:r>
            <a:r>
              <a:rPr lang="sq-AL" sz="3200" b="1" dirty="0" smtClean="0">
                <a:solidFill>
                  <a:schemeClr val="tx1"/>
                </a:solidFill>
              </a:rPr>
              <a:t>Gyzylbaşlar </a:t>
            </a:r>
            <a:r>
              <a:rPr lang="sq-AL" sz="3200" b="1" dirty="0">
                <a:solidFill>
                  <a:schemeClr val="tx1"/>
                </a:solidFill>
              </a:rPr>
              <a:t>Astrabady taşlap gaýdypdyrlar. Aba serdar Astrabada gelip, bäş ýyllap gyzylbaşlara garşy göreş alyp barypdyr. Olaryň türkmenlere garşy ýöriş etmäge güýji ýetmändir</a:t>
            </a:r>
            <a:r>
              <a:rPr lang="tk-TM" sz="3200" b="1" dirty="0">
                <a:solidFill>
                  <a:schemeClr val="tx1"/>
                </a:solidFill>
              </a:rPr>
              <a:t>; </a:t>
            </a:r>
            <a:r>
              <a:rPr lang="tk-TM" sz="3200" b="1" dirty="0" smtClean="0">
                <a:solidFill>
                  <a:schemeClr val="tx1"/>
                </a:solidFill>
              </a:rPr>
              <a:t/>
            </a:r>
            <a:br>
              <a:rPr lang="tk-TM" sz="3200" b="1" dirty="0" smtClean="0">
                <a:solidFill>
                  <a:schemeClr val="tx1"/>
                </a:solidFill>
              </a:rPr>
            </a:br>
            <a:r>
              <a:rPr lang="tk-TM" sz="3200" b="1" dirty="0">
                <a:solidFill>
                  <a:schemeClr val="tx1"/>
                </a:solidFill>
              </a:rPr>
              <a:t/>
            </a:r>
            <a:br>
              <a:rPr lang="tk-TM" sz="3200" b="1" dirty="0">
                <a:solidFill>
                  <a:schemeClr val="tx1"/>
                </a:solidFill>
              </a:rPr>
            </a:br>
            <a:r>
              <a:rPr lang="tk-TM" sz="3200" b="1" dirty="0" smtClean="0">
                <a:solidFill>
                  <a:schemeClr val="tx1"/>
                </a:solidFill>
              </a:rPr>
              <a:t>	</a:t>
            </a:r>
            <a:r>
              <a:rPr lang="en-US" sz="3200" b="1" dirty="0" smtClean="0">
                <a:solidFill>
                  <a:schemeClr val="tx1"/>
                </a:solidFill>
              </a:rPr>
              <a:t>1555</a:t>
            </a:r>
            <a:r>
              <a:rPr lang="tk-TM" sz="3200" b="1" dirty="0" smtClean="0">
                <a:solidFill>
                  <a:schemeClr val="tx1"/>
                </a:solidFill>
              </a:rPr>
              <a:t> </a:t>
            </a:r>
            <a:r>
              <a:rPr lang="tk-TM" sz="3200" b="1" dirty="0">
                <a:solidFill>
                  <a:schemeClr val="tx1"/>
                </a:solidFill>
              </a:rPr>
              <a:t>ý.</a:t>
            </a:r>
            <a:r>
              <a:rPr lang="en-US" sz="3200" b="1" dirty="0">
                <a:solidFill>
                  <a:schemeClr val="tx1"/>
                </a:solidFill>
              </a:rPr>
              <a:t> </a:t>
            </a:r>
            <a:r>
              <a:rPr lang="en-US" sz="3200" b="1" dirty="0" err="1">
                <a:solidFill>
                  <a:schemeClr val="tx1"/>
                </a:solidFill>
              </a:rPr>
              <a:t>Tahmasp</a:t>
            </a:r>
            <a:r>
              <a:rPr lang="en-US" sz="3200" b="1" dirty="0">
                <a:solidFill>
                  <a:schemeClr val="tx1"/>
                </a:solidFill>
              </a:rPr>
              <a:t> </a:t>
            </a:r>
            <a:r>
              <a:rPr lang="en-US" sz="3200" b="1" dirty="0" err="1">
                <a:solidFill>
                  <a:schemeClr val="tx1"/>
                </a:solidFill>
              </a:rPr>
              <a:t>şa</a:t>
            </a:r>
            <a:r>
              <a:rPr lang="en-US" sz="3200" b="1" dirty="0">
                <a:solidFill>
                  <a:schemeClr val="tx1"/>
                </a:solidFill>
              </a:rPr>
              <a:t> </a:t>
            </a:r>
            <a:r>
              <a:rPr lang="en-US" sz="3200" b="1" dirty="0" err="1">
                <a:solidFill>
                  <a:schemeClr val="tx1"/>
                </a:solidFill>
              </a:rPr>
              <a:t>Astrabada</a:t>
            </a:r>
            <a:r>
              <a:rPr lang="en-US" sz="3200" b="1" dirty="0">
                <a:solidFill>
                  <a:schemeClr val="tx1"/>
                </a:solidFill>
              </a:rPr>
              <a:t> </a:t>
            </a:r>
            <a:r>
              <a:rPr lang="en-US" sz="3200" b="1" dirty="0" err="1">
                <a:solidFill>
                  <a:schemeClr val="tx1"/>
                </a:solidFill>
              </a:rPr>
              <a:t>uly</a:t>
            </a:r>
            <a:r>
              <a:rPr lang="en-US" sz="3200" b="1" dirty="0">
                <a:solidFill>
                  <a:schemeClr val="tx1"/>
                </a:solidFill>
              </a:rPr>
              <a:t> </a:t>
            </a:r>
            <a:r>
              <a:rPr lang="en-US" sz="3200" b="1" dirty="0" err="1">
                <a:solidFill>
                  <a:schemeClr val="tx1"/>
                </a:solidFill>
              </a:rPr>
              <a:t>goşun</a:t>
            </a:r>
            <a:r>
              <a:rPr lang="en-US" sz="3200" b="1" dirty="0">
                <a:solidFill>
                  <a:schemeClr val="tx1"/>
                </a:solidFill>
              </a:rPr>
              <a:t> </a:t>
            </a:r>
            <a:r>
              <a:rPr lang="en-US" sz="3200" b="1" dirty="0" err="1">
                <a:solidFill>
                  <a:schemeClr val="tx1"/>
                </a:solidFill>
              </a:rPr>
              <a:t>iberýär</a:t>
            </a:r>
            <a:r>
              <a:rPr lang="en-US" sz="3200" b="1" dirty="0">
                <a:solidFill>
                  <a:schemeClr val="tx1"/>
                </a:solidFill>
              </a:rPr>
              <a:t>, Aba </a:t>
            </a:r>
            <a:r>
              <a:rPr lang="en-US" sz="3200" b="1" dirty="0" err="1">
                <a:solidFill>
                  <a:schemeClr val="tx1"/>
                </a:solidFill>
              </a:rPr>
              <a:t>serdar</a:t>
            </a:r>
            <a:r>
              <a:rPr lang="en-US" sz="3200" b="1" dirty="0">
                <a:solidFill>
                  <a:schemeClr val="tx1"/>
                </a:solidFill>
              </a:rPr>
              <a:t> hem </a:t>
            </a:r>
            <a:r>
              <a:rPr lang="en-US" sz="3200" b="1" dirty="0" err="1">
                <a:solidFill>
                  <a:schemeClr val="tx1"/>
                </a:solidFill>
              </a:rPr>
              <a:t>urşa</a:t>
            </a:r>
            <a:r>
              <a:rPr lang="en-US" sz="3200" b="1" dirty="0">
                <a:solidFill>
                  <a:schemeClr val="tx1"/>
                </a:solidFill>
              </a:rPr>
              <a:t> </a:t>
            </a:r>
            <a:r>
              <a:rPr lang="en-US" sz="3200" b="1" dirty="0" err="1">
                <a:solidFill>
                  <a:schemeClr val="tx1"/>
                </a:solidFill>
              </a:rPr>
              <a:t>taýýarlanýar</a:t>
            </a:r>
            <a:r>
              <a:rPr lang="en-US" sz="3200" b="1" dirty="0">
                <a:solidFill>
                  <a:schemeClr val="tx1"/>
                </a:solidFill>
              </a:rPr>
              <a:t>. </a:t>
            </a:r>
            <a:r>
              <a:rPr lang="en-US" sz="3200" b="1" dirty="0" err="1">
                <a:solidFill>
                  <a:schemeClr val="tx1"/>
                </a:solidFill>
              </a:rPr>
              <a:t>Şol</a:t>
            </a:r>
            <a:r>
              <a:rPr lang="en-US" sz="3200" b="1" dirty="0">
                <a:solidFill>
                  <a:schemeClr val="tx1"/>
                </a:solidFill>
              </a:rPr>
              <a:t> </a:t>
            </a:r>
            <a:r>
              <a:rPr lang="en-US" sz="3200" b="1" dirty="0" err="1">
                <a:solidFill>
                  <a:schemeClr val="tx1"/>
                </a:solidFill>
              </a:rPr>
              <a:t>döwürde</a:t>
            </a:r>
            <a:r>
              <a:rPr lang="en-US" sz="3200" b="1" dirty="0">
                <a:solidFill>
                  <a:schemeClr val="tx1"/>
                </a:solidFill>
              </a:rPr>
              <a:t> </a:t>
            </a:r>
            <a:r>
              <a:rPr lang="en-US" sz="3200" b="1" dirty="0" err="1">
                <a:solidFill>
                  <a:schemeClr val="tx1"/>
                </a:solidFill>
              </a:rPr>
              <a:t>Durnuň</a:t>
            </a:r>
            <a:r>
              <a:rPr lang="en-US" sz="3200" b="1" dirty="0">
                <a:solidFill>
                  <a:schemeClr val="tx1"/>
                </a:solidFill>
              </a:rPr>
              <a:t> we </a:t>
            </a:r>
            <a:r>
              <a:rPr lang="en-US" sz="3200" b="1" dirty="0" err="1">
                <a:solidFill>
                  <a:schemeClr val="tx1"/>
                </a:solidFill>
              </a:rPr>
              <a:t>Köneürgenjiň</a:t>
            </a:r>
            <a:r>
              <a:rPr lang="en-US" sz="3200" b="1" dirty="0">
                <a:solidFill>
                  <a:schemeClr val="tx1"/>
                </a:solidFill>
              </a:rPr>
              <a:t> </a:t>
            </a:r>
            <a:r>
              <a:rPr lang="en-US" sz="3200" b="1" dirty="0" err="1">
                <a:solidFill>
                  <a:schemeClr val="tx1"/>
                </a:solidFill>
              </a:rPr>
              <a:t>hökümdary</a:t>
            </a:r>
            <a:r>
              <a:rPr lang="en-US" sz="3200" b="1" dirty="0">
                <a:solidFill>
                  <a:schemeClr val="tx1"/>
                </a:solidFill>
              </a:rPr>
              <a:t> </a:t>
            </a:r>
            <a:r>
              <a:rPr lang="en-US" sz="3200" b="1" dirty="0" err="1">
                <a:solidFill>
                  <a:schemeClr val="tx1"/>
                </a:solidFill>
              </a:rPr>
              <a:t>bolan</a:t>
            </a:r>
            <a:r>
              <a:rPr lang="en-US" sz="3200" b="1" dirty="0">
                <a:solidFill>
                  <a:schemeClr val="tx1"/>
                </a:solidFill>
              </a:rPr>
              <a:t> Aly </a:t>
            </a:r>
            <a:r>
              <a:rPr lang="en-US" sz="3200" b="1" dirty="0" err="1">
                <a:solidFill>
                  <a:schemeClr val="tx1"/>
                </a:solidFill>
              </a:rPr>
              <a:t>soltana</a:t>
            </a:r>
            <a:r>
              <a:rPr lang="en-US" sz="3200" b="1" dirty="0">
                <a:solidFill>
                  <a:schemeClr val="tx1"/>
                </a:solidFill>
              </a:rPr>
              <a:t> </a:t>
            </a:r>
            <a:r>
              <a:rPr lang="en-US" sz="3200" b="1" dirty="0" err="1">
                <a:solidFill>
                  <a:schemeClr val="tx1"/>
                </a:solidFill>
              </a:rPr>
              <a:t>habar</a:t>
            </a:r>
            <a:r>
              <a:rPr lang="en-US" sz="3200" b="1" dirty="0">
                <a:solidFill>
                  <a:schemeClr val="tx1"/>
                </a:solidFill>
              </a:rPr>
              <a:t> </a:t>
            </a:r>
            <a:r>
              <a:rPr lang="en-US" sz="3200" b="1" dirty="0" err="1">
                <a:solidFill>
                  <a:schemeClr val="tx1"/>
                </a:solidFill>
              </a:rPr>
              <a:t>beripdir</a:t>
            </a:r>
            <a:r>
              <a:rPr lang="tk-TM" sz="3200" b="1" dirty="0">
                <a:solidFill>
                  <a:schemeClr val="tx1"/>
                </a:solidFill>
              </a:rPr>
              <a:t>;</a:t>
            </a:r>
            <a:br>
              <a:rPr lang="tk-TM" sz="3200" b="1" dirty="0">
                <a:solidFill>
                  <a:schemeClr val="tx1"/>
                </a:solidFill>
              </a:rPr>
            </a:br>
            <a:r>
              <a:rPr lang="ru-RU" sz="3200" dirty="0">
                <a:solidFill>
                  <a:schemeClr val="tx1"/>
                </a:solidFill>
              </a:rPr>
              <a:t/>
            </a:r>
            <a:br>
              <a:rPr lang="ru-RU" sz="3200" dirty="0">
                <a:solidFill>
                  <a:schemeClr val="tx1"/>
                </a:solidFill>
              </a:rPr>
            </a:br>
            <a:endParaRPr lang="ru-RU" sz="3200" dirty="0">
              <a:solidFill>
                <a:schemeClr val="tx1"/>
              </a:solidFill>
            </a:endParaRPr>
          </a:p>
        </p:txBody>
      </p:sp>
    </p:spTree>
    <p:extLst>
      <p:ext uri="{BB962C8B-B14F-4D97-AF65-F5344CB8AC3E}">
        <p14:creationId xmlns:p14="http://schemas.microsoft.com/office/powerpoint/2010/main" val="330197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1" y="452717"/>
            <a:ext cx="11605846" cy="6194267"/>
          </a:xfrm>
        </p:spPr>
        <p:txBody>
          <a:bodyPr/>
          <a:lstStyle/>
          <a:p>
            <a:pPr>
              <a:buFont typeface="Wingdings" pitchFamily="2" charset="2"/>
              <a:buChar char="q"/>
            </a:pPr>
            <a:r>
              <a:rPr lang="tk-TM" sz="3200" dirty="0" smtClean="0"/>
              <a:t>		</a:t>
            </a:r>
            <a:r>
              <a:rPr lang="en-US" sz="3200" dirty="0" smtClean="0">
                <a:solidFill>
                  <a:schemeClr val="tx1"/>
                </a:solidFill>
              </a:rPr>
              <a:t>Aly </a:t>
            </a:r>
            <a:r>
              <a:rPr lang="en-US" sz="3200" dirty="0" err="1">
                <a:solidFill>
                  <a:schemeClr val="tx1"/>
                </a:solidFill>
              </a:rPr>
              <a:t>Soltan</a:t>
            </a:r>
            <a:r>
              <a:rPr lang="en-US" sz="3200" dirty="0">
                <a:solidFill>
                  <a:schemeClr val="tx1"/>
                </a:solidFill>
              </a:rPr>
              <a:t> </a:t>
            </a:r>
            <a:r>
              <a:rPr lang="en-US" sz="3200" dirty="0" err="1">
                <a:solidFill>
                  <a:schemeClr val="tx1"/>
                </a:solidFill>
              </a:rPr>
              <a:t>uly</a:t>
            </a:r>
            <a:r>
              <a:rPr lang="en-US" sz="3200" dirty="0">
                <a:solidFill>
                  <a:schemeClr val="tx1"/>
                </a:solidFill>
              </a:rPr>
              <a:t> </a:t>
            </a:r>
            <a:r>
              <a:rPr lang="en-US" sz="3200" dirty="0" err="1">
                <a:solidFill>
                  <a:schemeClr val="tx1"/>
                </a:solidFill>
              </a:rPr>
              <a:t>goşun</a:t>
            </a:r>
            <a:r>
              <a:rPr lang="en-US" sz="3200" dirty="0">
                <a:solidFill>
                  <a:schemeClr val="tx1"/>
                </a:solidFill>
              </a:rPr>
              <a:t> </a:t>
            </a:r>
            <a:r>
              <a:rPr lang="en-US" sz="3200" dirty="0" err="1">
                <a:solidFill>
                  <a:schemeClr val="tx1"/>
                </a:solidFill>
              </a:rPr>
              <a:t>bilen</a:t>
            </a:r>
            <a:r>
              <a:rPr lang="en-US" sz="3200" dirty="0">
                <a:solidFill>
                  <a:schemeClr val="tx1"/>
                </a:solidFill>
              </a:rPr>
              <a:t> Aba </a:t>
            </a:r>
            <a:r>
              <a:rPr lang="en-US" sz="3200" dirty="0" err="1">
                <a:solidFill>
                  <a:schemeClr val="tx1"/>
                </a:solidFill>
              </a:rPr>
              <a:t>serdara</a:t>
            </a:r>
            <a:r>
              <a:rPr lang="en-US" sz="3200" dirty="0">
                <a:solidFill>
                  <a:schemeClr val="tx1"/>
                </a:solidFill>
              </a:rPr>
              <a:t> </a:t>
            </a:r>
            <a:r>
              <a:rPr lang="en-US" sz="3200" dirty="0" err="1">
                <a:solidFill>
                  <a:schemeClr val="tx1"/>
                </a:solidFill>
              </a:rPr>
              <a:t>kömege</a:t>
            </a:r>
            <a:r>
              <a:rPr lang="en-US" sz="3200" dirty="0">
                <a:solidFill>
                  <a:schemeClr val="tx1"/>
                </a:solidFill>
              </a:rPr>
              <a:t> </a:t>
            </a:r>
            <a:r>
              <a:rPr lang="en-US" sz="3200" dirty="0" err="1">
                <a:solidFill>
                  <a:schemeClr val="tx1"/>
                </a:solidFill>
              </a:rPr>
              <a:t>gelipdir</a:t>
            </a:r>
            <a:r>
              <a:rPr lang="en-US" sz="3200" dirty="0">
                <a:solidFill>
                  <a:schemeClr val="tx1"/>
                </a:solidFill>
              </a:rPr>
              <a:t>. </a:t>
            </a:r>
            <a:r>
              <a:rPr lang="en-US" sz="3200" dirty="0" err="1">
                <a:solidFill>
                  <a:schemeClr val="tx1"/>
                </a:solidFill>
              </a:rPr>
              <a:t>Gyzylbaş</a:t>
            </a:r>
            <a:r>
              <a:rPr lang="en-US" sz="3200" dirty="0">
                <a:solidFill>
                  <a:schemeClr val="tx1"/>
                </a:solidFill>
              </a:rPr>
              <a:t> </a:t>
            </a:r>
            <a:r>
              <a:rPr lang="en-US" sz="3200" dirty="0" err="1">
                <a:solidFill>
                  <a:schemeClr val="tx1"/>
                </a:solidFill>
              </a:rPr>
              <a:t>goşuny</a:t>
            </a:r>
            <a:r>
              <a:rPr lang="en-US" sz="3200" dirty="0">
                <a:solidFill>
                  <a:schemeClr val="tx1"/>
                </a:solidFill>
              </a:rPr>
              <a:t> </a:t>
            </a:r>
            <a:r>
              <a:rPr lang="en-US" sz="3200" dirty="0" err="1">
                <a:solidFill>
                  <a:schemeClr val="tx1"/>
                </a:solidFill>
              </a:rPr>
              <a:t>açyk</a:t>
            </a:r>
            <a:r>
              <a:rPr lang="en-US" sz="3200" dirty="0">
                <a:solidFill>
                  <a:schemeClr val="tx1"/>
                </a:solidFill>
              </a:rPr>
              <a:t> </a:t>
            </a:r>
            <a:r>
              <a:rPr lang="en-US" sz="3200" dirty="0" err="1">
                <a:solidFill>
                  <a:schemeClr val="tx1"/>
                </a:solidFill>
              </a:rPr>
              <a:t>söweşe</a:t>
            </a:r>
            <a:r>
              <a:rPr lang="en-US" sz="3200" dirty="0">
                <a:solidFill>
                  <a:schemeClr val="tx1"/>
                </a:solidFill>
              </a:rPr>
              <a:t> </a:t>
            </a:r>
            <a:r>
              <a:rPr lang="en-US" sz="3200" dirty="0" err="1">
                <a:solidFill>
                  <a:schemeClr val="tx1"/>
                </a:solidFill>
              </a:rPr>
              <a:t>çykyp</a:t>
            </a:r>
            <a:r>
              <a:rPr lang="en-US" sz="3200" dirty="0">
                <a:solidFill>
                  <a:schemeClr val="tx1"/>
                </a:solidFill>
              </a:rPr>
              <a:t> </a:t>
            </a:r>
            <a:r>
              <a:rPr lang="en-US" sz="3200" dirty="0" err="1">
                <a:solidFill>
                  <a:schemeClr val="tx1"/>
                </a:solidFill>
              </a:rPr>
              <a:t>bilmän</a:t>
            </a:r>
            <a:r>
              <a:rPr lang="en-US" sz="3200" dirty="0">
                <a:solidFill>
                  <a:schemeClr val="tx1"/>
                </a:solidFill>
              </a:rPr>
              <a:t> </a:t>
            </a:r>
            <a:r>
              <a:rPr lang="en-US" sz="3200" dirty="0" err="1">
                <a:solidFill>
                  <a:schemeClr val="tx1"/>
                </a:solidFill>
              </a:rPr>
              <a:t>gepleşikleri</a:t>
            </a:r>
            <a:r>
              <a:rPr lang="en-US" sz="3200" dirty="0">
                <a:solidFill>
                  <a:schemeClr val="tx1"/>
                </a:solidFill>
              </a:rPr>
              <a:t> </a:t>
            </a:r>
            <a:r>
              <a:rPr lang="en-US" sz="3200" dirty="0" err="1">
                <a:solidFill>
                  <a:schemeClr val="tx1"/>
                </a:solidFill>
              </a:rPr>
              <a:t>geçirip</a:t>
            </a:r>
            <a:r>
              <a:rPr lang="en-US" sz="3200" dirty="0">
                <a:solidFill>
                  <a:schemeClr val="tx1"/>
                </a:solidFill>
              </a:rPr>
              <a:t>, </a:t>
            </a:r>
            <a:r>
              <a:rPr lang="en-US" sz="3200" dirty="0" err="1">
                <a:solidFill>
                  <a:schemeClr val="tx1"/>
                </a:solidFill>
              </a:rPr>
              <a:t>yzyna</a:t>
            </a:r>
            <a:r>
              <a:rPr lang="en-US" sz="3200" dirty="0">
                <a:solidFill>
                  <a:schemeClr val="tx1"/>
                </a:solidFill>
              </a:rPr>
              <a:t> </a:t>
            </a:r>
            <a:r>
              <a:rPr lang="en-US" sz="3200" dirty="0" err="1">
                <a:solidFill>
                  <a:schemeClr val="tx1"/>
                </a:solidFill>
              </a:rPr>
              <a:t>gaýdypdyr</a:t>
            </a:r>
            <a:r>
              <a:rPr lang="tk-TM" sz="3200" dirty="0">
                <a:solidFill>
                  <a:schemeClr val="tx1"/>
                </a:solidFill>
              </a:rPr>
              <a:t>;</a:t>
            </a:r>
            <a:br>
              <a:rPr lang="tk-TM" sz="3200" dirty="0">
                <a:solidFill>
                  <a:schemeClr val="tx1"/>
                </a:solidFill>
              </a:rPr>
            </a:br>
            <a:r>
              <a:rPr lang="tk-TM" sz="3200" dirty="0" smtClean="0">
                <a:solidFill>
                  <a:schemeClr val="tx1"/>
                </a:solidFill>
              </a:rPr>
              <a:t>	</a:t>
            </a:r>
            <a:r>
              <a:rPr lang="en-US" sz="3200" dirty="0" smtClean="0">
                <a:solidFill>
                  <a:schemeClr val="tx1"/>
                </a:solidFill>
              </a:rPr>
              <a:t>1557-1558</a:t>
            </a:r>
            <a:r>
              <a:rPr lang="tk-TM" sz="3200" dirty="0" smtClean="0">
                <a:solidFill>
                  <a:schemeClr val="tx1"/>
                </a:solidFill>
              </a:rPr>
              <a:t> </a:t>
            </a:r>
            <a:r>
              <a:rPr lang="tk-TM" sz="3200" dirty="0">
                <a:solidFill>
                  <a:schemeClr val="tx1"/>
                </a:solidFill>
              </a:rPr>
              <a:t>ý.ý.</a:t>
            </a:r>
            <a:r>
              <a:rPr lang="en-US" sz="3200" dirty="0">
                <a:solidFill>
                  <a:schemeClr val="tx1"/>
                </a:solidFill>
              </a:rPr>
              <a:t> </a:t>
            </a:r>
            <a:r>
              <a:rPr lang="en-US" sz="3200" dirty="0" err="1">
                <a:solidFill>
                  <a:schemeClr val="tx1"/>
                </a:solidFill>
              </a:rPr>
              <a:t>Eýran</a:t>
            </a:r>
            <a:r>
              <a:rPr lang="en-US" sz="3200" dirty="0">
                <a:solidFill>
                  <a:schemeClr val="tx1"/>
                </a:solidFill>
              </a:rPr>
              <a:t> </a:t>
            </a:r>
            <a:r>
              <a:rPr lang="en-US" sz="3200" dirty="0" err="1">
                <a:solidFill>
                  <a:schemeClr val="tx1"/>
                </a:solidFill>
              </a:rPr>
              <a:t>şasy</a:t>
            </a:r>
            <a:r>
              <a:rPr lang="en-US" sz="3200" dirty="0">
                <a:solidFill>
                  <a:schemeClr val="tx1"/>
                </a:solidFill>
              </a:rPr>
              <a:t> Aba </a:t>
            </a:r>
            <a:r>
              <a:rPr lang="en-US" sz="3200" dirty="0" err="1">
                <a:solidFill>
                  <a:schemeClr val="tx1"/>
                </a:solidFill>
              </a:rPr>
              <a:t>serdary</a:t>
            </a:r>
            <a:r>
              <a:rPr lang="en-US" sz="3200" dirty="0">
                <a:solidFill>
                  <a:schemeClr val="tx1"/>
                </a:solidFill>
              </a:rPr>
              <a:t> </a:t>
            </a:r>
            <a:r>
              <a:rPr lang="en-US" sz="3200" dirty="0" err="1">
                <a:solidFill>
                  <a:schemeClr val="tx1"/>
                </a:solidFill>
              </a:rPr>
              <a:t>ýok</a:t>
            </a:r>
            <a:r>
              <a:rPr lang="en-US" sz="3200" dirty="0">
                <a:solidFill>
                  <a:schemeClr val="tx1"/>
                </a:solidFill>
              </a:rPr>
              <a:t> </a:t>
            </a:r>
            <a:r>
              <a:rPr lang="en-US" sz="3200" dirty="0" err="1">
                <a:solidFill>
                  <a:schemeClr val="tx1"/>
                </a:solidFill>
              </a:rPr>
              <a:t>etmek</a:t>
            </a:r>
            <a:r>
              <a:rPr lang="en-US" sz="3200" dirty="0">
                <a:solidFill>
                  <a:schemeClr val="tx1"/>
                </a:solidFill>
              </a:rPr>
              <a:t> </a:t>
            </a:r>
            <a:r>
              <a:rPr lang="en-US" sz="3200" dirty="0" err="1">
                <a:solidFill>
                  <a:schemeClr val="tx1"/>
                </a:solidFill>
              </a:rPr>
              <a:t>üçin</a:t>
            </a:r>
            <a:r>
              <a:rPr lang="en-US" sz="3200" dirty="0">
                <a:solidFill>
                  <a:schemeClr val="tx1"/>
                </a:solidFill>
              </a:rPr>
              <a:t> </a:t>
            </a:r>
            <a:r>
              <a:rPr lang="en-US" sz="3200" dirty="0" err="1">
                <a:solidFill>
                  <a:schemeClr val="tx1"/>
                </a:solidFill>
              </a:rPr>
              <a:t>täzeden</a:t>
            </a:r>
            <a:r>
              <a:rPr lang="en-US" sz="3200" dirty="0">
                <a:solidFill>
                  <a:schemeClr val="tx1"/>
                </a:solidFill>
              </a:rPr>
              <a:t> </a:t>
            </a:r>
            <a:r>
              <a:rPr lang="en-US" sz="3200" dirty="0" err="1">
                <a:solidFill>
                  <a:schemeClr val="tx1"/>
                </a:solidFill>
              </a:rPr>
              <a:t>goşun</a:t>
            </a:r>
            <a:r>
              <a:rPr lang="en-US" sz="3200" dirty="0">
                <a:solidFill>
                  <a:schemeClr val="tx1"/>
                </a:solidFill>
              </a:rPr>
              <a:t> </a:t>
            </a:r>
            <a:r>
              <a:rPr lang="en-US" sz="3200" dirty="0" err="1">
                <a:solidFill>
                  <a:schemeClr val="tx1"/>
                </a:solidFill>
              </a:rPr>
              <a:t>iberipdir</a:t>
            </a:r>
            <a:r>
              <a:rPr lang="en-US" sz="3200" dirty="0">
                <a:solidFill>
                  <a:schemeClr val="tx1"/>
                </a:solidFill>
              </a:rPr>
              <a:t>. Bu </a:t>
            </a:r>
            <a:r>
              <a:rPr lang="en-US" sz="3200" dirty="0" err="1">
                <a:solidFill>
                  <a:schemeClr val="tx1"/>
                </a:solidFill>
              </a:rPr>
              <a:t>gezek</a:t>
            </a:r>
            <a:r>
              <a:rPr lang="en-US" sz="3200" dirty="0">
                <a:solidFill>
                  <a:schemeClr val="tx1"/>
                </a:solidFill>
              </a:rPr>
              <a:t> hem Aba </a:t>
            </a:r>
            <a:r>
              <a:rPr lang="en-US" sz="3200" dirty="0" err="1">
                <a:solidFill>
                  <a:schemeClr val="tx1"/>
                </a:solidFill>
              </a:rPr>
              <a:t>serdar</a:t>
            </a:r>
            <a:r>
              <a:rPr lang="en-US" sz="3200" dirty="0">
                <a:solidFill>
                  <a:schemeClr val="tx1"/>
                </a:solidFill>
              </a:rPr>
              <a:t> we Aly sultan </a:t>
            </a:r>
            <a:r>
              <a:rPr lang="en-US" sz="3200" dirty="0" err="1">
                <a:solidFill>
                  <a:schemeClr val="tx1"/>
                </a:solidFill>
              </a:rPr>
              <a:t>birleşip</a:t>
            </a:r>
            <a:r>
              <a:rPr lang="en-US" sz="3200" dirty="0">
                <a:solidFill>
                  <a:schemeClr val="tx1"/>
                </a:solidFill>
              </a:rPr>
              <a:t>, </a:t>
            </a:r>
            <a:r>
              <a:rPr lang="en-US" sz="3200" dirty="0" err="1">
                <a:solidFill>
                  <a:schemeClr val="tx1"/>
                </a:solidFill>
              </a:rPr>
              <a:t>gyzylbaşlaryň</a:t>
            </a:r>
            <a:r>
              <a:rPr lang="en-US" sz="3200" dirty="0">
                <a:solidFill>
                  <a:schemeClr val="tx1"/>
                </a:solidFill>
              </a:rPr>
              <a:t> 12 </a:t>
            </a:r>
            <a:r>
              <a:rPr lang="en-US" sz="3200" dirty="0" err="1">
                <a:solidFill>
                  <a:schemeClr val="tx1"/>
                </a:solidFill>
              </a:rPr>
              <a:t>müň</a:t>
            </a:r>
            <a:r>
              <a:rPr lang="en-US" sz="3200" dirty="0">
                <a:solidFill>
                  <a:schemeClr val="tx1"/>
                </a:solidFill>
              </a:rPr>
              <a:t> </a:t>
            </a:r>
            <a:r>
              <a:rPr lang="en-US" sz="3200" dirty="0" err="1">
                <a:solidFill>
                  <a:schemeClr val="tx1"/>
                </a:solidFill>
              </a:rPr>
              <a:t>adamly</a:t>
            </a:r>
            <a:r>
              <a:rPr lang="en-US" sz="3200" dirty="0">
                <a:solidFill>
                  <a:schemeClr val="tx1"/>
                </a:solidFill>
              </a:rPr>
              <a:t> </a:t>
            </a:r>
            <a:r>
              <a:rPr lang="en-US" sz="3200" dirty="0" err="1">
                <a:solidFill>
                  <a:schemeClr val="tx1"/>
                </a:solidFill>
              </a:rPr>
              <a:t>goşunyny</a:t>
            </a:r>
            <a:r>
              <a:rPr lang="en-US" sz="3200" dirty="0">
                <a:solidFill>
                  <a:schemeClr val="tx1"/>
                </a:solidFill>
              </a:rPr>
              <a:t> </a:t>
            </a:r>
            <a:r>
              <a:rPr lang="en-US" sz="3200" dirty="0" err="1">
                <a:solidFill>
                  <a:schemeClr val="tx1"/>
                </a:solidFill>
              </a:rPr>
              <a:t>derbi-dagyn</a:t>
            </a:r>
            <a:r>
              <a:rPr lang="en-US" sz="3200" dirty="0">
                <a:solidFill>
                  <a:schemeClr val="tx1"/>
                </a:solidFill>
              </a:rPr>
              <a:t> </a:t>
            </a:r>
            <a:r>
              <a:rPr lang="en-US" sz="3200" dirty="0" err="1">
                <a:solidFill>
                  <a:schemeClr val="tx1"/>
                </a:solidFill>
              </a:rPr>
              <a:t>edip</a:t>
            </a:r>
            <a:r>
              <a:rPr lang="en-US" sz="3200" dirty="0">
                <a:solidFill>
                  <a:schemeClr val="tx1"/>
                </a:solidFill>
              </a:rPr>
              <a:t>, </a:t>
            </a:r>
            <a:r>
              <a:rPr lang="en-US" sz="3200" dirty="0" err="1">
                <a:solidFill>
                  <a:schemeClr val="tx1"/>
                </a:solidFill>
              </a:rPr>
              <a:t>köp</a:t>
            </a:r>
            <a:r>
              <a:rPr lang="en-US" sz="3200" dirty="0">
                <a:solidFill>
                  <a:schemeClr val="tx1"/>
                </a:solidFill>
              </a:rPr>
              <a:t> </a:t>
            </a:r>
            <a:r>
              <a:rPr lang="en-US" sz="3200" dirty="0" err="1">
                <a:solidFill>
                  <a:schemeClr val="tx1"/>
                </a:solidFill>
              </a:rPr>
              <a:t>olja</a:t>
            </a:r>
            <a:r>
              <a:rPr lang="en-US" sz="3200" dirty="0">
                <a:solidFill>
                  <a:schemeClr val="tx1"/>
                </a:solidFill>
              </a:rPr>
              <a:t> we at </a:t>
            </a:r>
            <a:r>
              <a:rPr lang="en-US" sz="3200" dirty="0" err="1">
                <a:solidFill>
                  <a:schemeClr val="tx1"/>
                </a:solidFill>
              </a:rPr>
              <a:t>alypdyrlar</a:t>
            </a:r>
            <a:r>
              <a:rPr lang="en-US" sz="3200" dirty="0">
                <a:solidFill>
                  <a:schemeClr val="tx1"/>
                </a:solidFill>
              </a:rPr>
              <a:t>. </a:t>
            </a:r>
            <a:r>
              <a:rPr lang="tk-TM" sz="3200" dirty="0">
                <a:solidFill>
                  <a:schemeClr val="tx1"/>
                </a:solidFill>
              </a:rPr>
              <a:t/>
            </a:r>
            <a:br>
              <a:rPr lang="tk-TM" sz="3200" dirty="0">
                <a:solidFill>
                  <a:schemeClr val="tx1"/>
                </a:solidFill>
              </a:rPr>
            </a:br>
            <a:r>
              <a:rPr lang="tk-TM" sz="3200" dirty="0" smtClean="0">
                <a:solidFill>
                  <a:schemeClr val="tx1"/>
                </a:solidFill>
              </a:rPr>
              <a:t>	</a:t>
            </a:r>
            <a:r>
              <a:rPr lang="en-US" sz="3200" dirty="0" err="1" smtClean="0">
                <a:solidFill>
                  <a:schemeClr val="tx1"/>
                </a:solidFill>
              </a:rPr>
              <a:t>Şa</a:t>
            </a:r>
            <a:r>
              <a:rPr lang="en-US" sz="3200" dirty="0" smtClean="0">
                <a:solidFill>
                  <a:schemeClr val="tx1"/>
                </a:solidFill>
              </a:rPr>
              <a:t> </a:t>
            </a:r>
            <a:r>
              <a:rPr lang="en-US" sz="3200" dirty="0" err="1">
                <a:solidFill>
                  <a:schemeClr val="tx1"/>
                </a:solidFill>
              </a:rPr>
              <a:t>Tahmasp</a:t>
            </a:r>
            <a:r>
              <a:rPr lang="en-US" sz="3200" dirty="0">
                <a:solidFill>
                  <a:schemeClr val="tx1"/>
                </a:solidFill>
              </a:rPr>
              <a:t> </a:t>
            </a:r>
            <a:r>
              <a:rPr lang="en-US" sz="3200" dirty="0" err="1">
                <a:solidFill>
                  <a:schemeClr val="tx1"/>
                </a:solidFill>
              </a:rPr>
              <a:t>açyk</a:t>
            </a:r>
            <a:r>
              <a:rPr lang="en-US" sz="3200" dirty="0">
                <a:solidFill>
                  <a:schemeClr val="tx1"/>
                </a:solidFill>
              </a:rPr>
              <a:t> </a:t>
            </a:r>
            <a:r>
              <a:rPr lang="en-US" sz="3200" dirty="0" err="1">
                <a:solidFill>
                  <a:schemeClr val="tx1"/>
                </a:solidFill>
              </a:rPr>
              <a:t>söweşde</a:t>
            </a:r>
            <a:r>
              <a:rPr lang="en-US" sz="3200" dirty="0">
                <a:solidFill>
                  <a:schemeClr val="tx1"/>
                </a:solidFill>
              </a:rPr>
              <a:t> </a:t>
            </a:r>
            <a:r>
              <a:rPr lang="en-US" sz="3200" dirty="0" err="1">
                <a:solidFill>
                  <a:schemeClr val="tx1"/>
                </a:solidFill>
              </a:rPr>
              <a:t>ýeňiş</a:t>
            </a:r>
            <a:r>
              <a:rPr lang="en-US" sz="3200" dirty="0">
                <a:solidFill>
                  <a:schemeClr val="tx1"/>
                </a:solidFill>
              </a:rPr>
              <a:t> </a:t>
            </a:r>
            <a:r>
              <a:rPr lang="en-US" sz="3200" dirty="0" err="1">
                <a:solidFill>
                  <a:schemeClr val="tx1"/>
                </a:solidFill>
              </a:rPr>
              <a:t>gazanyp</a:t>
            </a:r>
            <a:r>
              <a:rPr lang="en-US" sz="3200" dirty="0">
                <a:solidFill>
                  <a:schemeClr val="tx1"/>
                </a:solidFill>
              </a:rPr>
              <a:t> </a:t>
            </a:r>
            <a:r>
              <a:rPr lang="en-US" sz="3200" dirty="0" err="1">
                <a:solidFill>
                  <a:schemeClr val="tx1"/>
                </a:solidFill>
              </a:rPr>
              <a:t>bilmejekdigine</a:t>
            </a:r>
            <a:r>
              <a:rPr lang="en-US" sz="3200" dirty="0">
                <a:solidFill>
                  <a:schemeClr val="tx1"/>
                </a:solidFill>
              </a:rPr>
              <a:t> </a:t>
            </a:r>
            <a:r>
              <a:rPr lang="en-US" sz="3200" dirty="0" err="1">
                <a:solidFill>
                  <a:schemeClr val="tx1"/>
                </a:solidFill>
              </a:rPr>
              <a:t>göz</a:t>
            </a:r>
            <a:r>
              <a:rPr lang="en-US" sz="3200" dirty="0">
                <a:solidFill>
                  <a:schemeClr val="tx1"/>
                </a:solidFill>
              </a:rPr>
              <a:t> </a:t>
            </a:r>
            <a:r>
              <a:rPr lang="en-US" sz="3200" dirty="0" err="1">
                <a:solidFill>
                  <a:schemeClr val="tx1"/>
                </a:solidFill>
              </a:rPr>
              <a:t>ýetirip</a:t>
            </a:r>
            <a:r>
              <a:rPr lang="en-US" sz="3200" dirty="0">
                <a:solidFill>
                  <a:schemeClr val="tx1"/>
                </a:solidFill>
              </a:rPr>
              <a:t>, </a:t>
            </a:r>
            <a:r>
              <a:rPr lang="en-US" sz="3200" dirty="0" err="1">
                <a:solidFill>
                  <a:schemeClr val="tx1"/>
                </a:solidFill>
              </a:rPr>
              <a:t>dildüwşük</a:t>
            </a:r>
            <a:r>
              <a:rPr lang="en-US" sz="3200" dirty="0">
                <a:solidFill>
                  <a:schemeClr val="tx1"/>
                </a:solidFill>
              </a:rPr>
              <a:t> </a:t>
            </a:r>
            <a:r>
              <a:rPr lang="en-US" sz="3200" dirty="0" err="1">
                <a:solidFill>
                  <a:schemeClr val="tx1"/>
                </a:solidFill>
              </a:rPr>
              <a:t>guradýar</a:t>
            </a:r>
            <a:r>
              <a:rPr lang="en-US" sz="3200" dirty="0">
                <a:solidFill>
                  <a:schemeClr val="tx1"/>
                </a:solidFill>
              </a:rPr>
              <a:t>. </a:t>
            </a:r>
            <a:r>
              <a:rPr lang="en-US" sz="3200" dirty="0" err="1">
                <a:solidFill>
                  <a:schemeClr val="tx1"/>
                </a:solidFill>
              </a:rPr>
              <a:t>Gije</a:t>
            </a:r>
            <a:r>
              <a:rPr lang="en-US" sz="3200" dirty="0">
                <a:solidFill>
                  <a:schemeClr val="tx1"/>
                </a:solidFill>
              </a:rPr>
              <a:t> </a:t>
            </a:r>
            <a:r>
              <a:rPr lang="en-US" sz="3200" dirty="0" err="1">
                <a:solidFill>
                  <a:schemeClr val="tx1"/>
                </a:solidFill>
              </a:rPr>
              <a:t>gapyl</a:t>
            </a:r>
            <a:r>
              <a:rPr lang="en-US" sz="3200" dirty="0">
                <a:solidFill>
                  <a:schemeClr val="tx1"/>
                </a:solidFill>
              </a:rPr>
              <a:t> </a:t>
            </a:r>
            <a:r>
              <a:rPr lang="en-US" sz="3200" dirty="0" err="1">
                <a:solidFill>
                  <a:schemeClr val="tx1"/>
                </a:solidFill>
              </a:rPr>
              <a:t>ýatan</a:t>
            </a:r>
            <a:r>
              <a:rPr lang="en-US" sz="3200" dirty="0">
                <a:solidFill>
                  <a:schemeClr val="tx1"/>
                </a:solidFill>
              </a:rPr>
              <a:t> </a:t>
            </a:r>
            <a:r>
              <a:rPr lang="en-US" sz="3200" dirty="0" err="1">
                <a:solidFill>
                  <a:schemeClr val="tx1"/>
                </a:solidFill>
              </a:rPr>
              <a:t>wagty</a:t>
            </a:r>
            <a:r>
              <a:rPr lang="en-US" sz="3200" dirty="0">
                <a:solidFill>
                  <a:schemeClr val="tx1"/>
                </a:solidFill>
              </a:rPr>
              <a:t>, Aba </a:t>
            </a:r>
            <a:r>
              <a:rPr lang="en-US" sz="3200" dirty="0" err="1">
                <a:solidFill>
                  <a:schemeClr val="tx1"/>
                </a:solidFill>
              </a:rPr>
              <a:t>serdary</a:t>
            </a:r>
            <a:r>
              <a:rPr lang="en-US" sz="3200" dirty="0">
                <a:solidFill>
                  <a:schemeClr val="tx1"/>
                </a:solidFill>
              </a:rPr>
              <a:t> </a:t>
            </a:r>
            <a:r>
              <a:rPr lang="en-US" sz="3200" dirty="0" err="1">
                <a:solidFill>
                  <a:schemeClr val="tx1"/>
                </a:solidFill>
              </a:rPr>
              <a:t>öldürip</a:t>
            </a:r>
            <a:r>
              <a:rPr lang="en-US" sz="3200" dirty="0">
                <a:solidFill>
                  <a:schemeClr val="tx1"/>
                </a:solidFill>
              </a:rPr>
              <a:t>, </a:t>
            </a:r>
            <a:r>
              <a:rPr lang="en-US" sz="3200" dirty="0" err="1">
                <a:solidFill>
                  <a:schemeClr val="tx1"/>
                </a:solidFill>
              </a:rPr>
              <a:t>kellesini</a:t>
            </a:r>
            <a:r>
              <a:rPr lang="en-US" sz="3200" dirty="0">
                <a:solidFill>
                  <a:schemeClr val="tx1"/>
                </a:solidFill>
              </a:rPr>
              <a:t> </a:t>
            </a:r>
            <a:r>
              <a:rPr lang="en-US" sz="3200" dirty="0" err="1">
                <a:solidFill>
                  <a:schemeClr val="tx1"/>
                </a:solidFill>
              </a:rPr>
              <a:t>Tahmasp</a:t>
            </a:r>
            <a:r>
              <a:rPr lang="en-US" sz="3200" dirty="0">
                <a:solidFill>
                  <a:schemeClr val="tx1"/>
                </a:solidFill>
              </a:rPr>
              <a:t> </a:t>
            </a:r>
            <a:r>
              <a:rPr lang="en-US" sz="3200" dirty="0" err="1">
                <a:solidFill>
                  <a:schemeClr val="tx1"/>
                </a:solidFill>
              </a:rPr>
              <a:t>şa</a:t>
            </a:r>
            <a:r>
              <a:rPr lang="en-US" sz="3200" dirty="0">
                <a:solidFill>
                  <a:schemeClr val="tx1"/>
                </a:solidFill>
              </a:rPr>
              <a:t> </a:t>
            </a:r>
            <a:r>
              <a:rPr lang="en-US" sz="3200" dirty="0" err="1" smtClean="0">
                <a:solidFill>
                  <a:schemeClr val="tx1"/>
                </a:solidFill>
              </a:rPr>
              <a:t>eltip</a:t>
            </a:r>
            <a:r>
              <a:rPr lang="tk-TM" sz="3200" dirty="0" smtClean="0">
                <a:solidFill>
                  <a:schemeClr val="tx1"/>
                </a:solidFill>
              </a:rPr>
              <a:t> </a:t>
            </a:r>
            <a:r>
              <a:rPr lang="en-US" sz="3200" smtClean="0">
                <a:solidFill>
                  <a:schemeClr val="tx1"/>
                </a:solidFill>
              </a:rPr>
              <a:t>berýärler</a:t>
            </a:r>
            <a:r>
              <a:rPr lang="tk-TM" sz="3200" dirty="0">
                <a:solidFill>
                  <a:schemeClr val="tx1"/>
                </a:solidFill>
              </a:rPr>
              <a:t>; </a:t>
            </a:r>
            <a:r>
              <a:rPr lang="ru-RU" sz="3200" dirty="0">
                <a:solidFill>
                  <a:schemeClr val="bg1"/>
                </a:solidFill>
              </a:rPr>
              <a:t/>
            </a:r>
            <a:br>
              <a:rPr lang="ru-RU" sz="3200" dirty="0">
                <a:solidFill>
                  <a:schemeClr val="bg1"/>
                </a:solidFill>
              </a:rPr>
            </a:br>
            <a:r>
              <a:rPr lang="ru-RU" sz="3200" dirty="0"/>
              <a:t/>
            </a:r>
            <a:br>
              <a:rPr lang="ru-RU" sz="3200" dirty="0"/>
            </a:br>
            <a:endParaRPr lang="ru-RU" sz="3200" dirty="0"/>
          </a:p>
        </p:txBody>
      </p:sp>
    </p:spTree>
    <p:extLst>
      <p:ext uri="{BB962C8B-B14F-4D97-AF65-F5344CB8AC3E}">
        <p14:creationId xmlns:p14="http://schemas.microsoft.com/office/powerpoint/2010/main" val="202147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277" y="149469"/>
            <a:ext cx="11526715" cy="6479931"/>
          </a:xfrm>
        </p:spPr>
        <p:txBody>
          <a:bodyPr/>
          <a:lstStyle/>
          <a:p>
            <a:r>
              <a:rPr lang="tk-TM" sz="3200" b="1" dirty="0" smtClean="0">
                <a:solidFill>
                  <a:srgbClr val="FF0000"/>
                </a:solidFill>
              </a:rPr>
              <a:t>												-I</a:t>
            </a:r>
            <a:r>
              <a:rPr lang="en-US" sz="3200" b="1" dirty="0" smtClean="0">
                <a:solidFill>
                  <a:srgbClr val="FF0000"/>
                </a:solidFill>
              </a:rPr>
              <a:t>V-</a:t>
            </a:r>
            <a:r>
              <a:rPr lang="tk-TM" sz="3200" b="1" dirty="0" smtClean="0">
                <a:solidFill>
                  <a:srgbClr val="FF0000"/>
                </a:solidFill>
              </a:rPr>
              <a:t/>
            </a:r>
            <a:br>
              <a:rPr lang="tk-TM" sz="3200" b="1" dirty="0" smtClean="0">
                <a:solidFill>
                  <a:srgbClr val="FF0000"/>
                </a:solidFill>
              </a:rPr>
            </a:br>
            <a:r>
              <a:rPr lang="sq-AL" sz="3200" b="1" dirty="0" smtClean="0">
                <a:solidFill>
                  <a:srgbClr val="FF0000"/>
                </a:solidFill>
              </a:rPr>
              <a:t>XVII-XIX </a:t>
            </a:r>
            <a:r>
              <a:rPr lang="sq-AL" sz="3200" b="1" dirty="0">
                <a:solidFill>
                  <a:srgbClr val="FF0000"/>
                </a:solidFill>
              </a:rPr>
              <a:t>asyrlarda türkmen</a:t>
            </a:r>
            <a:r>
              <a:rPr lang="ru-RU" sz="3200" b="1" dirty="0">
                <a:solidFill>
                  <a:srgbClr val="FF0000"/>
                </a:solidFill>
              </a:rPr>
              <a:t> </a:t>
            </a:r>
            <a:r>
              <a:rPr lang="ru-RU" sz="3200" b="1" dirty="0" err="1">
                <a:solidFill>
                  <a:srgbClr val="FF0000"/>
                </a:solidFill>
              </a:rPr>
              <a:t>Eýran</a:t>
            </a:r>
            <a:r>
              <a:rPr lang="ru-RU" sz="3200" b="1" dirty="0">
                <a:solidFill>
                  <a:srgbClr val="FF0000"/>
                </a:solidFill>
              </a:rPr>
              <a:t> </a:t>
            </a:r>
            <a:r>
              <a:rPr lang="ru-RU" sz="3200" b="1" dirty="0" err="1">
                <a:solidFill>
                  <a:srgbClr val="FF0000"/>
                </a:solidFill>
              </a:rPr>
              <a:t>gatnaşyklary</a:t>
            </a:r>
            <a:r>
              <a:rPr lang="ru-RU" sz="3200" b="1" dirty="0">
                <a:solidFill>
                  <a:srgbClr val="FF0000"/>
                </a:solidFill>
              </a:rPr>
              <a:t>. </a:t>
            </a:r>
            <a:r>
              <a:rPr lang="ru-RU" sz="3200" b="1" dirty="0" err="1">
                <a:solidFill>
                  <a:srgbClr val="FF0000"/>
                </a:solidFill>
              </a:rPr>
              <a:t>Nedir</a:t>
            </a:r>
            <a:r>
              <a:rPr lang="ru-RU" sz="3200" b="1" dirty="0">
                <a:solidFill>
                  <a:srgbClr val="FF0000"/>
                </a:solidFill>
              </a:rPr>
              <a:t> </a:t>
            </a:r>
            <a:r>
              <a:rPr lang="ru-RU" sz="3200" b="1" dirty="0" err="1">
                <a:solidFill>
                  <a:srgbClr val="FF0000"/>
                </a:solidFill>
              </a:rPr>
              <a:t>şa</a:t>
            </a:r>
            <a:r>
              <a:rPr lang="ru-RU" sz="3200" b="1" dirty="0" smtClean="0">
                <a:solidFill>
                  <a:srgbClr val="FF0000"/>
                </a:solidFill>
              </a:rPr>
              <a:t>.</a:t>
            </a:r>
            <a:r>
              <a:rPr lang="tk-TM" sz="3200" b="1" dirty="0" smtClean="0">
                <a:solidFill>
                  <a:srgbClr val="FF0000"/>
                </a:solidFill>
              </a:rPr>
              <a:t/>
            </a:r>
            <a:br>
              <a:rPr lang="tk-TM" sz="3200" b="1" dirty="0" smtClean="0">
                <a:solidFill>
                  <a:srgbClr val="FF0000"/>
                </a:solidFill>
              </a:rPr>
            </a:br>
            <a:r>
              <a:rPr lang="en-US" sz="2800" b="1" dirty="0" err="1"/>
              <a:t>Nedir</a:t>
            </a:r>
            <a:r>
              <a:rPr lang="en-US" sz="2800" b="1" dirty="0"/>
              <a:t> 1688-nji </a:t>
            </a:r>
            <a:r>
              <a:rPr lang="en-US" sz="2800" b="1" dirty="0" err="1"/>
              <a:t>ýylda</a:t>
            </a:r>
            <a:r>
              <a:rPr lang="en-US" sz="2800" b="1" dirty="0"/>
              <a:t> </a:t>
            </a:r>
            <a:r>
              <a:rPr lang="en-US" sz="2800" b="1" dirty="0" err="1"/>
              <a:t>Kelatyň</a:t>
            </a:r>
            <a:r>
              <a:rPr lang="en-US" sz="2800" b="1" dirty="0"/>
              <a:t> </a:t>
            </a:r>
            <a:r>
              <a:rPr lang="en-US" sz="2800" b="1" dirty="0" err="1"/>
              <a:t>eteginde</a:t>
            </a:r>
            <a:r>
              <a:rPr lang="en-US" sz="2800" b="1" dirty="0"/>
              <a:t> </a:t>
            </a:r>
            <a:r>
              <a:rPr lang="en-US" sz="2800" b="1" dirty="0" err="1"/>
              <a:t>deri</a:t>
            </a:r>
            <a:r>
              <a:rPr lang="en-US" sz="2800" b="1" dirty="0"/>
              <a:t> </a:t>
            </a:r>
            <a:r>
              <a:rPr lang="en-US" sz="2800" b="1" dirty="0" err="1"/>
              <a:t>eýlemek</a:t>
            </a:r>
            <a:r>
              <a:rPr lang="en-US" sz="2800" b="1" dirty="0"/>
              <a:t> we </a:t>
            </a:r>
            <a:r>
              <a:rPr lang="en-US" sz="2800" b="1" dirty="0" err="1"/>
              <a:t>possun</a:t>
            </a:r>
            <a:r>
              <a:rPr lang="en-US" sz="2800" b="1" dirty="0"/>
              <a:t> </a:t>
            </a:r>
            <a:r>
              <a:rPr lang="en-US" sz="2800" b="1" dirty="0" err="1"/>
              <a:t>tikmek</a:t>
            </a:r>
            <a:r>
              <a:rPr lang="en-US" sz="2800" b="1" dirty="0"/>
              <a:t> </a:t>
            </a:r>
            <a:r>
              <a:rPr lang="en-US" sz="2800" b="1" dirty="0" err="1"/>
              <a:t>bilen</a:t>
            </a:r>
            <a:r>
              <a:rPr lang="en-US" sz="2800" b="1" dirty="0"/>
              <a:t> </a:t>
            </a:r>
            <a:r>
              <a:rPr lang="en-US" sz="2800" b="1" dirty="0" err="1"/>
              <a:t>meşgul</a:t>
            </a:r>
            <a:r>
              <a:rPr lang="en-US" sz="2800" b="1" dirty="0"/>
              <a:t> </a:t>
            </a:r>
            <a:r>
              <a:rPr lang="en-US" sz="2800" b="1" dirty="0" err="1"/>
              <a:t>bolup</a:t>
            </a:r>
            <a:r>
              <a:rPr lang="en-US" sz="2800" b="1" dirty="0"/>
              <a:t> </a:t>
            </a:r>
            <a:r>
              <a:rPr lang="en-US" sz="2800" b="1" dirty="0" err="1"/>
              <a:t>ýören</a:t>
            </a:r>
            <a:r>
              <a:rPr lang="en-US" sz="2800" b="1" dirty="0"/>
              <a:t> </a:t>
            </a:r>
            <a:r>
              <a:rPr lang="en-US" sz="2800" b="1" dirty="0" err="1"/>
              <a:t>Imamguly</a:t>
            </a:r>
            <a:r>
              <a:rPr lang="en-US" sz="2800" b="1" dirty="0"/>
              <a:t> </a:t>
            </a:r>
            <a:r>
              <a:rPr lang="en-US" sz="2800" b="1" dirty="0" err="1"/>
              <a:t>diýen</a:t>
            </a:r>
            <a:r>
              <a:rPr lang="en-US" sz="2800" b="1" dirty="0"/>
              <a:t> </a:t>
            </a:r>
            <a:r>
              <a:rPr lang="en-US" sz="2800" b="1" dirty="0" err="1"/>
              <a:t>adamynyň</a:t>
            </a:r>
            <a:r>
              <a:rPr lang="en-US" sz="2800" b="1" dirty="0"/>
              <a:t>  </a:t>
            </a:r>
            <a:r>
              <a:rPr lang="en-US" sz="2800" b="1" dirty="0" err="1"/>
              <a:t>maşgalasynda</a:t>
            </a:r>
            <a:r>
              <a:rPr lang="en-US" sz="2800" b="1" dirty="0"/>
              <a:t> </a:t>
            </a:r>
            <a:r>
              <a:rPr lang="en-US" sz="2800" b="1" dirty="0" err="1"/>
              <a:t>dünýä</a:t>
            </a:r>
            <a:r>
              <a:rPr lang="en-US" sz="2800" b="1" dirty="0"/>
              <a:t> </a:t>
            </a:r>
            <a:r>
              <a:rPr lang="en-US" sz="2800" b="1" dirty="0" err="1"/>
              <a:t>inýär</a:t>
            </a:r>
            <a:r>
              <a:rPr lang="en-US" sz="2800" b="1" dirty="0"/>
              <a:t>. </a:t>
            </a:r>
            <a:r>
              <a:rPr lang="en-US" sz="2800" b="1" dirty="0" err="1"/>
              <a:t>Ol</a:t>
            </a:r>
            <a:r>
              <a:rPr lang="en-US" sz="2800" b="1" dirty="0"/>
              <a:t> </a:t>
            </a:r>
            <a:r>
              <a:rPr lang="en-US" sz="2800" b="1" dirty="0" err="1"/>
              <a:t>jahyl</a:t>
            </a:r>
            <a:r>
              <a:rPr lang="en-US" sz="2800" b="1" dirty="0"/>
              <a:t> </a:t>
            </a:r>
            <a:r>
              <a:rPr lang="en-US" sz="2800" b="1" dirty="0" err="1"/>
              <a:t>wagty</a:t>
            </a:r>
            <a:r>
              <a:rPr lang="en-US" sz="2800" b="1" dirty="0"/>
              <a:t> </a:t>
            </a:r>
            <a:r>
              <a:rPr lang="en-US" sz="2800" b="1" dirty="0" err="1"/>
              <a:t>Hywa</a:t>
            </a:r>
            <a:r>
              <a:rPr lang="en-US" sz="2800" b="1" dirty="0"/>
              <a:t> </a:t>
            </a:r>
            <a:r>
              <a:rPr lang="en-US" sz="2800" b="1" dirty="0" err="1"/>
              <a:t>ýesir</a:t>
            </a:r>
            <a:r>
              <a:rPr lang="en-US" sz="2800" b="1" dirty="0"/>
              <a:t> </a:t>
            </a:r>
            <a:r>
              <a:rPr lang="en-US" sz="2800" b="1" dirty="0" err="1"/>
              <a:t>düşüpdir</a:t>
            </a:r>
            <a:r>
              <a:rPr lang="en-US" sz="2800" b="1" dirty="0"/>
              <a:t>. </a:t>
            </a:r>
            <a:r>
              <a:rPr lang="en-US" sz="2800" b="1" dirty="0" err="1"/>
              <a:t>Dört</a:t>
            </a:r>
            <a:r>
              <a:rPr lang="en-US" sz="2800" b="1" dirty="0"/>
              <a:t> </a:t>
            </a:r>
            <a:r>
              <a:rPr lang="en-US" sz="2800" b="1" dirty="0" err="1"/>
              <a:t>ýyldan</a:t>
            </a:r>
            <a:r>
              <a:rPr lang="en-US" sz="2800" b="1" dirty="0"/>
              <a:t> </a:t>
            </a:r>
            <a:r>
              <a:rPr lang="en-US" sz="2800" b="1" dirty="0" err="1"/>
              <a:t>soň</a:t>
            </a:r>
            <a:r>
              <a:rPr lang="en-US" sz="2800" b="1" dirty="0"/>
              <a:t> </a:t>
            </a:r>
            <a:r>
              <a:rPr lang="en-US" sz="2800" b="1" dirty="0" err="1"/>
              <a:t>ýesirlikden</a:t>
            </a:r>
            <a:r>
              <a:rPr lang="en-US" sz="2800" b="1" dirty="0"/>
              <a:t> </a:t>
            </a:r>
            <a:r>
              <a:rPr lang="en-US" sz="2800" b="1" dirty="0" err="1"/>
              <a:t>boşap</a:t>
            </a:r>
            <a:r>
              <a:rPr lang="en-US" sz="2800" b="1" dirty="0"/>
              <a:t>, </a:t>
            </a:r>
            <a:r>
              <a:rPr lang="en-US" sz="2800" b="1" dirty="0" err="1"/>
              <a:t>Abywerde</a:t>
            </a:r>
            <a:r>
              <a:rPr lang="en-US" sz="2800" b="1" dirty="0"/>
              <a:t> </a:t>
            </a:r>
            <a:r>
              <a:rPr lang="en-US" sz="2800" b="1" dirty="0" err="1"/>
              <a:t>gelýär</a:t>
            </a:r>
            <a:r>
              <a:rPr lang="en-US" sz="2800" b="1" dirty="0"/>
              <a:t>. </a:t>
            </a:r>
            <a:r>
              <a:rPr lang="en-US" sz="2800" b="1" dirty="0" err="1"/>
              <a:t>Abywerdiň</a:t>
            </a:r>
            <a:r>
              <a:rPr lang="en-US" sz="2800" b="1" dirty="0"/>
              <a:t> </a:t>
            </a:r>
            <a:r>
              <a:rPr lang="en-US" sz="2800" b="1" dirty="0" err="1"/>
              <a:t>häkimi</a:t>
            </a:r>
            <a:r>
              <a:rPr lang="en-US" sz="2800" b="1" dirty="0"/>
              <a:t> Baba Aly </a:t>
            </a:r>
            <a:r>
              <a:rPr lang="en-US" sz="2800" b="1" dirty="0" err="1"/>
              <a:t>begiň</a:t>
            </a:r>
            <a:r>
              <a:rPr lang="en-US" sz="2800" b="1" dirty="0"/>
              <a:t> </a:t>
            </a:r>
            <a:r>
              <a:rPr lang="en-US" sz="2800" b="1" dirty="0" err="1"/>
              <a:t>gullugynda</a:t>
            </a:r>
            <a:r>
              <a:rPr lang="en-US" sz="2800" b="1" dirty="0"/>
              <a:t> </a:t>
            </a:r>
            <a:r>
              <a:rPr lang="en-US" sz="2800" b="1" dirty="0" err="1"/>
              <a:t>durup</a:t>
            </a:r>
            <a:r>
              <a:rPr lang="en-US" sz="2800" b="1" dirty="0"/>
              <a:t>, </a:t>
            </a:r>
            <a:r>
              <a:rPr lang="en-US" sz="2800" b="1" dirty="0" err="1"/>
              <a:t>onuň</a:t>
            </a:r>
            <a:r>
              <a:rPr lang="en-US" sz="2800" b="1" dirty="0"/>
              <a:t> </a:t>
            </a:r>
            <a:r>
              <a:rPr lang="en-US" sz="2800" b="1" dirty="0" err="1"/>
              <a:t>gyzyna</a:t>
            </a:r>
            <a:r>
              <a:rPr lang="en-US" sz="2800" b="1" dirty="0"/>
              <a:t> </a:t>
            </a:r>
            <a:r>
              <a:rPr lang="en-US" sz="2800" b="1" dirty="0" err="1"/>
              <a:t>öýlenýär</a:t>
            </a:r>
            <a:r>
              <a:rPr lang="en-US" sz="2800" b="1" dirty="0"/>
              <a:t>. 1724-nji </a:t>
            </a:r>
            <a:r>
              <a:rPr lang="en-US" sz="2800" b="1" dirty="0" err="1"/>
              <a:t>ýylda</a:t>
            </a:r>
            <a:r>
              <a:rPr lang="en-US" sz="2800" b="1" dirty="0"/>
              <a:t> </a:t>
            </a:r>
            <a:r>
              <a:rPr lang="en-US" sz="2800" b="1" dirty="0" err="1"/>
              <a:t>bolsa</a:t>
            </a:r>
            <a:r>
              <a:rPr lang="en-US" sz="2800" b="1" dirty="0"/>
              <a:t> Merwe </a:t>
            </a:r>
            <a:r>
              <a:rPr lang="en-US" sz="2800" b="1" dirty="0" err="1"/>
              <a:t>ýöriş</a:t>
            </a:r>
            <a:r>
              <a:rPr lang="en-US" sz="2800" b="1" dirty="0"/>
              <a:t> </a:t>
            </a:r>
            <a:r>
              <a:rPr lang="en-US" sz="2800" b="1" dirty="0" err="1"/>
              <a:t>edip</a:t>
            </a:r>
            <a:r>
              <a:rPr lang="en-US" sz="2800" b="1" dirty="0"/>
              <a:t>, </a:t>
            </a:r>
            <a:r>
              <a:rPr lang="en-US" sz="2800" b="1" dirty="0" err="1"/>
              <a:t>ony</a:t>
            </a:r>
            <a:r>
              <a:rPr lang="en-US" sz="2800" b="1" dirty="0"/>
              <a:t> </a:t>
            </a:r>
            <a:r>
              <a:rPr lang="en-US" sz="2800" b="1" dirty="0" err="1"/>
              <a:t>doly</a:t>
            </a:r>
            <a:r>
              <a:rPr lang="en-US" sz="2800" b="1" dirty="0"/>
              <a:t> </a:t>
            </a:r>
            <a:r>
              <a:rPr lang="en-US" sz="2800" b="1" dirty="0" err="1"/>
              <a:t>eýeleýär</a:t>
            </a:r>
            <a:r>
              <a:rPr lang="en-US" sz="2800" b="1" dirty="0"/>
              <a:t>. </a:t>
            </a:r>
            <a:r>
              <a:rPr lang="en-US" sz="2800" b="1" dirty="0" err="1"/>
              <a:t>Sefewileriň</a:t>
            </a:r>
            <a:r>
              <a:rPr lang="en-US" sz="2800" b="1" dirty="0"/>
              <a:t> </a:t>
            </a:r>
            <a:r>
              <a:rPr lang="en-US" sz="2800" b="1" dirty="0" err="1"/>
              <a:t>iň</a:t>
            </a:r>
            <a:r>
              <a:rPr lang="en-US" sz="2800" b="1" dirty="0"/>
              <a:t> </a:t>
            </a:r>
            <a:r>
              <a:rPr lang="en-US" sz="2800" b="1" dirty="0" err="1"/>
              <a:t>soňky</a:t>
            </a:r>
            <a:r>
              <a:rPr lang="en-US" sz="2800" b="1" dirty="0"/>
              <a:t> </a:t>
            </a:r>
            <a:r>
              <a:rPr lang="en-US" sz="2800" b="1" dirty="0" err="1"/>
              <a:t>patyşasy</a:t>
            </a:r>
            <a:r>
              <a:rPr lang="en-US" sz="2800" b="1" dirty="0"/>
              <a:t> </a:t>
            </a:r>
            <a:r>
              <a:rPr lang="en-US" sz="2800" b="1" dirty="0" err="1"/>
              <a:t>Tahmasp</a:t>
            </a:r>
            <a:r>
              <a:rPr lang="en-US" sz="2800" b="1" dirty="0"/>
              <a:t> </a:t>
            </a:r>
            <a:r>
              <a:rPr lang="en-US" sz="2800" b="1" dirty="0" err="1"/>
              <a:t>Nediri</a:t>
            </a:r>
            <a:r>
              <a:rPr lang="en-US" sz="2800" b="1" dirty="0"/>
              <a:t> 1726-nji </a:t>
            </a:r>
            <a:r>
              <a:rPr lang="en-US" sz="2800" b="1" dirty="0" err="1"/>
              <a:t>ýylda</a:t>
            </a:r>
            <a:r>
              <a:rPr lang="en-US" sz="2800" b="1" dirty="0"/>
              <a:t> </a:t>
            </a:r>
            <a:r>
              <a:rPr lang="en-US" sz="2800" b="1" dirty="0" err="1"/>
              <a:t>öz</a:t>
            </a:r>
            <a:r>
              <a:rPr lang="en-US" sz="2800" b="1" dirty="0"/>
              <a:t> </a:t>
            </a:r>
            <a:r>
              <a:rPr lang="en-US" sz="2800" b="1" dirty="0" err="1"/>
              <a:t>ýanyna</a:t>
            </a:r>
            <a:r>
              <a:rPr lang="en-US" sz="2800" b="1" dirty="0"/>
              <a:t> </a:t>
            </a:r>
            <a:r>
              <a:rPr lang="en-US" sz="2800" b="1" dirty="0" err="1"/>
              <a:t>gulluk</a:t>
            </a:r>
            <a:r>
              <a:rPr lang="en-US" sz="2800" b="1" dirty="0"/>
              <a:t> </a:t>
            </a:r>
            <a:r>
              <a:rPr lang="en-US" sz="2800" b="1" dirty="0" err="1"/>
              <a:t>etmäge</a:t>
            </a:r>
            <a:r>
              <a:rPr lang="en-US" sz="2800" b="1" dirty="0"/>
              <a:t> </a:t>
            </a:r>
            <a:r>
              <a:rPr lang="en-US" sz="2800" b="1" dirty="0" err="1"/>
              <a:t>alyp</a:t>
            </a:r>
            <a:r>
              <a:rPr lang="en-US" sz="2800" b="1" dirty="0"/>
              <a:t>, </a:t>
            </a:r>
            <a:r>
              <a:rPr lang="en-US" sz="2800" b="1" dirty="0" err="1"/>
              <a:t>goşunbaşy</a:t>
            </a:r>
            <a:r>
              <a:rPr lang="en-US" sz="2800" b="1" dirty="0"/>
              <a:t> </a:t>
            </a:r>
            <a:r>
              <a:rPr lang="en-US" sz="2800" b="1" dirty="0" err="1"/>
              <a:t>edip</a:t>
            </a:r>
            <a:r>
              <a:rPr lang="en-US" sz="2800" b="1" dirty="0"/>
              <a:t> </a:t>
            </a:r>
            <a:r>
              <a:rPr lang="en-US" sz="2800" b="1" dirty="0" err="1"/>
              <a:t>belleýärler</a:t>
            </a:r>
            <a:r>
              <a:rPr lang="en-US" sz="2800" b="1" dirty="0"/>
              <a:t>. </a:t>
            </a:r>
            <a:r>
              <a:rPr lang="en-US" sz="2800" b="1" dirty="0" err="1"/>
              <a:t>Maşadyň</a:t>
            </a:r>
            <a:r>
              <a:rPr lang="en-US" sz="2800" b="1" dirty="0"/>
              <a:t> </a:t>
            </a:r>
            <a:r>
              <a:rPr lang="en-US" sz="2800" b="1" dirty="0" err="1"/>
              <a:t>dikmesini</a:t>
            </a:r>
            <a:r>
              <a:rPr lang="en-US" sz="2800" b="1" dirty="0"/>
              <a:t> </a:t>
            </a:r>
            <a:r>
              <a:rPr lang="en-US" sz="2800" b="1" dirty="0" err="1"/>
              <a:t>öldürip</a:t>
            </a:r>
            <a:r>
              <a:rPr lang="en-US" sz="2800" b="1" dirty="0"/>
              <a:t>, </a:t>
            </a:r>
            <a:r>
              <a:rPr lang="en-US" sz="2800" b="1" dirty="0" err="1"/>
              <a:t>bütin</a:t>
            </a:r>
            <a:r>
              <a:rPr lang="en-US" sz="2800" b="1" dirty="0"/>
              <a:t> </a:t>
            </a:r>
            <a:r>
              <a:rPr lang="en-US" sz="2800" b="1" dirty="0" err="1"/>
              <a:t>Horasanyň</a:t>
            </a:r>
            <a:r>
              <a:rPr lang="en-US" sz="2800" b="1" dirty="0"/>
              <a:t> </a:t>
            </a:r>
            <a:r>
              <a:rPr lang="en-US" sz="2800" b="1" dirty="0" err="1"/>
              <a:t>ýeke-täk</a:t>
            </a:r>
            <a:r>
              <a:rPr lang="en-US" sz="2800" b="1" dirty="0"/>
              <a:t> </a:t>
            </a:r>
            <a:r>
              <a:rPr lang="en-US" sz="2800" b="1" dirty="0" err="1"/>
              <a:t>häkimi</a:t>
            </a:r>
            <a:r>
              <a:rPr lang="en-US" sz="2800" b="1" dirty="0"/>
              <a:t> we </a:t>
            </a:r>
            <a:r>
              <a:rPr lang="en-US" sz="2800" b="1" dirty="0" err="1"/>
              <a:t>serkerdesi</a:t>
            </a:r>
            <a:r>
              <a:rPr lang="en-US" sz="2800" b="1" dirty="0"/>
              <a:t> </a:t>
            </a:r>
            <a:r>
              <a:rPr lang="en-US" sz="2800" b="1" dirty="0" err="1"/>
              <a:t>bolýar</a:t>
            </a:r>
            <a:r>
              <a:rPr lang="en-US" sz="2800" b="1" dirty="0"/>
              <a:t>. 1731-nji </a:t>
            </a:r>
            <a:r>
              <a:rPr lang="en-US" sz="2800" b="1" dirty="0" err="1"/>
              <a:t>ýylda</a:t>
            </a:r>
            <a:r>
              <a:rPr lang="en-US" sz="2800" b="1" dirty="0"/>
              <a:t> </a:t>
            </a:r>
            <a:r>
              <a:rPr lang="en-US" sz="2800" b="1" dirty="0" err="1"/>
              <a:t>şa</a:t>
            </a:r>
            <a:r>
              <a:rPr lang="en-US" sz="2800" b="1" dirty="0"/>
              <a:t> </a:t>
            </a:r>
            <a:r>
              <a:rPr lang="en-US" sz="2800" b="1" dirty="0" err="1"/>
              <a:t>Tahmasp</a:t>
            </a:r>
            <a:r>
              <a:rPr lang="en-US" sz="2800" b="1" dirty="0"/>
              <a:t> </a:t>
            </a:r>
            <a:r>
              <a:rPr lang="en-US" sz="2800" b="1" dirty="0" err="1"/>
              <a:t>ölüpdir</a:t>
            </a:r>
            <a:r>
              <a:rPr lang="en-US" sz="2800" b="1" dirty="0"/>
              <a:t>. </a:t>
            </a:r>
            <a:r>
              <a:rPr lang="en-US" sz="2800" b="1" dirty="0" err="1"/>
              <a:t>Onuň</a:t>
            </a:r>
            <a:r>
              <a:rPr lang="en-US" sz="2800" b="1" dirty="0"/>
              <a:t> </a:t>
            </a:r>
            <a:r>
              <a:rPr lang="en-US" sz="2800" b="1" dirty="0" err="1"/>
              <a:t>ýerine</a:t>
            </a:r>
            <a:r>
              <a:rPr lang="en-US" sz="2800" b="1" dirty="0"/>
              <a:t> </a:t>
            </a:r>
            <a:r>
              <a:rPr lang="en-US" sz="2800" b="1" dirty="0" err="1"/>
              <a:t>ýaşajyk</a:t>
            </a:r>
            <a:r>
              <a:rPr lang="en-US" sz="2800" b="1" dirty="0"/>
              <a:t> </a:t>
            </a:r>
            <a:r>
              <a:rPr lang="en-US" sz="2800" b="1" dirty="0" err="1"/>
              <a:t>ogly</a:t>
            </a:r>
            <a:r>
              <a:rPr lang="en-US" sz="2800" b="1" dirty="0"/>
              <a:t> </a:t>
            </a:r>
            <a:r>
              <a:rPr lang="en-US" sz="2800" b="1" dirty="0" err="1"/>
              <a:t>Apbas</a:t>
            </a:r>
            <a:r>
              <a:rPr lang="en-US" sz="2800" b="1" dirty="0"/>
              <a:t> </a:t>
            </a:r>
            <a:r>
              <a:rPr lang="en-US" sz="2800" b="1" dirty="0" err="1"/>
              <a:t>tagta</a:t>
            </a:r>
            <a:r>
              <a:rPr lang="en-US" sz="2800" b="1" dirty="0"/>
              <a:t> </a:t>
            </a:r>
            <a:r>
              <a:rPr lang="en-US" sz="2800" b="1" dirty="0" err="1"/>
              <a:t>çykarylypdyr</a:t>
            </a:r>
            <a:r>
              <a:rPr lang="en-US" sz="2800" b="1" dirty="0"/>
              <a:t>. </a:t>
            </a:r>
            <a:r>
              <a:rPr lang="en-US" sz="2800" b="1" dirty="0" err="1"/>
              <a:t>Biraz</a:t>
            </a:r>
            <a:r>
              <a:rPr lang="en-US" sz="2800" b="1" dirty="0"/>
              <a:t> </a:t>
            </a:r>
            <a:r>
              <a:rPr lang="en-US" sz="2800" b="1" dirty="0" err="1"/>
              <a:t>wagt</a:t>
            </a:r>
            <a:r>
              <a:rPr lang="en-US" sz="2800" b="1" dirty="0"/>
              <a:t> </a:t>
            </a:r>
            <a:r>
              <a:rPr lang="en-US" sz="2800" b="1" dirty="0" err="1"/>
              <a:t>Nedir</a:t>
            </a:r>
            <a:r>
              <a:rPr lang="en-US" sz="2800" b="1" dirty="0"/>
              <a:t> </a:t>
            </a:r>
            <a:r>
              <a:rPr lang="en-US" sz="2800" b="1" dirty="0" err="1"/>
              <a:t>şazadanyň</a:t>
            </a:r>
            <a:r>
              <a:rPr lang="en-US" sz="2800" b="1" dirty="0"/>
              <a:t> </a:t>
            </a:r>
            <a:r>
              <a:rPr lang="en-US" sz="2800" b="1" dirty="0" err="1"/>
              <a:t>adyndan</a:t>
            </a:r>
            <a:r>
              <a:rPr lang="en-US" sz="2800" b="1" dirty="0"/>
              <a:t> </a:t>
            </a:r>
            <a:r>
              <a:rPr lang="en-US" sz="2800" b="1" dirty="0" err="1"/>
              <a:t>ýurdy</a:t>
            </a:r>
            <a:r>
              <a:rPr lang="en-US" sz="2800" b="1" dirty="0"/>
              <a:t> </a:t>
            </a:r>
            <a:r>
              <a:rPr lang="en-US" sz="2800" b="1" dirty="0" err="1"/>
              <a:t>edara</a:t>
            </a:r>
            <a:r>
              <a:rPr lang="en-US" sz="2800" b="1" dirty="0"/>
              <a:t> </a:t>
            </a:r>
            <a:r>
              <a:rPr lang="en-US" sz="2800" b="1" dirty="0" err="1"/>
              <a:t>edipdir</a:t>
            </a:r>
            <a:r>
              <a:rPr lang="en-US" sz="2800" b="1" dirty="0"/>
              <a:t>. 1736-njy </a:t>
            </a:r>
            <a:r>
              <a:rPr lang="en-US" sz="2800" b="1" dirty="0" err="1"/>
              <a:t>ýylda</a:t>
            </a:r>
            <a:r>
              <a:rPr lang="en-US" sz="2800" b="1" dirty="0"/>
              <a:t> </a:t>
            </a:r>
            <a:r>
              <a:rPr lang="en-US" sz="2800" b="1" dirty="0" err="1"/>
              <a:t>bolsa</a:t>
            </a:r>
            <a:r>
              <a:rPr lang="en-US" sz="2800" b="1" dirty="0"/>
              <a:t> </a:t>
            </a:r>
            <a:r>
              <a:rPr lang="en-US" sz="2800" b="1" dirty="0" err="1"/>
              <a:t>özüni</a:t>
            </a:r>
            <a:r>
              <a:rPr lang="en-US" sz="2800" b="1" dirty="0"/>
              <a:t> </a:t>
            </a:r>
            <a:r>
              <a:rPr lang="en-US" sz="2800" b="1" dirty="0" err="1"/>
              <a:t>Eýranyň</a:t>
            </a:r>
            <a:r>
              <a:rPr lang="en-US" sz="2800" b="1" dirty="0"/>
              <a:t> </a:t>
            </a:r>
            <a:r>
              <a:rPr lang="en-US" sz="2800" b="1" dirty="0" err="1"/>
              <a:t>şasy</a:t>
            </a:r>
            <a:r>
              <a:rPr lang="en-US" sz="2800" b="1" dirty="0"/>
              <a:t> </a:t>
            </a:r>
            <a:r>
              <a:rPr lang="en-US" sz="2800" b="1" dirty="0" err="1"/>
              <a:t>diýip</a:t>
            </a:r>
            <a:r>
              <a:rPr lang="en-US" sz="2800" b="1" dirty="0"/>
              <a:t> </a:t>
            </a:r>
            <a:r>
              <a:rPr lang="en-US" sz="2800" b="1" dirty="0" err="1"/>
              <a:t>yglan</a:t>
            </a:r>
            <a:r>
              <a:rPr lang="en-US" sz="2800" b="1" dirty="0"/>
              <a:t> </a:t>
            </a:r>
            <a:r>
              <a:rPr lang="en-US" sz="2800" b="1" dirty="0" err="1"/>
              <a:t>edilmegini</a:t>
            </a:r>
            <a:r>
              <a:rPr lang="en-US" sz="2800" b="1" dirty="0"/>
              <a:t> </a:t>
            </a:r>
            <a:r>
              <a:rPr lang="en-US" sz="2800" b="1" dirty="0" err="1"/>
              <a:t>gazanypdyr</a:t>
            </a:r>
            <a:r>
              <a:rPr lang="en-US" sz="2800" b="1" dirty="0"/>
              <a:t>.</a:t>
            </a:r>
            <a:r>
              <a:rPr lang="ru-RU" sz="2800" b="1" dirty="0"/>
              <a:t/>
            </a:r>
            <a:br>
              <a:rPr lang="ru-RU" sz="2800" b="1" dirty="0"/>
            </a:br>
            <a:endParaRPr lang="ru-RU" sz="2800" dirty="0">
              <a:solidFill>
                <a:srgbClr val="FF0000"/>
              </a:solidFill>
            </a:endParaRPr>
          </a:p>
        </p:txBody>
      </p:sp>
    </p:spTree>
    <p:extLst>
      <p:ext uri="{BB962C8B-B14F-4D97-AF65-F5344CB8AC3E}">
        <p14:creationId xmlns:p14="http://schemas.microsoft.com/office/powerpoint/2010/main" val="51335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146" y="254977"/>
            <a:ext cx="11649807" cy="6189785"/>
          </a:xfrm>
        </p:spPr>
        <p:txBody>
          <a:bodyPr/>
          <a:lstStyle/>
          <a:p>
            <a:r>
              <a:rPr lang="tk-TM" sz="2800" b="1" dirty="0" smtClean="0"/>
              <a:t>	</a:t>
            </a:r>
            <a:r>
              <a:rPr lang="ru-RU" sz="2800" b="1" dirty="0" smtClean="0"/>
              <a:t>1740-njy </a:t>
            </a:r>
            <a:r>
              <a:rPr lang="ru-RU" sz="2800" b="1" dirty="0" err="1"/>
              <a:t>ýylyň</a:t>
            </a:r>
            <a:r>
              <a:rPr lang="ru-RU" sz="2800" b="1" dirty="0"/>
              <a:t> </a:t>
            </a:r>
            <a:r>
              <a:rPr lang="ru-RU" sz="2800" b="1" dirty="0" err="1"/>
              <a:t>tomsunda</a:t>
            </a:r>
            <a:r>
              <a:rPr lang="ru-RU" sz="2800" b="1" dirty="0"/>
              <a:t> </a:t>
            </a:r>
            <a:r>
              <a:rPr lang="ru-RU" sz="2800" b="1" dirty="0" err="1"/>
              <a:t>Nedir</a:t>
            </a:r>
            <a:r>
              <a:rPr lang="ru-RU" sz="2800" b="1" dirty="0"/>
              <a:t> </a:t>
            </a:r>
            <a:r>
              <a:rPr lang="ru-RU" sz="2800" b="1" dirty="0" err="1"/>
              <a:t>şa</a:t>
            </a:r>
            <a:r>
              <a:rPr lang="ru-RU" sz="2800" b="1" dirty="0"/>
              <a:t> </a:t>
            </a:r>
            <a:r>
              <a:rPr lang="ru-RU" sz="2800" b="1" dirty="0" err="1"/>
              <a:t>köp</a:t>
            </a:r>
            <a:r>
              <a:rPr lang="ru-RU" sz="2800" b="1" dirty="0"/>
              <a:t> </a:t>
            </a:r>
            <a:r>
              <a:rPr lang="ru-RU" sz="2800" b="1" dirty="0" err="1"/>
              <a:t>goşun</a:t>
            </a:r>
            <a:r>
              <a:rPr lang="ru-RU" sz="2800" b="1" dirty="0"/>
              <a:t> </a:t>
            </a:r>
            <a:r>
              <a:rPr lang="ru-RU" sz="2800" b="1" dirty="0" err="1"/>
              <a:t>bilen</a:t>
            </a:r>
            <a:r>
              <a:rPr lang="ru-RU" sz="2800" b="1" dirty="0"/>
              <a:t> </a:t>
            </a:r>
            <a:r>
              <a:rPr lang="ru-RU" sz="2800" b="1" dirty="0" err="1"/>
              <a:t>Orta</a:t>
            </a:r>
            <a:r>
              <a:rPr lang="ru-RU" sz="2800" b="1" dirty="0"/>
              <a:t> </a:t>
            </a:r>
            <a:r>
              <a:rPr lang="ru-RU" sz="2800" b="1" dirty="0" err="1"/>
              <a:t>Aziýa</a:t>
            </a:r>
            <a:r>
              <a:rPr lang="ru-RU" sz="2800" b="1" dirty="0"/>
              <a:t> </a:t>
            </a:r>
            <a:r>
              <a:rPr lang="ru-RU" sz="2800" b="1" dirty="0" err="1"/>
              <a:t>hanlyklaryny</a:t>
            </a:r>
            <a:r>
              <a:rPr lang="ru-RU" sz="2800" b="1" dirty="0"/>
              <a:t> </a:t>
            </a:r>
            <a:r>
              <a:rPr lang="ru-RU" sz="2800" b="1" dirty="0" err="1"/>
              <a:t>özüne</a:t>
            </a:r>
            <a:r>
              <a:rPr lang="ru-RU" sz="2800" b="1" dirty="0"/>
              <a:t> </a:t>
            </a:r>
            <a:r>
              <a:rPr lang="ru-RU" sz="2800" b="1" dirty="0" err="1"/>
              <a:t>tabyn</a:t>
            </a:r>
            <a:r>
              <a:rPr lang="ru-RU" sz="2800" b="1" dirty="0"/>
              <a:t> </a:t>
            </a:r>
            <a:r>
              <a:rPr lang="ru-RU" sz="2800" b="1" dirty="0" err="1"/>
              <a:t>etmek</a:t>
            </a:r>
            <a:r>
              <a:rPr lang="ru-RU" sz="2800" b="1" dirty="0"/>
              <a:t> </a:t>
            </a:r>
            <a:r>
              <a:rPr lang="ru-RU" sz="2800" b="1" dirty="0" err="1"/>
              <a:t>üçin</a:t>
            </a:r>
            <a:r>
              <a:rPr lang="ru-RU" sz="2800" b="1" dirty="0"/>
              <a:t> </a:t>
            </a:r>
            <a:r>
              <a:rPr lang="ru-RU" sz="2800" b="1" dirty="0" err="1"/>
              <a:t>ýörişe</a:t>
            </a:r>
            <a:r>
              <a:rPr lang="ru-RU" sz="2800" b="1" dirty="0"/>
              <a:t> </a:t>
            </a:r>
            <a:r>
              <a:rPr lang="ru-RU" sz="2800" b="1" dirty="0" err="1"/>
              <a:t>başlapdyr</a:t>
            </a:r>
            <a:r>
              <a:rPr lang="ru-RU" sz="2800" b="1" dirty="0"/>
              <a:t>. </a:t>
            </a:r>
            <a:r>
              <a:rPr lang="ru-RU" sz="2800" b="1" dirty="0" err="1"/>
              <a:t>Nedir</a:t>
            </a:r>
            <a:r>
              <a:rPr lang="ru-RU" sz="2800" b="1" dirty="0"/>
              <a:t> </a:t>
            </a:r>
            <a:r>
              <a:rPr lang="ru-RU" sz="2800" b="1" dirty="0" err="1"/>
              <a:t>şa</a:t>
            </a:r>
            <a:r>
              <a:rPr lang="ru-RU" sz="2800" b="1" dirty="0"/>
              <a:t> </a:t>
            </a:r>
            <a:r>
              <a:rPr lang="ru-RU" sz="2800" b="1" dirty="0" err="1"/>
              <a:t>öz</a:t>
            </a:r>
            <a:r>
              <a:rPr lang="ru-RU" sz="2800" b="1" dirty="0"/>
              <a:t> </a:t>
            </a:r>
            <a:r>
              <a:rPr lang="ru-RU" sz="2800" b="1" dirty="0" err="1"/>
              <a:t>goşunyny</a:t>
            </a:r>
            <a:r>
              <a:rPr lang="ru-RU" sz="2800" b="1" dirty="0"/>
              <a:t> </a:t>
            </a:r>
            <a:r>
              <a:rPr lang="ru-RU" sz="2800" b="1" dirty="0" err="1"/>
              <a:t>üçe</a:t>
            </a:r>
            <a:r>
              <a:rPr lang="ru-RU" sz="2800" b="1" dirty="0"/>
              <a:t> </a:t>
            </a:r>
            <a:r>
              <a:rPr lang="ru-RU" sz="2800" b="1" dirty="0" err="1"/>
              <a:t>bölüp</a:t>
            </a:r>
            <a:r>
              <a:rPr lang="ru-RU" sz="2800" b="1" dirty="0"/>
              <a:t>: </a:t>
            </a:r>
            <a:r>
              <a:rPr lang="ru-RU" sz="2800" b="1" dirty="0" err="1"/>
              <a:t>bir</a:t>
            </a:r>
            <a:r>
              <a:rPr lang="ru-RU" sz="2800" b="1" dirty="0"/>
              <a:t> </a:t>
            </a:r>
            <a:r>
              <a:rPr lang="ru-RU" sz="2800" b="1" dirty="0" err="1"/>
              <a:t>bölegine</a:t>
            </a:r>
            <a:r>
              <a:rPr lang="ru-RU" sz="2800" b="1" dirty="0"/>
              <a:t> </a:t>
            </a:r>
            <a:r>
              <a:rPr lang="ru-RU" sz="2800" b="1" dirty="0" err="1"/>
              <a:t>agasynyň</a:t>
            </a:r>
            <a:r>
              <a:rPr lang="ru-RU" sz="2800" b="1" dirty="0"/>
              <a:t> </a:t>
            </a:r>
            <a:r>
              <a:rPr lang="ru-RU" sz="2800" b="1" dirty="0" err="1"/>
              <a:t>ogly</a:t>
            </a:r>
            <a:r>
              <a:rPr lang="ru-RU" sz="2800" b="1" dirty="0"/>
              <a:t> </a:t>
            </a:r>
            <a:r>
              <a:rPr lang="ru-RU" sz="2800" b="1" dirty="0" err="1"/>
              <a:t>Alyguly</a:t>
            </a:r>
            <a:r>
              <a:rPr lang="ru-RU" sz="2800" b="1" dirty="0"/>
              <a:t> </a:t>
            </a:r>
            <a:r>
              <a:rPr lang="ru-RU" sz="2800" b="1" dirty="0" err="1"/>
              <a:t>han</a:t>
            </a:r>
            <a:r>
              <a:rPr lang="ru-RU" sz="2800" b="1" dirty="0"/>
              <a:t>, </a:t>
            </a:r>
            <a:r>
              <a:rPr lang="ru-RU" sz="2800" b="1" dirty="0" err="1"/>
              <a:t>ikinji</a:t>
            </a:r>
            <a:r>
              <a:rPr lang="ru-RU" sz="2800" b="1" dirty="0"/>
              <a:t> </a:t>
            </a:r>
            <a:r>
              <a:rPr lang="ru-RU" sz="2800" b="1" dirty="0" err="1"/>
              <a:t>bir</a:t>
            </a:r>
            <a:r>
              <a:rPr lang="ru-RU" sz="2800" b="1" dirty="0"/>
              <a:t> </a:t>
            </a:r>
            <a:r>
              <a:rPr lang="ru-RU" sz="2800" b="1" dirty="0" err="1"/>
              <a:t>bölegine</a:t>
            </a:r>
            <a:r>
              <a:rPr lang="ru-RU" sz="2800" b="1" dirty="0"/>
              <a:t> </a:t>
            </a:r>
            <a:r>
              <a:rPr lang="ru-RU" sz="2800" b="1" dirty="0" err="1"/>
              <a:t>ogly</a:t>
            </a:r>
            <a:r>
              <a:rPr lang="ru-RU" sz="2800" b="1" dirty="0"/>
              <a:t> </a:t>
            </a:r>
            <a:r>
              <a:rPr lang="ru-RU" sz="2800" b="1" dirty="0" err="1"/>
              <a:t>Ryzaguly</a:t>
            </a:r>
            <a:r>
              <a:rPr lang="ru-RU" sz="2800" b="1" dirty="0"/>
              <a:t> </a:t>
            </a:r>
            <a:r>
              <a:rPr lang="ru-RU" sz="2800" b="1" dirty="0" err="1"/>
              <a:t>han</a:t>
            </a:r>
            <a:r>
              <a:rPr lang="ru-RU" sz="2800" b="1" dirty="0"/>
              <a:t>, </a:t>
            </a:r>
            <a:r>
              <a:rPr lang="ru-RU" sz="2800" b="1" dirty="0" err="1"/>
              <a:t>üçünji</a:t>
            </a:r>
            <a:r>
              <a:rPr lang="ru-RU" sz="2800" b="1" dirty="0"/>
              <a:t> </a:t>
            </a:r>
            <a:r>
              <a:rPr lang="ru-RU" sz="2800" b="1" dirty="0" err="1"/>
              <a:t>bir</a:t>
            </a:r>
            <a:r>
              <a:rPr lang="ru-RU" sz="2800" b="1" dirty="0"/>
              <a:t> </a:t>
            </a:r>
            <a:r>
              <a:rPr lang="ru-RU" sz="2800" b="1" dirty="0" err="1"/>
              <a:t>bölegine</a:t>
            </a:r>
            <a:r>
              <a:rPr lang="ru-RU" sz="2800" b="1" dirty="0"/>
              <a:t> </a:t>
            </a:r>
            <a:r>
              <a:rPr lang="ru-RU" sz="2800" b="1" dirty="0" err="1"/>
              <a:t>bolsa</a:t>
            </a:r>
            <a:r>
              <a:rPr lang="ru-RU" sz="2800" b="1" dirty="0"/>
              <a:t> </a:t>
            </a:r>
            <a:r>
              <a:rPr lang="ru-RU" sz="2800" b="1" dirty="0" err="1"/>
              <a:t>özi</a:t>
            </a:r>
            <a:r>
              <a:rPr lang="ru-RU" sz="2800" b="1" dirty="0"/>
              <a:t> </a:t>
            </a:r>
            <a:r>
              <a:rPr lang="ru-RU" sz="2800" b="1" dirty="0" err="1"/>
              <a:t>baştutanlyk</a:t>
            </a:r>
            <a:r>
              <a:rPr lang="ru-RU" sz="2800" b="1" dirty="0"/>
              <a:t> </a:t>
            </a:r>
            <a:r>
              <a:rPr lang="ru-RU" sz="2800" b="1" dirty="0" err="1"/>
              <a:t>edipdir</a:t>
            </a:r>
            <a:r>
              <a:rPr lang="ru-RU" sz="2800" b="1" dirty="0"/>
              <a:t>.</a:t>
            </a:r>
            <a:r>
              <a:rPr lang="en-US" sz="2800" b="1" dirty="0"/>
              <a:t/>
            </a:r>
            <a:br>
              <a:rPr lang="en-US" sz="2800" b="1" dirty="0"/>
            </a:br>
            <a:r>
              <a:rPr lang="tk-TM" sz="2800" b="1" dirty="0" smtClean="0"/>
              <a:t>	</a:t>
            </a:r>
            <a:r>
              <a:rPr lang="en-US" sz="2800" b="1" dirty="0" err="1" smtClean="0"/>
              <a:t>Nedir</a:t>
            </a:r>
            <a:r>
              <a:rPr lang="en-US" sz="2800" b="1" dirty="0" smtClean="0"/>
              <a:t> </a:t>
            </a:r>
            <a:r>
              <a:rPr lang="en-US" sz="2800" b="1" dirty="0" err="1"/>
              <a:t>şanyň</a:t>
            </a:r>
            <a:r>
              <a:rPr lang="en-US" sz="2800" b="1" dirty="0"/>
              <a:t> </a:t>
            </a:r>
            <a:r>
              <a:rPr lang="en-US" sz="2800" b="1" dirty="0" err="1"/>
              <a:t>zulumyna</a:t>
            </a:r>
            <a:r>
              <a:rPr lang="en-US" sz="2800" b="1" dirty="0"/>
              <a:t> </a:t>
            </a:r>
            <a:r>
              <a:rPr lang="en-US" sz="2800" b="1" dirty="0" err="1"/>
              <a:t>garşy</a:t>
            </a:r>
            <a:r>
              <a:rPr lang="en-US" sz="2800" b="1" dirty="0"/>
              <a:t> 1746-1747-nji </a:t>
            </a:r>
            <a:r>
              <a:rPr lang="en-US" sz="2800" b="1" dirty="0" err="1"/>
              <a:t>ýyllarda</a:t>
            </a:r>
            <a:r>
              <a:rPr lang="en-US" sz="2800" b="1" dirty="0"/>
              <a:t> </a:t>
            </a:r>
            <a:r>
              <a:rPr lang="en-US" sz="2800" b="1" dirty="0" err="1"/>
              <a:t>halk</a:t>
            </a:r>
            <a:r>
              <a:rPr lang="en-US" sz="2800" b="1" dirty="0"/>
              <a:t> </a:t>
            </a:r>
            <a:r>
              <a:rPr lang="en-US" sz="2800" b="1" dirty="0" err="1"/>
              <a:t>ýene</a:t>
            </a:r>
            <a:r>
              <a:rPr lang="en-US" sz="2800" b="1" dirty="0"/>
              <a:t> </a:t>
            </a:r>
            <a:r>
              <a:rPr lang="en-US" sz="2800" b="1" dirty="0" err="1"/>
              <a:t>aýaga</a:t>
            </a:r>
            <a:r>
              <a:rPr lang="en-US" sz="2800" b="1" dirty="0"/>
              <a:t> </a:t>
            </a:r>
            <a:r>
              <a:rPr lang="en-US" sz="2800" b="1" dirty="0" err="1"/>
              <a:t>galypdyr</a:t>
            </a:r>
            <a:r>
              <a:rPr lang="en-US" sz="2800" b="1" dirty="0"/>
              <a:t>. </a:t>
            </a:r>
            <a:r>
              <a:rPr lang="en-US" sz="2800" b="1" dirty="0" err="1"/>
              <a:t>Merwde</a:t>
            </a:r>
            <a:r>
              <a:rPr lang="en-US" sz="2800" b="1" dirty="0"/>
              <a:t> we </a:t>
            </a:r>
            <a:r>
              <a:rPr lang="en-US" sz="2800" b="1" dirty="0" err="1"/>
              <a:t>Kaspi</a:t>
            </a:r>
            <a:r>
              <a:rPr lang="en-US" sz="2800" b="1" dirty="0"/>
              <a:t> </a:t>
            </a:r>
            <a:r>
              <a:rPr lang="en-US" sz="2800" b="1" dirty="0" err="1"/>
              <a:t>deňziniň</a:t>
            </a:r>
            <a:r>
              <a:rPr lang="en-US" sz="2800" b="1" dirty="0"/>
              <a:t> </a:t>
            </a:r>
            <a:r>
              <a:rPr lang="en-US" sz="2800" b="1" dirty="0" err="1"/>
              <a:t>gündogar</a:t>
            </a:r>
            <a:r>
              <a:rPr lang="en-US" sz="2800" b="1" dirty="0"/>
              <a:t> </a:t>
            </a:r>
            <a:r>
              <a:rPr lang="en-US" sz="2800" b="1" dirty="0" err="1"/>
              <a:t>kenarlarynda</a:t>
            </a:r>
            <a:r>
              <a:rPr lang="en-US" sz="2800" b="1" dirty="0"/>
              <a:t> </a:t>
            </a:r>
            <a:r>
              <a:rPr lang="en-US" sz="2800" b="1" dirty="0" err="1"/>
              <a:t>uly</a:t>
            </a:r>
            <a:r>
              <a:rPr lang="en-US" sz="2800" b="1" dirty="0"/>
              <a:t> </a:t>
            </a:r>
            <a:r>
              <a:rPr lang="en-US" sz="2800" b="1" dirty="0" err="1"/>
              <a:t>gozgalaňlar</a:t>
            </a:r>
            <a:r>
              <a:rPr lang="en-US" sz="2800" b="1" dirty="0"/>
              <a:t> </a:t>
            </a:r>
            <a:r>
              <a:rPr lang="en-US" sz="2800" b="1" dirty="0" err="1"/>
              <a:t>bolupdyr</a:t>
            </a:r>
            <a:r>
              <a:rPr lang="en-US" sz="2800" b="1" dirty="0"/>
              <a:t>. </a:t>
            </a:r>
            <a:r>
              <a:rPr lang="en-US" sz="2800" b="1" dirty="0" err="1"/>
              <a:t>Yzly-yzyna</a:t>
            </a:r>
            <a:r>
              <a:rPr lang="en-US" sz="2800" b="1" dirty="0"/>
              <a:t> </a:t>
            </a:r>
            <a:r>
              <a:rPr lang="en-US" sz="2800" b="1" dirty="0" err="1"/>
              <a:t>guralýan</a:t>
            </a:r>
            <a:r>
              <a:rPr lang="en-US" sz="2800" b="1" dirty="0"/>
              <a:t> </a:t>
            </a:r>
            <a:r>
              <a:rPr lang="en-US" sz="2800" b="1" dirty="0" err="1"/>
              <a:t>dildüwşikler</a:t>
            </a:r>
            <a:r>
              <a:rPr lang="en-US" sz="2800" b="1" dirty="0"/>
              <a:t> </a:t>
            </a:r>
            <a:r>
              <a:rPr lang="en-US" sz="2800" b="1" dirty="0" err="1"/>
              <a:t>barha</a:t>
            </a:r>
            <a:r>
              <a:rPr lang="en-US" sz="2800" b="1" dirty="0"/>
              <a:t> </a:t>
            </a:r>
            <a:r>
              <a:rPr lang="en-US" sz="2800" b="1" dirty="0" err="1"/>
              <a:t>köpelipdir</a:t>
            </a:r>
            <a:r>
              <a:rPr lang="en-US" sz="2800" b="1" dirty="0"/>
              <a:t>. . </a:t>
            </a:r>
            <a:r>
              <a:rPr lang="en-US" sz="2800" b="1" dirty="0" err="1"/>
              <a:t>Halk</a:t>
            </a:r>
            <a:r>
              <a:rPr lang="en-US" sz="2800" b="1" dirty="0"/>
              <a:t> </a:t>
            </a:r>
            <a:r>
              <a:rPr lang="en-US" sz="2800" b="1" dirty="0" err="1"/>
              <a:t>gozgalaňyna</a:t>
            </a:r>
            <a:r>
              <a:rPr lang="en-US" sz="2800" b="1" dirty="0"/>
              <a:t> </a:t>
            </a:r>
            <a:r>
              <a:rPr lang="en-US" sz="2800" b="1" dirty="0" err="1"/>
              <a:t>garşy</a:t>
            </a:r>
            <a:r>
              <a:rPr lang="en-US" sz="2800" b="1" dirty="0"/>
              <a:t> </a:t>
            </a:r>
            <a:r>
              <a:rPr lang="en-US" sz="2800" b="1" dirty="0" err="1"/>
              <a:t>Nedir</a:t>
            </a:r>
            <a:r>
              <a:rPr lang="en-US" sz="2800" b="1" dirty="0"/>
              <a:t> </a:t>
            </a:r>
            <a:r>
              <a:rPr lang="en-US" sz="2800" b="1" dirty="0" err="1"/>
              <a:t>şanyň</a:t>
            </a:r>
            <a:r>
              <a:rPr lang="en-US" sz="2800" b="1" dirty="0"/>
              <a:t> </a:t>
            </a:r>
            <a:r>
              <a:rPr lang="en-US" sz="2800" b="1" dirty="0" err="1"/>
              <a:t>hötde</a:t>
            </a:r>
            <a:r>
              <a:rPr lang="en-US" sz="2800" b="1" dirty="0"/>
              <a:t> </a:t>
            </a:r>
            <a:r>
              <a:rPr lang="en-US" sz="2800" b="1" dirty="0" err="1"/>
              <a:t>gelip</a:t>
            </a:r>
            <a:r>
              <a:rPr lang="en-US" sz="2800" b="1" dirty="0"/>
              <a:t> </a:t>
            </a:r>
            <a:r>
              <a:rPr lang="en-US" sz="2800" b="1" dirty="0" err="1"/>
              <a:t>bilmejegine</a:t>
            </a:r>
            <a:r>
              <a:rPr lang="en-US" sz="2800" b="1" dirty="0"/>
              <a:t> </a:t>
            </a:r>
            <a:r>
              <a:rPr lang="en-US" sz="2800" b="1" dirty="0" err="1"/>
              <a:t>gözleri</a:t>
            </a:r>
            <a:r>
              <a:rPr lang="en-US" sz="2800" b="1" dirty="0"/>
              <a:t> </a:t>
            </a:r>
            <a:r>
              <a:rPr lang="en-US" sz="2800" b="1" dirty="0" err="1"/>
              <a:t>ýetensoň</a:t>
            </a:r>
            <a:r>
              <a:rPr lang="en-US" sz="2800" b="1" dirty="0"/>
              <a:t>, </a:t>
            </a:r>
            <a:r>
              <a:rPr lang="en-US" sz="2800" b="1" dirty="0" err="1"/>
              <a:t>ozal</a:t>
            </a:r>
            <a:r>
              <a:rPr lang="en-US" sz="2800" b="1" dirty="0"/>
              <a:t> </a:t>
            </a:r>
            <a:r>
              <a:rPr lang="en-US" sz="2800" b="1" dirty="0" err="1"/>
              <a:t>şany</a:t>
            </a:r>
            <a:r>
              <a:rPr lang="en-US" sz="2800" b="1" dirty="0"/>
              <a:t> </a:t>
            </a:r>
            <a:r>
              <a:rPr lang="en-US" sz="2800" b="1" dirty="0" err="1"/>
              <a:t>goldan</a:t>
            </a:r>
            <a:r>
              <a:rPr lang="en-US" sz="2800" b="1" dirty="0"/>
              <a:t> </a:t>
            </a:r>
            <a:r>
              <a:rPr lang="en-US" sz="2800" b="1" dirty="0" err="1"/>
              <a:t>serkerdeleriniň</a:t>
            </a:r>
            <a:r>
              <a:rPr lang="en-US" sz="2800" b="1" dirty="0"/>
              <a:t> </a:t>
            </a:r>
            <a:r>
              <a:rPr lang="en-US" sz="2800" b="1" dirty="0" err="1"/>
              <a:t>birentegi</a:t>
            </a:r>
            <a:r>
              <a:rPr lang="en-US" sz="2800" b="1" dirty="0"/>
              <a:t> </a:t>
            </a:r>
            <a:r>
              <a:rPr lang="en-US" sz="2800" b="1" dirty="0" err="1"/>
              <a:t>ondan</a:t>
            </a:r>
            <a:r>
              <a:rPr lang="en-US" sz="2800" b="1" dirty="0"/>
              <a:t> </a:t>
            </a:r>
            <a:r>
              <a:rPr lang="en-US" sz="2800" b="1" dirty="0" err="1"/>
              <a:t>daşlaşyp</a:t>
            </a:r>
            <a:r>
              <a:rPr lang="en-US" sz="2800" b="1" dirty="0"/>
              <a:t> </a:t>
            </a:r>
            <a:r>
              <a:rPr lang="en-US" sz="2800" b="1" dirty="0" err="1"/>
              <a:t>ugrapdyrlar</a:t>
            </a:r>
            <a:r>
              <a:rPr lang="en-US" sz="2800" b="1" dirty="0"/>
              <a:t>. </a:t>
            </a:r>
            <a:r>
              <a:rPr lang="en-US" sz="2800" b="1" dirty="0" err="1"/>
              <a:t>Soňabaka</a:t>
            </a:r>
            <a:r>
              <a:rPr lang="en-US" sz="2800" b="1" dirty="0"/>
              <a:t> </a:t>
            </a:r>
            <a:r>
              <a:rPr lang="en-US" sz="2800" b="1" dirty="0" err="1"/>
              <a:t>Nedir</a:t>
            </a:r>
            <a:r>
              <a:rPr lang="en-US" sz="2800" b="1" dirty="0"/>
              <a:t> </a:t>
            </a:r>
            <a:r>
              <a:rPr lang="en-US" sz="2800" b="1" dirty="0" err="1"/>
              <a:t>şa</a:t>
            </a:r>
            <a:r>
              <a:rPr lang="en-US" sz="2800" b="1" dirty="0"/>
              <a:t> </a:t>
            </a:r>
            <a:r>
              <a:rPr lang="en-US" sz="2800" b="1" dirty="0" err="1"/>
              <a:t>şübhelenmekden</a:t>
            </a:r>
            <a:r>
              <a:rPr lang="en-US" sz="2800" b="1" dirty="0"/>
              <a:t> we </a:t>
            </a:r>
            <a:r>
              <a:rPr lang="en-US" sz="2800" b="1" dirty="0" err="1"/>
              <a:t>gazaplanmakdan</a:t>
            </a:r>
            <a:r>
              <a:rPr lang="en-US" sz="2800" b="1" dirty="0"/>
              <a:t> </a:t>
            </a:r>
            <a:r>
              <a:rPr lang="en-US" sz="2800" b="1" dirty="0" err="1"/>
              <a:t>ýaňa</a:t>
            </a:r>
            <a:r>
              <a:rPr lang="en-US" sz="2800" b="1" dirty="0"/>
              <a:t> </a:t>
            </a:r>
            <a:r>
              <a:rPr lang="en-US" sz="2800" b="1" dirty="0" err="1"/>
              <a:t>özüne</a:t>
            </a:r>
            <a:r>
              <a:rPr lang="en-US" sz="2800" b="1" dirty="0"/>
              <a:t> </a:t>
            </a:r>
            <a:r>
              <a:rPr lang="en-US" sz="2800" b="1" dirty="0" err="1"/>
              <a:t>iň</a:t>
            </a:r>
            <a:r>
              <a:rPr lang="en-US" sz="2800" b="1" dirty="0"/>
              <a:t> </a:t>
            </a:r>
            <a:r>
              <a:rPr lang="en-US" sz="2800" b="1" dirty="0" err="1"/>
              <a:t>ýakyn</a:t>
            </a:r>
            <a:r>
              <a:rPr lang="en-US" sz="2800" b="1" dirty="0"/>
              <a:t> </a:t>
            </a:r>
            <a:r>
              <a:rPr lang="en-US" sz="2800" b="1" dirty="0" err="1"/>
              <a:t>adamlary</a:t>
            </a:r>
            <a:r>
              <a:rPr lang="en-US" sz="2800" b="1" dirty="0"/>
              <a:t> </a:t>
            </a:r>
            <a:r>
              <a:rPr lang="en-US" sz="2800" b="1" dirty="0" err="1"/>
              <a:t>jezalandyryp</a:t>
            </a:r>
            <a:r>
              <a:rPr lang="en-US" sz="2800" b="1" dirty="0"/>
              <a:t> </a:t>
            </a:r>
            <a:r>
              <a:rPr lang="en-US" sz="2800" b="1" dirty="0" err="1"/>
              <a:t>başlapdyr</a:t>
            </a:r>
            <a:r>
              <a:rPr lang="en-US" sz="2800" b="1" dirty="0"/>
              <a:t>. </a:t>
            </a:r>
            <a:r>
              <a:rPr lang="en-US" sz="2800" b="1" dirty="0" err="1"/>
              <a:t>Hatda</a:t>
            </a:r>
            <a:r>
              <a:rPr lang="en-US" sz="2800" b="1" dirty="0"/>
              <a:t> </a:t>
            </a:r>
            <a:r>
              <a:rPr lang="en-US" sz="2800" b="1" dirty="0" err="1"/>
              <a:t>öz</a:t>
            </a:r>
            <a:r>
              <a:rPr lang="en-US" sz="2800" b="1" dirty="0"/>
              <a:t> </a:t>
            </a:r>
            <a:r>
              <a:rPr lang="en-US" sz="2800" b="1" dirty="0" err="1"/>
              <a:t>ogly</a:t>
            </a:r>
            <a:r>
              <a:rPr lang="en-US" sz="2800" b="1" dirty="0"/>
              <a:t> </a:t>
            </a:r>
            <a:r>
              <a:rPr lang="en-US" sz="2800" b="1" dirty="0" err="1"/>
              <a:t>Ryzagulynyň</a:t>
            </a:r>
            <a:r>
              <a:rPr lang="en-US" sz="2800" b="1" dirty="0"/>
              <a:t> hem </a:t>
            </a:r>
            <a:r>
              <a:rPr lang="en-US" sz="2800" b="1" dirty="0" err="1"/>
              <a:t>gözüni</a:t>
            </a:r>
            <a:r>
              <a:rPr lang="en-US" sz="2800" b="1" dirty="0"/>
              <a:t> </a:t>
            </a:r>
            <a:r>
              <a:rPr lang="en-US" sz="2800" b="1" dirty="0" err="1"/>
              <a:t>oýduryp</a:t>
            </a:r>
            <a:r>
              <a:rPr lang="en-US" sz="2800" b="1" dirty="0"/>
              <a:t>, </a:t>
            </a:r>
            <a:r>
              <a:rPr lang="en-US" sz="2800" b="1" dirty="0" err="1"/>
              <a:t>zyndana</a:t>
            </a:r>
            <a:r>
              <a:rPr lang="en-US" sz="2800" b="1" dirty="0"/>
              <a:t> </a:t>
            </a:r>
            <a:r>
              <a:rPr lang="en-US" sz="2800" b="1" dirty="0" err="1"/>
              <a:t>taşlapdyr</a:t>
            </a:r>
            <a:r>
              <a:rPr lang="en-US" sz="2800" b="1" dirty="0"/>
              <a:t>. 1747 – </a:t>
            </a:r>
            <a:r>
              <a:rPr lang="en-US" sz="2800" b="1" dirty="0" err="1"/>
              <a:t>nji</a:t>
            </a:r>
            <a:r>
              <a:rPr lang="en-US" sz="2800" b="1" dirty="0"/>
              <a:t> </a:t>
            </a:r>
            <a:r>
              <a:rPr lang="en-US" sz="2800" b="1" dirty="0" err="1"/>
              <a:t>ýyl</a:t>
            </a:r>
            <a:r>
              <a:rPr lang="en-US" sz="2800" b="1" dirty="0"/>
              <a:t> </a:t>
            </a:r>
            <a:r>
              <a:rPr lang="en-US" sz="2800" b="1" dirty="0" err="1"/>
              <a:t>Nediriň</a:t>
            </a:r>
            <a:r>
              <a:rPr lang="en-US" sz="2800" b="1" dirty="0"/>
              <a:t> </a:t>
            </a:r>
            <a:r>
              <a:rPr lang="en-US" sz="2800" b="1" dirty="0" err="1"/>
              <a:t>şalyk</a:t>
            </a:r>
            <a:r>
              <a:rPr lang="en-US" sz="2800" b="1" dirty="0"/>
              <a:t> </a:t>
            </a:r>
            <a:r>
              <a:rPr lang="en-US" sz="2800" b="1" dirty="0" err="1"/>
              <a:t>eden</a:t>
            </a:r>
            <a:r>
              <a:rPr lang="en-US" sz="2800" b="1" dirty="0"/>
              <a:t> </a:t>
            </a:r>
            <a:r>
              <a:rPr lang="en-US" sz="2800" b="1" dirty="0" err="1"/>
              <a:t>iň</a:t>
            </a:r>
            <a:r>
              <a:rPr lang="en-US" sz="2800" b="1" dirty="0"/>
              <a:t> </a:t>
            </a:r>
            <a:r>
              <a:rPr lang="en-US" sz="2800" b="1" dirty="0" err="1"/>
              <a:t>soňky</a:t>
            </a:r>
            <a:r>
              <a:rPr lang="en-US" sz="2800" b="1" dirty="0"/>
              <a:t> </a:t>
            </a:r>
            <a:r>
              <a:rPr lang="en-US" sz="2800" b="1" dirty="0" err="1"/>
              <a:t>ýyly</a:t>
            </a:r>
            <a:r>
              <a:rPr lang="en-US" sz="2800" b="1" dirty="0"/>
              <a:t> </a:t>
            </a:r>
            <a:r>
              <a:rPr lang="en-US" sz="2800" b="1" dirty="0" err="1"/>
              <a:t>bolýar</a:t>
            </a:r>
            <a:r>
              <a:rPr lang="en-US" sz="2800" b="1" dirty="0"/>
              <a:t>. </a:t>
            </a:r>
            <a:r>
              <a:rPr lang="ru-RU" sz="2800" b="1" dirty="0"/>
              <a:t/>
            </a:r>
            <a:br>
              <a:rPr lang="ru-RU" sz="2800" b="1" dirty="0"/>
            </a:br>
            <a:endParaRPr lang="ru-RU" sz="2800" dirty="0"/>
          </a:p>
        </p:txBody>
      </p:sp>
    </p:spTree>
    <p:extLst>
      <p:ext uri="{BB962C8B-B14F-4D97-AF65-F5344CB8AC3E}">
        <p14:creationId xmlns:p14="http://schemas.microsoft.com/office/powerpoint/2010/main" val="99701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11082" y="22284"/>
            <a:ext cx="2826434" cy="4599937"/>
          </a:xfrm>
        </p:spPr>
        <p:txBody>
          <a:bodyPr/>
          <a:lstStyle/>
          <a:p>
            <a:endParaRPr lang="ru-RU" dirty="0"/>
          </a:p>
        </p:txBody>
      </p:sp>
      <p:sp>
        <p:nvSpPr>
          <p:cNvPr id="3" name="Rectangle 2"/>
          <p:cNvSpPr>
            <a:spLocks noChangeArrowheads="1"/>
          </p:cNvSpPr>
          <p:nvPr/>
        </p:nvSpPr>
        <p:spPr bwMode="auto">
          <a:xfrm>
            <a:off x="11619837" y="-1308847"/>
            <a:ext cx="81376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5"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176" y="107577"/>
            <a:ext cx="5298142" cy="636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2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0677"/>
            <a:ext cx="12274062" cy="6488723"/>
          </a:xfrm>
        </p:spPr>
        <p:txBody>
          <a:bodyPr/>
          <a:lstStyle/>
          <a:p>
            <a:r>
              <a:rPr lang="tk-TM" sz="3200" b="1" dirty="0" smtClean="0"/>
              <a:t>												-I-</a:t>
            </a:r>
            <a:br>
              <a:rPr lang="tk-TM" sz="3200" b="1" dirty="0" smtClean="0"/>
            </a:br>
            <a:r>
              <a:rPr lang="tk-TM" sz="3200" b="1" dirty="0"/>
              <a:t>	</a:t>
            </a:r>
            <a:r>
              <a:rPr lang="sq-AL" sz="2800" b="1" dirty="0" smtClean="0"/>
              <a:t>Türkmenleriň </a:t>
            </a:r>
            <a:r>
              <a:rPr lang="sq-AL" sz="2800" b="1" dirty="0"/>
              <a:t>Hywa</a:t>
            </a:r>
            <a:r>
              <a:rPr lang="ru-RU" sz="2800" b="1" dirty="0"/>
              <a:t> </a:t>
            </a:r>
            <a:r>
              <a:rPr lang="ru-RU" sz="2800" b="1" dirty="0" err="1"/>
              <a:t>we</a:t>
            </a:r>
            <a:r>
              <a:rPr lang="ru-RU" sz="2800" b="1" dirty="0"/>
              <a:t> </a:t>
            </a:r>
            <a:r>
              <a:rPr lang="sq-AL" sz="2800" b="1" dirty="0"/>
              <a:t>Buhara </a:t>
            </a:r>
            <a:r>
              <a:rPr lang="ru-RU" sz="2800" b="1" dirty="0" err="1"/>
              <a:t>bilen</a:t>
            </a:r>
            <a:r>
              <a:rPr lang="ru-RU" sz="2800" b="1" dirty="0"/>
              <a:t> </a:t>
            </a:r>
            <a:r>
              <a:rPr lang="ru-RU" sz="2800" b="1" dirty="0" err="1"/>
              <a:t>gatnaşyklary</a:t>
            </a:r>
            <a:r>
              <a:rPr lang="ru-RU" sz="2800" b="1" dirty="0" smtClean="0"/>
              <a:t>.</a:t>
            </a:r>
            <a:r>
              <a:rPr lang="tk-TM" sz="2800" b="1" dirty="0" smtClean="0"/>
              <a:t/>
            </a:r>
            <a:br>
              <a:rPr lang="tk-TM" sz="2800" b="1" dirty="0" smtClean="0"/>
            </a:br>
            <a:r>
              <a:rPr lang="tk-TM" sz="2800" b="1" dirty="0"/>
              <a:t>Şeýbanynyň</a:t>
            </a:r>
            <a:r>
              <a:rPr lang="en-US" sz="2800" b="1" dirty="0"/>
              <a:t> </a:t>
            </a:r>
            <a:r>
              <a:rPr lang="tk-TM" sz="2800" b="1" dirty="0"/>
              <a:t>neslinden Ubeýdulla han (1530 - 1539 ý.) döwletiniň paýtagtyny Samarkantdan</a:t>
            </a:r>
            <a:r>
              <a:rPr lang="en-US" sz="2800" b="1" dirty="0"/>
              <a:t> </a:t>
            </a:r>
            <a:r>
              <a:rPr lang="tk-TM" sz="2800" b="1" dirty="0"/>
              <a:t>Buhara geçirýär. Mawerannahrda dörän döwleti mundan</a:t>
            </a:r>
            <a:r>
              <a:rPr lang="en-US" sz="2800" b="1" dirty="0"/>
              <a:t> </a:t>
            </a:r>
            <a:r>
              <a:rPr lang="tk-TM" sz="2800" b="1" dirty="0"/>
              <a:t>beýläk </a:t>
            </a:r>
            <a:r>
              <a:rPr lang="tk-TM" sz="2800" b="1" i="1" dirty="0"/>
              <a:t>Buhara emirligi diýip atlandyrylyp başlanýar.</a:t>
            </a:r>
            <a:r>
              <a:rPr lang="tk-TM" sz="2800" b="1" dirty="0"/>
              <a:t> 1524-nji ýylda şa Ysmaýyl</a:t>
            </a:r>
            <a:r>
              <a:rPr lang="en-US" sz="2800" b="1" dirty="0"/>
              <a:t> </a:t>
            </a:r>
            <a:r>
              <a:rPr lang="tk-TM" sz="2800" b="1" dirty="0"/>
              <a:t>aradan çykandan soň, türkmenler Sarygamyş, Balkan, Köpetdag eteklerine</a:t>
            </a:r>
            <a:r>
              <a:rPr lang="en-US" sz="2800" b="1" dirty="0"/>
              <a:t> </a:t>
            </a:r>
            <a:r>
              <a:rPr lang="tk-TM" sz="2800" b="1" dirty="0"/>
              <a:t>çekilip, Horezm hanlaryna boýun egmän ýaşapdyrlar. Şeýle</a:t>
            </a:r>
            <a:r>
              <a:rPr lang="en-US" sz="2800" b="1" dirty="0"/>
              <a:t> </a:t>
            </a:r>
            <a:r>
              <a:rPr lang="tk-TM" sz="2800" b="1" dirty="0"/>
              <a:t>ýag</a:t>
            </a:r>
            <a:r>
              <a:rPr lang="en-US" sz="2800" b="1" dirty="0"/>
              <a:t>d</a:t>
            </a:r>
            <a:r>
              <a:rPr lang="tk-TM" sz="2800" b="1" dirty="0"/>
              <a:t>aý 100 ýyla golaý dowam edipdir. Diňe 1642</a:t>
            </a:r>
            <a:r>
              <a:rPr lang="en-US" sz="2800" b="1" dirty="0"/>
              <a:t>-</a:t>
            </a:r>
            <a:r>
              <a:rPr lang="tk-TM" sz="2800" b="1" dirty="0"/>
              <a:t>1662-nji ýyllardahan bolan Abulga</a:t>
            </a:r>
            <a:r>
              <a:rPr lang="en-US" sz="2800" b="1" dirty="0"/>
              <a:t>z</a:t>
            </a:r>
            <a:r>
              <a:rPr lang="tk-TM" sz="2800" b="1" dirty="0"/>
              <a:t>a Hore</a:t>
            </a:r>
            <a:r>
              <a:rPr lang="en-US" sz="2800" b="1" dirty="0" err="1"/>
              <a:t>zi</a:t>
            </a:r>
            <a:r>
              <a:rPr lang="tk-TM" sz="2800" b="1" dirty="0"/>
              <a:t>miň paýlagtyny Köneürgençden Hywa</a:t>
            </a:r>
            <a:r>
              <a:rPr lang="en-US" sz="2800" b="1" dirty="0"/>
              <a:t> </a:t>
            </a:r>
            <a:r>
              <a:rPr lang="tk-TM" sz="2800" b="1" dirty="0"/>
              <a:t>geçirip, türkmen taýpalarynyň birnäçesini </a:t>
            </a:r>
            <a:r>
              <a:rPr lang="en-US" sz="2800" b="1" dirty="0" err="1"/>
              <a:t>zor</a:t>
            </a:r>
            <a:r>
              <a:rPr lang="en-US" sz="2800" b="1" dirty="0"/>
              <a:t> </a:t>
            </a:r>
            <a:r>
              <a:rPr lang="tk-TM" sz="2800" b="1" dirty="0"/>
              <a:t>bilen wagtlaýyn boýun egdirmek başardypdyr. XVII asyryň ortalaryndan başlap </a:t>
            </a:r>
            <a:r>
              <a:rPr lang="en-US" sz="2800" b="1" i="1" dirty="0" err="1"/>
              <a:t>Horezimi</a:t>
            </a:r>
            <a:r>
              <a:rPr lang="tk-TM" sz="2800" b="1" i="1" dirty="0"/>
              <a:t>ň ady </a:t>
            </a:r>
            <a:r>
              <a:rPr lang="tk-TM" sz="2800" b="1" dirty="0"/>
              <a:t>Hywa hanlygy diýlip başlanýar.</a:t>
            </a:r>
            <a:br>
              <a:rPr lang="tk-TM" sz="2800" b="1" dirty="0"/>
            </a:br>
            <a:endParaRPr lang="ru-RU" sz="2800" b="1" dirty="0"/>
          </a:p>
        </p:txBody>
      </p:sp>
    </p:spTree>
    <p:extLst>
      <p:ext uri="{BB962C8B-B14F-4D97-AF65-F5344CB8AC3E}">
        <p14:creationId xmlns:p14="http://schemas.microsoft.com/office/powerpoint/2010/main" val="391349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637" y="184639"/>
            <a:ext cx="11755317" cy="6471138"/>
          </a:xfrm>
        </p:spPr>
        <p:txBody>
          <a:bodyPr/>
          <a:lstStyle/>
          <a:p>
            <a:r>
              <a:rPr lang="tk-TM" sz="2800" b="1" dirty="0" smtClean="0"/>
              <a:t>	</a:t>
            </a:r>
            <a:r>
              <a:rPr lang="sq-AL" sz="2800" b="1" dirty="0" smtClean="0"/>
              <a:t>Hywa </a:t>
            </a:r>
            <a:r>
              <a:rPr lang="sq-AL" sz="2800" b="1" dirty="0"/>
              <a:t>hanlygynyň döremegi bilen, Maňgyşlakda we Balkanda ýaşan türkmenleri boýun egdirmek maksady bilen çozuşlar başlanypdyr. Hywa hany Sufýan han (1526 - 1529 ý.) ärsary türkmenlerinden zekat salgydyny zorluk bilen ýygnamak üçin türkmenleriň üstüne öz salgyt ýygnaýjylaryny iberip dur</a:t>
            </a:r>
            <a:r>
              <a:rPr lang="tk-TM" sz="2800" b="1" dirty="0"/>
              <a:t>updyr.</a:t>
            </a:r>
            <a:r>
              <a:rPr lang="sq-AL" sz="2800" b="1" dirty="0"/>
              <a:t> </a:t>
            </a:r>
            <a:r>
              <a:rPr lang="tk-TM" sz="2800" b="1" dirty="0"/>
              <a:t/>
            </a:r>
            <a:br>
              <a:rPr lang="tk-TM" sz="2800" b="1" dirty="0"/>
            </a:br>
            <a:r>
              <a:rPr lang="sq-AL" sz="2800" b="1" dirty="0"/>
              <a:t>Horezmiň mirasdüşer şazadalarynyň tagt ugrundaky göreşine Dinmuhammet işjeň gatnaşyp, Horezm hanlygynyň düýbüni tutan Ilbars hanyň neslini doly diýen ýaly gyryp gutarypdyr. Şundan soň </a:t>
            </a:r>
            <a:r>
              <a:rPr lang="tk-TM" sz="2800" b="1" dirty="0"/>
              <a:t>ol</a:t>
            </a:r>
            <a:r>
              <a:rPr lang="sq-AL" sz="2800" b="1" dirty="0"/>
              <a:t> Durnuň häkimi wezipesine bellenilipdir.</a:t>
            </a:r>
            <a:r>
              <a:rPr lang="ru-RU" sz="2800" b="1" dirty="0"/>
              <a:t/>
            </a:r>
            <a:br>
              <a:rPr lang="ru-RU" sz="2800" b="1" dirty="0"/>
            </a:br>
            <a:r>
              <a:rPr lang="tk-TM" sz="2800" b="1" dirty="0" smtClean="0"/>
              <a:t>	</a:t>
            </a:r>
            <a:r>
              <a:rPr lang="sq-AL" sz="2800" b="1" dirty="0" smtClean="0"/>
              <a:t>Dinmuhammediň </a:t>
            </a:r>
            <a:r>
              <a:rPr lang="sq-AL" sz="2800" b="1" dirty="0"/>
              <a:t>Durna gelen wagty Buhara hany Ubeýdullanyň Horasana talaňçylykly çozuşlar edýän wagtyna gabat gelýär. Tahmasp (1524 - 1576 ý.) Horasanyň howpsuzlygyny we abadançylygyny saklamak maksady bilen Horezm döwletine dostlukly gatnaşyklary teklip edýär.</a:t>
            </a:r>
            <a:r>
              <a:rPr lang="ru-RU" sz="2800" b="1" dirty="0"/>
              <a:t/>
            </a:r>
            <a:br>
              <a:rPr lang="ru-RU" sz="2800" b="1" dirty="0"/>
            </a:br>
            <a:endParaRPr lang="ru-RU" sz="2800" b="1" dirty="0"/>
          </a:p>
        </p:txBody>
      </p:sp>
    </p:spTree>
    <p:extLst>
      <p:ext uri="{BB962C8B-B14F-4D97-AF65-F5344CB8AC3E}">
        <p14:creationId xmlns:p14="http://schemas.microsoft.com/office/powerpoint/2010/main" val="351594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77" y="167054"/>
            <a:ext cx="11702561" cy="6462346"/>
          </a:xfrm>
        </p:spPr>
        <p:txBody>
          <a:bodyPr/>
          <a:lstStyle/>
          <a:p>
            <a:r>
              <a:rPr lang="tk-TM" sz="2800" dirty="0" smtClean="0"/>
              <a:t>	</a:t>
            </a:r>
            <a:r>
              <a:rPr lang="sq-AL" sz="2800" b="1" dirty="0" smtClean="0"/>
              <a:t>Dinmuhammediň </a:t>
            </a:r>
            <a:r>
              <a:rPr lang="sq-AL" sz="2800" b="1" dirty="0"/>
              <a:t>kiçi dogany Aly soltanyň Sufýan hanyň nesillerini Horezmden kowup çykarmak, türkmenleriň kömegi bilen hanlygyň tagtyny eýelemek ugrunda köpsanly çaknyşyklary bolupdyr.</a:t>
            </a:r>
            <a:r>
              <a:rPr lang="tk-TM" sz="2800" b="1" dirty="0"/>
              <a:t/>
            </a:r>
            <a:br>
              <a:rPr lang="tk-TM" sz="2800" b="1" dirty="0"/>
            </a:br>
            <a:r>
              <a:rPr lang="tk-TM" sz="2800" b="1" dirty="0" smtClean="0"/>
              <a:t>	</a:t>
            </a:r>
            <a:r>
              <a:rPr lang="sq-AL" sz="2800" b="1" dirty="0" smtClean="0"/>
              <a:t>XVI </a:t>
            </a:r>
            <a:r>
              <a:rPr lang="sq-AL" sz="2800" b="1" dirty="0"/>
              <a:t>asyryň ahyrlarynda Günorta Türkmenistandaky Horezmiň mülküni Dinmuhammediň agtygy </a:t>
            </a:r>
            <a:r>
              <a:rPr lang="sq-AL" sz="2800" b="1" i="1" dirty="0"/>
              <a:t>Nurmuhammet han </a:t>
            </a:r>
            <a:r>
              <a:rPr lang="sq-AL" sz="2800" b="1" dirty="0"/>
              <a:t>dolandyrypdyr. Ol Durun, Nusaý, Bagabat, Abiwert,</a:t>
            </a:r>
            <a:r>
              <a:rPr lang="sq-AL" sz="2800" b="1" i="1" dirty="0"/>
              <a:t> </a:t>
            </a:r>
            <a:r>
              <a:rPr lang="sq-AL" sz="2800" b="1" dirty="0"/>
              <a:t>Mary ýaly şäherleri özüne birleşdirýän Horezmiň mülküne dikme bo- lupdyr.</a:t>
            </a:r>
            <a:r>
              <a:rPr lang="tk-TM" sz="2800" b="1" dirty="0"/>
              <a:t> </a:t>
            </a:r>
            <a:r>
              <a:rPr lang="sq-AL" sz="2800" b="1" dirty="0"/>
              <a:t>XVI asyryň ortalarynda Horezm hanlarynyň golastyndaky türkmen taýpalary agyr sütemden dynmak üçin Etrek-Gürgen boýlaryna göçmäge mejbur bolýarlar. Etrek-Gürgeni öz mülki hasaplaýan Tahmasp şa Sefewi türkmenlerden zorluk bilen salgyt ýygnapdyr. Hywa hanlary hem Etrek-Gürgen türkmenlerini öz raýaty hasaplap, salgyt talap edýän we talaýan ekenler.</a:t>
            </a:r>
            <a:r>
              <a:rPr lang="ru-RU" sz="2800" b="1" dirty="0"/>
              <a:t/>
            </a:r>
            <a:br>
              <a:rPr lang="ru-RU" sz="2800" b="1" dirty="0"/>
            </a:br>
            <a:r>
              <a:rPr lang="ru-RU" sz="2800" dirty="0"/>
              <a:t/>
            </a:r>
            <a:br>
              <a:rPr lang="ru-RU" sz="2800" dirty="0"/>
            </a:br>
            <a:endParaRPr lang="ru-RU" sz="2800" dirty="0"/>
          </a:p>
        </p:txBody>
      </p:sp>
    </p:spTree>
    <p:extLst>
      <p:ext uri="{BB962C8B-B14F-4D97-AF65-F5344CB8AC3E}">
        <p14:creationId xmlns:p14="http://schemas.microsoft.com/office/powerpoint/2010/main" val="94609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46" y="452718"/>
            <a:ext cx="11781691" cy="6106344"/>
          </a:xfrm>
        </p:spPr>
        <p:txBody>
          <a:bodyPr/>
          <a:lstStyle/>
          <a:p>
            <a:r>
              <a:rPr lang="tk-TM" sz="2800" b="1" dirty="0">
                <a:solidFill>
                  <a:schemeClr val="accent3">
                    <a:lumMod val="20000"/>
                    <a:lumOff val="80000"/>
                  </a:schemeClr>
                </a:solidFill>
              </a:rPr>
              <a:t>	</a:t>
            </a:r>
            <a:r>
              <a:rPr lang="tk-TM" sz="2800" b="1" dirty="0" smtClean="0">
                <a:solidFill>
                  <a:schemeClr val="accent3">
                    <a:lumMod val="20000"/>
                    <a:lumOff val="80000"/>
                  </a:schemeClr>
                </a:solidFill>
              </a:rPr>
              <a:t>										-II-</a:t>
            </a:r>
            <a:r>
              <a:rPr lang="tk-TM" sz="2800" b="1" dirty="0" smtClean="0">
                <a:solidFill>
                  <a:schemeClr val="accent3">
                    <a:lumMod val="20000"/>
                    <a:lumOff val="80000"/>
                  </a:schemeClr>
                </a:solidFill>
              </a:rPr>
              <a:t/>
            </a:r>
            <a:br>
              <a:rPr lang="tk-TM" sz="2800" b="1" dirty="0" smtClean="0">
                <a:solidFill>
                  <a:schemeClr val="accent3">
                    <a:lumMod val="20000"/>
                    <a:lumOff val="80000"/>
                  </a:schemeClr>
                </a:solidFill>
              </a:rPr>
            </a:br>
            <a:r>
              <a:rPr lang="tk-TM" sz="2800" b="1" dirty="0" smtClean="0">
                <a:solidFill>
                  <a:schemeClr val="accent3">
                    <a:lumMod val="20000"/>
                    <a:lumOff val="80000"/>
                  </a:schemeClr>
                </a:solidFill>
              </a:rPr>
              <a:t>	</a:t>
            </a:r>
            <a:r>
              <a:rPr lang="ru-RU" sz="3200" b="1" dirty="0" smtClean="0"/>
              <a:t>XVII </a:t>
            </a:r>
            <a:r>
              <a:rPr lang="ru-RU" sz="3200" b="1" dirty="0"/>
              <a:t>– </a:t>
            </a:r>
            <a:r>
              <a:rPr lang="ru-RU" sz="3200" b="1" dirty="0" err="1"/>
              <a:t>asyryň</a:t>
            </a:r>
            <a:r>
              <a:rPr lang="ru-RU" sz="3200" b="1" dirty="0"/>
              <a:t> 20-nji </a:t>
            </a:r>
            <a:r>
              <a:rPr lang="ru-RU" sz="3200" b="1" dirty="0" err="1"/>
              <a:t>ýyllarynda</a:t>
            </a:r>
            <a:r>
              <a:rPr lang="ru-RU" sz="3200" b="1" dirty="0"/>
              <a:t> </a:t>
            </a:r>
            <a:r>
              <a:rPr lang="ru-RU" sz="3200" b="1" dirty="0" err="1"/>
              <a:t>Horezmde</a:t>
            </a:r>
            <a:r>
              <a:rPr lang="ru-RU" sz="3200" b="1" dirty="0"/>
              <a:t> </a:t>
            </a:r>
            <a:r>
              <a:rPr lang="ru-RU" sz="3200" b="1" dirty="0" err="1"/>
              <a:t>tagt</a:t>
            </a:r>
            <a:r>
              <a:rPr lang="ru-RU" sz="3200" b="1" dirty="0"/>
              <a:t> </a:t>
            </a:r>
            <a:r>
              <a:rPr lang="ru-RU" sz="3200" b="1" dirty="0" err="1"/>
              <a:t>ugrundaky</a:t>
            </a:r>
            <a:r>
              <a:rPr lang="ru-RU" sz="3200" b="1" dirty="0"/>
              <a:t> </a:t>
            </a:r>
            <a:r>
              <a:rPr lang="ru-RU" sz="3200" b="1" dirty="0" err="1"/>
              <a:t>göreş</a:t>
            </a:r>
            <a:r>
              <a:rPr lang="ru-RU" sz="3200" b="1" dirty="0"/>
              <a:t> </a:t>
            </a:r>
            <a:r>
              <a:rPr lang="ru-RU" sz="3200" b="1" dirty="0" err="1"/>
              <a:t>has-da</a:t>
            </a:r>
            <a:r>
              <a:rPr lang="ru-RU" sz="3200" b="1" dirty="0"/>
              <a:t> </a:t>
            </a:r>
            <a:r>
              <a:rPr lang="ru-RU" sz="3200" b="1" dirty="0" err="1"/>
              <a:t>ýitileşýär</a:t>
            </a:r>
            <a:r>
              <a:rPr lang="ru-RU" sz="3200" b="1" dirty="0"/>
              <a:t>. </a:t>
            </a:r>
            <a:r>
              <a:rPr lang="ru-RU" sz="3200" b="1" dirty="0" err="1"/>
              <a:t>Arapmuhammet</a:t>
            </a:r>
            <a:r>
              <a:rPr lang="ru-RU" sz="3200" b="1" dirty="0"/>
              <a:t> </a:t>
            </a:r>
            <a:r>
              <a:rPr lang="ru-RU" sz="3200" b="1" dirty="0" err="1"/>
              <a:t>hanyň</a:t>
            </a:r>
            <a:r>
              <a:rPr lang="ru-RU" sz="3200" b="1" dirty="0"/>
              <a:t> </a:t>
            </a:r>
            <a:r>
              <a:rPr lang="ru-RU" sz="3200" b="1" dirty="0" err="1"/>
              <a:t>ogullary</a:t>
            </a:r>
            <a:r>
              <a:rPr lang="ru-RU" sz="3200" b="1" dirty="0"/>
              <a:t> </a:t>
            </a:r>
            <a:r>
              <a:rPr lang="ru-RU" sz="3200" b="1" dirty="0" err="1">
                <a:solidFill>
                  <a:srgbClr val="FFFF00"/>
                </a:solidFill>
              </a:rPr>
              <a:t>Hebeş</a:t>
            </a:r>
            <a:r>
              <a:rPr lang="ru-RU" sz="3200" b="1" dirty="0">
                <a:solidFill>
                  <a:srgbClr val="FFFF00"/>
                </a:solidFill>
              </a:rPr>
              <a:t> </a:t>
            </a:r>
            <a:r>
              <a:rPr lang="ru-RU" sz="3200" b="1" dirty="0" err="1"/>
              <a:t>bilen</a:t>
            </a:r>
            <a:r>
              <a:rPr lang="ru-RU" sz="3200" b="1" dirty="0"/>
              <a:t> </a:t>
            </a:r>
            <a:r>
              <a:rPr lang="ru-RU" sz="3200" b="1" dirty="0" err="1">
                <a:solidFill>
                  <a:srgbClr val="FFFF00"/>
                </a:solidFill>
              </a:rPr>
              <a:t>Ilbars</a:t>
            </a:r>
            <a:r>
              <a:rPr lang="ru-RU" sz="3200" b="1" dirty="0"/>
              <a:t> </a:t>
            </a:r>
            <a:r>
              <a:rPr lang="ru-RU" sz="3200" b="1" dirty="0" err="1"/>
              <a:t>özbek</a:t>
            </a:r>
            <a:r>
              <a:rPr lang="ru-RU" sz="3200" b="1" dirty="0"/>
              <a:t> </a:t>
            </a:r>
            <a:r>
              <a:rPr lang="ru-RU" sz="3200" b="1" dirty="0" err="1"/>
              <a:t>taýpasynyň</a:t>
            </a:r>
            <a:r>
              <a:rPr lang="ru-RU" sz="3200" b="1" dirty="0"/>
              <a:t> </a:t>
            </a:r>
            <a:r>
              <a:rPr lang="ru-RU" sz="3200" b="1" dirty="0" err="1"/>
              <a:t>güýjüne</a:t>
            </a:r>
            <a:r>
              <a:rPr lang="ru-RU" sz="3200" b="1" dirty="0"/>
              <a:t> </a:t>
            </a:r>
            <a:r>
              <a:rPr lang="ru-RU" sz="3200" b="1" dirty="0" err="1"/>
              <a:t>daýanyp</a:t>
            </a:r>
            <a:r>
              <a:rPr lang="ru-RU" sz="3200" b="1" dirty="0"/>
              <a:t> </a:t>
            </a:r>
            <a:r>
              <a:rPr lang="ru-RU" sz="3200" b="1" dirty="0" err="1"/>
              <a:t>öz</a:t>
            </a:r>
            <a:r>
              <a:rPr lang="ru-RU" sz="3200" b="1" dirty="0"/>
              <a:t> </a:t>
            </a:r>
            <a:r>
              <a:rPr lang="ru-RU" sz="3200" b="1" dirty="0" err="1"/>
              <a:t>kakasyny</a:t>
            </a:r>
            <a:r>
              <a:rPr lang="ru-RU" sz="3200" b="1" dirty="0"/>
              <a:t> </a:t>
            </a:r>
            <a:r>
              <a:rPr lang="ru-RU" sz="3200" b="1" dirty="0" err="1"/>
              <a:t>tagtdan</a:t>
            </a:r>
            <a:r>
              <a:rPr lang="ru-RU" sz="3200" b="1" dirty="0"/>
              <a:t> </a:t>
            </a:r>
            <a:r>
              <a:rPr lang="ru-RU" sz="3200" b="1" dirty="0" err="1"/>
              <a:t>agdaryp</a:t>
            </a:r>
            <a:r>
              <a:rPr lang="ru-RU" sz="3200" b="1" dirty="0"/>
              <a:t>, </a:t>
            </a:r>
            <a:r>
              <a:rPr lang="ru-RU" sz="3200" b="1" dirty="0" err="1"/>
              <a:t>onuň</a:t>
            </a:r>
            <a:r>
              <a:rPr lang="ru-RU" sz="3200" b="1" dirty="0"/>
              <a:t> </a:t>
            </a:r>
            <a:r>
              <a:rPr lang="ru-RU" sz="3200" b="1" dirty="0" err="1"/>
              <a:t>gözüni</a:t>
            </a:r>
            <a:r>
              <a:rPr lang="ru-RU" sz="3200" b="1" dirty="0"/>
              <a:t> </a:t>
            </a:r>
            <a:r>
              <a:rPr lang="ru-RU" sz="3200" b="1" dirty="0" err="1"/>
              <a:t>oýdurýar</a:t>
            </a:r>
            <a:r>
              <a:rPr lang="ru-RU" sz="3200" b="1" dirty="0"/>
              <a:t>. </a:t>
            </a:r>
            <a:r>
              <a:rPr lang="ru-RU" sz="3200" b="1" dirty="0" err="1"/>
              <a:t>Hanyň</a:t>
            </a:r>
            <a:r>
              <a:rPr lang="ru-RU" sz="3200" b="1" dirty="0"/>
              <a:t> </a:t>
            </a:r>
            <a:r>
              <a:rPr lang="ru-RU" sz="3200" b="1" dirty="0" err="1"/>
              <a:t>beýleki</a:t>
            </a:r>
            <a:r>
              <a:rPr lang="ru-RU" sz="3200" b="1" dirty="0"/>
              <a:t> </a:t>
            </a:r>
            <a:r>
              <a:rPr lang="ru-RU" sz="3200" b="1" dirty="0" err="1"/>
              <a:t>ogullary</a:t>
            </a:r>
            <a:r>
              <a:rPr lang="ru-RU" sz="3200" b="1" dirty="0"/>
              <a:t>  </a:t>
            </a:r>
            <a:r>
              <a:rPr lang="ru-RU" sz="3200" b="1" dirty="0" err="1">
                <a:solidFill>
                  <a:srgbClr val="92D050"/>
                </a:solidFill>
              </a:rPr>
              <a:t>Isfendiýar</a:t>
            </a:r>
            <a:r>
              <a:rPr lang="ru-RU" sz="3200" b="1" dirty="0"/>
              <a:t> </a:t>
            </a:r>
            <a:r>
              <a:rPr lang="ru-RU" sz="3200" b="1" dirty="0" err="1"/>
              <a:t>bilen</a:t>
            </a:r>
            <a:r>
              <a:rPr lang="ru-RU" sz="3200" b="1" dirty="0"/>
              <a:t> </a:t>
            </a:r>
            <a:r>
              <a:rPr lang="ru-RU" sz="3200" b="1" dirty="0" err="1">
                <a:solidFill>
                  <a:srgbClr val="92D050"/>
                </a:solidFill>
              </a:rPr>
              <a:t>Abylgazy</a:t>
            </a:r>
            <a:r>
              <a:rPr lang="ru-RU" sz="3200" b="1" dirty="0"/>
              <a:t> </a:t>
            </a:r>
            <a:r>
              <a:rPr lang="ru-RU" sz="3200" b="1" dirty="0" err="1"/>
              <a:t>pitneçi</a:t>
            </a:r>
            <a:r>
              <a:rPr lang="ru-RU" sz="3200" b="1" dirty="0"/>
              <a:t> </a:t>
            </a:r>
            <a:r>
              <a:rPr lang="ru-RU" sz="3200" b="1" dirty="0" err="1"/>
              <a:t>doganlaryna</a:t>
            </a:r>
            <a:r>
              <a:rPr lang="ru-RU" sz="3200" b="1" dirty="0"/>
              <a:t> </a:t>
            </a:r>
            <a:r>
              <a:rPr lang="ru-RU" sz="3200" b="1" dirty="0" err="1"/>
              <a:t>garşy</a:t>
            </a:r>
            <a:r>
              <a:rPr lang="ru-RU" sz="3200" b="1" dirty="0"/>
              <a:t> </a:t>
            </a:r>
            <a:r>
              <a:rPr lang="ru-RU" sz="3200" b="1" dirty="0" err="1"/>
              <a:t>durýarlar</a:t>
            </a:r>
            <a:r>
              <a:rPr lang="ru-RU" sz="3200" b="1" dirty="0"/>
              <a:t>. </a:t>
            </a:r>
            <a:r>
              <a:rPr lang="ru-RU" sz="3200" b="1" dirty="0" err="1"/>
              <a:t>Isfendiýar</a:t>
            </a:r>
            <a:r>
              <a:rPr lang="ru-RU" sz="3200" b="1" dirty="0"/>
              <a:t> </a:t>
            </a:r>
            <a:r>
              <a:rPr lang="ru-RU" sz="3200" b="1" dirty="0" err="1"/>
              <a:t>Eýrana</a:t>
            </a:r>
            <a:r>
              <a:rPr lang="ru-RU" sz="3200" b="1" dirty="0"/>
              <a:t>, </a:t>
            </a:r>
            <a:r>
              <a:rPr lang="ru-RU" sz="3200" b="1" dirty="0" err="1"/>
              <a:t>Abylgazy</a:t>
            </a:r>
            <a:r>
              <a:rPr lang="ru-RU" sz="3200" b="1" dirty="0"/>
              <a:t> </a:t>
            </a:r>
            <a:r>
              <a:rPr lang="ru-RU" sz="3200" b="1" dirty="0" err="1"/>
              <a:t>Buhara</a:t>
            </a:r>
            <a:r>
              <a:rPr lang="ru-RU" sz="3200" b="1" dirty="0"/>
              <a:t> </a:t>
            </a:r>
            <a:r>
              <a:rPr lang="ru-RU" sz="3200" b="1" dirty="0" err="1"/>
              <a:t>gaçyp</a:t>
            </a:r>
            <a:r>
              <a:rPr lang="ru-RU" sz="3200" b="1" dirty="0"/>
              <a:t> </a:t>
            </a:r>
            <a:r>
              <a:rPr lang="ru-RU" sz="3200" b="1" dirty="0" err="1"/>
              <a:t>gitmäge</a:t>
            </a:r>
            <a:r>
              <a:rPr lang="ru-RU" sz="3200" b="1" dirty="0"/>
              <a:t> </a:t>
            </a:r>
            <a:r>
              <a:rPr lang="ru-RU" sz="3200" b="1" dirty="0" err="1"/>
              <a:t>mejbur</a:t>
            </a:r>
            <a:r>
              <a:rPr lang="ru-RU" sz="3200" b="1" dirty="0"/>
              <a:t> </a:t>
            </a:r>
            <a:r>
              <a:rPr lang="ru-RU" sz="3200" b="1" dirty="0" err="1"/>
              <a:t>bolýarlar</a:t>
            </a:r>
            <a:r>
              <a:rPr lang="ru-RU" sz="3200" b="1" dirty="0"/>
              <a:t>. </a:t>
            </a:r>
            <a:r>
              <a:rPr lang="ru-RU" sz="3200" b="1" dirty="0" err="1"/>
              <a:t>Gürgenjiň</a:t>
            </a:r>
            <a:r>
              <a:rPr lang="ru-RU" sz="3200" b="1" dirty="0"/>
              <a:t> </a:t>
            </a:r>
            <a:r>
              <a:rPr lang="ru-RU" sz="3200" b="1" dirty="0" err="1"/>
              <a:t>özbekleri</a:t>
            </a:r>
            <a:r>
              <a:rPr lang="ru-RU" sz="3200" b="1" dirty="0"/>
              <a:t> </a:t>
            </a:r>
            <a:r>
              <a:rPr lang="ru-RU" sz="3200" b="1" dirty="0" err="1"/>
              <a:t>Isfendiýara</a:t>
            </a:r>
            <a:r>
              <a:rPr lang="ru-RU" sz="3200" b="1" dirty="0"/>
              <a:t> </a:t>
            </a:r>
            <a:r>
              <a:rPr lang="ru-RU" sz="3200" b="1" dirty="0" err="1"/>
              <a:t>garşy</a:t>
            </a:r>
            <a:r>
              <a:rPr lang="ru-RU" sz="3200" b="1" dirty="0"/>
              <a:t> </a:t>
            </a:r>
            <a:r>
              <a:rPr lang="ru-RU" sz="3200" b="1" dirty="0" err="1"/>
              <a:t>göreşde</a:t>
            </a:r>
            <a:r>
              <a:rPr lang="ru-RU" sz="3200" b="1" dirty="0"/>
              <a:t> </a:t>
            </a:r>
            <a:r>
              <a:rPr lang="ru-RU" sz="3200" b="1" dirty="0" err="1"/>
              <a:t>onuň</a:t>
            </a:r>
            <a:r>
              <a:rPr lang="ru-RU" sz="3200" b="1" dirty="0"/>
              <a:t> </a:t>
            </a:r>
            <a:r>
              <a:rPr lang="ru-RU" sz="3200" b="1" dirty="0" err="1"/>
              <a:t>inisi</a:t>
            </a:r>
            <a:r>
              <a:rPr lang="ru-RU" sz="3200" b="1" dirty="0"/>
              <a:t> </a:t>
            </a:r>
            <a:r>
              <a:rPr lang="ru-RU" sz="3200" b="1" dirty="0" err="1"/>
              <a:t>Abulgazyny</a:t>
            </a:r>
            <a:r>
              <a:rPr lang="ru-RU" sz="3200" b="1" dirty="0"/>
              <a:t> </a:t>
            </a:r>
            <a:r>
              <a:rPr lang="ru-RU" sz="3200" b="1" dirty="0" err="1"/>
              <a:t>goldapdyrlar</a:t>
            </a:r>
            <a:r>
              <a:rPr lang="ru-RU" sz="3200" b="1" dirty="0"/>
              <a:t>. 1628–</a:t>
            </a:r>
            <a:r>
              <a:rPr lang="ru-RU" sz="3200" b="1" dirty="0" err="1"/>
              <a:t>ýylda</a:t>
            </a:r>
            <a:r>
              <a:rPr lang="ru-RU" sz="3200" b="1" dirty="0"/>
              <a:t> </a:t>
            </a:r>
            <a:r>
              <a:rPr lang="ru-RU" sz="3200" b="1" dirty="0" err="1"/>
              <a:t>Isfendiýar</a:t>
            </a:r>
            <a:r>
              <a:rPr lang="ru-RU" sz="3200" b="1" dirty="0"/>
              <a:t> </a:t>
            </a:r>
            <a:r>
              <a:rPr lang="ru-RU" sz="3200" b="1" dirty="0" err="1"/>
              <a:t>bilen</a:t>
            </a:r>
            <a:r>
              <a:rPr lang="ru-RU" sz="3200" b="1" dirty="0"/>
              <a:t> </a:t>
            </a:r>
            <a:r>
              <a:rPr lang="ru-RU" sz="3200" b="1" dirty="0" err="1"/>
              <a:t>Abylgazy</a:t>
            </a:r>
            <a:r>
              <a:rPr lang="ru-RU" sz="3200" b="1" dirty="0"/>
              <a:t> </a:t>
            </a:r>
            <a:r>
              <a:rPr lang="ru-RU" sz="3200" b="1" dirty="0" err="1"/>
              <a:t>Horasana</a:t>
            </a:r>
            <a:r>
              <a:rPr lang="ru-RU" sz="3200" b="1" dirty="0"/>
              <a:t> </a:t>
            </a:r>
            <a:r>
              <a:rPr lang="ru-RU" sz="3200" b="1" dirty="0" err="1"/>
              <a:t>ýöriş</a:t>
            </a:r>
            <a:r>
              <a:rPr lang="ru-RU" sz="3200" b="1" dirty="0"/>
              <a:t> </a:t>
            </a:r>
            <a:r>
              <a:rPr lang="ru-RU" sz="3200" b="1" dirty="0" err="1"/>
              <a:t>edýärler</a:t>
            </a:r>
            <a:r>
              <a:rPr lang="ru-RU" sz="3200" b="1" dirty="0"/>
              <a:t> </a:t>
            </a:r>
            <a:r>
              <a:rPr lang="ru-RU" sz="3200" b="1" dirty="0" err="1"/>
              <a:t>we</a:t>
            </a:r>
            <a:r>
              <a:rPr lang="ru-RU" sz="3200" b="1" dirty="0"/>
              <a:t> </a:t>
            </a:r>
            <a:r>
              <a:rPr lang="ru-RU" sz="3200" b="1" dirty="0" err="1"/>
              <a:t>Eýran</a:t>
            </a:r>
            <a:r>
              <a:rPr lang="ru-RU" sz="3200" b="1" dirty="0"/>
              <a:t> </a:t>
            </a:r>
            <a:r>
              <a:rPr lang="ru-RU" sz="3200" b="1" dirty="0" err="1"/>
              <a:t>goşunyndan</a:t>
            </a:r>
            <a:r>
              <a:rPr lang="ru-RU" sz="3200" b="1" dirty="0"/>
              <a:t> </a:t>
            </a:r>
            <a:r>
              <a:rPr lang="ru-RU" sz="3200" b="1" dirty="0" err="1"/>
              <a:t>ýeňilýärler</a:t>
            </a:r>
            <a:r>
              <a:rPr lang="ru-RU" sz="3200" b="1" dirty="0"/>
              <a:t>.</a:t>
            </a:r>
            <a:br>
              <a:rPr lang="ru-RU" sz="3200" b="1" dirty="0"/>
            </a:br>
            <a:endParaRPr lang="ru-RU" sz="3200" dirty="0"/>
          </a:p>
        </p:txBody>
      </p:sp>
    </p:spTree>
    <p:extLst>
      <p:ext uri="{BB962C8B-B14F-4D97-AF65-F5344CB8AC3E}">
        <p14:creationId xmlns:p14="http://schemas.microsoft.com/office/powerpoint/2010/main" val="165396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3" y="452718"/>
            <a:ext cx="11561885" cy="6071174"/>
          </a:xfrm>
        </p:spPr>
        <p:txBody>
          <a:bodyPr/>
          <a:lstStyle/>
          <a:p>
            <a:r>
              <a:rPr lang="tk-TM" sz="3200" dirty="0" smtClean="0"/>
              <a:t>	</a:t>
            </a:r>
            <a:r>
              <a:rPr lang="en-US" sz="3200" b="1" dirty="0" smtClean="0"/>
              <a:t>XVII </a:t>
            </a:r>
            <a:r>
              <a:rPr lang="en-US" sz="3200" b="1" dirty="0"/>
              <a:t>– </a:t>
            </a:r>
            <a:r>
              <a:rPr lang="en-US" sz="3200" b="1" dirty="0" err="1"/>
              <a:t>asyryň</a:t>
            </a:r>
            <a:r>
              <a:rPr lang="en-US" sz="3200" b="1" dirty="0"/>
              <a:t> 20-nji </a:t>
            </a:r>
            <a:r>
              <a:rPr lang="en-US" sz="3200" b="1" dirty="0" err="1"/>
              <a:t>ýyllarynda</a:t>
            </a:r>
            <a:r>
              <a:rPr lang="en-US" sz="3200" b="1" dirty="0"/>
              <a:t> </a:t>
            </a:r>
            <a:r>
              <a:rPr lang="en-US" sz="3200" b="1" dirty="0" err="1"/>
              <a:t>Horezmde</a:t>
            </a:r>
            <a:r>
              <a:rPr lang="en-US" sz="3200" b="1" dirty="0"/>
              <a:t> </a:t>
            </a:r>
            <a:r>
              <a:rPr lang="en-US" sz="3200" b="1" dirty="0" err="1"/>
              <a:t>tagt</a:t>
            </a:r>
            <a:r>
              <a:rPr lang="en-US" sz="3200" b="1" dirty="0"/>
              <a:t> </a:t>
            </a:r>
            <a:r>
              <a:rPr lang="en-US" sz="3200" b="1" dirty="0" err="1"/>
              <a:t>ugrundaky</a:t>
            </a:r>
            <a:r>
              <a:rPr lang="en-US" sz="3200" b="1" dirty="0"/>
              <a:t> </a:t>
            </a:r>
            <a:r>
              <a:rPr lang="en-US" sz="3200" b="1" dirty="0" err="1"/>
              <a:t>göreş</a:t>
            </a:r>
            <a:r>
              <a:rPr lang="en-US" sz="3200" b="1" dirty="0"/>
              <a:t> has-da </a:t>
            </a:r>
            <a:r>
              <a:rPr lang="en-US" sz="3200" b="1" dirty="0" err="1"/>
              <a:t>ýitileşýär</a:t>
            </a:r>
            <a:r>
              <a:rPr lang="en-US" sz="3200" b="1" dirty="0"/>
              <a:t>. </a:t>
            </a:r>
            <a:r>
              <a:rPr lang="en-US" sz="3200" b="1" dirty="0" err="1"/>
              <a:t>Arapmuhammet</a:t>
            </a:r>
            <a:r>
              <a:rPr lang="en-US" sz="3200" b="1" dirty="0"/>
              <a:t> </a:t>
            </a:r>
            <a:r>
              <a:rPr lang="en-US" sz="3200" b="1" dirty="0" err="1"/>
              <a:t>hanyň</a:t>
            </a:r>
            <a:r>
              <a:rPr lang="en-US" sz="3200" b="1" dirty="0"/>
              <a:t> </a:t>
            </a:r>
            <a:r>
              <a:rPr lang="en-US" sz="3200" b="1" dirty="0" err="1"/>
              <a:t>ogullary</a:t>
            </a:r>
            <a:r>
              <a:rPr lang="en-US" sz="3200" b="1" dirty="0"/>
              <a:t> </a:t>
            </a:r>
            <a:r>
              <a:rPr lang="en-US" sz="3200" b="1" dirty="0" err="1"/>
              <a:t>Hebeş</a:t>
            </a:r>
            <a:r>
              <a:rPr lang="en-US" sz="3200" b="1" dirty="0"/>
              <a:t> </a:t>
            </a:r>
            <a:r>
              <a:rPr lang="en-US" sz="3200" b="1" dirty="0" err="1"/>
              <a:t>bilen</a:t>
            </a:r>
            <a:r>
              <a:rPr lang="en-US" sz="3200" b="1" dirty="0"/>
              <a:t> </a:t>
            </a:r>
            <a:r>
              <a:rPr lang="en-US" sz="3200" b="1" dirty="0" err="1"/>
              <a:t>Ilbars</a:t>
            </a:r>
            <a:r>
              <a:rPr lang="en-US" sz="3200" b="1" dirty="0"/>
              <a:t> </a:t>
            </a:r>
            <a:r>
              <a:rPr lang="en-US" sz="3200" b="1" dirty="0" err="1"/>
              <a:t>özbek</a:t>
            </a:r>
            <a:r>
              <a:rPr lang="en-US" sz="3200" b="1" dirty="0"/>
              <a:t> </a:t>
            </a:r>
            <a:r>
              <a:rPr lang="en-US" sz="3200" b="1" dirty="0" err="1"/>
              <a:t>taýpasynyň</a:t>
            </a:r>
            <a:r>
              <a:rPr lang="en-US" sz="3200" b="1" dirty="0"/>
              <a:t> </a:t>
            </a:r>
            <a:r>
              <a:rPr lang="en-US" sz="3200" b="1" dirty="0" err="1"/>
              <a:t>güýjüne</a:t>
            </a:r>
            <a:r>
              <a:rPr lang="en-US" sz="3200" b="1" dirty="0"/>
              <a:t> </a:t>
            </a:r>
            <a:r>
              <a:rPr lang="en-US" sz="3200" b="1" dirty="0" err="1"/>
              <a:t>daýanyp</a:t>
            </a:r>
            <a:r>
              <a:rPr lang="en-US" sz="3200" b="1" dirty="0"/>
              <a:t> </a:t>
            </a:r>
            <a:r>
              <a:rPr lang="en-US" sz="3200" b="1" dirty="0" err="1"/>
              <a:t>öz</a:t>
            </a:r>
            <a:r>
              <a:rPr lang="en-US" sz="3200" b="1" dirty="0"/>
              <a:t> </a:t>
            </a:r>
            <a:r>
              <a:rPr lang="en-US" sz="3200" b="1" dirty="0" err="1"/>
              <a:t>kakasyny</a:t>
            </a:r>
            <a:r>
              <a:rPr lang="en-US" sz="3200" b="1" dirty="0"/>
              <a:t> </a:t>
            </a:r>
            <a:r>
              <a:rPr lang="en-US" sz="3200" b="1" dirty="0" err="1"/>
              <a:t>tagtdan</a:t>
            </a:r>
            <a:r>
              <a:rPr lang="en-US" sz="3200" b="1" dirty="0"/>
              <a:t> </a:t>
            </a:r>
            <a:r>
              <a:rPr lang="en-US" sz="3200" b="1" dirty="0" err="1"/>
              <a:t>agdaryp</a:t>
            </a:r>
            <a:r>
              <a:rPr lang="en-US" sz="3200" b="1" dirty="0"/>
              <a:t>, </a:t>
            </a:r>
            <a:r>
              <a:rPr lang="en-US" sz="3200" b="1" dirty="0" err="1"/>
              <a:t>onuň</a:t>
            </a:r>
            <a:r>
              <a:rPr lang="en-US" sz="3200" b="1" dirty="0"/>
              <a:t> </a:t>
            </a:r>
            <a:r>
              <a:rPr lang="en-US" sz="3200" b="1" dirty="0" err="1"/>
              <a:t>gözüni</a:t>
            </a:r>
            <a:r>
              <a:rPr lang="en-US" sz="3200" b="1" dirty="0"/>
              <a:t> </a:t>
            </a:r>
            <a:r>
              <a:rPr lang="en-US" sz="3200" b="1" dirty="0" err="1"/>
              <a:t>oýdurýar</a:t>
            </a:r>
            <a:r>
              <a:rPr lang="en-US" sz="3200" b="1" dirty="0"/>
              <a:t>. </a:t>
            </a:r>
            <a:r>
              <a:rPr lang="en-US" sz="3200" b="1" dirty="0" err="1"/>
              <a:t>Hanyň</a:t>
            </a:r>
            <a:r>
              <a:rPr lang="en-US" sz="3200" b="1" dirty="0"/>
              <a:t> </a:t>
            </a:r>
            <a:r>
              <a:rPr lang="en-US" sz="3200" b="1" dirty="0" err="1"/>
              <a:t>beýleki</a:t>
            </a:r>
            <a:r>
              <a:rPr lang="en-US" sz="3200" b="1" dirty="0"/>
              <a:t> </a:t>
            </a:r>
            <a:r>
              <a:rPr lang="en-US" sz="3200" b="1" dirty="0" err="1"/>
              <a:t>ogullary</a:t>
            </a:r>
            <a:r>
              <a:rPr lang="en-US" sz="3200" b="1" dirty="0"/>
              <a:t>  </a:t>
            </a:r>
            <a:r>
              <a:rPr lang="en-US" sz="3200" b="1" dirty="0" err="1"/>
              <a:t>Isfendiýar</a:t>
            </a:r>
            <a:r>
              <a:rPr lang="en-US" sz="3200" b="1" dirty="0"/>
              <a:t> </a:t>
            </a:r>
            <a:r>
              <a:rPr lang="en-US" sz="3200" b="1" dirty="0" err="1"/>
              <a:t>bilen</a:t>
            </a:r>
            <a:r>
              <a:rPr lang="en-US" sz="3200" b="1" dirty="0"/>
              <a:t> </a:t>
            </a:r>
            <a:r>
              <a:rPr lang="en-US" sz="3200" b="1" dirty="0" err="1"/>
              <a:t>Abylgazy</a:t>
            </a:r>
            <a:r>
              <a:rPr lang="en-US" sz="3200" b="1" dirty="0"/>
              <a:t> </a:t>
            </a:r>
            <a:r>
              <a:rPr lang="en-US" sz="3200" b="1" dirty="0" err="1"/>
              <a:t>pitneçi</a:t>
            </a:r>
            <a:r>
              <a:rPr lang="en-US" sz="3200" b="1" dirty="0"/>
              <a:t> </a:t>
            </a:r>
            <a:r>
              <a:rPr lang="en-US" sz="3200" b="1" dirty="0" err="1"/>
              <a:t>doganlaryna</a:t>
            </a:r>
            <a:r>
              <a:rPr lang="en-US" sz="3200" b="1" dirty="0"/>
              <a:t> </a:t>
            </a:r>
            <a:r>
              <a:rPr lang="en-US" sz="3200" b="1" dirty="0" err="1"/>
              <a:t>garşy</a:t>
            </a:r>
            <a:r>
              <a:rPr lang="en-US" sz="3200" b="1" dirty="0"/>
              <a:t> </a:t>
            </a:r>
            <a:r>
              <a:rPr lang="en-US" sz="3200" b="1" dirty="0" err="1"/>
              <a:t>durýarlar</a:t>
            </a:r>
            <a:r>
              <a:rPr lang="en-US" sz="3200" b="1" dirty="0"/>
              <a:t>. </a:t>
            </a:r>
            <a:r>
              <a:rPr lang="en-US" sz="3200" b="1" dirty="0" err="1"/>
              <a:t>Isfendiýar</a:t>
            </a:r>
            <a:r>
              <a:rPr lang="en-US" sz="3200" b="1" dirty="0"/>
              <a:t> </a:t>
            </a:r>
            <a:r>
              <a:rPr lang="en-US" sz="3200" b="1" dirty="0" err="1"/>
              <a:t>Eýrana</a:t>
            </a:r>
            <a:r>
              <a:rPr lang="en-US" sz="3200" b="1" dirty="0"/>
              <a:t>, </a:t>
            </a:r>
            <a:r>
              <a:rPr lang="en-US" sz="3200" b="1" dirty="0" err="1"/>
              <a:t>Abylgazy</a:t>
            </a:r>
            <a:r>
              <a:rPr lang="en-US" sz="3200" b="1" dirty="0"/>
              <a:t> </a:t>
            </a:r>
            <a:r>
              <a:rPr lang="en-US" sz="3200" b="1" dirty="0" err="1"/>
              <a:t>Buhara</a:t>
            </a:r>
            <a:r>
              <a:rPr lang="en-US" sz="3200" b="1" dirty="0"/>
              <a:t> </a:t>
            </a:r>
            <a:r>
              <a:rPr lang="en-US" sz="3200" b="1" dirty="0" err="1"/>
              <a:t>gaçyp</a:t>
            </a:r>
            <a:r>
              <a:rPr lang="en-US" sz="3200" b="1" dirty="0"/>
              <a:t> </a:t>
            </a:r>
            <a:r>
              <a:rPr lang="en-US" sz="3200" b="1" dirty="0" err="1"/>
              <a:t>gitmäge</a:t>
            </a:r>
            <a:r>
              <a:rPr lang="en-US" sz="3200" b="1" dirty="0"/>
              <a:t> </a:t>
            </a:r>
            <a:r>
              <a:rPr lang="en-US" sz="3200" b="1" dirty="0" err="1"/>
              <a:t>mejbur</a:t>
            </a:r>
            <a:r>
              <a:rPr lang="en-US" sz="3200" b="1" dirty="0"/>
              <a:t> </a:t>
            </a:r>
            <a:r>
              <a:rPr lang="en-US" sz="3200" b="1" dirty="0" err="1"/>
              <a:t>bolýarlar</a:t>
            </a:r>
            <a:r>
              <a:rPr lang="en-US" sz="3200" b="1" dirty="0"/>
              <a:t>. </a:t>
            </a:r>
            <a:r>
              <a:rPr lang="en-US" sz="3200" b="1" dirty="0" err="1"/>
              <a:t>Gürgenjiň</a:t>
            </a:r>
            <a:r>
              <a:rPr lang="en-US" sz="3200" b="1" dirty="0"/>
              <a:t> </a:t>
            </a:r>
            <a:r>
              <a:rPr lang="en-US" sz="3200" b="1" dirty="0" err="1"/>
              <a:t>özbekleri</a:t>
            </a:r>
            <a:r>
              <a:rPr lang="en-US" sz="3200" b="1" dirty="0"/>
              <a:t> </a:t>
            </a:r>
            <a:r>
              <a:rPr lang="en-US" sz="3200" b="1" dirty="0" err="1"/>
              <a:t>Isfendiýara</a:t>
            </a:r>
            <a:r>
              <a:rPr lang="en-US" sz="3200" b="1" dirty="0"/>
              <a:t> </a:t>
            </a:r>
            <a:r>
              <a:rPr lang="en-US" sz="3200" b="1" dirty="0" err="1"/>
              <a:t>garşy</a:t>
            </a:r>
            <a:r>
              <a:rPr lang="en-US" sz="3200" b="1" dirty="0"/>
              <a:t> </a:t>
            </a:r>
            <a:r>
              <a:rPr lang="en-US" sz="3200" b="1" dirty="0" err="1"/>
              <a:t>göreşde</a:t>
            </a:r>
            <a:r>
              <a:rPr lang="en-US" sz="3200" b="1" dirty="0"/>
              <a:t> </a:t>
            </a:r>
            <a:r>
              <a:rPr lang="en-US" sz="3200" b="1" dirty="0" err="1"/>
              <a:t>onuň</a:t>
            </a:r>
            <a:r>
              <a:rPr lang="en-US" sz="3200" b="1" dirty="0"/>
              <a:t> </a:t>
            </a:r>
            <a:r>
              <a:rPr lang="en-US" sz="3200" b="1" dirty="0" err="1"/>
              <a:t>inisi</a:t>
            </a:r>
            <a:r>
              <a:rPr lang="en-US" sz="3200" b="1" dirty="0"/>
              <a:t> </a:t>
            </a:r>
            <a:r>
              <a:rPr lang="en-US" sz="3200" b="1" dirty="0" err="1"/>
              <a:t>Abulgazyny</a:t>
            </a:r>
            <a:r>
              <a:rPr lang="en-US" sz="3200" b="1" dirty="0"/>
              <a:t> </a:t>
            </a:r>
            <a:r>
              <a:rPr lang="en-US" sz="3200" b="1" dirty="0" err="1"/>
              <a:t>goldapdyrlar</a:t>
            </a:r>
            <a:r>
              <a:rPr lang="en-US" sz="3200" b="1" dirty="0"/>
              <a:t>. 1628–</a:t>
            </a:r>
            <a:r>
              <a:rPr lang="en-US" sz="3200" b="1" dirty="0" err="1"/>
              <a:t>ýylda</a:t>
            </a:r>
            <a:r>
              <a:rPr lang="en-US" sz="3200" b="1" dirty="0"/>
              <a:t> </a:t>
            </a:r>
            <a:r>
              <a:rPr lang="en-US" sz="3200" b="1" dirty="0" err="1"/>
              <a:t>Isfendiýar</a:t>
            </a:r>
            <a:r>
              <a:rPr lang="en-US" sz="3200" b="1" dirty="0"/>
              <a:t> </a:t>
            </a:r>
            <a:r>
              <a:rPr lang="en-US" sz="3200" b="1" dirty="0" err="1"/>
              <a:t>bilen</a:t>
            </a:r>
            <a:r>
              <a:rPr lang="en-US" sz="3200" b="1" dirty="0"/>
              <a:t> </a:t>
            </a:r>
            <a:r>
              <a:rPr lang="en-US" sz="3200" b="1" dirty="0" err="1"/>
              <a:t>Abylgazy</a:t>
            </a:r>
            <a:r>
              <a:rPr lang="en-US" sz="3200" b="1" dirty="0"/>
              <a:t> </a:t>
            </a:r>
            <a:r>
              <a:rPr lang="en-US" sz="3200" b="1" dirty="0" err="1"/>
              <a:t>Horasana</a:t>
            </a:r>
            <a:r>
              <a:rPr lang="en-US" sz="3200" b="1" dirty="0"/>
              <a:t> </a:t>
            </a:r>
            <a:r>
              <a:rPr lang="en-US" sz="3200" b="1" dirty="0" err="1"/>
              <a:t>ýöriş</a:t>
            </a:r>
            <a:r>
              <a:rPr lang="en-US" sz="3200" b="1" dirty="0"/>
              <a:t> </a:t>
            </a:r>
            <a:r>
              <a:rPr lang="en-US" sz="3200" b="1" dirty="0" err="1"/>
              <a:t>edýärler</a:t>
            </a:r>
            <a:r>
              <a:rPr lang="en-US" sz="3200" b="1" dirty="0"/>
              <a:t> we </a:t>
            </a:r>
            <a:r>
              <a:rPr lang="en-US" sz="3200" b="1" dirty="0" err="1"/>
              <a:t>Eýran</a:t>
            </a:r>
            <a:r>
              <a:rPr lang="en-US" sz="3200" b="1" dirty="0"/>
              <a:t> </a:t>
            </a:r>
            <a:r>
              <a:rPr lang="en-US" sz="3200" b="1" dirty="0" err="1"/>
              <a:t>goşunyndan</a:t>
            </a:r>
            <a:r>
              <a:rPr lang="en-US" sz="3200" b="1" dirty="0"/>
              <a:t> </a:t>
            </a:r>
            <a:r>
              <a:rPr lang="en-US" sz="3200" b="1" dirty="0" err="1"/>
              <a:t>ýeňilýärler</a:t>
            </a:r>
            <a:r>
              <a:rPr lang="en-US" sz="3200" b="1" dirty="0"/>
              <a:t>.</a:t>
            </a:r>
            <a:br>
              <a:rPr lang="en-US" sz="3200" b="1" dirty="0"/>
            </a:br>
            <a:endParaRPr lang="ru-RU" sz="3200" b="1" dirty="0"/>
          </a:p>
        </p:txBody>
      </p:sp>
    </p:spTree>
    <p:extLst>
      <p:ext uri="{BB962C8B-B14F-4D97-AF65-F5344CB8AC3E}">
        <p14:creationId xmlns:p14="http://schemas.microsoft.com/office/powerpoint/2010/main" val="406390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8715" y="452717"/>
            <a:ext cx="7209692" cy="5974459"/>
          </a:xfrm>
        </p:spPr>
        <p:txBody>
          <a:bodyPr/>
          <a:lstStyle/>
          <a:p>
            <a:r>
              <a:rPr lang="en-US" sz="3200" b="1" dirty="0" err="1"/>
              <a:t>Abylgazynyň</a:t>
            </a:r>
            <a:r>
              <a:rPr lang="en-US" sz="3200" b="1" dirty="0"/>
              <a:t> </a:t>
            </a:r>
            <a:r>
              <a:rPr lang="en-US" sz="3200" b="1" dirty="0" err="1"/>
              <a:t>beýle</a:t>
            </a:r>
            <a:r>
              <a:rPr lang="en-US" sz="3200" b="1" dirty="0"/>
              <a:t> </a:t>
            </a:r>
            <a:r>
              <a:rPr lang="en-US" sz="3200" b="1" dirty="0" err="1"/>
              <a:t>zalymlygyna</a:t>
            </a:r>
            <a:r>
              <a:rPr lang="en-US" sz="3200" b="1" dirty="0"/>
              <a:t> </a:t>
            </a:r>
            <a:r>
              <a:rPr lang="en-US" sz="3200" b="1" dirty="0" err="1"/>
              <a:t>seretmezden</a:t>
            </a:r>
            <a:r>
              <a:rPr lang="en-US" sz="3200" b="1" dirty="0"/>
              <a:t> </a:t>
            </a:r>
            <a:r>
              <a:rPr lang="en-US" sz="3200" b="1" dirty="0" err="1"/>
              <a:t>ol</a:t>
            </a:r>
            <a:r>
              <a:rPr lang="en-US" sz="3200" b="1" dirty="0"/>
              <a:t>, </a:t>
            </a:r>
            <a:r>
              <a:rPr lang="en-US" sz="3200" b="1" dirty="0" err="1"/>
              <a:t>güýçli</a:t>
            </a:r>
            <a:r>
              <a:rPr lang="en-US" sz="3200" b="1" dirty="0"/>
              <a:t> </a:t>
            </a:r>
            <a:r>
              <a:rPr lang="en-US" sz="3200" b="1" dirty="0" err="1"/>
              <a:t>taryhçy</a:t>
            </a:r>
            <a:r>
              <a:rPr lang="en-US" sz="3200" b="1" dirty="0"/>
              <a:t> </a:t>
            </a:r>
            <a:r>
              <a:rPr lang="en-US" sz="3200" b="1" dirty="0" err="1"/>
              <a:t>eken</a:t>
            </a:r>
            <a:r>
              <a:rPr lang="en-US" sz="3200" b="1" dirty="0"/>
              <a:t>. </a:t>
            </a:r>
            <a:r>
              <a:rPr lang="en-US" sz="3200" b="1" dirty="0" err="1"/>
              <a:t>Ol</a:t>
            </a:r>
            <a:r>
              <a:rPr lang="en-US" sz="3200" b="1" dirty="0"/>
              <a:t> </a:t>
            </a:r>
            <a:r>
              <a:rPr lang="en-US" sz="3200" b="1" dirty="0" err="1"/>
              <a:t>türkmenleriň</a:t>
            </a:r>
            <a:r>
              <a:rPr lang="en-US" sz="3200" b="1" dirty="0"/>
              <a:t> </a:t>
            </a:r>
            <a:r>
              <a:rPr lang="en-US" sz="3200" b="1" dirty="0" err="1"/>
              <a:t>öňünde</a:t>
            </a:r>
            <a:r>
              <a:rPr lang="en-US" sz="3200" b="1" dirty="0"/>
              <a:t> “</a:t>
            </a:r>
            <a:r>
              <a:rPr lang="en-US" sz="3200" b="1" dirty="0" err="1"/>
              <a:t>günäsini</a:t>
            </a:r>
            <a:r>
              <a:rPr lang="en-US" sz="3200" b="1" dirty="0"/>
              <a:t> </a:t>
            </a:r>
            <a:r>
              <a:rPr lang="en-US" sz="3200" b="1" dirty="0" err="1"/>
              <a:t>ýuwmak</a:t>
            </a:r>
            <a:r>
              <a:rPr lang="en-US" sz="3200" b="1" dirty="0"/>
              <a:t>” </a:t>
            </a:r>
            <a:r>
              <a:rPr lang="en-US" sz="3200" b="1" dirty="0" err="1"/>
              <a:t>üçin</a:t>
            </a:r>
            <a:r>
              <a:rPr lang="en-US" sz="3200" b="1" dirty="0"/>
              <a:t> 1660-61 – </a:t>
            </a:r>
            <a:r>
              <a:rPr lang="en-US" sz="3200" b="1" dirty="0" err="1"/>
              <a:t>ýyllarda</a:t>
            </a:r>
            <a:r>
              <a:rPr lang="en-US" sz="3200" b="1" dirty="0"/>
              <a:t> “</a:t>
            </a:r>
            <a:r>
              <a:rPr lang="en-US" sz="3200" b="1" dirty="0" err="1"/>
              <a:t>Şejereýi</a:t>
            </a:r>
            <a:r>
              <a:rPr lang="en-US" sz="3200" b="1" dirty="0"/>
              <a:t> </a:t>
            </a:r>
            <a:r>
              <a:rPr lang="en-US" sz="3200" b="1" dirty="0" err="1"/>
              <a:t>terakime</a:t>
            </a:r>
            <a:r>
              <a:rPr lang="en-US" sz="3200" b="1" dirty="0"/>
              <a:t>” (</a:t>
            </a:r>
            <a:r>
              <a:rPr lang="en-US" sz="3200" b="1" dirty="0" err="1"/>
              <a:t>Türkmenleriň</a:t>
            </a:r>
            <a:r>
              <a:rPr lang="en-US" sz="3200" b="1" dirty="0"/>
              <a:t> </a:t>
            </a:r>
            <a:r>
              <a:rPr lang="en-US" sz="3200" b="1" dirty="0" err="1"/>
              <a:t>nesilnamasy</a:t>
            </a:r>
            <a:r>
              <a:rPr lang="en-US" sz="3200" b="1" dirty="0"/>
              <a:t>) </a:t>
            </a:r>
            <a:r>
              <a:rPr lang="en-US" sz="3200" b="1" dirty="0" err="1"/>
              <a:t>diýen</a:t>
            </a:r>
            <a:r>
              <a:rPr lang="en-US" sz="3200" b="1" dirty="0"/>
              <a:t> </a:t>
            </a:r>
            <a:r>
              <a:rPr lang="en-US" sz="3200" b="1" dirty="0" err="1"/>
              <a:t>eseri</a:t>
            </a:r>
            <a:r>
              <a:rPr lang="en-US" sz="3200" b="1" dirty="0"/>
              <a:t> </a:t>
            </a:r>
            <a:r>
              <a:rPr lang="en-US" sz="3200" b="1" dirty="0" err="1"/>
              <a:t>ýazypdyr</a:t>
            </a:r>
            <a:r>
              <a:rPr lang="en-US" sz="3200" b="1" dirty="0"/>
              <a:t>. </a:t>
            </a:r>
            <a:r>
              <a:rPr lang="en-US" sz="3200" b="1" dirty="0" err="1"/>
              <a:t>Onda</a:t>
            </a:r>
            <a:r>
              <a:rPr lang="en-US" sz="3200" b="1" dirty="0"/>
              <a:t> </a:t>
            </a:r>
            <a:r>
              <a:rPr lang="en-US" sz="3200" b="1" dirty="0" err="1"/>
              <a:t>türkmenleriň</a:t>
            </a:r>
            <a:r>
              <a:rPr lang="en-US" sz="3200" b="1" dirty="0"/>
              <a:t> </a:t>
            </a:r>
            <a:r>
              <a:rPr lang="en-US" sz="3200" b="1" dirty="0" err="1"/>
              <a:t>gelip</a:t>
            </a:r>
            <a:r>
              <a:rPr lang="en-US" sz="3200" b="1" dirty="0"/>
              <a:t> </a:t>
            </a:r>
            <a:r>
              <a:rPr lang="en-US" sz="3200" b="1" dirty="0" err="1"/>
              <a:t>çykyşy</a:t>
            </a:r>
            <a:r>
              <a:rPr lang="en-US" sz="3200" b="1" dirty="0"/>
              <a:t>. </a:t>
            </a:r>
            <a:r>
              <a:rPr lang="en-US" sz="3200" b="1" dirty="0" err="1"/>
              <a:t>Oguz</a:t>
            </a:r>
            <a:r>
              <a:rPr lang="en-US" sz="3200" b="1" dirty="0"/>
              <a:t> </a:t>
            </a:r>
            <a:r>
              <a:rPr lang="en-US" sz="3200" b="1" dirty="0" err="1"/>
              <a:t>han</a:t>
            </a:r>
            <a:r>
              <a:rPr lang="en-US" sz="3200" b="1" dirty="0"/>
              <a:t> we </a:t>
            </a:r>
            <a:r>
              <a:rPr lang="en-US" sz="3200" b="1" dirty="0" err="1"/>
              <a:t>onuň</a:t>
            </a:r>
            <a:r>
              <a:rPr lang="en-US" sz="3200" b="1" dirty="0"/>
              <a:t> </a:t>
            </a:r>
            <a:r>
              <a:rPr lang="en-US" sz="3200" b="1" dirty="0" err="1"/>
              <a:t>nesilleri</a:t>
            </a:r>
            <a:r>
              <a:rPr lang="en-US" sz="3200" b="1" dirty="0"/>
              <a:t>, </a:t>
            </a:r>
            <a:r>
              <a:rPr lang="en-US" sz="3200" b="1" dirty="0" err="1"/>
              <a:t>ýaýran</a:t>
            </a:r>
            <a:r>
              <a:rPr lang="en-US" sz="3200" b="1" dirty="0"/>
              <a:t> </a:t>
            </a:r>
            <a:r>
              <a:rPr lang="en-US" sz="3200" b="1" dirty="0" err="1"/>
              <a:t>ýerleri</a:t>
            </a:r>
            <a:r>
              <a:rPr lang="en-US" sz="3200" b="1" dirty="0"/>
              <a:t>, </a:t>
            </a:r>
            <a:r>
              <a:rPr lang="en-US" sz="3200" b="1" dirty="0" err="1"/>
              <a:t>alyp</a:t>
            </a:r>
            <a:r>
              <a:rPr lang="en-US" sz="3200" b="1" dirty="0"/>
              <a:t> </a:t>
            </a:r>
            <a:r>
              <a:rPr lang="en-US" sz="3200" b="1" dirty="0" err="1"/>
              <a:t>baran</a:t>
            </a:r>
            <a:r>
              <a:rPr lang="en-US" sz="3200" b="1" dirty="0"/>
              <a:t> </a:t>
            </a:r>
            <a:r>
              <a:rPr lang="en-US" sz="3200" b="1" dirty="0" err="1"/>
              <a:t>söweşleri</a:t>
            </a:r>
            <a:r>
              <a:rPr lang="en-US" sz="3200" b="1" dirty="0"/>
              <a:t>, </a:t>
            </a:r>
            <a:r>
              <a:rPr lang="en-US" sz="3200" b="1" dirty="0" err="1"/>
              <a:t>kärleri</a:t>
            </a:r>
            <a:r>
              <a:rPr lang="en-US" sz="3200" b="1" dirty="0"/>
              <a:t>, </a:t>
            </a:r>
            <a:r>
              <a:rPr lang="en-US" sz="3200" b="1" dirty="0" err="1"/>
              <a:t>tagmalary</a:t>
            </a:r>
            <a:r>
              <a:rPr lang="en-US" sz="3200" b="1" dirty="0"/>
              <a:t> we </a:t>
            </a:r>
            <a:r>
              <a:rPr lang="en-US" sz="3200" b="1" dirty="0" err="1"/>
              <a:t>durmus</a:t>
            </a:r>
            <a:r>
              <a:rPr lang="en-US" sz="3200" b="1" dirty="0"/>
              <a:t> </a:t>
            </a:r>
            <a:r>
              <a:rPr lang="en-US" sz="3200" b="1" dirty="0" err="1"/>
              <a:t>taryhy</a:t>
            </a:r>
            <a:r>
              <a:rPr lang="en-US" sz="3200" b="1" dirty="0"/>
              <a:t> </a:t>
            </a:r>
            <a:r>
              <a:rPr lang="en-US" sz="3200" b="1" dirty="0" err="1"/>
              <a:t>giňişleýin</a:t>
            </a:r>
            <a:r>
              <a:rPr lang="en-US" sz="3200" b="1" dirty="0"/>
              <a:t> </a:t>
            </a:r>
            <a:r>
              <a:rPr lang="en-US" sz="3200" b="1" dirty="0" err="1"/>
              <a:t>beýan</a:t>
            </a:r>
            <a:r>
              <a:rPr lang="en-US" sz="3200" b="1" dirty="0"/>
              <a:t> </a:t>
            </a:r>
            <a:r>
              <a:rPr lang="en-US" sz="3200" b="1" dirty="0" err="1"/>
              <a:t>edilýär</a:t>
            </a:r>
            <a:r>
              <a:rPr lang="en-US" sz="3200" b="1" dirty="0"/>
              <a:t>.</a:t>
            </a:r>
            <a:r>
              <a:rPr lang="ru-RU" sz="3200" b="1" dirty="0"/>
              <a:t/>
            </a:r>
            <a:br>
              <a:rPr lang="ru-RU" sz="3200" b="1" dirty="0"/>
            </a:br>
            <a:endParaRPr lang="ru-RU" sz="3200" b="1" dirty="0"/>
          </a:p>
        </p:txBody>
      </p:sp>
      <p:pic>
        <p:nvPicPr>
          <p:cNvPr id="3" name="Picture 3" descr="G:\kniga.jpg"/>
          <p:cNvPicPr>
            <a:picLocks noGrp="1" noChangeAspect="1" noChangeArrowheads="1"/>
          </p:cNvPicPr>
          <p:nvPr>
            <p:ph sz="half" idx="1"/>
          </p:nvPr>
        </p:nvPicPr>
        <p:blipFill>
          <a:blip r:embed="rId2" cstate="print"/>
          <a:srcRect/>
          <a:stretch>
            <a:fillRect/>
          </a:stretch>
        </p:blipFill>
        <p:spPr bwMode="auto">
          <a:xfrm>
            <a:off x="357158" y="452717"/>
            <a:ext cx="3929090" cy="5859171"/>
          </a:xfrm>
          <a:prstGeom prst="rect">
            <a:avLst/>
          </a:prstGeom>
          <a:noFill/>
        </p:spPr>
      </p:pic>
    </p:spTree>
    <p:extLst>
      <p:ext uri="{BB962C8B-B14F-4D97-AF65-F5344CB8AC3E}">
        <p14:creationId xmlns:p14="http://schemas.microsoft.com/office/powerpoint/2010/main" val="250342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77" y="219809"/>
            <a:ext cx="6198577" cy="6312876"/>
          </a:xfrm>
        </p:spPr>
        <p:txBody>
          <a:bodyPr/>
          <a:lstStyle/>
          <a:p>
            <a:r>
              <a:rPr lang="en-US" sz="3000" b="1" dirty="0" err="1">
                <a:latin typeface="Calibri" pitchFamily="34" charset="0"/>
              </a:rPr>
              <a:t>Kitapda</a:t>
            </a:r>
            <a:r>
              <a:rPr lang="en-US" sz="3000" b="1" dirty="0">
                <a:latin typeface="Calibri" pitchFamily="34" charset="0"/>
              </a:rPr>
              <a:t> </a:t>
            </a:r>
            <a:r>
              <a:rPr lang="en-US" sz="3000" b="1" dirty="0" err="1">
                <a:latin typeface="Calibri" pitchFamily="34" charset="0"/>
              </a:rPr>
              <a:t>türkmenleriň</a:t>
            </a:r>
            <a:r>
              <a:rPr lang="en-US" sz="3000" b="1" dirty="0">
                <a:latin typeface="Calibri" pitchFamily="34" charset="0"/>
              </a:rPr>
              <a:t> </a:t>
            </a:r>
            <a:r>
              <a:rPr lang="en-US" sz="3000" b="1" dirty="0" err="1">
                <a:latin typeface="Calibri" pitchFamily="34" charset="0"/>
              </a:rPr>
              <a:t>taryhy</a:t>
            </a:r>
            <a:r>
              <a:rPr lang="en-US" sz="3000" b="1" dirty="0">
                <a:latin typeface="Calibri" pitchFamily="34" charset="0"/>
              </a:rPr>
              <a:t> </a:t>
            </a:r>
            <a:r>
              <a:rPr lang="en-US" sz="3000" b="1" dirty="0" err="1">
                <a:latin typeface="Calibri" pitchFamily="34" charset="0"/>
              </a:rPr>
              <a:t>Oguz</a:t>
            </a:r>
            <a:r>
              <a:rPr lang="en-US" sz="3000" b="1" dirty="0">
                <a:latin typeface="Calibri" pitchFamily="34" charset="0"/>
              </a:rPr>
              <a:t> </a:t>
            </a:r>
            <a:r>
              <a:rPr lang="en-US" sz="3000" b="1" dirty="0" err="1">
                <a:latin typeface="Calibri" pitchFamily="34" charset="0"/>
              </a:rPr>
              <a:t>hanyň</a:t>
            </a:r>
            <a:r>
              <a:rPr lang="en-US" sz="3000" b="1" dirty="0">
                <a:latin typeface="Calibri" pitchFamily="34" charset="0"/>
              </a:rPr>
              <a:t> </a:t>
            </a:r>
            <a:r>
              <a:rPr lang="en-US" sz="3000" b="1" dirty="0" err="1">
                <a:latin typeface="Calibri" pitchFamily="34" charset="0"/>
              </a:rPr>
              <a:t>döwründen</a:t>
            </a:r>
            <a:r>
              <a:rPr lang="en-US" sz="3000" b="1" dirty="0">
                <a:latin typeface="Calibri" pitchFamily="34" charset="0"/>
              </a:rPr>
              <a:t> </a:t>
            </a:r>
            <a:r>
              <a:rPr lang="en-US" sz="3000" b="1" dirty="0" err="1">
                <a:latin typeface="Calibri" pitchFamily="34" charset="0"/>
              </a:rPr>
              <a:t>başlanyp</a:t>
            </a:r>
            <a:r>
              <a:rPr lang="en-US" sz="3000" b="1" dirty="0">
                <a:latin typeface="Calibri" pitchFamily="34" charset="0"/>
              </a:rPr>
              <a:t>, </a:t>
            </a:r>
            <a:r>
              <a:rPr lang="en-US" sz="3000" b="1" dirty="0" err="1">
                <a:latin typeface="Calibri" pitchFamily="34" charset="0"/>
              </a:rPr>
              <a:t>tä</a:t>
            </a:r>
            <a:r>
              <a:rPr lang="en-US" sz="3000" b="1" dirty="0">
                <a:latin typeface="Calibri" pitchFamily="34" charset="0"/>
              </a:rPr>
              <a:t> XVII </a:t>
            </a:r>
            <a:r>
              <a:rPr lang="en-US" sz="3000" b="1" dirty="0" err="1">
                <a:latin typeface="Calibri" pitchFamily="34" charset="0"/>
              </a:rPr>
              <a:t>asyra</a:t>
            </a:r>
            <a:r>
              <a:rPr lang="en-US" sz="3000" b="1" dirty="0">
                <a:latin typeface="Calibri" pitchFamily="34" charset="0"/>
              </a:rPr>
              <a:t> - </a:t>
            </a:r>
            <a:r>
              <a:rPr lang="en-US" sz="3000" b="1" dirty="0" err="1">
                <a:latin typeface="Calibri" pitchFamily="34" charset="0"/>
              </a:rPr>
              <a:t>Abulgazynyň</a:t>
            </a:r>
            <a:r>
              <a:rPr lang="en-US" sz="3000" b="1" dirty="0">
                <a:latin typeface="Calibri" pitchFamily="34" charset="0"/>
              </a:rPr>
              <a:t> </a:t>
            </a:r>
            <a:r>
              <a:rPr lang="en-US" sz="3000" b="1" dirty="0" err="1">
                <a:latin typeface="Calibri" pitchFamily="34" charset="0"/>
              </a:rPr>
              <a:t>ýaşan</a:t>
            </a:r>
            <a:r>
              <a:rPr lang="en-US" sz="3000" b="1" dirty="0">
                <a:latin typeface="Calibri" pitchFamily="34" charset="0"/>
              </a:rPr>
              <a:t> </a:t>
            </a:r>
            <a:r>
              <a:rPr lang="en-US" sz="3000" b="1" dirty="0" err="1">
                <a:latin typeface="Calibri" pitchFamily="34" charset="0"/>
              </a:rPr>
              <a:t>döwrüne</a:t>
            </a:r>
            <a:r>
              <a:rPr lang="en-US" sz="3000" b="1" dirty="0">
                <a:latin typeface="Calibri" pitchFamily="34" charset="0"/>
              </a:rPr>
              <a:t> </a:t>
            </a:r>
            <a:r>
              <a:rPr lang="en-US" sz="3000" b="1" dirty="0" err="1">
                <a:latin typeface="Calibri" pitchFamily="34" charset="0"/>
              </a:rPr>
              <a:t>çenli</a:t>
            </a:r>
            <a:r>
              <a:rPr lang="en-US" sz="3000" b="1" dirty="0">
                <a:latin typeface="Calibri" pitchFamily="34" charset="0"/>
              </a:rPr>
              <a:t> </a:t>
            </a:r>
            <a:r>
              <a:rPr lang="en-US" sz="3000" b="1" dirty="0" err="1">
                <a:latin typeface="Calibri" pitchFamily="34" charset="0"/>
              </a:rPr>
              <a:t>beýan</a:t>
            </a:r>
            <a:r>
              <a:rPr lang="en-US" sz="3000" b="1" dirty="0">
                <a:latin typeface="Calibri" pitchFamily="34" charset="0"/>
              </a:rPr>
              <a:t> </a:t>
            </a:r>
            <a:r>
              <a:rPr lang="en-US" sz="3000" b="1" dirty="0" err="1">
                <a:latin typeface="Calibri" pitchFamily="34" charset="0"/>
              </a:rPr>
              <a:t>edilýär</a:t>
            </a:r>
            <a:r>
              <a:rPr lang="en-US" sz="3000" b="1" dirty="0">
                <a:latin typeface="Calibri" pitchFamily="34" charset="0"/>
              </a:rPr>
              <a:t>;</a:t>
            </a:r>
            <a:br>
              <a:rPr lang="en-US" sz="3000" b="1" dirty="0">
                <a:latin typeface="Calibri" pitchFamily="34" charset="0"/>
              </a:rPr>
            </a:br>
            <a:r>
              <a:rPr lang="en-US" sz="3000" b="1" dirty="0">
                <a:latin typeface="Calibri" pitchFamily="34" charset="0"/>
              </a:rPr>
              <a:t> “</a:t>
            </a:r>
            <a:r>
              <a:rPr lang="en-US" sz="3000" b="1" dirty="0" err="1">
                <a:latin typeface="Calibri" pitchFamily="34" charset="0"/>
              </a:rPr>
              <a:t>Türkmenleriň</a:t>
            </a:r>
            <a:r>
              <a:rPr lang="en-US" sz="3000" b="1" dirty="0">
                <a:latin typeface="Calibri" pitchFamily="34" charset="0"/>
              </a:rPr>
              <a:t> </a:t>
            </a:r>
            <a:r>
              <a:rPr lang="en-US" sz="3000" b="1" dirty="0" err="1">
                <a:latin typeface="Calibri" pitchFamily="34" charset="0"/>
              </a:rPr>
              <a:t>nesil</a:t>
            </a:r>
            <a:r>
              <a:rPr lang="en-US" sz="3000" b="1" dirty="0">
                <a:latin typeface="Calibri" pitchFamily="34" charset="0"/>
              </a:rPr>
              <a:t> </a:t>
            </a:r>
            <a:r>
              <a:rPr lang="en-US" sz="3000" b="1" dirty="0" err="1">
                <a:latin typeface="Calibri" pitchFamily="34" charset="0"/>
              </a:rPr>
              <a:t>daragty</a:t>
            </a:r>
            <a:r>
              <a:rPr lang="en-US" sz="3000" b="1" dirty="0">
                <a:latin typeface="Calibri" pitchFamily="34" charset="0"/>
              </a:rPr>
              <a:t>" </a:t>
            </a:r>
            <a:r>
              <a:rPr lang="en-US" sz="3000" b="1" dirty="0" err="1">
                <a:latin typeface="Calibri" pitchFamily="34" charset="0"/>
              </a:rPr>
              <a:t>kitabynyň</a:t>
            </a:r>
            <a:r>
              <a:rPr lang="en-US" sz="3000" b="1" dirty="0">
                <a:latin typeface="Calibri" pitchFamily="34" charset="0"/>
              </a:rPr>
              <a:t> </a:t>
            </a:r>
            <a:r>
              <a:rPr lang="en-US" sz="3000" b="1" dirty="0" err="1">
                <a:latin typeface="Calibri" pitchFamily="34" charset="0"/>
              </a:rPr>
              <a:t>beýleki</a:t>
            </a:r>
            <a:r>
              <a:rPr lang="en-US" sz="3000" b="1" dirty="0">
                <a:latin typeface="Calibri" pitchFamily="34" charset="0"/>
              </a:rPr>
              <a:t> </a:t>
            </a:r>
            <a:r>
              <a:rPr lang="en-US" sz="3000" b="1" dirty="0" err="1">
                <a:latin typeface="Calibri" pitchFamily="34" charset="0"/>
              </a:rPr>
              <a:t>bir</a:t>
            </a:r>
            <a:r>
              <a:rPr lang="en-US" sz="3000" b="1" dirty="0">
                <a:latin typeface="Calibri" pitchFamily="34" charset="0"/>
              </a:rPr>
              <a:t> </a:t>
            </a:r>
            <a:r>
              <a:rPr lang="en-US" sz="3000" b="1" dirty="0" err="1">
                <a:latin typeface="Calibri" pitchFamily="34" charset="0"/>
              </a:rPr>
              <a:t>gymmatlygy</a:t>
            </a:r>
            <a:r>
              <a:rPr lang="en-US" sz="3000" b="1" dirty="0">
                <a:latin typeface="Calibri" pitchFamily="34" charset="0"/>
              </a:rPr>
              <a:t> </a:t>
            </a:r>
            <a:r>
              <a:rPr lang="en-US" sz="3000" b="1" dirty="0" err="1">
                <a:latin typeface="Calibri" pitchFamily="34" charset="0"/>
              </a:rPr>
              <a:t>bolsa</a:t>
            </a:r>
            <a:r>
              <a:rPr lang="en-US" sz="3000" b="1" dirty="0">
                <a:latin typeface="Calibri" pitchFamily="34" charset="0"/>
              </a:rPr>
              <a:t> </a:t>
            </a:r>
            <a:r>
              <a:rPr lang="en-US" sz="3000" b="1" dirty="0" err="1">
                <a:latin typeface="Calibri" pitchFamily="34" charset="0"/>
              </a:rPr>
              <a:t>Abulgazy</a:t>
            </a:r>
            <a:r>
              <a:rPr lang="en-US" sz="3000" b="1" dirty="0">
                <a:latin typeface="Calibri" pitchFamily="34" charset="0"/>
              </a:rPr>
              <a:t> 24 </a:t>
            </a:r>
            <a:r>
              <a:rPr lang="en-US" sz="3000" b="1" dirty="0" err="1">
                <a:latin typeface="Calibri" pitchFamily="34" charset="0"/>
              </a:rPr>
              <a:t>sany</a:t>
            </a:r>
            <a:r>
              <a:rPr lang="en-US" sz="3000" b="1" dirty="0">
                <a:latin typeface="Calibri" pitchFamily="34" charset="0"/>
              </a:rPr>
              <a:t> </a:t>
            </a:r>
            <a:r>
              <a:rPr lang="en-US" sz="3000" b="1" dirty="0" err="1">
                <a:latin typeface="Calibri" pitchFamily="34" charset="0"/>
              </a:rPr>
              <a:t>türkmen</a:t>
            </a:r>
            <a:r>
              <a:rPr lang="en-US" sz="3000" b="1" dirty="0">
                <a:latin typeface="Calibri" pitchFamily="34" charset="0"/>
              </a:rPr>
              <a:t> </a:t>
            </a:r>
            <a:r>
              <a:rPr lang="en-US" sz="3000" b="1" dirty="0" err="1">
                <a:latin typeface="Calibri" pitchFamily="34" charset="0"/>
              </a:rPr>
              <a:t>taýpasynyň</a:t>
            </a:r>
            <a:r>
              <a:rPr lang="en-US" sz="3000" b="1" dirty="0">
                <a:latin typeface="Calibri" pitchFamily="34" charset="0"/>
              </a:rPr>
              <a:t> </a:t>
            </a:r>
            <a:r>
              <a:rPr lang="en-US" sz="3000" b="1" dirty="0" err="1">
                <a:latin typeface="Calibri" pitchFamily="34" charset="0"/>
              </a:rPr>
              <a:t>atlaryny</a:t>
            </a:r>
            <a:r>
              <a:rPr lang="en-US" sz="3000" b="1" dirty="0">
                <a:latin typeface="Calibri" pitchFamily="34" charset="0"/>
              </a:rPr>
              <a:t> </a:t>
            </a:r>
            <a:r>
              <a:rPr lang="en-US" sz="3000" b="1" dirty="0" err="1">
                <a:latin typeface="Calibri" pitchFamily="34" charset="0"/>
              </a:rPr>
              <a:t>doly</a:t>
            </a:r>
            <a:r>
              <a:rPr lang="en-US" sz="3000" b="1" dirty="0">
                <a:latin typeface="Calibri" pitchFamily="34" charset="0"/>
              </a:rPr>
              <a:t> </a:t>
            </a:r>
            <a:r>
              <a:rPr lang="en-US" sz="3000" b="1" dirty="0" err="1">
                <a:latin typeface="Calibri" pitchFamily="34" charset="0"/>
              </a:rPr>
              <a:t>getirýär</a:t>
            </a:r>
            <a:r>
              <a:rPr lang="en-US" sz="3000" b="1" dirty="0">
                <a:latin typeface="Calibri" pitchFamily="34" charset="0"/>
              </a:rPr>
              <a:t> we </a:t>
            </a:r>
            <a:r>
              <a:rPr lang="en-US" sz="3000" b="1" dirty="0" err="1">
                <a:latin typeface="Calibri" pitchFamily="34" charset="0"/>
              </a:rPr>
              <a:t>düşündirişleri</a:t>
            </a:r>
            <a:r>
              <a:rPr lang="en-US" sz="3000" b="1" dirty="0">
                <a:latin typeface="Calibri" pitchFamily="34" charset="0"/>
              </a:rPr>
              <a:t> </a:t>
            </a:r>
            <a:r>
              <a:rPr lang="en-US" sz="3000" b="1" dirty="0" err="1">
                <a:latin typeface="Calibri" pitchFamily="34" charset="0"/>
              </a:rPr>
              <a:t>berýär</a:t>
            </a:r>
            <a:r>
              <a:rPr lang="en-US" sz="3000" b="1" dirty="0">
                <a:latin typeface="Calibri" pitchFamily="34" charset="0"/>
              </a:rPr>
              <a:t>;</a:t>
            </a:r>
            <a:br>
              <a:rPr lang="en-US" sz="3000" b="1" dirty="0">
                <a:latin typeface="Calibri" pitchFamily="34" charset="0"/>
              </a:rPr>
            </a:br>
            <a:r>
              <a:rPr lang="en-US" sz="3000" b="1" dirty="0">
                <a:latin typeface="Calibri" pitchFamily="34" charset="0"/>
              </a:rPr>
              <a:t> </a:t>
            </a:r>
            <a:r>
              <a:rPr lang="en-US" sz="3000" b="1" dirty="0" err="1">
                <a:latin typeface="Calibri" pitchFamily="34" charset="0"/>
              </a:rPr>
              <a:t>Şeýle</a:t>
            </a:r>
            <a:r>
              <a:rPr lang="en-US" sz="3000" b="1" dirty="0">
                <a:latin typeface="Calibri" pitchFamily="34" charset="0"/>
              </a:rPr>
              <a:t> hem </a:t>
            </a:r>
            <a:r>
              <a:rPr lang="en-US" sz="3000" b="1" dirty="0" err="1">
                <a:latin typeface="Calibri" pitchFamily="34" charset="0"/>
              </a:rPr>
              <a:t>bu</a:t>
            </a:r>
            <a:r>
              <a:rPr lang="en-US" sz="3000" b="1" dirty="0">
                <a:latin typeface="Calibri" pitchFamily="34" charset="0"/>
              </a:rPr>
              <a:t> </a:t>
            </a:r>
            <a:r>
              <a:rPr lang="en-US" sz="3000" b="1" dirty="0" err="1">
                <a:latin typeface="Calibri" pitchFamily="34" charset="0"/>
              </a:rPr>
              <a:t>kitapda</a:t>
            </a:r>
            <a:r>
              <a:rPr lang="en-US" sz="3000" b="1" dirty="0">
                <a:latin typeface="Calibri" pitchFamily="34" charset="0"/>
              </a:rPr>
              <a:t> </a:t>
            </a:r>
            <a:r>
              <a:rPr lang="en-US" sz="3000" b="1" dirty="0" err="1">
                <a:latin typeface="Calibri" pitchFamily="34" charset="0"/>
              </a:rPr>
              <a:t>Abulgazy</a:t>
            </a:r>
            <a:r>
              <a:rPr lang="en-US" sz="3000" b="1" dirty="0">
                <a:latin typeface="Calibri" pitchFamily="34" charset="0"/>
              </a:rPr>
              <a:t> </a:t>
            </a:r>
            <a:r>
              <a:rPr lang="en-US" sz="3000" b="1" dirty="0" err="1">
                <a:latin typeface="Calibri" pitchFamily="34" charset="0"/>
              </a:rPr>
              <a:t>öz</a:t>
            </a:r>
            <a:r>
              <a:rPr lang="en-US" sz="3000" b="1" dirty="0">
                <a:latin typeface="Calibri" pitchFamily="34" charset="0"/>
              </a:rPr>
              <a:t> </a:t>
            </a:r>
            <a:r>
              <a:rPr lang="en-US" sz="3000" b="1" dirty="0" err="1">
                <a:latin typeface="Calibri" pitchFamily="34" charset="0"/>
              </a:rPr>
              <a:t>hökümdarlyk</a:t>
            </a:r>
            <a:r>
              <a:rPr lang="en-US" sz="3000" b="1" dirty="0">
                <a:latin typeface="Calibri" pitchFamily="34" charset="0"/>
              </a:rPr>
              <a:t> </a:t>
            </a:r>
            <a:r>
              <a:rPr lang="en-US" sz="3000" b="1" dirty="0" err="1">
                <a:latin typeface="Calibri" pitchFamily="34" charset="0"/>
              </a:rPr>
              <a:t>eden</a:t>
            </a:r>
            <a:r>
              <a:rPr lang="en-US" sz="3000" b="1" dirty="0">
                <a:latin typeface="Calibri" pitchFamily="34" charset="0"/>
              </a:rPr>
              <a:t> </a:t>
            </a:r>
            <a:r>
              <a:rPr lang="en-US" sz="3000" b="1" dirty="0" err="1">
                <a:latin typeface="Calibri" pitchFamily="34" charset="0"/>
              </a:rPr>
              <a:t>ýyllarynda</a:t>
            </a:r>
            <a:r>
              <a:rPr lang="en-US" sz="3000" b="1" dirty="0">
                <a:latin typeface="Calibri" pitchFamily="34" charset="0"/>
              </a:rPr>
              <a:t> </a:t>
            </a:r>
            <a:r>
              <a:rPr lang="en-US" sz="3000" b="1" dirty="0" err="1">
                <a:latin typeface="Calibri" pitchFamily="34" charset="0"/>
              </a:rPr>
              <a:t>ýaşan</a:t>
            </a:r>
            <a:r>
              <a:rPr lang="en-US" sz="3000" b="1" dirty="0">
                <a:latin typeface="Calibri" pitchFamily="34" charset="0"/>
              </a:rPr>
              <a:t> </a:t>
            </a:r>
            <a:r>
              <a:rPr lang="en-US" sz="3000" b="1" dirty="0" err="1">
                <a:latin typeface="Calibri" pitchFamily="34" charset="0"/>
              </a:rPr>
              <a:t>türkmen</a:t>
            </a:r>
            <a:r>
              <a:rPr lang="en-US" sz="3000" b="1" dirty="0">
                <a:latin typeface="Calibri" pitchFamily="34" charset="0"/>
              </a:rPr>
              <a:t> </a:t>
            </a:r>
            <a:r>
              <a:rPr lang="en-US" sz="3000" b="1" dirty="0" err="1">
                <a:latin typeface="Calibri" pitchFamily="34" charset="0"/>
              </a:rPr>
              <a:t>taýpalarynyň</a:t>
            </a:r>
            <a:r>
              <a:rPr lang="en-US" sz="3000" b="1" dirty="0">
                <a:latin typeface="Calibri" pitchFamily="34" charset="0"/>
              </a:rPr>
              <a:t> </a:t>
            </a:r>
            <a:r>
              <a:rPr lang="en-US" sz="3000" b="1" dirty="0" err="1">
                <a:latin typeface="Calibri" pitchFamily="34" charset="0"/>
              </a:rPr>
              <a:t>atlaryny</a:t>
            </a:r>
            <a:r>
              <a:rPr lang="en-US" sz="3000" b="1" dirty="0">
                <a:latin typeface="Calibri" pitchFamily="34" charset="0"/>
              </a:rPr>
              <a:t>, </a:t>
            </a:r>
            <a:r>
              <a:rPr lang="en-US" sz="3000" b="1" dirty="0" err="1">
                <a:latin typeface="Calibri" pitchFamily="34" charset="0"/>
              </a:rPr>
              <a:t>meşgullanan</a:t>
            </a:r>
            <a:r>
              <a:rPr lang="en-US" sz="3000" b="1" dirty="0">
                <a:latin typeface="Calibri" pitchFamily="34" charset="0"/>
              </a:rPr>
              <a:t> </a:t>
            </a:r>
            <a:r>
              <a:rPr lang="en-US" sz="3000" b="1" dirty="0" err="1">
                <a:latin typeface="Calibri" pitchFamily="34" charset="0"/>
              </a:rPr>
              <a:t>kärlerini</a:t>
            </a:r>
            <a:r>
              <a:rPr lang="en-US" sz="3000" b="1" dirty="0">
                <a:latin typeface="Calibri" pitchFamily="34" charset="0"/>
              </a:rPr>
              <a:t> we </a:t>
            </a:r>
            <a:r>
              <a:rPr lang="en-US" sz="3000" b="1" dirty="0" err="1">
                <a:latin typeface="Calibri" pitchFamily="34" charset="0"/>
              </a:rPr>
              <a:t>beýleki</a:t>
            </a:r>
            <a:r>
              <a:rPr lang="en-US" sz="3000" b="1" dirty="0">
                <a:latin typeface="Calibri" pitchFamily="34" charset="0"/>
              </a:rPr>
              <a:t> </a:t>
            </a:r>
            <a:r>
              <a:rPr lang="en-US" sz="3000" b="1" dirty="0" err="1">
                <a:latin typeface="Calibri" pitchFamily="34" charset="0"/>
              </a:rPr>
              <a:t>gymmatly</a:t>
            </a:r>
            <a:r>
              <a:rPr lang="en-US" sz="3000" b="1" dirty="0">
                <a:latin typeface="Calibri" pitchFamily="34" charset="0"/>
              </a:rPr>
              <a:t> </a:t>
            </a:r>
            <a:r>
              <a:rPr lang="en-US" sz="3000" b="1" dirty="0" err="1">
                <a:latin typeface="Calibri" pitchFamily="34" charset="0"/>
              </a:rPr>
              <a:t>maglumatlary</a:t>
            </a:r>
            <a:r>
              <a:rPr lang="en-US" sz="3000" b="1" dirty="0">
                <a:latin typeface="Calibri" pitchFamily="34" charset="0"/>
              </a:rPr>
              <a:t> </a:t>
            </a:r>
            <a:r>
              <a:rPr lang="en-US" sz="3000" b="1" dirty="0" err="1">
                <a:latin typeface="Calibri" pitchFamily="34" charset="0"/>
              </a:rPr>
              <a:t>getirýär</a:t>
            </a:r>
            <a:r>
              <a:rPr lang="en-US" sz="3000" b="1" dirty="0">
                <a:latin typeface="Calibri" pitchFamily="34" charset="0"/>
              </a:rPr>
              <a:t>;</a:t>
            </a:r>
            <a:r>
              <a:rPr lang="ru-RU" sz="3000" b="1" dirty="0">
                <a:latin typeface="Calibri" pitchFamily="34" charset="0"/>
              </a:rPr>
              <a:t/>
            </a:r>
            <a:br>
              <a:rPr lang="ru-RU" sz="3000" b="1" dirty="0">
                <a:latin typeface="Calibri" pitchFamily="34" charset="0"/>
              </a:rPr>
            </a:br>
            <a:endParaRPr lang="ru-RU" sz="30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39" y="773723"/>
            <a:ext cx="2895337" cy="512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02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431" y="360485"/>
            <a:ext cx="11676184" cy="6348045"/>
          </a:xfrm>
        </p:spPr>
        <p:txBody>
          <a:bodyPr/>
          <a:lstStyle/>
          <a:p>
            <a:pPr>
              <a:buFont typeface="Wingdings" pitchFamily="2" charset="2"/>
              <a:buChar char="q"/>
            </a:pPr>
            <a:r>
              <a:rPr lang="tk-TM" sz="3200" b="1" dirty="0" smtClean="0">
                <a:solidFill>
                  <a:schemeClr val="tx1"/>
                </a:solidFill>
              </a:rPr>
              <a:t>					</a:t>
            </a:r>
            <a:r>
              <a:rPr lang="tk-TM" sz="3200" b="1" dirty="0" smtClean="0">
                <a:solidFill>
                  <a:schemeClr val="tx1"/>
                </a:solidFill>
              </a:rPr>
              <a:t>            				-III-</a:t>
            </a:r>
            <a:br>
              <a:rPr lang="tk-TM" sz="3200" b="1" dirty="0" smtClean="0">
                <a:solidFill>
                  <a:schemeClr val="tx1"/>
                </a:solidFill>
              </a:rPr>
            </a:br>
            <a:r>
              <a:rPr lang="tk-TM" sz="3200" b="1" dirty="0">
                <a:solidFill>
                  <a:schemeClr val="tx1"/>
                </a:solidFill>
              </a:rPr>
              <a:t/>
            </a:r>
            <a:br>
              <a:rPr lang="tk-TM" sz="3200" b="1" dirty="0">
                <a:solidFill>
                  <a:schemeClr val="tx1"/>
                </a:solidFill>
              </a:rPr>
            </a:br>
            <a:r>
              <a:rPr lang="tk-TM" sz="3200" b="1" dirty="0" smtClean="0">
                <a:solidFill>
                  <a:schemeClr val="tx1"/>
                </a:solidFill>
              </a:rPr>
              <a:t>					</a:t>
            </a:r>
            <a:r>
              <a:rPr lang="en-US" sz="3200" b="1" dirty="0" err="1" smtClean="0">
                <a:solidFill>
                  <a:schemeClr val="tx1"/>
                </a:solidFill>
              </a:rPr>
              <a:t>Türkmen-Eýran</a:t>
            </a:r>
            <a:r>
              <a:rPr lang="tk-TM" sz="3200" b="1" dirty="0" smtClean="0">
                <a:solidFill>
                  <a:schemeClr val="tx1"/>
                </a:solidFill>
              </a:rPr>
              <a:t> </a:t>
            </a:r>
            <a:r>
              <a:rPr lang="en-US" sz="3200" b="1" dirty="0" err="1" smtClean="0">
                <a:solidFill>
                  <a:schemeClr val="tx1"/>
                </a:solidFill>
              </a:rPr>
              <a:t>gatnaşyklary</a:t>
            </a:r>
            <a:r>
              <a:rPr lang="tk-TM" sz="3200" b="1" dirty="0" smtClean="0">
                <a:solidFill>
                  <a:schemeClr val="tx1"/>
                </a:solidFill>
              </a:rPr>
              <a:t/>
            </a:r>
            <a:br>
              <a:rPr lang="tk-TM" sz="3200" b="1" dirty="0" smtClean="0">
                <a:solidFill>
                  <a:schemeClr val="tx1"/>
                </a:solidFill>
              </a:rPr>
            </a:br>
            <a:r>
              <a:rPr lang="tk-TM" sz="3200" b="1" dirty="0" smtClean="0">
                <a:solidFill>
                  <a:schemeClr val="tx1"/>
                </a:solidFill>
              </a:rPr>
              <a:t>	-Olaryň </a:t>
            </a:r>
            <a:r>
              <a:rPr lang="tk-TM" sz="3200" b="1" dirty="0">
                <a:solidFill>
                  <a:schemeClr val="tx1"/>
                </a:solidFill>
              </a:rPr>
              <a:t>arasynda okly taýpasyndan bolan Aba atly görmegeý ýaş ýigide häkim mertebesini kemsidýän sözleri aýdýar. Bu ýagdaýdan soň Aba Astrabatdan gaçyp, öz taýpasynyň arasyna gelýär;</a:t>
            </a:r>
            <a:br>
              <a:rPr lang="tk-TM" sz="3200" b="1" dirty="0">
                <a:solidFill>
                  <a:schemeClr val="tx1"/>
                </a:solidFill>
              </a:rPr>
            </a:br>
            <a:r>
              <a:rPr lang="tk-TM" sz="3200" b="1" dirty="0" smtClean="0">
                <a:solidFill>
                  <a:schemeClr val="tx1"/>
                </a:solidFill>
              </a:rPr>
              <a:t>	</a:t>
            </a:r>
            <a:br>
              <a:rPr lang="tk-TM" sz="3200" b="1" dirty="0" smtClean="0">
                <a:solidFill>
                  <a:schemeClr val="tx1"/>
                </a:solidFill>
              </a:rPr>
            </a:br>
            <a:r>
              <a:rPr lang="tk-TM" sz="3200" b="1" dirty="0">
                <a:solidFill>
                  <a:schemeClr val="tx1"/>
                </a:solidFill>
              </a:rPr>
              <a:t>	</a:t>
            </a:r>
            <a:r>
              <a:rPr lang="tk-TM" sz="3200" b="1" dirty="0" smtClean="0">
                <a:solidFill>
                  <a:schemeClr val="tx1"/>
                </a:solidFill>
              </a:rPr>
              <a:t>-Aba </a:t>
            </a:r>
            <a:r>
              <a:rPr lang="tk-TM" sz="3200" b="1" dirty="0">
                <a:solidFill>
                  <a:schemeClr val="tx1"/>
                </a:solidFill>
              </a:rPr>
              <a:t>öz ýigitleri bilen ýaka türkmenleriniň arasynda salgyt ýygnaýan şa wekilini öldürip, Astrabat häkimine garşy gozgalaň turuzýar. Gaýduwsyz batyrlygy üçin Aba serdar adyny alypdyr;</a:t>
            </a:r>
            <a:r>
              <a:rPr lang="en-US" sz="3200" b="1" dirty="0">
                <a:solidFill>
                  <a:schemeClr val="tx1"/>
                </a:solidFill>
              </a:rPr>
              <a:t/>
            </a:r>
            <a:br>
              <a:rPr lang="en-US" sz="3200" b="1" dirty="0">
                <a:solidFill>
                  <a:schemeClr val="tx1"/>
                </a:solidFill>
              </a:rPr>
            </a:br>
            <a:endParaRPr lang="ru-RU" sz="3200" b="1" dirty="0">
              <a:solidFill>
                <a:schemeClr val="tx1"/>
              </a:solidFill>
            </a:endParaRPr>
          </a:p>
        </p:txBody>
      </p:sp>
    </p:spTree>
    <p:extLst>
      <p:ext uri="{BB962C8B-B14F-4D97-AF65-F5344CB8AC3E}">
        <p14:creationId xmlns:p14="http://schemas.microsoft.com/office/powerpoint/2010/main" val="1462582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Ион">
  <a:themeElements>
    <a:clrScheme name="Ион">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2_Ион">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3_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5.xml><?xml version="1.0" encoding="utf-8"?>
<a:theme xmlns:a="http://schemas.openxmlformats.org/drawingml/2006/main" name="4_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5_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6_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65</TotalTime>
  <Words>80</Words>
  <Application>Microsoft Office PowerPoint</Application>
  <PresentationFormat>Широкоэкранный</PresentationFormat>
  <Paragraphs>13</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7</vt:i4>
      </vt:variant>
      <vt:variant>
        <vt:lpstr>Заголовки слайдов</vt:lpstr>
      </vt:variant>
      <vt:variant>
        <vt:i4>14</vt:i4>
      </vt:variant>
    </vt:vector>
  </HeadingPairs>
  <TitlesOfParts>
    <vt:vector size="26" baseType="lpstr">
      <vt:lpstr>Arial</vt:lpstr>
      <vt:lpstr>Calibri</vt:lpstr>
      <vt:lpstr>Century Gothic</vt:lpstr>
      <vt:lpstr>Wingdings</vt:lpstr>
      <vt:lpstr>Wingdings 3</vt:lpstr>
      <vt:lpstr>Ион</vt:lpstr>
      <vt:lpstr>1_Ион</vt:lpstr>
      <vt:lpstr>2_Ион</vt:lpstr>
      <vt:lpstr>3_Ион</vt:lpstr>
      <vt:lpstr>4_Ион</vt:lpstr>
      <vt:lpstr>5_Ион</vt:lpstr>
      <vt:lpstr>6_Ион</vt:lpstr>
      <vt:lpstr>   Tema 7: XVI-XVIII asyrlarda türkmenleriň syýasy we diplomatik gatnaşyklary.           Meýilnama:  1. Türkmenleriň ýaşan ýerlerinde Buhara we Eýran gatnaşyklary. 2. Abulgazy han. 3. Aba serdaryň gozgalaňy. 4. Türkmenleriň Nedir şanyň zulumyna garşy göreşi.  </vt:lpstr>
      <vt:lpstr>            -I-  Türkmenleriň Hywa we Buhara bilen gatnaşyklary. Şeýbanynyň neslinden Ubeýdulla han (1530 - 1539 ý.) döwletiniň paýtagtyny Samarkantdan Buhara geçirýär. Mawerannahrda dörän döwleti mundan beýläk Buhara emirligi diýip atlandyrylyp başlanýar. 1524-nji ýylda şa Ysmaýyl aradan çykandan soň, türkmenler Sarygamyş, Balkan, Köpetdag eteklerine çekilip, Horezm hanlaryna boýun egmän ýaşapdyrlar. Şeýle ýagdaý 100 ýyla golaý dowam edipdir. Diňe 1642-1662-nji ýyllardahan bolan Abulgaza Horezimiň paýlagtyny Köneürgençden Hywa geçirip, türkmen taýpalarynyň birnäçesini zor bilen wagtlaýyn boýun egdirmek başardypdyr. XVII asyryň ortalaryndan başlap Horezimiň ady Hywa hanlygy diýlip başlanýar. </vt:lpstr>
      <vt:lpstr> Hywa hanlygynyň döremegi bilen, Maňgyşlakda we Balkanda ýaşan türkmenleri boýun egdirmek maksady bilen çozuşlar başlanypdyr. Hywa hany Sufýan han (1526 - 1529 ý.) ärsary türkmenlerinden zekat salgydyny zorluk bilen ýygnamak üçin türkmenleriň üstüne öz salgyt ýygnaýjylaryny iberip durupdyr.  Horezmiň mirasdüşer şazadalarynyň tagt ugrundaky göreşine Dinmuhammet işjeň gatnaşyp, Horezm hanlygynyň düýbüni tutan Ilbars hanyň neslini doly diýen ýaly gyryp gutarypdyr. Şundan soň ol Durnuň häkimi wezipesine bellenilipdir.  Dinmuhammediň Durna gelen wagty Buhara hany Ubeýdullanyň Horasana talaňçylykly çozuşlar edýän wagtyna gabat gelýär. Tahmasp (1524 - 1576 ý.) Horasanyň howpsuzlygyny we abadançylygyny saklamak maksady bilen Horezm döwletine dostlukly gatnaşyklary teklip edýär. </vt:lpstr>
      <vt:lpstr> Dinmuhammediň kiçi dogany Aly soltanyň Sufýan hanyň nesillerini Horezmden kowup çykarmak, türkmenleriň kömegi bilen hanlygyň tagtyny eýelemek ugrunda köpsanly çaknyşyklary bolupdyr.  XVI asyryň ahyrlarynda Günorta Türkmenistandaky Horezmiň mülküni Dinmuhammediň agtygy Nurmuhammet han dolandyrypdyr. Ol Durun, Nusaý, Bagabat, Abiwert, Mary ýaly şäherleri özüne birleşdirýän Horezmiň mülküne dikme bo- lupdyr. XVI asyryň ortalarynda Horezm hanlarynyň golastyndaky türkmen taýpalary agyr sütemden dynmak üçin Etrek-Gürgen boýlaryna göçmäge mejbur bolýarlar. Etrek-Gürgeni öz mülki hasaplaýan Tahmasp şa Sefewi türkmenlerden zorluk bilen salgyt ýygnapdyr. Hywa hanlary hem Etrek-Gürgen türkmenlerini öz raýaty hasaplap, salgyt talap edýän we talaýan ekenler.  </vt:lpstr>
      <vt:lpstr>           -II-  XVII – asyryň 20-nji ýyllarynda Horezmde tagt ugrundaky göreş has-da ýitileşýär. Arapmuhammet hanyň ogullary Hebeş bilen Ilbars özbek taýpasynyň güýjüne daýanyp öz kakasyny tagtdan agdaryp, onuň gözüni oýdurýar. Hanyň beýleki ogullary  Isfendiýar bilen Abylgazy pitneçi doganlaryna garşy durýarlar. Isfendiýar Eýrana, Abylgazy Buhara gaçyp gitmäge mejbur bolýarlar. Gürgenjiň özbekleri Isfendiýara garşy göreşde onuň inisi Abulgazyny goldapdyrlar. 1628–ýylda Isfendiýar bilen Abylgazy Horasana ýöriş edýärler we Eýran goşunyndan ýeňilýärler. </vt:lpstr>
      <vt:lpstr> XVII – asyryň 20-nji ýyllarynda Horezmde tagt ugrundaky göreş has-da ýitileşýär. Arapmuhammet hanyň ogullary Hebeş bilen Ilbars özbek taýpasynyň güýjüne daýanyp öz kakasyny tagtdan agdaryp, onuň gözüni oýdurýar. Hanyň beýleki ogullary  Isfendiýar bilen Abylgazy pitneçi doganlaryna garşy durýarlar. Isfendiýar Eýrana, Abylgazy Buhara gaçyp gitmäge mejbur bolýarlar. Gürgenjiň özbekleri Isfendiýara garşy göreşde onuň inisi Abulgazyny goldapdyrlar. 1628–ýylda Isfendiýar bilen Abylgazy Horasana ýöriş edýärler we Eýran goşunyndan ýeňilýärler. </vt:lpstr>
      <vt:lpstr>Abylgazynyň beýle zalymlygyna seretmezden ol, güýçli taryhçy eken. Ol türkmenleriň öňünde “günäsini ýuwmak” üçin 1660-61 – ýyllarda “Şejereýi terakime” (Türkmenleriň nesilnamasy) diýen eseri ýazypdyr. Onda türkmenleriň gelip çykyşy. Oguz han we onuň nesilleri, ýaýran ýerleri, alyp baran söweşleri, kärleri, tagmalary we durmus taryhy giňişleýin beýan edilýär. </vt:lpstr>
      <vt:lpstr>Kitapda türkmenleriň taryhy Oguz hanyň döwründen başlanyp, tä XVII asyra - Abulgazynyň ýaşan döwrüne çenli beýan edilýär;  “Türkmenleriň nesil daragty" kitabynyň beýleki bir gymmatlygy bolsa Abulgazy 24 sany türkmen taýpasynyň atlaryny doly getirýär we düşündirişleri berýär;  Şeýle hem bu kitapda Abulgazy öz hökümdarlyk eden ýyllarynda ýaşan türkmen taýpalarynyň atlaryny, meşgullanan kärlerini we beýleki gymmatly maglumatlary getirýär; </vt:lpstr>
      <vt:lpstr>                     -III-       Türkmen-Eýran gatnaşyklary  -Olaryň arasynda okly taýpasyndan bolan Aba atly görmegeý ýaş ýigide häkim mertebesini kemsidýän sözleri aýdýar. Bu ýagdaýdan soň Aba Astrabatdan gaçyp, öz taýpasynyň arasyna gelýär;    -Aba öz ýigitleri bilen ýaka türkmenleriniň arasynda salgyt ýygnaýan şa wekilini öldürip, Astrabat häkimine garşy gozgalaň turuzýar. Gaýduwsyz batyrlygy üçin Aba serdar adyny alypdyr; </vt:lpstr>
      <vt:lpstr> Haçan-da häkim Şahberdi beg Keçeli öz nökerleri bilen türkmenleriň üstüne gelende, ony hem öldüripdirler;    Gyzylbaşlar Astrabady taşlap gaýdypdyrlar. Aba serdar Astrabada gelip, bäş ýyllap gyzylbaşlara garşy göreş alyp barypdyr. Olaryň türkmenlere garşy ýöriş etmäge güýji ýetmändir;    1555 ý. Tahmasp şa Astrabada uly goşun iberýär, Aba serdar hem urşa taýýarlanýar. Şol döwürde Durnuň we Köneürgenjiň hökümdary bolan Aly soltana habar beripdir;  </vt:lpstr>
      <vt:lpstr>  Aly Soltan uly goşun bilen Aba serdara kömege gelipdir. Gyzylbaş goşuny açyk söweşe çykyp bilmän gepleşikleri geçirip, yzyna gaýdypdyr;  1557-1558 ý.ý. Eýran şasy Aba serdary ýok etmek üçin täzeden goşun iberipdir. Bu gezek hem Aba serdar we Aly sultan birleşip, gyzylbaşlaryň 12 müň adamly goşunyny derbi-dagyn edip, köp olja we at alypdyrlar.   Şa Tahmasp açyk söweşde ýeňiş gazanyp bilmejekdigine göz ýetirip, dildüwşük guradýar. Gije gapyl ýatan wagty, Aba serdary öldürip, kellesini Tahmasp şa eltip berýärler;   </vt:lpstr>
      <vt:lpstr>            -IV- XVII-XIX asyrlarda türkmen Eýran gatnaşyklary. Nedir şa. Nedir 1688-nji ýylda Kelatyň eteginde deri eýlemek we possun tikmek bilen meşgul bolup ýören Imamguly diýen adamynyň  maşgalasynda dünýä inýär. Ol jahyl wagty Hywa ýesir düşüpdir. Dört ýyldan soň ýesirlikden boşap, Abywerde gelýär. Abywerdiň häkimi Baba Aly begiň gullugynda durup, onuň gyzyna öýlenýär. 1724-nji ýylda bolsa Merwe ýöriş edip, ony doly eýeleýär. Sefewileriň iň soňky patyşasy Tahmasp Nediri 1726-nji ýylda öz ýanyna gulluk etmäge alyp, goşunbaşy edip belleýärler. Maşadyň dikmesini öldürip, bütin Horasanyň ýeke-täk häkimi we serkerdesi bolýar. 1731-nji ýylda şa Tahmasp ölüpdir. Onuň ýerine ýaşajyk ogly Apbas tagta çykarylypdyr. Biraz wagt Nedir şazadanyň adyndan ýurdy edara edipdir. 1736-njy ýylda bolsa özüni Eýranyň şasy diýip yglan edilmegini gazanypdyr. </vt:lpstr>
      <vt:lpstr> 1740-njy ýylyň tomsunda Nedir şa köp goşun bilen Orta Aziýa hanlyklaryny özüne tabyn etmek üçin ýörişe başlapdyr. Nedir şa öz goşunyny üçe bölüp: bir bölegine agasynyň ogly Alyguly han, ikinji bir bölegine ogly Ryzaguly han, üçünji bir bölegine bolsa özi baştutanlyk edipdir.  Nedir şanyň zulumyna garşy 1746-1747-nji ýyllarda halk ýene aýaga galypdyr. Merwde we Kaspi deňziniň gündogar kenarlarynda uly gozgalaňlar bolupdyr. Yzly-yzyna guralýan dildüwşikler barha köpelipdir. . Halk gozgalaňyna garşy Nedir şanyň hötde gelip bilmejegine gözleri ýetensoň, ozal şany goldan serkerdeleriniň birentegi ondan daşlaşyp ugrapdyrlar. Soňabaka Nedir şa şübhelenmekden we gazaplanmakdan ýaňa özüne iň ýakyn adamlary jezalandyryp başlapdyr. Hatda öz ogly Ryzagulynyň hem gözüni oýduryp, zyndana taşlapdyr. 1747 – nji ýyl Nediriň şalyk eden iň soňky ýyly bolýar.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Türkmenleriň Hywa we Buhara bilen gatnaşyklary. Şeýbanynyň neslinden Ubeýdulla han (1530 - 1539 ý.) döwletiniň paýtagtyny Samarkantdan Buhara geçirýär. Mawerannahrda dörän döwleti mundan beýläk Buhara emirligi diýip atlandyrylyp başlanýar. 1524-nji ýylda şa Ysmaýyl aradan çykandan soň, türkmenler Sarygamyş, Balkan, Köpetdag eteklerine çekilip, Horezm hanlaryna boýun egmän ýaşapdyrlar. Şeýle ýagdaý 100 ýyla golaý dowam edipdir. Diňe 1642-1662-nji ýyllardahan bolan Abulgaza Horezimiň paýlagtyny Köneürgençden Hywa geçirip, türkmen taýpalarynyň birnäçesini zor bilen wagtlaýyn boýun egdirmek başardypdyr. XVII asyryň ortalaryndan başlap Horezimiň ady Hywa hanlygy diýlip başlanýar. </dc:title>
  <dc:creator>Lenovo</dc:creator>
  <cp:lastModifiedBy>Lenovo</cp:lastModifiedBy>
  <cp:revision>15</cp:revision>
  <dcterms:created xsi:type="dcterms:W3CDTF">2020-09-15T05:36:39Z</dcterms:created>
  <dcterms:modified xsi:type="dcterms:W3CDTF">2020-09-29T08:55:44Z</dcterms:modified>
</cp:coreProperties>
</file>