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63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2994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0878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9860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4604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2449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6477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8550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9932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6677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8027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0472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6E3AF-3E2C-4E9E-B8AB-DE8D233F2F69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4068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4510695"/>
              </p:ext>
            </p:extLst>
          </p:nvPr>
        </p:nvGraphicFramePr>
        <p:xfrm>
          <a:off x="277090" y="471055"/>
          <a:ext cx="11563927" cy="60313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563927">
                  <a:extLst>
                    <a:ext uri="{9D8B030D-6E8A-4147-A177-3AD203B41FA5}">
                      <a16:colId xmlns="" xmlns:a16="http://schemas.microsoft.com/office/drawing/2014/main" val="1200676204"/>
                    </a:ext>
                  </a:extLst>
                </a:gridCol>
              </a:tblGrid>
              <a:tr h="6031345">
                <a:tc>
                  <a:txBody>
                    <a:bodyPr/>
                    <a:lstStyle/>
                    <a:p>
                      <a:r>
                        <a:rPr lang="tk-TM" sz="40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Tema:</a:t>
                      </a:r>
                      <a:r>
                        <a:rPr lang="hr-HR" sz="44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Ýagtylygyň elektrik çeşmeleri</a:t>
                      </a:r>
                      <a:endParaRPr lang="tk-TM" sz="4400" b="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tk-TM" sz="40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Meýilnama</a:t>
                      </a:r>
                      <a:endParaRPr lang="ru-RU" sz="36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tk-TM" sz="4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sq-AL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q-AL" sz="4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Häzirkizaman ýagtylyk çeşmeleriniň toparlara bölünişi</a:t>
                      </a:r>
                      <a:endParaRPr lang="ru-RU" sz="40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tk-TM" sz="4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 </a:t>
                      </a:r>
                      <a:r>
                        <a:rPr lang="hr-HR" sz="4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Nakally </a:t>
                      </a:r>
                      <a:r>
                        <a:rPr lang="ru-RU" sz="40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elektrik</a:t>
                      </a:r>
                      <a:r>
                        <a:rPr lang="ru-RU" sz="4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40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çyralary</a:t>
                      </a:r>
                      <a:r>
                        <a:rPr lang="ru-RU" sz="4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 </a:t>
                      </a:r>
                    </a:p>
                    <a:p>
                      <a:r>
                        <a:rPr lang="tk-TM" sz="4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 </a:t>
                      </a:r>
                      <a:r>
                        <a:rPr lang="hr-HR" sz="4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Shema birleşmeleri</a:t>
                      </a:r>
                      <a:r>
                        <a:rPr lang="ru-RU" sz="4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lang="ru-RU" sz="13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45268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3914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9594" y="448852"/>
            <a:ext cx="11438792" cy="6128238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just"/>
            <a:r>
              <a:rPr lang="sq-A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Elektrik energiýany ýagtylyk energiýasyna öwüriji elektrik çyralaryny üç topara bölýärler, olar;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tk-TM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q-AL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Ýylylygy </a:t>
            </a:r>
            <a:r>
              <a:rPr lang="sq-A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bilen has tapawutlanýan nakally elektrik çyralar;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tk-TM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q-AL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Lýuminesentli</a:t>
            </a:r>
            <a:r>
              <a:rPr lang="sq-A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içindäki gazy zarýadsyzlanýan ýagtylyk çyralary hem-de içi simaply çyralar;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tk-TM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q-AL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Üstlerinden </a:t>
            </a:r>
            <a:r>
              <a:rPr lang="sq-A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tok akanda ýagtylyk bölüp çykarýan ýarymgeçiriji diodlar (şöhle saçýan diodlar).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q-A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Häzirki döwürde nakally çyralar köp ýerlerde ulanylýan-da bolsa, olaryň elektrik çeşmelerinden alýan energiýalarynyň 96-98%-i ýylylyk energiýasyna öwrülýändigi, netijede gerekmejek ýitgileriň agdyklyk edýändigi sebäpli nakally çyralaryň mukdary ýyl saýyn peýdalanyşy azalyp başlady.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8281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47160" y="230910"/>
                <a:ext cx="11456377" cy="6428508"/>
              </a:xfrm>
              <a:solidFill>
                <a:schemeClr val="accent4">
                  <a:lumMod val="40000"/>
                  <a:lumOff val="60000"/>
                </a:schemeClr>
              </a:solidFill>
            </p:spPr>
            <p:txBody>
              <a:bodyPr>
                <a:noAutofit/>
              </a:bodyPr>
              <a:lstStyle/>
              <a:p>
                <a:pPr algn="just"/>
                <a:r>
                  <a:rPr lang="sq-AL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Munuň </a:t>
                </a:r>
                <a:r>
                  <a:rPr lang="sq-AL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sebäbini kuwwaty 100 wata deň bolan nakally çyranyň berýän ýagtylygyny 20 watly lýuminesentli çyralaryň şol ýagtylygy berýänligi bilen düşündirilýär. Şonuň üçin-de nakally çyralardan lýuminsentli çyralara innowasion geçiş 5 esse elektrik energiýanyň tygşytlanmagyna sebäp bolýar. Soňky döwürlerde içi simaply dürli göwrümli we kuwwatly çyralar köçeleri hem-de seýilgähleri yşyklandyrmakda giň orun tapdy. Meselem </a:t>
                </a:r>
                <a:r>
                  <a:rPr lang="ru-R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ДРЛ</a:t>
                </a:r>
                <a:r>
                  <a:rPr lang="sq-AL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simaply </a:t>
                </a:r>
                <a:r>
                  <a:rPr lang="tk-TM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çyralary</a:t>
                </a:r>
                <a:r>
                  <a:rPr lang="sq-AL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mysal </a:t>
                </a:r>
                <a:r>
                  <a:rPr lang="sq-AL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getirmek ýeterlikdir.</a:t>
                </a:r>
                <a:endParaRPr lang="ru-RU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sq-AL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Soňky </a:t>
                </a:r>
                <a14:m>
                  <m:oMath xmlns:m="http://schemas.openxmlformats.org/officeDocument/2006/math">
                    <m:r>
                      <a:rPr lang="sq-AL" sz="3200" i="1">
                        <a:latin typeface="Cambria Math" panose="02040503050406030204" pitchFamily="18" charset="0"/>
                      </a:rPr>
                      <m:t>5÷10</m:t>
                    </m:r>
                  </m:oMath>
                </a14:m>
                <a:r>
                  <a:rPr lang="sq-AL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ýylyň dowamynda (ХХI –asyrda diýilse has dogry bolar) ýagtylyk şöhlelendirýän </a:t>
                </a:r>
                <a:r>
                  <a:rPr lang="tk-TM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lýuminisent</a:t>
                </a:r>
                <a:r>
                  <a:rPr lang="sq-AL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sq-AL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has köp ulanylyp başlandy. Diýmek, energiýany az harçlaýan elektrik çyralarynyň ýagtylyk beriş ukyby näçe köp boldugy – ça şonça-da tehniki – ykdysady taýdan ähmiýeti uludyr.</a:t>
                </a:r>
                <a:endParaRPr lang="ru-RU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endParaRPr lang="tk-TM" sz="3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tk-TM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tk-TM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tk-TM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tk-TM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 algn="just"/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7160" y="230910"/>
                <a:ext cx="11456377" cy="6428508"/>
              </a:xfrm>
              <a:blipFill rotWithShape="0">
                <a:blip r:embed="rId2"/>
                <a:stretch>
                  <a:fillRect l="-1224" t="-2087" r="-138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 16"/>
          <p:cNvSpPr>
            <a:spLocks noChangeArrowheads="1"/>
          </p:cNvSpPr>
          <p:nvPr/>
        </p:nvSpPr>
        <p:spPr bwMode="auto">
          <a:xfrm>
            <a:off x="-230909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" name="Rectangle 22"/>
          <p:cNvSpPr>
            <a:spLocks noChangeArrowheads="1"/>
          </p:cNvSpPr>
          <p:nvPr/>
        </p:nvSpPr>
        <p:spPr bwMode="auto">
          <a:xfrm>
            <a:off x="-230909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Rectangle 68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3" name="Rectangle 74"/>
          <p:cNvSpPr>
            <a:spLocks noChangeArrowheads="1"/>
          </p:cNvSpPr>
          <p:nvPr/>
        </p:nvSpPr>
        <p:spPr bwMode="auto">
          <a:xfrm>
            <a:off x="0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2480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0790" y="0"/>
            <a:ext cx="11859491" cy="6687127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sq-A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Nakally elektrik çyralarynyň daşky görnüşleri dürli-dürli ölçeglerde dürli kuwwatlarda bolsalar-da olaryň işleýiş prinsipleri meňzeşdirler</a:t>
            </a:r>
            <a:r>
              <a:rPr lang="sq-AL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q-AL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8227" y="1050936"/>
            <a:ext cx="9250017" cy="5376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90218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0909" y="175491"/>
            <a:ext cx="11711709" cy="6511636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sq-A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Elektrik togy wolframdan ýasalan sapajykdan akanda nakaldaky temperatura 2500-2700</a:t>
            </a:r>
            <a:r>
              <a:rPr lang="sq-AL" sz="3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sq-A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çenli baryp ýetýär (wolframyň eremek temperaturasy 3400</a:t>
            </a:r>
            <a:r>
              <a:rPr lang="sq-AL" sz="3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sq-A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deňdir). Diýmek, nakally elektrik çyralarda berkidilen wolframdan işilip ýasalan sapajyk kolbanyň içinde 2700</a:t>
            </a:r>
            <a:r>
              <a:rPr lang="sq-AL" sz="3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sq-A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çenli ýokary temperaturany döretmäge ukyplydyr. Bu temperaturada wolfram özünden ýagtylyk şöhlelerini saçyp başlaýar. Wolframda temperatura näçe ýokary boldugyça şonça-da köp ýagtylyk şöhlesini ýiti saçýar.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sq-A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 geň galdyrýan hadysa, ol hem wolfram temperaturanyň täsirinden agaryp ýokary temperaturada işlese-de wolfram köýmeýär. Munuň sebäbini çüýşeden ýasalan kolbanyň içinden howasy sorulyp wakuum derejesine çenli ýitirilip, içi (boşluk) inert gazlary bilen </a:t>
            </a:r>
            <a:r>
              <a:rPr lang="sq-AL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doldurylýar.Şular </a:t>
            </a:r>
            <a:r>
              <a:rPr lang="sq-A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ýaly şertlerde nakally çyralary her günde birnäçe gezek öçürip – ýaksak-da nakally çyralar aňsat köýmeýärler.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25371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9382" y="230909"/>
            <a:ext cx="11693236" cy="6400800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just"/>
            <a:r>
              <a:rPr lang="sq-A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Göwrüminden howasy sorulyp çykarylan çyralara içi boşadylan (wakuumly) çyralar diýilýär. Eger-de kolbanyň içiniň howasy sorulyp, boşluk gaz bilen doldurylsa, onda olara içi gaz bilen doldurylan çyralar diýilýär. Kolbanyň içindäki gaz hökmünde argonyň, kriptonyň gazlaryny azot bilen garyşdyryp soňra doldurýarlar.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q-A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Fizikadan belli bolşy ýaly, islendik jisim gyzdyrylanda olarda bugarma hadysasy bolup geçýär. Şeýle bugarmalar wolframda-da bolup geçýär. Netijede, wagtyň geçmegi bilen kolbanyň içki baýyrynda mikrobölejikleriň ýelmeşmegi bolup, goňur ýa-da gara tegmileriň emele gelmegine sebäp bolýar. Munuň şeýle bolýandygyny köýen çyralaryň kolbalarynyň içki gatlagynda emele gelen gara tegmilleri görmek bolýar.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21939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277091" y="83127"/>
                <a:ext cx="11665527" cy="6687128"/>
              </a:xfrm>
              <a:solidFill>
                <a:schemeClr val="accent4">
                  <a:lumMod val="40000"/>
                  <a:lumOff val="60000"/>
                </a:schemeClr>
              </a:solidFill>
            </p:spPr>
            <p:txBody>
              <a:bodyPr>
                <a:noAutofit/>
              </a:bodyPr>
              <a:lstStyle/>
              <a:p>
                <a:pPr algn="just">
                  <a:spcBef>
                    <a:spcPts val="0"/>
                  </a:spcBef>
                </a:pPr>
                <a:r>
                  <a:rPr lang="sq-AL" sz="2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Şeýlelelikde, bugarma hadysasy (prosessi) netijesinde folframdan ýasalan sapajygyň diametriniň inçelmegi wolfram üzülýänçe (köýýänçe) dowam edýär. Diýmek, islendik nakally çyranyň uzak waglap işlemegine wolframyň ýokary temperaturada işlemeginiň dowamlylygyna baglydyr. Şonuň üçin-de wolframyň işçi temperaturasyny 2500</a:t>
                </a:r>
                <a:r>
                  <a:rPr lang="sq-AL" sz="29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sq-AL" sz="2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С – gradus töweregi kabul </a:t>
                </a:r>
                <a:r>
                  <a:rPr lang="sq-AL" sz="29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edilen.</a:t>
                </a:r>
                <a:r>
                  <a:rPr lang="tk-TM" sz="29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sq-AL" sz="29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Nakally </a:t>
                </a:r>
                <a:r>
                  <a:rPr lang="sq-AL" sz="2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çyralaryň esasy parametrleri hökmünde naprýaženiýesi, kuwwaty, ýagtylyk akymy hem-de ýagtylyk berijilik möhlet hasap edilýär. Şeýlelikde, çyranyň ýagtylyk berijilik möhleti С –harpy bilen belgilenip, şu aşakdaky formula bilen kesgitlenýär.</a:t>
                </a:r>
                <a:endParaRPr lang="ru-RU" sz="29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8"/>
                <a14:m>
                  <m:oMath xmlns:m="http://schemas.openxmlformats.org/officeDocument/2006/math">
                    <m:r>
                      <a:rPr lang="sq-AL" sz="2900">
                        <a:latin typeface="Cambria Math" panose="02040503050406030204" pitchFamily="18" charset="0"/>
                      </a:rPr>
                      <m:t> С=</m:t>
                    </m:r>
                    <m:f>
                      <m:fPr>
                        <m:ctrlPr>
                          <a:rPr lang="ru-RU" sz="29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sq-AL" sz="2900">
                            <a:latin typeface="Cambria Math" panose="02040503050406030204" pitchFamily="18" charset="0"/>
                          </a:rPr>
                          <m:t>F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sq-AL" sz="2900">
                            <a:latin typeface="Cambria Math" panose="02040503050406030204" pitchFamily="18" charset="0"/>
                          </a:rPr>
                          <m:t>P</m:t>
                        </m:r>
                      </m:den>
                    </m:f>
                  </m:oMath>
                </a14:m>
                <a:endParaRPr lang="ru-RU" sz="2900" dirty="0"/>
              </a:p>
              <a:p>
                <a:pPr algn="just">
                  <a:spcBef>
                    <a:spcPts val="0"/>
                  </a:spcBef>
                </a:pPr>
                <a:r>
                  <a:rPr lang="sq-AL" sz="2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Bu ýerde    F – ýagtylyk akymy,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ru-RU" sz="29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q-AL" sz="2900" i="1">
                            <a:latin typeface="Cambria Math" panose="02040503050406030204" pitchFamily="18" charset="0"/>
                          </a:rPr>
                          <m:t>𝓁</m:t>
                        </m:r>
                        <m:r>
                          <a:rPr lang="sq-AL" sz="2900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</m:d>
                  </m:oMath>
                </a14:m>
                <a:r>
                  <a:rPr lang="sq-AL" sz="2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P – çyranyň kuwwaty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ru-RU" sz="29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q-AL" sz="2900" i="1">
                            <a:latin typeface="Cambria Math" panose="02040503050406030204" pitchFamily="18" charset="0"/>
                          </a:rPr>
                          <m:t>𝑊𝑡</m:t>
                        </m:r>
                      </m:e>
                    </m:d>
                  </m:oMath>
                </a14:m>
                <a:r>
                  <a:rPr lang="sq-AL" sz="29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ru-RU" sz="29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>
                  <a:spcBef>
                    <a:spcPts val="0"/>
                  </a:spcBef>
                </a:pPr>
                <a:r>
                  <a:rPr lang="sq-AL" sz="2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Formuladan görnüşi ýaly nakally çyranyň ýagtylyk berijiligi näçe köp (uzak) bolsa, şonça-da tygşytly hasaplanýar. Nominal naprýaženiýede nakally çyralaryň ortaça iş möhleti 1000 sagat töweregi hasaplanýar. Ulanylýan nakally çyralar dürli kuwwatlarda 15 watdan 1500 wata çenli ulanylýandygy şu wagtlaram dowam edýär.</a:t>
                </a:r>
                <a:endParaRPr lang="ru-RU" sz="29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77091" y="83127"/>
                <a:ext cx="11665527" cy="6687128"/>
              </a:xfrm>
              <a:blipFill>
                <a:blip r:embed="rId2"/>
                <a:stretch>
                  <a:fillRect l="-993" t="-1641" r="-1149" b="-273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7170830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541</Words>
  <Application>Microsoft Office PowerPoint</Application>
  <PresentationFormat>Широкоэкранный</PresentationFormat>
  <Paragraphs>26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Tema: Metrologiki derňew shemalary 1. Döwlet metrologiki shema 2. Metrologiki derňew döwründe geçirilýän çäreler</dc:title>
  <dc:creator>Аманов Гуйчгельды</dc:creator>
  <cp:lastModifiedBy>Пользователь</cp:lastModifiedBy>
  <cp:revision>18</cp:revision>
  <dcterms:created xsi:type="dcterms:W3CDTF">2020-12-30T08:40:54Z</dcterms:created>
  <dcterms:modified xsi:type="dcterms:W3CDTF">2021-03-02T18:11:55Z</dcterms:modified>
</cp:coreProperties>
</file>