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4" r:id="rId5"/>
    <p:sldId id="257" r:id="rId6"/>
    <p:sldId id="258" r:id="rId7"/>
    <p:sldId id="259" r:id="rId8"/>
    <p:sldId id="261" r:id="rId9"/>
    <p:sldId id="262" r:id="rId10"/>
    <p:sldId id="263"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9229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43087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60986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50460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98244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D6E3AF-3E2C-4E9E-B8AB-DE8D233F2F69}" type="datetimeFigureOut">
              <a:rPr lang="ru-RU" smtClean="0"/>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06647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D6E3AF-3E2C-4E9E-B8AB-DE8D233F2F69}" type="datetimeFigureOut">
              <a:rPr lang="ru-RU" smtClean="0"/>
              <a:t>04.05.2021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73855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D6E3AF-3E2C-4E9E-B8AB-DE8D233F2F69}" type="datetimeFigureOut">
              <a:rPr lang="ru-RU" smtClean="0"/>
              <a:t>04.05.2021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26993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D6E3AF-3E2C-4E9E-B8AB-DE8D233F2F69}" type="datetimeFigureOut">
              <a:rPr lang="ru-RU" smtClean="0"/>
              <a:t>04.05.2021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135667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D6E3AF-3E2C-4E9E-B8AB-DE8D233F2F69}" type="datetimeFigureOut">
              <a:rPr lang="ru-RU" smtClean="0"/>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94802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FD6E3AF-3E2C-4E9E-B8AB-DE8D233F2F69}" type="datetimeFigureOut">
              <a:rPr lang="ru-RU" smtClean="0"/>
              <a:t>04.05.2021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46CABF-148D-4377-A371-2004BCFC0B33}" type="slidenum">
              <a:rPr lang="ru-RU" smtClean="0"/>
              <a:t>‹#›</a:t>
            </a:fld>
            <a:endParaRPr lang="ru-RU"/>
          </a:p>
        </p:txBody>
      </p:sp>
    </p:spTree>
    <p:extLst>
      <p:ext uri="{BB962C8B-B14F-4D97-AF65-F5344CB8AC3E}">
        <p14:creationId xmlns:p14="http://schemas.microsoft.com/office/powerpoint/2010/main" val="282047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6E3AF-3E2C-4E9E-B8AB-DE8D233F2F69}" type="datetimeFigureOut">
              <a:rPr lang="ru-RU" smtClean="0"/>
              <a:t>04.05.2021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6CABF-148D-4377-A371-2004BCFC0B33}" type="slidenum">
              <a:rPr lang="ru-RU" smtClean="0"/>
              <a:t>‹#›</a:t>
            </a:fld>
            <a:endParaRPr lang="ru-RU"/>
          </a:p>
        </p:txBody>
      </p:sp>
    </p:spTree>
    <p:extLst>
      <p:ext uri="{BB962C8B-B14F-4D97-AF65-F5344CB8AC3E}">
        <p14:creationId xmlns:p14="http://schemas.microsoft.com/office/powerpoint/2010/main" val="55406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331806430"/>
              </p:ext>
            </p:extLst>
          </p:nvPr>
        </p:nvGraphicFramePr>
        <p:xfrm>
          <a:off x="277090" y="471055"/>
          <a:ext cx="11563927" cy="6031345"/>
        </p:xfrm>
        <a:graphic>
          <a:graphicData uri="http://schemas.openxmlformats.org/drawingml/2006/table">
            <a:tbl>
              <a:tblPr>
                <a:tableStyleId>{5C22544A-7EE6-4342-B048-85BDC9FD1C3A}</a:tableStyleId>
              </a:tblPr>
              <a:tblGrid>
                <a:gridCol w="11563927">
                  <a:extLst>
                    <a:ext uri="{9D8B030D-6E8A-4147-A177-3AD203B41FA5}">
                      <a16:colId xmlns:a16="http://schemas.microsoft.com/office/drawing/2014/main" val="1200676204"/>
                    </a:ext>
                  </a:extLst>
                </a:gridCol>
              </a:tblGrid>
              <a:tr h="6031345">
                <a:tc>
                  <a:txBody>
                    <a:bodyPr/>
                    <a:lstStyle/>
                    <a:p>
                      <a:pPr algn="ctr"/>
                      <a:r>
                        <a:rPr lang="tk-TM" sz="4800" b="1" dirty="0" smtClean="0">
                          <a:effectLst/>
                          <a:latin typeface="Times New Roman" panose="02020603050405020304" pitchFamily="18" charset="0"/>
                          <a:cs typeface="Times New Roman" panose="02020603050405020304" pitchFamily="18" charset="0"/>
                        </a:rPr>
                        <a:t>Umumy okuw</a:t>
                      </a:r>
                    </a:p>
                    <a:p>
                      <a:r>
                        <a:rPr lang="tk-TM" sz="4400" b="1" dirty="0" smtClean="0">
                          <a:effectLst/>
                          <a:latin typeface="Times New Roman" panose="02020603050405020304" pitchFamily="18" charset="0"/>
                          <a:cs typeface="Times New Roman" panose="02020603050405020304" pitchFamily="18" charset="0"/>
                        </a:rPr>
                        <a:t>Tema</a:t>
                      </a:r>
                      <a:r>
                        <a:rPr lang="tk-TM" sz="4000" b="1" dirty="0" smtClean="0">
                          <a:effectLst/>
                          <a:latin typeface="Times New Roman" panose="02020603050405020304" pitchFamily="18" charset="0"/>
                          <a:cs typeface="Times New Roman" panose="02020603050405020304" pitchFamily="18" charset="0"/>
                        </a:rPr>
                        <a:t>:</a:t>
                      </a:r>
                      <a:r>
                        <a:rPr lang="hr-HR" sz="4000" b="1" kern="1200" dirty="0" smtClean="0">
                          <a:solidFill>
                            <a:schemeClr val="dk1"/>
                          </a:solidFill>
                          <a:effectLst/>
                          <a:latin typeface="Times New Roman" panose="02020603050405020304" pitchFamily="18" charset="0"/>
                          <a:ea typeface="+mn-ea"/>
                          <a:cs typeface="Times New Roman" panose="02020603050405020304" pitchFamily="18" charset="0"/>
                        </a:rPr>
                        <a:t>Y</a:t>
                      </a:r>
                      <a:r>
                        <a:rPr lang="tk-TM" sz="4000" b="1" kern="1200" dirty="0" smtClean="0">
                          <a:solidFill>
                            <a:schemeClr val="dk1"/>
                          </a:solidFill>
                          <a:effectLst/>
                          <a:latin typeface="Times New Roman" panose="02020603050405020304" pitchFamily="18" charset="0"/>
                          <a:ea typeface="+mn-ea"/>
                          <a:cs typeface="Times New Roman" panose="02020603050405020304" pitchFamily="18" charset="0"/>
                        </a:rPr>
                        <a:t>şyklandyryjy torlaryň hasaplanyşy</a:t>
                      </a:r>
                      <a:endParaRPr lang="ru-RU" sz="40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1. </a:t>
                      </a:r>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Yşyklandyryjy torlarynyň hasaplanyş aýratynlygy</a:t>
                      </a:r>
                      <a:r>
                        <a:rPr lang="hr-HR" sz="4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40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2. </a:t>
                      </a:r>
                      <a:r>
                        <a:rPr lang="tk-TM" sz="4000" kern="1200" dirty="0" smtClean="0">
                          <a:solidFill>
                            <a:schemeClr val="dk1"/>
                          </a:solidFill>
                          <a:effectLst/>
                          <a:latin typeface="Times New Roman" panose="02020603050405020304" pitchFamily="18" charset="0"/>
                          <a:ea typeface="+mn-ea"/>
                          <a:cs typeface="Times New Roman" panose="02020603050405020304" pitchFamily="18" charset="0"/>
                        </a:rPr>
                        <a:t>Elektrik ýüküniň toguna görä toruň hasaplanyşy</a:t>
                      </a:r>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400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3. </a:t>
                      </a:r>
                      <a:r>
                        <a:rPr lang="tk-TM" sz="3600" kern="1200" dirty="0" smtClean="0">
                          <a:solidFill>
                            <a:schemeClr val="dk1"/>
                          </a:solidFill>
                          <a:effectLst/>
                          <a:latin typeface="Times New Roman" panose="02020603050405020304" pitchFamily="18" charset="0"/>
                          <a:ea typeface="+mn-ea"/>
                          <a:cs typeface="Times New Roman" panose="02020603050405020304" pitchFamily="18" charset="0"/>
                        </a:rPr>
                        <a:t>El-k ýükünde ýitirilýän nap-ýä görä setleriň hasaplanyşy</a:t>
                      </a:r>
                      <a:r>
                        <a:rPr lang="ru-RU" sz="40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48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34526892"/>
                  </a:ext>
                </a:extLst>
              </a:tr>
            </a:tbl>
          </a:graphicData>
        </a:graphic>
      </p:graphicFrame>
      <p:pic>
        <p:nvPicPr>
          <p:cNvPr id="3" name="Объект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41" y="3697941"/>
            <a:ext cx="7395883" cy="3768357"/>
          </a:xfrm>
          <a:prstGeom prst="rect">
            <a:avLst/>
          </a:prstGeom>
        </p:spPr>
      </p:pic>
    </p:spTree>
    <p:extLst>
      <p:ext uri="{BB962C8B-B14F-4D97-AF65-F5344CB8AC3E}">
        <p14:creationId xmlns:p14="http://schemas.microsoft.com/office/powerpoint/2010/main" val="107391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4313" y="185530"/>
            <a:ext cx="11489635" cy="6334540"/>
          </a:xfrm>
          <a:solidFill>
            <a:schemeClr val="accent1">
              <a:lumMod val="40000"/>
              <a:lumOff val="60000"/>
            </a:schemeClr>
          </a:solidFill>
        </p:spPr>
        <p:txBody>
          <a:bodyPr>
            <a:normAutofit/>
          </a:bodyPr>
          <a:lstStyle/>
          <a:p>
            <a:r>
              <a:rPr lang="ru-RU" sz="3600" dirty="0" err="1">
                <a:latin typeface="Times New Roman" panose="02020603050405020304" pitchFamily="18" charset="0"/>
                <a:cs typeface="Times New Roman" panose="02020603050405020304" pitchFamily="18" charset="0"/>
              </a:rPr>
              <a:t>Jaýlaryň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yşyklandyryşy</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hasaplananda</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iýmitlendiriji</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çeşmeler</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üçin</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ulanylýan</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isleg</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koeffisiýentleriň</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bahalary</a:t>
            </a:r>
            <a:endParaRPr lang="ru-RU" sz="36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5" name="Таблица 4"/>
              <p:cNvGraphicFramePr>
                <a:graphicFrameLocks noGrp="1"/>
              </p:cNvGraphicFramePr>
              <p:nvPr>
                <p:extLst>
                  <p:ext uri="{D42A27DB-BD31-4B8C-83A1-F6EECF244321}">
                    <p14:modId xmlns:p14="http://schemas.microsoft.com/office/powerpoint/2010/main" val="2250552660"/>
                  </p:ext>
                </p:extLst>
              </p:nvPr>
            </p:nvGraphicFramePr>
            <p:xfrm>
              <a:off x="658907" y="1237128"/>
              <a:ext cx="11053480" cy="5096436"/>
            </p:xfrm>
            <a:graphic>
              <a:graphicData uri="http://schemas.openxmlformats.org/drawingml/2006/table">
                <a:tbl>
                  <a:tblPr firstRow="1" firstCol="1" bandRow="1">
                    <a:tableStyleId>{5C22544A-7EE6-4342-B048-85BDC9FD1C3A}</a:tableStyleId>
                  </a:tblPr>
                  <a:tblGrid>
                    <a:gridCol w="491984">
                      <a:extLst>
                        <a:ext uri="{9D8B030D-6E8A-4147-A177-3AD203B41FA5}">
                          <a16:colId xmlns:a16="http://schemas.microsoft.com/office/drawing/2014/main" val="2410692122"/>
                        </a:ext>
                      </a:extLst>
                    </a:gridCol>
                    <a:gridCol w="7490636">
                      <a:extLst>
                        <a:ext uri="{9D8B030D-6E8A-4147-A177-3AD203B41FA5}">
                          <a16:colId xmlns:a16="http://schemas.microsoft.com/office/drawing/2014/main" val="693831685"/>
                        </a:ext>
                      </a:extLst>
                    </a:gridCol>
                    <a:gridCol w="3070860">
                      <a:extLst>
                        <a:ext uri="{9D8B030D-6E8A-4147-A177-3AD203B41FA5}">
                          <a16:colId xmlns:a16="http://schemas.microsoft.com/office/drawing/2014/main" val="1957729153"/>
                        </a:ext>
                      </a:extLst>
                    </a:gridCol>
                  </a:tblGrid>
                  <a:tr h="566270">
                    <a:tc>
                      <a:txBody>
                        <a:bodyPr/>
                        <a:lstStyle/>
                        <a:p>
                          <a:pPr algn="just">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rPr>
                            <a:t>Obýektiň</a:t>
                          </a:r>
                          <a:r>
                            <a:rPr lang="ru-RU" sz="2400" dirty="0">
                              <a:effectLst/>
                            </a:rPr>
                            <a:t> </a:t>
                          </a:r>
                          <a:r>
                            <a:rPr lang="ru-RU" sz="2400" dirty="0" err="1">
                              <a:effectLst/>
                            </a:rPr>
                            <a:t>häsiýetlendirilişi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rPr>
                            <a:t>Isleg</a:t>
                          </a:r>
                          <a:r>
                            <a:rPr lang="ru-RU" sz="2400" dirty="0">
                              <a:effectLst/>
                            </a:rPr>
                            <a:t> </a:t>
                          </a:r>
                          <a:r>
                            <a:rPr lang="ru-RU" sz="2400" dirty="0" err="1">
                              <a:effectLst/>
                            </a:rPr>
                            <a:t>koeffisiýenti</a:t>
                          </a:r>
                          <a:r>
                            <a:rPr lang="ru-RU" sz="2400" dirty="0">
                              <a:effectLst/>
                            </a:rPr>
                            <a:t> </a:t>
                          </a:r>
                          <a14:m>
                            <m:oMath xmlns:m="http://schemas.openxmlformats.org/officeDocument/2006/math">
                              <m:sSub>
                                <m:sSubPr>
                                  <m:ctrlPr>
                                    <a:rPr lang="ru-RU" sz="2400">
                                      <a:effectLst/>
                                    </a:rPr>
                                  </m:ctrlPr>
                                </m:sSubPr>
                                <m:e>
                                  <m:r>
                                    <a:rPr lang="sq-AL" sz="2400">
                                      <a:effectLst/>
                                    </a:rPr>
                                    <m:t>𝐾</m:t>
                                  </m:r>
                                </m:e>
                                <m:sub>
                                  <m:r>
                                    <a:rPr lang="sq-AL" sz="2400">
                                      <a:effectLst/>
                                    </a:rPr>
                                    <m:t>с</m:t>
                                  </m:r>
                                </m:sub>
                              </m:sSub>
                            </m:oMath>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6399978"/>
                      </a:ext>
                    </a:extLst>
                  </a:tr>
                  <a:tr h="1132542">
                    <a:tc>
                      <a:txBody>
                        <a:bodyPr/>
                        <a:lstStyle/>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Söwda</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merkezleri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häsiýetli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kiçi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ownuk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meýdanly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just">
                            <a:spcAft>
                              <a:spcPts val="0"/>
                            </a:spcAft>
                          </a:pPr>
                          <a:r>
                            <a:rPr lang="ru-RU" sz="28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013138"/>
                      </a:ext>
                    </a:extLst>
                  </a:tr>
                  <a:tr h="1132542">
                    <a:tc>
                      <a:txBody>
                        <a:bodyPr/>
                        <a:lstStyle/>
                        <a:p>
                          <a:pPr algn="just">
                            <a:spcAft>
                              <a:spcPts val="0"/>
                            </a:spcAft>
                          </a:pPr>
                          <a:r>
                            <a:rPr lang="ru-RU" sz="2400" dirty="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Uly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uzyn</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eýwanly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bassyrmaly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just">
                            <a:spcAft>
                              <a:spcPts val="0"/>
                            </a:spcAft>
                          </a:pPr>
                          <a:r>
                            <a:rPr lang="ru-RU" sz="2800">
                              <a:effectLst/>
                              <a:latin typeface="Times New Roman" panose="02020603050405020304" pitchFamily="18" charset="0"/>
                              <a:cs typeface="Times New Roman" panose="02020603050405020304" pitchFamily="18" charset="0"/>
                            </a:rPr>
                            <a:t>0,95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867209"/>
                      </a:ext>
                    </a:extLst>
                  </a:tr>
                  <a:tr h="566270">
                    <a:tc>
                      <a:txBody>
                        <a:bodyPr/>
                        <a:lstStyle/>
                        <a:p>
                          <a:pPr algn="just">
                            <a:spcAft>
                              <a:spcPts val="0"/>
                            </a:spcAft>
                          </a:pPr>
                          <a:r>
                            <a:rPr lang="ru-RU" sz="2400" dirty="0">
                              <a:effectLst/>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Kitaphanalar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administratiw</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naharhanalar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0,9</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8699489"/>
                      </a:ext>
                    </a:extLst>
                  </a:tr>
                  <a:tr h="566270">
                    <a:tc>
                      <a:txBody>
                        <a:bodyPr/>
                        <a:lstStyle/>
                        <a:p>
                          <a:pPr algn="just">
                            <a:spcAft>
                              <a:spcPts val="0"/>
                            </a:spcAft>
                          </a:pPr>
                          <a:r>
                            <a:rPr lang="ru-RU" sz="24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binalary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birnäçe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ganatly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ymaratly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0,85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857447"/>
                      </a:ext>
                    </a:extLst>
                  </a:tr>
                  <a:tr h="1132542">
                    <a:tc>
                      <a:txBody>
                        <a:bodyPr/>
                        <a:lstStyle/>
                        <a:p>
                          <a:pPr algn="just">
                            <a:spcAft>
                              <a:spcPts val="0"/>
                            </a:spcAft>
                          </a:pPr>
                          <a:r>
                            <a:rPr lang="ru-RU" sz="24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Çagalar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okuw</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hem-de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tejribe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ýaşaýyş</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cs typeface="Times New Roman" panose="02020603050405020304" pitchFamily="18" charset="0"/>
                          </a:endParaRPr>
                        </a:p>
                        <a:p>
                          <a:pPr algn="just">
                            <a:spcAft>
                              <a:spcPts val="0"/>
                            </a:spcAft>
                          </a:pPr>
                          <a:r>
                            <a:rPr lang="ru-RU" sz="2800" dirty="0">
                              <a:effectLst/>
                              <a:latin typeface="Times New Roman" panose="02020603050405020304" pitchFamily="18" charset="0"/>
                              <a:cs typeface="Times New Roman" panose="02020603050405020304" pitchFamily="18" charset="0"/>
                            </a:rPr>
                            <a:t>0,8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1855246"/>
                      </a:ext>
                    </a:extLst>
                  </a:tr>
                </a:tbl>
              </a:graphicData>
            </a:graphic>
          </p:graphicFrame>
        </mc:Choice>
        <mc:Fallback>
          <p:graphicFrame>
            <p:nvGraphicFramePr>
              <p:cNvPr id="5" name="Таблица 4"/>
              <p:cNvGraphicFramePr>
                <a:graphicFrameLocks noGrp="1"/>
              </p:cNvGraphicFramePr>
              <p:nvPr>
                <p:extLst>
                  <p:ext uri="{D42A27DB-BD31-4B8C-83A1-F6EECF244321}">
                    <p14:modId xmlns:p14="http://schemas.microsoft.com/office/powerpoint/2010/main" val="2250552660"/>
                  </p:ext>
                </p:extLst>
              </p:nvPr>
            </p:nvGraphicFramePr>
            <p:xfrm>
              <a:off x="658907" y="1237128"/>
              <a:ext cx="11053480" cy="5096436"/>
            </p:xfrm>
            <a:graphic>
              <a:graphicData uri="http://schemas.openxmlformats.org/drawingml/2006/table">
                <a:tbl>
                  <a:tblPr firstRow="1" firstCol="1" bandRow="1">
                    <a:tableStyleId>{5C22544A-7EE6-4342-B048-85BDC9FD1C3A}</a:tableStyleId>
                  </a:tblPr>
                  <a:tblGrid>
                    <a:gridCol w="491984">
                      <a:extLst>
                        <a:ext uri="{9D8B030D-6E8A-4147-A177-3AD203B41FA5}">
                          <a16:colId xmlns:a16="http://schemas.microsoft.com/office/drawing/2014/main" val="2410692122"/>
                        </a:ext>
                      </a:extLst>
                    </a:gridCol>
                    <a:gridCol w="7490636">
                      <a:extLst>
                        <a:ext uri="{9D8B030D-6E8A-4147-A177-3AD203B41FA5}">
                          <a16:colId xmlns:a16="http://schemas.microsoft.com/office/drawing/2014/main" val="693831685"/>
                        </a:ext>
                      </a:extLst>
                    </a:gridCol>
                    <a:gridCol w="3070860">
                      <a:extLst>
                        <a:ext uri="{9D8B030D-6E8A-4147-A177-3AD203B41FA5}">
                          <a16:colId xmlns:a16="http://schemas.microsoft.com/office/drawing/2014/main" val="1957729153"/>
                        </a:ext>
                      </a:extLst>
                    </a:gridCol>
                  </a:tblGrid>
                  <a:tr h="566270">
                    <a:tc>
                      <a:txBody>
                        <a:bodyPr/>
                        <a:lstStyle/>
                        <a:p>
                          <a:pPr algn="just">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rPr>
                            <a:t>Obýektiň</a:t>
                          </a:r>
                          <a:r>
                            <a:rPr lang="ru-RU" sz="2400" dirty="0">
                              <a:effectLst/>
                            </a:rPr>
                            <a:t> </a:t>
                          </a:r>
                          <a:r>
                            <a:rPr lang="ru-RU" sz="2400" dirty="0" err="1">
                              <a:effectLst/>
                            </a:rPr>
                            <a:t>häsiýetlendirilişi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ru-RU"/>
                        </a:p>
                      </a:txBody>
                      <a:tcPr marL="68580" marR="68580" marT="0" marB="0">
                        <a:blipFill>
                          <a:blip r:embed="rId2"/>
                          <a:stretch>
                            <a:fillRect l="-260119" t="-16129" r="-794" b="-803226"/>
                          </a:stretch>
                        </a:blipFill>
                      </a:tcPr>
                    </a:tc>
                    <a:extLst>
                      <a:ext uri="{0D108BD9-81ED-4DB2-BD59-A6C34878D82A}">
                        <a16:rowId xmlns:a16="http://schemas.microsoft.com/office/drawing/2014/main" val="2276399978"/>
                      </a:ext>
                    </a:extLst>
                  </a:tr>
                  <a:tr h="1132542">
                    <a:tc>
                      <a:txBody>
                        <a:bodyPr/>
                        <a:lstStyle/>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Söwda</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merkezleri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häsiýetli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kiçi</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ownuk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meýdanly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just">
                            <a:spcAft>
                              <a:spcPts val="0"/>
                            </a:spcAft>
                          </a:pPr>
                          <a:r>
                            <a:rPr lang="ru-RU" sz="2800">
                              <a:effectLst/>
                              <a:latin typeface="Times New Roman" panose="02020603050405020304" pitchFamily="18" charset="0"/>
                              <a:cs typeface="Times New Roman" panose="02020603050405020304" pitchFamily="18" charset="0"/>
                            </a:rPr>
                            <a:t>1,0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013138"/>
                      </a:ext>
                    </a:extLst>
                  </a:tr>
                  <a:tr h="1132542">
                    <a:tc>
                      <a:txBody>
                        <a:bodyPr/>
                        <a:lstStyle/>
                        <a:p>
                          <a:pPr algn="just">
                            <a:spcAft>
                              <a:spcPts val="0"/>
                            </a:spcAft>
                          </a:pPr>
                          <a:r>
                            <a:rPr lang="ru-RU" sz="2400" dirty="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Uly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uzyn</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eýwanly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bassyrmaly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 </a:t>
                          </a:r>
                          <a:endParaRPr lang="ru-RU" sz="2000">
                            <a:effectLst/>
                            <a:latin typeface="Times New Roman" panose="02020603050405020304" pitchFamily="18" charset="0"/>
                            <a:cs typeface="Times New Roman" panose="02020603050405020304" pitchFamily="18" charset="0"/>
                          </a:endParaRPr>
                        </a:p>
                        <a:p>
                          <a:pPr algn="just">
                            <a:spcAft>
                              <a:spcPts val="0"/>
                            </a:spcAft>
                          </a:pPr>
                          <a:r>
                            <a:rPr lang="ru-RU" sz="2800">
                              <a:effectLst/>
                              <a:latin typeface="Times New Roman" panose="02020603050405020304" pitchFamily="18" charset="0"/>
                              <a:cs typeface="Times New Roman" panose="02020603050405020304" pitchFamily="18" charset="0"/>
                            </a:rPr>
                            <a:t>0,95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867209"/>
                      </a:ext>
                    </a:extLst>
                  </a:tr>
                  <a:tr h="566270">
                    <a:tc>
                      <a:txBody>
                        <a:bodyPr/>
                        <a:lstStyle/>
                        <a:p>
                          <a:pPr algn="just">
                            <a:spcAft>
                              <a:spcPts val="0"/>
                            </a:spcAft>
                          </a:pPr>
                          <a:r>
                            <a:rPr lang="ru-RU" sz="2400" dirty="0">
                              <a:effectLst/>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Kitaphanalar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administratiw</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naharhanalar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0,9</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8699489"/>
                      </a:ext>
                    </a:extLst>
                  </a:tr>
                  <a:tr h="566270">
                    <a:tc>
                      <a:txBody>
                        <a:bodyPr/>
                        <a:lstStyle/>
                        <a:p>
                          <a:pPr algn="just">
                            <a:spcAft>
                              <a:spcPts val="0"/>
                            </a:spcAft>
                          </a:pPr>
                          <a:r>
                            <a:rPr lang="ru-RU" sz="24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Önümçilik</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binalary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birnäçe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ganatly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ymaratly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a:effectLst/>
                              <a:latin typeface="Times New Roman" panose="02020603050405020304" pitchFamily="18" charset="0"/>
                              <a:cs typeface="Times New Roman" panose="02020603050405020304" pitchFamily="18" charset="0"/>
                            </a:rPr>
                            <a:t>0,85</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857447"/>
                      </a:ext>
                    </a:extLst>
                  </a:tr>
                  <a:tr h="1132542">
                    <a:tc>
                      <a:txBody>
                        <a:bodyPr/>
                        <a:lstStyle/>
                        <a:p>
                          <a:pPr algn="just">
                            <a:spcAft>
                              <a:spcPts val="0"/>
                            </a:spcAft>
                          </a:pPr>
                          <a:r>
                            <a:rPr lang="ru-RU" sz="24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err="1">
                              <a:effectLst/>
                              <a:latin typeface="Times New Roman" panose="02020603050405020304" pitchFamily="18" charset="0"/>
                              <a:cs typeface="Times New Roman" panose="02020603050405020304" pitchFamily="18" charset="0"/>
                            </a:rPr>
                            <a:t>Çagalar</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okuw</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hem-de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tejribe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we</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ýaşaýyş</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jaýlary</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800" dirty="0">
                              <a:effectLst/>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cs typeface="Times New Roman" panose="02020603050405020304" pitchFamily="18" charset="0"/>
                          </a:endParaRPr>
                        </a:p>
                        <a:p>
                          <a:pPr algn="just">
                            <a:spcAft>
                              <a:spcPts val="0"/>
                            </a:spcAft>
                          </a:pPr>
                          <a:r>
                            <a:rPr lang="ru-RU" sz="2800" dirty="0">
                              <a:effectLst/>
                              <a:latin typeface="Times New Roman" panose="02020603050405020304" pitchFamily="18" charset="0"/>
                              <a:cs typeface="Times New Roman" panose="02020603050405020304" pitchFamily="18" charset="0"/>
                            </a:rPr>
                            <a:t>0,8</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1855246"/>
                      </a:ext>
                    </a:extLst>
                  </a:tr>
                </a:tbl>
              </a:graphicData>
            </a:graphic>
          </p:graphicFrame>
        </mc:Fallback>
      </mc:AlternateContent>
    </p:spTree>
    <p:extLst>
      <p:ext uri="{BB962C8B-B14F-4D97-AF65-F5344CB8AC3E}">
        <p14:creationId xmlns:p14="http://schemas.microsoft.com/office/powerpoint/2010/main" val="349719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153" y="131295"/>
            <a:ext cx="11806518" cy="6592233"/>
          </a:xfrm>
          <a:solidFill>
            <a:schemeClr val="accent1">
              <a:lumMod val="20000"/>
              <a:lumOff val="80000"/>
            </a:schemeClr>
          </a:solidFill>
          <a:ln>
            <a:solidFill>
              <a:schemeClr val="accent1"/>
            </a:solidFill>
          </a:ln>
        </p:spPr>
        <p:txBody>
          <a:bodyPr>
            <a:normAutofit/>
          </a:bodyPr>
          <a:lstStyle/>
          <a:p>
            <a:pPr algn="just"/>
            <a:r>
              <a:rPr lang="sq-AL" dirty="0" smtClean="0">
                <a:latin typeface="Times New Roman" panose="02020603050405020304" pitchFamily="18" charset="0"/>
                <a:cs typeface="Times New Roman" panose="02020603050405020304" pitchFamily="18" charset="0"/>
              </a:rPr>
              <a:t>Elektrik </a:t>
            </a:r>
            <a:r>
              <a:rPr lang="sq-AL" dirty="0">
                <a:latin typeface="Times New Roman" panose="02020603050405020304" pitchFamily="18" charset="0"/>
                <a:cs typeface="Times New Roman" panose="02020603050405020304" pitchFamily="18" charset="0"/>
              </a:rPr>
              <a:t>energiýany öndürtmekde, özgertmerkde, uzak aralyklara ibermekde, elektrik ýüklerine paýlamakda ulanylýan geçirijiler öz garşylyklary bilen ençeme elektrik energiýalaryň ýitmegine sebäp bolýarlar, şol sanda naprýaženiýeleriň hem liniýalarda, elektrik ýüki hökmünde ýitirilýändigi açaçan bildiriliýär. Liniýanyň başynda we ahyrynda ölçelen naprýaženiýeler hiç haçan özara deň bolmaýarlar Liniýalarda R-garşylygyň kşpelmegi ýa-da azalmagy liniýanyň uzynlygyna, kese-kesigine we sim materialyň udel garşylygyna (udel geçirijiligine) baglydyr.</a:t>
            </a:r>
            <a:endParaRPr lang="ru-RU" dirty="0">
              <a:latin typeface="Times New Roman" panose="02020603050405020304" pitchFamily="18" charset="0"/>
              <a:cs typeface="Times New Roman" panose="02020603050405020304" pitchFamily="18" charset="0"/>
            </a:endParaRPr>
          </a:p>
          <a:p>
            <a:pPr algn="just"/>
            <a:r>
              <a:rPr lang="sq-AL" dirty="0">
                <a:latin typeface="Times New Roman" panose="02020603050405020304" pitchFamily="18" charset="0"/>
                <a:cs typeface="Times New Roman" panose="02020603050405020304" pitchFamily="18" charset="0"/>
              </a:rPr>
              <a:t>Iň uzakdaky elektrik ýüküne berilýän naprýaženiýe bolmaly nominal bahasyndan 2,5% - 5%-den az bolmaly däldir. Şeýle-de, naprýaženiýeniň uly bahasy-da 105%-köp bolmaly däldir. Ýöne kä ýerlerde 10%-me çenli naprýaženiniýeniň ýitgisine rugsat berilýär. Meselem, 380/220 W diýilýän ululyk, edil trasformatoryň çykalgasyndaky şitde 400/231 töweregidir. Trasformatoryň öz sarymlaryndaky we polat serdeçniklerindäki ýitgiler hem onuň kuwwatyndan, onuň elektrik (az, köp) ýüklenişinden, elektrik ýükleriniň kuwwat koeffisiýentinden bagly bolýar. </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17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70729" b="96875" l="48704" r="99630"/>
                    </a14:imgEffect>
                  </a14:imgLayer>
                </a14:imgProps>
              </a:ext>
              <a:ext uri="{28A0092B-C50C-407E-A947-70E740481C1C}">
                <a14:useLocalDpi xmlns:a14="http://schemas.microsoft.com/office/drawing/2010/main" val="0"/>
              </a:ext>
            </a:extLst>
          </a:blip>
          <a:stretch>
            <a:fillRect/>
          </a:stretch>
        </p:blipFill>
        <p:spPr>
          <a:xfrm>
            <a:off x="-1326922" y="-3886198"/>
            <a:ext cx="3645098" cy="7220510"/>
          </a:xfrm>
          <a:prstGeom prst="rect">
            <a:avLst/>
          </a:prstGeom>
        </p:spPr>
      </p:pic>
      <p:pic>
        <p:nvPicPr>
          <p:cNvPr id="5" name="Объект 3"/>
          <p:cNvPicPr>
            <a:picLocks noChangeAspect="1"/>
          </p:cNvPicPr>
          <p:nvPr/>
        </p:nvPicPr>
        <p:blipFill>
          <a:blip r:embed="rId4">
            <a:extLst>
              <a:ext uri="{BEBA8EAE-BF5A-486C-A8C5-ECC9F3942E4B}">
                <a14:imgProps xmlns:a14="http://schemas.microsoft.com/office/drawing/2010/main">
                  <a14:imgLayer r:embed="rId3">
                    <a14:imgEffect>
                      <a14:backgroundRemoval t="3958" b="42500" l="0" r="100000"/>
                    </a14:imgEffect>
                  </a14:imgLayer>
                </a14:imgProps>
              </a:ext>
              <a:ext uri="{28A0092B-C50C-407E-A947-70E740481C1C}">
                <a14:useLocalDpi xmlns:a14="http://schemas.microsoft.com/office/drawing/2010/main" val="0"/>
              </a:ext>
            </a:extLst>
          </a:blip>
          <a:stretch>
            <a:fillRect/>
          </a:stretch>
        </p:blipFill>
        <p:spPr>
          <a:xfrm>
            <a:off x="5867029" y="353773"/>
            <a:ext cx="4172812" cy="5961078"/>
          </a:xfrm>
          <a:prstGeom prst="rect">
            <a:avLst/>
          </a:prstGeom>
        </p:spPr>
      </p:pic>
      <p:pic>
        <p:nvPicPr>
          <p:cNvPr id="6" name="Рисунок 5"/>
          <p:cNvPicPr>
            <a:picLocks noChangeAspect="1"/>
          </p:cNvPicPr>
          <p:nvPr/>
        </p:nvPicPr>
        <p:blipFill>
          <a:blip r:embed="rId5">
            <a:extLst>
              <a:ext uri="{BEBA8EAE-BF5A-486C-A8C5-ECC9F3942E4B}">
                <a14:imgProps xmlns:a14="http://schemas.microsoft.com/office/drawing/2010/main">
                  <a14:imgLayer r:embed="rId6">
                    <a14:imgEffect>
                      <a14:backgroundRemoval t="3646" b="43438" l="0" r="100000"/>
                    </a14:imgEffect>
                  </a14:imgLayer>
                </a14:imgProps>
              </a:ext>
              <a:ext uri="{28A0092B-C50C-407E-A947-70E740481C1C}">
                <a14:useLocalDpi xmlns:a14="http://schemas.microsoft.com/office/drawing/2010/main" val="0"/>
              </a:ext>
            </a:extLst>
          </a:blip>
          <a:stretch>
            <a:fillRect/>
          </a:stretch>
        </p:blipFill>
        <p:spPr>
          <a:xfrm>
            <a:off x="822105" y="3334312"/>
            <a:ext cx="3857625" cy="6858000"/>
          </a:xfrm>
          <a:prstGeom prst="rect">
            <a:avLst/>
          </a:prstGeom>
        </p:spPr>
      </p:pic>
    </p:spTree>
    <p:extLst>
      <p:ext uri="{BB962C8B-B14F-4D97-AF65-F5344CB8AC3E}">
        <p14:creationId xmlns:p14="http://schemas.microsoft.com/office/powerpoint/2010/main" val="206724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79DF704-72A6-42A8-9FC8-EBE42BBDAB77}"/>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0906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4812" y="268940"/>
            <a:ext cx="11510682" cy="6360459"/>
          </a:xfrm>
          <a:ln>
            <a:solidFill>
              <a:schemeClr val="tx1"/>
            </a:solidFill>
          </a:ln>
        </p:spPr>
        <p:txBody>
          <a:bodyPr>
            <a:noAutofit/>
          </a:bodyPr>
          <a:lstStyle/>
          <a:p>
            <a:pPr algn="just"/>
            <a:r>
              <a:rPr lang="ru-RU" sz="2600" dirty="0" err="1">
                <a:latin typeface="Times New Roman" panose="02020603050405020304" pitchFamily="18" charset="0"/>
                <a:cs typeface="Times New Roman" panose="02020603050405020304" pitchFamily="18" charset="0"/>
              </a:rPr>
              <a:t>Hormatly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Prezidentimiz</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Gurbanguly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Berdimuhamedow</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Garaşsyz</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Baky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Bitarap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Türkmenistan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Döwletimizi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mundan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beýläk-de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ösdürmekde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bilim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ulgamyny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düýpli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özgertmekde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kämilleşdirmekde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ýaşlara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berilýän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bilimiň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dünýä</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derejesine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laýyk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bolmagyny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gazanmakda</a:t>
            </a:r>
            <a:r>
              <a:rPr lang="ru-RU" sz="2600" dirty="0">
                <a:latin typeface="Times New Roman" panose="02020603050405020304" pitchFamily="18" charset="0"/>
                <a:cs typeface="Times New Roman" panose="02020603050405020304" pitchFamily="18" charset="0"/>
              </a:rPr>
              <a:t> </a:t>
            </a:r>
            <a:r>
              <a:rPr lang="sq-AL" sz="2600" dirty="0">
                <a:latin typeface="Times New Roman" panose="02020603050405020304" pitchFamily="18" charset="0"/>
                <a:cs typeface="Times New Roman" panose="02020603050405020304" pitchFamily="18" charset="0"/>
              </a:rPr>
              <a:t>ägirt uly </a:t>
            </a:r>
            <a:r>
              <a:rPr lang="ru-RU" sz="2600" dirty="0" err="1">
                <a:latin typeface="Times New Roman" panose="02020603050405020304" pitchFamily="18" charset="0"/>
                <a:cs typeface="Times New Roman" panose="02020603050405020304" pitchFamily="18" charset="0"/>
              </a:rPr>
              <a:t>işleri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alyp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barýar</a:t>
            </a:r>
            <a:r>
              <a:rPr lang="ru-RU" sz="2600" dirty="0">
                <a:latin typeface="Times New Roman" panose="02020603050405020304" pitchFamily="18" charset="0"/>
                <a:cs typeface="Times New Roman" panose="02020603050405020304" pitchFamily="18" charset="0"/>
              </a:rPr>
              <a:t>.</a:t>
            </a:r>
          </a:p>
          <a:p>
            <a:pPr algn="just"/>
            <a:r>
              <a:rPr lang="ru-RU" sz="2600" dirty="0">
                <a:latin typeface="Times New Roman" panose="02020603050405020304" pitchFamily="18" charset="0"/>
                <a:cs typeface="Times New Roman" panose="02020603050405020304" pitchFamily="18" charset="0"/>
              </a:rPr>
              <a:t>ХХ</a:t>
            </a:r>
            <a:r>
              <a:rPr lang="sq-AL" sz="2600" dirty="0">
                <a:latin typeface="Times New Roman" panose="02020603050405020304" pitchFamily="18" charset="0"/>
                <a:cs typeface="Times New Roman" panose="02020603050405020304" pitchFamily="18" charset="0"/>
              </a:rPr>
              <a:t>I asyrda uly depginler bilen öňe barýan täze innowesion ösüşleriniň tehniki talaplaryna laýyklykda, yşyklandyryşyň kada-kanunlaryna, tebigatyna düşünmek irginsiz köp zähmetleri hem-de ukyply hünärmenleri ýetişdirmegi talap edýär</a:t>
            </a:r>
            <a:r>
              <a:rPr lang="sq-AL" sz="2600" dirty="0" smtClean="0">
                <a:latin typeface="Times New Roman" panose="02020603050405020304" pitchFamily="18" charset="0"/>
                <a:cs typeface="Times New Roman" panose="02020603050405020304" pitchFamily="18" charset="0"/>
              </a:rPr>
              <a:t>.</a:t>
            </a:r>
            <a:r>
              <a:rPr lang="sq-AL" sz="2600" dirty="0">
                <a:latin typeface="Times New Roman" panose="02020603050405020304" pitchFamily="18" charset="0"/>
                <a:cs typeface="Times New Roman" panose="02020603050405020304" pitchFamily="18" charset="0"/>
              </a:rPr>
              <a:t> Ýurdumyzda öndürilýän elektroenergiýanyň 13%-den gowragy önümçilik kärhanalaryny, ýaşaýyş jaýlaryny, okuw we beýleki ulanylýan köpçülikleýin edaralaryny yşyklandyrmak üçin harç edilýär.</a:t>
            </a:r>
            <a:endParaRPr lang="ru-RU" sz="2600" dirty="0">
              <a:latin typeface="Times New Roman" panose="02020603050405020304" pitchFamily="18" charset="0"/>
              <a:cs typeface="Times New Roman" panose="02020603050405020304" pitchFamily="18" charset="0"/>
            </a:endParaRPr>
          </a:p>
          <a:p>
            <a:pPr algn="just"/>
            <a:r>
              <a:rPr lang="sq-AL" sz="2600" dirty="0">
                <a:latin typeface="Times New Roman" panose="02020603050405020304" pitchFamily="18" charset="0"/>
                <a:cs typeface="Times New Roman" panose="02020603050405020304" pitchFamily="18" charset="0"/>
              </a:rPr>
              <a:t>Elektroenergiýany islege laýyk hem-de tygşytly peýdalanmak döwlet derejesinde garalýan esasy meseleleriň biri hasaplanylýar. Yşyklandyryşyň dogry ýerine ýetirilişi ylmy taýdan esaslandyrylanda, öndürilýän önümleriň hili gowulandyrmaga, çekilen zähmetleriň netijeleriniň ýokarlanmagyna, işe bolan höwesi medeniýetli alyp barmaga, ýadowsyzlygy hem-de tehniki-howpsuzlygy üpjün etmäge, kanagatlanarsyz harytlaryň, (önümleriň) sanynyň azalmagyna uly ýardam berýär</a:t>
            </a:r>
            <a:endParaRPr lang="ru-RU" sz="2600" dirty="0"/>
          </a:p>
        </p:txBody>
      </p:sp>
    </p:spTree>
    <p:extLst>
      <p:ext uri="{BB962C8B-B14F-4D97-AF65-F5344CB8AC3E}">
        <p14:creationId xmlns:p14="http://schemas.microsoft.com/office/powerpoint/2010/main" val="1726579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6859" y="132521"/>
            <a:ext cx="11040036" cy="6626087"/>
          </a:xfrm>
          <a:solidFill>
            <a:schemeClr val="bg2"/>
          </a:solidFill>
        </p:spPr>
        <p:txBody>
          <a:bodyPr>
            <a:noAutofit/>
          </a:bodyPr>
          <a:lstStyle/>
          <a:p>
            <a:pPr algn="just"/>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ulgamlaryny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bölýärler</a:t>
            </a:r>
            <a:r>
              <a:rPr lang="ru-RU" sz="3400" dirty="0">
                <a:latin typeface="Times New Roman" panose="02020603050405020304" pitchFamily="18" charset="0"/>
                <a:cs typeface="Times New Roman" panose="02020603050405020304" pitchFamily="18" charset="0"/>
              </a:rPr>
              <a:t>: 1-</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umumy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a:t>
            </a:r>
          </a:p>
          <a:p>
            <a:pPr algn="just"/>
            <a:r>
              <a:rPr lang="ru-RU" sz="3400" dirty="0">
                <a:latin typeface="Times New Roman" panose="02020603050405020304" pitchFamily="18" charset="0"/>
                <a:cs typeface="Times New Roman" panose="02020603050405020304" pitchFamily="18" charset="0"/>
              </a:rPr>
              <a:t>2-</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niýetlenen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3-</a:t>
            </a:r>
            <a:r>
              <a:rPr lang="sq-AL" sz="3400" dirty="0">
                <a:latin typeface="Times New Roman" panose="02020603050405020304" pitchFamily="18" charset="0"/>
                <a:cs typeface="Times New Roman" panose="02020603050405020304" pitchFamily="18" charset="0"/>
              </a:rPr>
              <a:t>njisi </a:t>
            </a:r>
            <a:r>
              <a:rPr lang="ru-RU" sz="3400" dirty="0" err="1">
                <a:latin typeface="Times New Roman" panose="02020603050405020304" pitchFamily="18" charset="0"/>
                <a:cs typeface="Times New Roman" panose="02020603050405020304" pitchFamily="18" charset="0"/>
              </a:rPr>
              <a:t>ikisi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bilelikde-kombinirlenen</a:t>
            </a:r>
            <a:r>
              <a:rPr lang="ru-RU" sz="3400" dirty="0">
                <a:latin typeface="Times New Roman" panose="02020603050405020304" pitchFamily="18" charset="0"/>
                <a:cs typeface="Times New Roman" panose="02020603050405020304" pitchFamily="18" charset="0"/>
              </a:rPr>
              <a:t>.</a:t>
            </a:r>
          </a:p>
          <a:p>
            <a:pPr algn="just"/>
            <a:r>
              <a:rPr lang="ru-RU" sz="3400" dirty="0" err="1">
                <a:latin typeface="Times New Roman" panose="02020603050405020304" pitchFamily="18" charset="0"/>
                <a:cs typeface="Times New Roman" panose="02020603050405020304" pitchFamily="18" charset="0"/>
              </a:rPr>
              <a:t>Umumy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görnüşli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hemme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deňölçegli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ulanylýar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meselem</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zawod-fabrikleriň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sehlerinde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maslahat</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sergi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köşkleriň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zallarynda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başga-da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birnäçe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giňişlikli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deňölçegli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ýaýradylýar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şöhlelendirilip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bilner</a:t>
            </a:r>
            <a:r>
              <a:rPr lang="ru-RU" sz="3400" dirty="0">
                <a:latin typeface="Times New Roman" panose="02020603050405020304" pitchFamily="18" charset="0"/>
                <a:cs typeface="Times New Roman" panose="02020603050405020304" pitchFamily="18" charset="0"/>
              </a:rPr>
              <a:t>.</a:t>
            </a:r>
          </a:p>
          <a:p>
            <a:pPr algn="just"/>
            <a:r>
              <a:rPr lang="ru-RU" sz="3400" dirty="0" err="1">
                <a:latin typeface="Times New Roman" panose="02020603050405020304" pitchFamily="18" charset="0"/>
                <a:cs typeface="Times New Roman" panose="02020603050405020304" pitchFamily="18" charset="0"/>
              </a:rPr>
              <a:t>Şular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ýagtylandyryşa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halkara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dillerinde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lokazirlenen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yşyklandyryş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diýilýär</a:t>
            </a:r>
            <a:r>
              <a:rPr lang="ru-RU" sz="3400" dirty="0">
                <a:latin typeface="Times New Roman" panose="02020603050405020304" pitchFamily="18" charset="0"/>
                <a:cs typeface="Times New Roman" panose="02020603050405020304" pitchFamily="18" charset="0"/>
              </a:rPr>
              <a:t>.</a:t>
            </a:r>
          </a:p>
          <a:p>
            <a:pPr marL="457200" lvl="1" indent="0" algn="just">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281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160" y="230910"/>
            <a:ext cx="11456377" cy="6627090"/>
          </a:xfrm>
          <a:solidFill>
            <a:schemeClr val="bg2"/>
          </a:solidFill>
        </p:spPr>
        <p:txBody>
          <a:bodyPr>
            <a:noAutofit/>
          </a:bodyPr>
          <a:lstStyle/>
          <a:p>
            <a:pPr algn="just"/>
            <a:r>
              <a:rPr lang="ru-RU" sz="3200" dirty="0" err="1">
                <a:latin typeface="Times New Roman" panose="02020603050405020304" pitchFamily="18" charset="0"/>
                <a:cs typeface="Times New Roman" panose="02020603050405020304" pitchFamily="18" charset="0"/>
              </a:rPr>
              <a:t>Elektrik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setlerini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hasaplamagyň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esasy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maksady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islendik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uçastkalara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barýan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howa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liniýalaryň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ýerastyndan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çekilýän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kabelleriň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žilalarynyň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kese-kesigini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anyklamakdan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ybaratdyr.Yşyklandyryjy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enjamlara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barýan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kese-kesimlerini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saýlamak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şu</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aşakdaky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yzygiderlikde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amala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aşyrylýar</a:t>
            </a:r>
            <a:r>
              <a:rPr lang="ru-RU" sz="3200" dirty="0">
                <a:latin typeface="Times New Roman" panose="02020603050405020304" pitchFamily="18" charset="0"/>
                <a:cs typeface="Times New Roman" panose="02020603050405020304" pitchFamily="18" charset="0"/>
              </a:rPr>
              <a:t>.</a:t>
            </a:r>
          </a:p>
          <a:p>
            <a:pPr lvl="0" algn="just"/>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simlerden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akmaly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toguna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görä</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hasaplanyş</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Bu</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hasaplamalarda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hasaplanan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toklaryň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bahalary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kese-kesigine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görä</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kabul</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edilen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uzak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wagtlap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rugsat</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berlen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toguň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bahasyndan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köp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düldir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Şular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toklaryň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hasaplanyşyna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elektrik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ýüklerinden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akmaly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toga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görä</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hasaplanyş</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di</a:t>
            </a:r>
            <a:r>
              <a:rPr lang="sq-AL" sz="3200" dirty="0">
                <a:latin typeface="Times New Roman" panose="02020603050405020304" pitchFamily="18" charset="0"/>
                <a:cs typeface="Times New Roman" panose="02020603050405020304" pitchFamily="18" charset="0"/>
              </a:rPr>
              <a:t>ý</a:t>
            </a:r>
            <a:r>
              <a:rPr lang="ru-RU" sz="3200" dirty="0" err="1">
                <a:latin typeface="Times New Roman" panose="02020603050405020304" pitchFamily="18" charset="0"/>
                <a:cs typeface="Times New Roman" panose="02020603050405020304" pitchFamily="18" charset="0"/>
              </a:rPr>
              <a:t>ilýär</a:t>
            </a:r>
            <a:r>
              <a:rPr lang="ru-RU" sz="3200" dirty="0">
                <a:latin typeface="Times New Roman" panose="02020603050405020304" pitchFamily="18" charset="0"/>
                <a:cs typeface="Times New Roman" panose="02020603050405020304" pitchFamily="18" charset="0"/>
              </a:rPr>
              <a:t>.</a:t>
            </a:r>
          </a:p>
          <a:p>
            <a:pPr lvl="0" algn="just"/>
            <a:r>
              <a:rPr lang="ru-RU" sz="3200" dirty="0" err="1">
                <a:latin typeface="Times New Roman" panose="02020603050405020304" pitchFamily="18" charset="0"/>
                <a:cs typeface="Times New Roman" panose="02020603050405020304" pitchFamily="18" charset="0"/>
              </a:rPr>
              <a:t>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soňky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yşyklandyryjy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enjamdaky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naprýaženiýe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naprýaženiýesinden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az</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däldir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Kese-kesikleri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hasaplanan</a:t>
            </a:r>
            <a:r>
              <a:rPr lang="ru-RU"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geçiriji simlerdäki </a:t>
            </a:r>
            <a:r>
              <a:rPr lang="ru-RU" sz="3200" dirty="0" err="1">
                <a:latin typeface="Times New Roman" panose="02020603050405020304" pitchFamily="18" charset="0"/>
                <a:cs typeface="Times New Roman" panose="02020603050405020304" pitchFamily="18" charset="0"/>
              </a:rPr>
              <a:t>toklara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görä</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sa</a:t>
            </a:r>
            <a:r>
              <a:rPr lang="sq-AL" sz="3200" dirty="0">
                <a:latin typeface="Times New Roman" panose="02020603050405020304" pitchFamily="18" charset="0"/>
                <a:cs typeface="Times New Roman" panose="02020603050405020304" pitchFamily="18" charset="0"/>
              </a:rPr>
              <a:t>ý</a:t>
            </a:r>
            <a:r>
              <a:rPr lang="ru-RU" sz="3200" dirty="0" err="1">
                <a:latin typeface="Times New Roman" panose="02020603050405020304" pitchFamily="18" charset="0"/>
                <a:cs typeface="Times New Roman" panose="02020603050405020304" pitchFamily="18" charset="0"/>
              </a:rPr>
              <a:t>lanyp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alnan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liniýalar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bildirilýän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talaplary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kanagatlandyrsa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ýitirilýän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naprýaženiýe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görä</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diýilýär</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18" name="Rectangle 16"/>
          <p:cNvSpPr>
            <a:spLocks noChangeArrowheads="1"/>
          </p:cNvSpPr>
          <p:nvPr/>
        </p:nvSpPr>
        <p:spPr bwMode="auto">
          <a:xfrm>
            <a:off x="-230909"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22"/>
          <p:cNvSpPr>
            <a:spLocks noChangeArrowheads="1"/>
          </p:cNvSpPr>
          <p:nvPr/>
        </p:nvSpPr>
        <p:spPr bwMode="auto">
          <a:xfrm>
            <a:off x="-230909"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6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3" name="Rectangle 7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69248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06017"/>
            <a:ext cx="11648661" cy="6581110"/>
          </a:xfrm>
          <a:solidFill>
            <a:schemeClr val="bg2"/>
          </a:solidFill>
        </p:spPr>
        <p:txBody>
          <a:bodyPr>
            <a:noAutofit/>
          </a:bodyPr>
          <a:lstStyle/>
          <a:p>
            <a:pPr lvl="0" algn="just"/>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howadan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çekilende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iki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sütüniň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arasynda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agyrlyk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we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dartgynlyk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sebäpli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döreýän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mehaniki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güýçlere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çydamly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bolmagyny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ýel-tupanyň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täsirlerinden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liniýanyň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çaýkanmagy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hasaba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alynmalydyr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edil</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şeýle-de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ýerasty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kabeller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hem</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üstünden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mehanizmleriň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urgularyna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mehaniki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berkligi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tarapdan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çydamly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bolmalydyr</a:t>
            </a:r>
            <a:r>
              <a:rPr lang="ru-RU" sz="3200" dirty="0">
                <a:latin typeface="Times New Roman" panose="02020603050405020304" pitchFamily="18" charset="0"/>
                <a:cs typeface="Times New Roman" panose="02020603050405020304" pitchFamily="18" charset="0"/>
              </a:rPr>
              <a:t>.</a:t>
            </a:r>
          </a:p>
          <a:p>
            <a:pPr algn="just"/>
            <a:r>
              <a:rPr lang="ru-RU" sz="3200" dirty="0" err="1">
                <a:latin typeface="Times New Roman" panose="02020603050405020304" pitchFamily="18" charset="0"/>
                <a:cs typeface="Times New Roman" panose="02020603050405020304" pitchFamily="18" charset="0"/>
              </a:rPr>
              <a:t>Mehaniki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berkligini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üpjün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edýän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şnirlaryň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kabelleriň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kiçi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kese-kesiginiň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bahalary</a:t>
            </a:r>
            <a:r>
              <a:rPr lang="ru-RU" sz="3200" dirty="0">
                <a:latin typeface="Times New Roman" panose="02020603050405020304" pitchFamily="18" charset="0"/>
                <a:cs typeface="Times New Roman" panose="02020603050405020304" pitchFamily="18" charset="0"/>
              </a:rPr>
              <a:t> 4.1-nji </a:t>
            </a:r>
            <a:r>
              <a:rPr lang="ru-RU" sz="3200" dirty="0" err="1">
                <a:latin typeface="Times New Roman" panose="02020603050405020304" pitchFamily="18" charset="0"/>
                <a:cs typeface="Times New Roman" panose="02020603050405020304" pitchFamily="18" charset="0"/>
              </a:rPr>
              <a:t>tablisada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görkezildi</a:t>
            </a:r>
            <a:r>
              <a:rPr lang="ru-RU" sz="3200" dirty="0">
                <a:latin typeface="Times New Roman" panose="02020603050405020304" pitchFamily="18" charset="0"/>
                <a:cs typeface="Times New Roman" panose="02020603050405020304" pitchFamily="18" charset="0"/>
              </a:rPr>
              <a:t>.</a:t>
            </a:r>
          </a:p>
          <a:p>
            <a:pPr algn="just"/>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a:t>
            </a:r>
            <a:r>
              <a:rPr lang="sq-AL" sz="3200" dirty="0">
                <a:latin typeface="Times New Roman" panose="02020603050405020304" pitchFamily="18" charset="0"/>
                <a:cs typeface="Times New Roman" panose="02020603050405020304" pitchFamily="18" charset="0"/>
              </a:rPr>
              <a:t>ker</a:t>
            </a:r>
            <a:r>
              <a:rPr lang="ru-RU" sz="3200" dirty="0">
                <a:latin typeface="Times New Roman" panose="02020603050405020304" pitchFamily="18" charset="0"/>
                <a:cs typeface="Times New Roman" panose="02020603050405020304" pitchFamily="18" charset="0"/>
              </a:rPr>
              <a:t>i </a:t>
            </a:r>
            <a:r>
              <a:rPr lang="ru-RU" sz="3200" dirty="0" err="1">
                <a:latin typeface="Times New Roman" panose="02020603050405020304" pitchFamily="18" charset="0"/>
                <a:cs typeface="Times New Roman" panose="02020603050405020304" pitchFamily="18" charset="0"/>
              </a:rPr>
              <a:t>saýlananda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tablisada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görkezilen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bahasyndan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sähelçe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köp</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bolsa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zyýany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ýokdur</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emma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kese-kesimi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bolmalysyndan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az</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bolmagyna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ýol</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berilmeli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däldir</a:t>
            </a:r>
            <a:r>
              <a:rPr lang="ru-RU" sz="3200" dirty="0">
                <a:latin typeface="Times New Roman" panose="02020603050405020304" pitchFamily="18" charset="0"/>
                <a:cs typeface="Times New Roman" panose="02020603050405020304" pitchFamily="18" charset="0"/>
              </a:rPr>
              <a:t>.</a:t>
            </a:r>
          </a:p>
          <a:p>
            <a:pPr algn="just"/>
            <a:r>
              <a:rPr lang="ru-RU" sz="3200" dirty="0" err="1" smtClean="0">
                <a:latin typeface="Times New Roman" panose="02020603050405020304" pitchFamily="18" charset="0"/>
                <a:cs typeface="Times New Roman" panose="02020603050405020304" pitchFamily="18" charset="0"/>
              </a:rPr>
              <a:t>Mehaniki</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çydamlylygy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boýunça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geçiriji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simleriň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şn</a:t>
            </a:r>
            <a:r>
              <a:rPr lang="sq-AL" sz="3200" dirty="0">
                <a:latin typeface="Times New Roman" panose="02020603050405020304" pitchFamily="18" charset="0"/>
                <a:cs typeface="Times New Roman" panose="02020603050405020304" pitchFamily="18" charset="0"/>
              </a:rPr>
              <a:t>u</a:t>
            </a:r>
            <a:r>
              <a:rPr lang="ru-RU" sz="3200" dirty="0" err="1">
                <a:latin typeface="Times New Roman" panose="02020603050405020304" pitchFamily="18" charset="0"/>
                <a:cs typeface="Times New Roman" panose="02020603050405020304" pitchFamily="18" charset="0"/>
              </a:rPr>
              <a:t>rlaryň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kabelleriň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žilalarynyň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kesimleriniň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kiçi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bolmaly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bahalary</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02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176335462"/>
              </p:ext>
            </p:extLst>
          </p:nvPr>
        </p:nvGraphicFramePr>
        <p:xfrm>
          <a:off x="255494" y="242047"/>
          <a:ext cx="11698940" cy="6628205"/>
        </p:xfrm>
        <a:graphic>
          <a:graphicData uri="http://schemas.openxmlformats.org/drawingml/2006/table">
            <a:tbl>
              <a:tblPr firstRow="1" firstCol="1" bandRow="1">
                <a:tableStyleId>{5C22544A-7EE6-4342-B048-85BDC9FD1C3A}</a:tableStyleId>
              </a:tblPr>
              <a:tblGrid>
                <a:gridCol w="564777">
                  <a:extLst>
                    <a:ext uri="{9D8B030D-6E8A-4147-A177-3AD203B41FA5}">
                      <a16:colId xmlns:a16="http://schemas.microsoft.com/office/drawing/2014/main" val="1714858835"/>
                    </a:ext>
                  </a:extLst>
                </a:gridCol>
                <a:gridCol w="8409536">
                  <a:extLst>
                    <a:ext uri="{9D8B030D-6E8A-4147-A177-3AD203B41FA5}">
                      <a16:colId xmlns:a16="http://schemas.microsoft.com/office/drawing/2014/main" val="163547032"/>
                    </a:ext>
                  </a:extLst>
                </a:gridCol>
                <a:gridCol w="1603120">
                  <a:extLst>
                    <a:ext uri="{9D8B030D-6E8A-4147-A177-3AD203B41FA5}">
                      <a16:colId xmlns:a16="http://schemas.microsoft.com/office/drawing/2014/main" val="3283964917"/>
                    </a:ext>
                  </a:extLst>
                </a:gridCol>
                <a:gridCol w="1121507">
                  <a:extLst>
                    <a:ext uri="{9D8B030D-6E8A-4147-A177-3AD203B41FA5}">
                      <a16:colId xmlns:a16="http://schemas.microsoft.com/office/drawing/2014/main" val="2669286536"/>
                    </a:ext>
                  </a:extLst>
                </a:gridCol>
              </a:tblGrid>
              <a:tr h="963129">
                <a:tc rowSpan="2" gridSpan="2">
                  <a:txBody>
                    <a:bodyPr/>
                    <a:lstStyle/>
                    <a:p>
                      <a:pPr algn="ctr">
                        <a:spcAft>
                          <a:spcPts val="0"/>
                        </a:spcAft>
                      </a:pPr>
                      <a:r>
                        <a:rPr lang="sq-AL" sz="1400" dirty="0">
                          <a:effectLst/>
                        </a:rPr>
                        <a:t> </a:t>
                      </a:r>
                      <a:endParaRPr lang="ru-RU" sz="1100" dirty="0">
                        <a:effectLst/>
                      </a:endParaRPr>
                    </a:p>
                    <a:p>
                      <a:pPr algn="ctr">
                        <a:spcAft>
                          <a:spcPts val="0"/>
                        </a:spcAft>
                      </a:pPr>
                      <a:r>
                        <a:rPr lang="ru-RU" sz="3600" dirty="0" err="1">
                          <a:effectLst/>
                        </a:rPr>
                        <a:t>Geçiriji</a:t>
                      </a:r>
                      <a:r>
                        <a:rPr lang="ru-RU" sz="3600" dirty="0">
                          <a:effectLst/>
                        </a:rPr>
                        <a:t> </a:t>
                      </a:r>
                      <a:r>
                        <a:rPr lang="ru-RU" sz="3600" dirty="0" err="1">
                          <a:effectLst/>
                        </a:rPr>
                        <a:t>simiň</a:t>
                      </a:r>
                      <a:r>
                        <a:rPr lang="ru-RU" sz="3600" dirty="0">
                          <a:effectLst/>
                        </a:rPr>
                        <a:t> </a:t>
                      </a:r>
                      <a:r>
                        <a:rPr lang="ru-RU" sz="3600" dirty="0" err="1">
                          <a:effectLst/>
                        </a:rPr>
                        <a:t>görnüşi</a:t>
                      </a:r>
                      <a:r>
                        <a:rPr lang="ru-RU" sz="3600" dirty="0">
                          <a:effectLst/>
                        </a:rPr>
                        <a:t> </a:t>
                      </a:r>
                      <a:r>
                        <a:rPr lang="ru-RU" sz="3600" dirty="0" err="1">
                          <a:effectLst/>
                        </a:rPr>
                        <a:t>we</a:t>
                      </a:r>
                      <a:r>
                        <a:rPr lang="ru-RU" sz="3600" dirty="0">
                          <a:effectLst/>
                        </a:rPr>
                        <a:t> </a:t>
                      </a:r>
                      <a:r>
                        <a:rPr lang="ru-RU" sz="3600" dirty="0" err="1">
                          <a:effectLst/>
                        </a:rPr>
                        <a:t>çekiliş</a:t>
                      </a:r>
                      <a:r>
                        <a:rPr lang="ru-RU" sz="3600" dirty="0">
                          <a:effectLst/>
                        </a:rPr>
                        <a:t> </a:t>
                      </a:r>
                      <a:r>
                        <a:rPr lang="ru-RU" sz="3600" dirty="0" err="1">
                          <a:effectLst/>
                        </a:rPr>
                        <a:t>usuly</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ru-RU"/>
                    </a:p>
                  </a:txBody>
                  <a:tcPr/>
                </a:tc>
                <a:tc gridSpan="2">
                  <a:txBody>
                    <a:bodyPr/>
                    <a:lstStyle/>
                    <a:p>
                      <a:pPr algn="just">
                        <a:spcAft>
                          <a:spcPts val="0"/>
                        </a:spcAft>
                      </a:pPr>
                      <a:r>
                        <a:rPr lang="ru-RU" sz="2400" dirty="0" err="1">
                          <a:effectLst/>
                        </a:rPr>
                        <a:t>Žilanyň</a:t>
                      </a:r>
                      <a:r>
                        <a:rPr lang="ru-RU" sz="2400" dirty="0">
                          <a:effectLst/>
                        </a:rPr>
                        <a:t> </a:t>
                      </a:r>
                      <a:r>
                        <a:rPr lang="ru-RU" sz="2400" dirty="0" err="1">
                          <a:effectLst/>
                        </a:rPr>
                        <a:t>iň</a:t>
                      </a:r>
                      <a:endParaRPr lang="ru-RU" sz="1800" dirty="0">
                        <a:effectLst/>
                      </a:endParaRPr>
                    </a:p>
                    <a:p>
                      <a:pPr algn="just">
                        <a:spcAft>
                          <a:spcPts val="0"/>
                        </a:spcAft>
                      </a:pPr>
                      <a:r>
                        <a:rPr lang="ru-RU" sz="2400" dirty="0" err="1">
                          <a:effectLst/>
                        </a:rPr>
                        <a:t>Kiçi</a:t>
                      </a:r>
                      <a:r>
                        <a:rPr lang="ru-RU" sz="2400" dirty="0">
                          <a:effectLst/>
                        </a:rPr>
                        <a:t> </a:t>
                      </a:r>
                      <a:r>
                        <a:rPr lang="ru-RU" sz="2400" dirty="0" err="1">
                          <a:effectLst/>
                        </a:rPr>
                        <a:t>kesimi</a:t>
                      </a:r>
                      <a:r>
                        <a:rPr lang="en-US" sz="2400" dirty="0">
                          <a:effectLst/>
                        </a:rPr>
                        <a:t> [mm</a:t>
                      </a:r>
                      <a:r>
                        <a:rPr lang="en-US" sz="2400" baseline="30000" dirty="0">
                          <a:effectLst/>
                        </a:rPr>
                        <a:t>2</a:t>
                      </a:r>
                      <a:r>
                        <a:rPr lang="en-US" sz="24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104476956"/>
                  </a:ext>
                </a:extLst>
              </a:tr>
              <a:tr h="275180">
                <a:tc gridSpan="2" vMerge="1">
                  <a:txBody>
                    <a:bodyPr/>
                    <a:lstStyle/>
                    <a:p>
                      <a:endParaRPr lang="ru-RU"/>
                    </a:p>
                  </a:txBody>
                  <a:tcPr/>
                </a:tc>
                <a:tc hMerge="1" vMerge="1">
                  <a:txBody>
                    <a:bodyPr/>
                    <a:lstStyle/>
                    <a:p>
                      <a:endParaRPr lang="ru-RU"/>
                    </a:p>
                  </a:txBody>
                  <a:tcPr/>
                </a:tc>
                <a:tc>
                  <a:txBody>
                    <a:bodyPr/>
                    <a:lstStyle/>
                    <a:p>
                      <a:pPr algn="just">
                        <a:spcAft>
                          <a:spcPts val="0"/>
                        </a:spcAft>
                      </a:pPr>
                      <a:r>
                        <a:rPr lang="ru-RU" sz="2000">
                          <a:effectLst/>
                        </a:rPr>
                        <a:t>Alýuminiý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sq-AL" sz="2000" dirty="0">
                          <a:effectLst/>
                        </a:rPr>
                        <a:t>M</a:t>
                      </a:r>
                      <a:r>
                        <a:rPr lang="ru-RU" sz="2000" dirty="0" err="1">
                          <a:effectLst/>
                        </a:rPr>
                        <a:t>is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349275"/>
                  </a:ext>
                </a:extLst>
              </a:tr>
              <a:tr h="642087">
                <a:tc>
                  <a:txBody>
                    <a:bodyPr/>
                    <a:lstStyle/>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latin typeface="Times New Roman" panose="02020603050405020304" pitchFamily="18" charset="0"/>
                          <a:cs typeface="Times New Roman" panose="02020603050405020304" pitchFamily="18" charset="0"/>
                        </a:rPr>
                        <a:t>Stasionar</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jaýlaryň</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içinden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çekilýän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simleri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izolirlenen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kabeller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8152054"/>
                  </a:ext>
                </a:extLst>
              </a:tr>
              <a:tr h="642087">
                <a:tc>
                  <a:txBody>
                    <a:bodyPr/>
                    <a:lstStyle/>
                    <a:p>
                      <a:pPr algn="just">
                        <a:spcAft>
                          <a:spcPts val="0"/>
                        </a:spcAft>
                      </a:pPr>
                      <a:r>
                        <a:rPr lang="ru-RU" sz="2400" dirty="0">
                          <a:effectLst/>
                        </a:rPr>
                        <a:t>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latin typeface="Times New Roman" panose="02020603050405020304" pitchFamily="18" charset="0"/>
                          <a:cs typeface="Times New Roman" panose="02020603050405020304" pitchFamily="18" charset="0"/>
                        </a:rPr>
                        <a:t>Trubalaryň</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içinden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geçirilen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izolirlenen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geçiriji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simler</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we</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kabeller</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081777"/>
                  </a:ext>
                </a:extLst>
              </a:tr>
              <a:tr h="321044">
                <a:tc>
                  <a:txBody>
                    <a:bodyPr/>
                    <a:lstStyle/>
                    <a:p>
                      <a:pPr algn="just">
                        <a:spcAft>
                          <a:spcPts val="0"/>
                        </a:spcAft>
                      </a:pPr>
                      <a:r>
                        <a:rPr lang="ru-RU" sz="2400" dirty="0">
                          <a:effectLst/>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latin typeface="Times New Roman" panose="02020603050405020304" pitchFamily="18" charset="0"/>
                          <a:cs typeface="Times New Roman" panose="02020603050405020304" pitchFamily="18" charset="0"/>
                        </a:rPr>
                        <a:t>Potolokdan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asylýan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swetilnikleriň</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simleri</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0,75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8637831"/>
                  </a:ext>
                </a:extLst>
              </a:tr>
              <a:tr h="963129">
                <a:tc>
                  <a:txBody>
                    <a:bodyPr/>
                    <a:lstStyle/>
                    <a:p>
                      <a:pPr algn="just">
                        <a:spcAft>
                          <a:spcPts val="0"/>
                        </a:spcAft>
                      </a:pPr>
                      <a:r>
                        <a:rPr lang="ru-RU" sz="24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latin typeface="Times New Roman" panose="02020603050405020304" pitchFamily="18" charset="0"/>
                          <a:cs typeface="Times New Roman" panose="02020603050405020304" pitchFamily="18" charset="0"/>
                        </a:rPr>
                        <a:t>Çeýe</a:t>
                      </a:r>
                      <a:r>
                        <a:rPr lang="sq-AL" sz="2400" dirty="0">
                          <a:effectLst/>
                          <a:latin typeface="Times New Roman" panose="02020603050405020304" pitchFamily="18" charset="0"/>
                          <a:cs typeface="Times New Roman" panose="02020603050405020304" pitchFamily="18" charset="0"/>
                        </a:rPr>
                        <a:t>l</a:t>
                      </a:r>
                      <a:r>
                        <a:rPr lang="ru-RU" sz="2400" dirty="0">
                          <a:effectLst/>
                          <a:latin typeface="Times New Roman" panose="02020603050405020304" pitchFamily="18" charset="0"/>
                          <a:cs typeface="Times New Roman" panose="02020603050405020304" pitchFamily="18" charset="0"/>
                        </a:rPr>
                        <a:t>i </a:t>
                      </a:r>
                      <a:r>
                        <a:rPr lang="ru-RU" sz="2400" dirty="0" err="1">
                          <a:effectLst/>
                          <a:latin typeface="Times New Roman" panose="02020603050405020304" pitchFamily="18" charset="0"/>
                          <a:cs typeface="Times New Roman" panose="02020603050405020304" pitchFamily="18" charset="0"/>
                        </a:rPr>
                        <a:t>geçiriji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simler</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ýörite</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swetilnikler</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üçin</a:t>
                      </a:r>
                      <a:r>
                        <a:rPr lang="ru-RU" sz="2400" dirty="0">
                          <a:effectLst/>
                          <a:latin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cs typeface="Times New Roman" panose="02020603050405020304" pitchFamily="18" charset="0"/>
                      </a:endParaRPr>
                    </a:p>
                    <a:p>
                      <a:pPr algn="just">
                        <a:spcAft>
                          <a:spcPts val="0"/>
                        </a:spcAft>
                      </a:pPr>
                      <a:r>
                        <a:rPr lang="ru-RU" sz="2400" dirty="0" err="1">
                          <a:effectLst/>
                          <a:latin typeface="Times New Roman" panose="02020603050405020304" pitchFamily="18" charset="0"/>
                          <a:cs typeface="Times New Roman" panose="02020603050405020304" pitchFamily="18" charset="0"/>
                        </a:rPr>
                        <a:t>Içeri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üçin</a:t>
                      </a:r>
                      <a:endParaRPr lang="ru-RU" sz="1800" dirty="0">
                        <a:effectLst/>
                        <a:latin typeface="Times New Roman" panose="02020603050405020304" pitchFamily="18" charset="0"/>
                        <a:cs typeface="Times New Roman" panose="02020603050405020304" pitchFamily="18" charset="0"/>
                      </a:endParaRPr>
                    </a:p>
                    <a:p>
                      <a:pPr algn="just">
                        <a:spcAft>
                          <a:spcPts val="0"/>
                        </a:spcAft>
                      </a:pPr>
                      <a:r>
                        <a:rPr lang="ru-RU" sz="2400" dirty="0" err="1">
                          <a:effectLst/>
                          <a:latin typeface="Times New Roman" panose="02020603050405020304" pitchFamily="18" charset="0"/>
                          <a:cs typeface="Times New Roman" panose="02020603050405020304" pitchFamily="18" charset="0"/>
                        </a:rPr>
                        <a:t>Daşary</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üçin</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 </a:t>
                      </a:r>
                      <a:endParaRPr lang="ru-RU" sz="1800">
                        <a:effectLst/>
                      </a:endParaRPr>
                    </a:p>
                    <a:p>
                      <a:pPr algn="just">
                        <a:spcAft>
                          <a:spcPts val="0"/>
                        </a:spcAft>
                      </a:pPr>
                      <a:r>
                        <a:rPr lang="ru-RU" sz="2400">
                          <a:effectLst/>
                        </a:rPr>
                        <a:t>—</a:t>
                      </a:r>
                      <a:endParaRPr lang="ru-RU" sz="1800">
                        <a:effectLst/>
                      </a:endParaRPr>
                    </a:p>
                    <a:p>
                      <a:pPr algn="just">
                        <a:spcAft>
                          <a:spcPts val="0"/>
                        </a:spcAft>
                      </a:pPr>
                      <a:r>
                        <a:rPr lang="ru-RU" sz="24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 </a:t>
                      </a:r>
                      <a:endParaRPr lang="ru-RU" sz="1800" dirty="0">
                        <a:effectLst/>
                      </a:endParaRPr>
                    </a:p>
                    <a:p>
                      <a:pPr algn="just">
                        <a:spcAft>
                          <a:spcPts val="0"/>
                        </a:spcAft>
                      </a:pPr>
                      <a:r>
                        <a:rPr lang="ru-RU" sz="2400" dirty="0">
                          <a:effectLst/>
                        </a:rPr>
                        <a:t>0,5</a:t>
                      </a:r>
                      <a:endParaRPr lang="ru-RU" sz="1800" dirty="0">
                        <a:effectLst/>
                      </a:endParaRPr>
                    </a:p>
                    <a:p>
                      <a:pPr algn="just">
                        <a:spcAft>
                          <a:spcPts val="0"/>
                        </a:spcAft>
                      </a:pPr>
                      <a:r>
                        <a:rPr lang="ru-RU" sz="24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343309"/>
                  </a:ext>
                </a:extLst>
              </a:tr>
              <a:tr h="2247302">
                <a:tc>
                  <a:txBody>
                    <a:bodyPr/>
                    <a:lstStyle/>
                    <a:p>
                      <a:pPr algn="just">
                        <a:spcAft>
                          <a:spcPts val="0"/>
                        </a:spcAft>
                      </a:pPr>
                      <a:r>
                        <a:rPr lang="ru-RU" sz="2400" dirty="0">
                          <a:effectLst/>
                        </a:rPr>
                        <a:t>5.</a:t>
                      </a:r>
                      <a:endParaRPr lang="ru-RU" sz="1800" dirty="0">
                        <a:effectLst/>
                      </a:endParaRPr>
                    </a:p>
                    <a:p>
                      <a:pPr>
                        <a:lnSpc>
                          <a:spcPct val="115000"/>
                        </a:lnSpc>
                        <a:spcAft>
                          <a:spcPts val="0"/>
                        </a:spcAft>
                      </a:pPr>
                      <a:r>
                        <a:rPr lang="ru-RU" sz="1800" dirty="0">
                          <a:effectLst/>
                        </a:rPr>
                        <a:t> </a:t>
                      </a:r>
                    </a:p>
                    <a:p>
                      <a:pPr>
                        <a:lnSpc>
                          <a:spcPct val="115000"/>
                        </a:lnSpc>
                        <a:spcAft>
                          <a:spcPts val="0"/>
                        </a:spcAft>
                      </a:pPr>
                      <a:r>
                        <a:rPr lang="ru-RU" sz="1800" dirty="0">
                          <a:effectLst/>
                        </a:rPr>
                        <a:t> </a:t>
                      </a:r>
                    </a:p>
                    <a:p>
                      <a:pPr>
                        <a:lnSpc>
                          <a:spcPct val="115000"/>
                        </a:lnSpc>
                        <a:spcAft>
                          <a:spcPts val="0"/>
                        </a:spcAft>
                      </a:pPr>
                      <a:r>
                        <a:rPr lang="ru-RU" sz="1800" dirty="0">
                          <a:effectLst/>
                        </a:rPr>
                        <a:t> </a:t>
                      </a:r>
                    </a:p>
                    <a:p>
                      <a:pPr>
                        <a:lnSpc>
                          <a:spcPct val="115000"/>
                        </a:lnSpc>
                        <a:spcAft>
                          <a:spcPts val="0"/>
                        </a:spcAft>
                      </a:pPr>
                      <a:r>
                        <a:rPr lang="ru-RU" sz="1800" dirty="0">
                          <a:effectLst/>
                        </a:rPr>
                        <a:t> </a:t>
                      </a:r>
                    </a:p>
                    <a:p>
                      <a:pPr>
                        <a:lnSpc>
                          <a:spcPct val="115000"/>
                        </a:lnSpc>
                        <a:spcAft>
                          <a:spcPts val="0"/>
                        </a:spcAft>
                      </a:pPr>
                      <a:r>
                        <a:rPr lang="ru-RU" sz="1800" dirty="0">
                          <a:effectLst/>
                        </a:rPr>
                        <a:t> </a:t>
                      </a:r>
                    </a:p>
                    <a:p>
                      <a:pPr>
                        <a:lnSpc>
                          <a:spcPct val="115000"/>
                        </a:lnSpc>
                        <a:spcAft>
                          <a:spcPts val="0"/>
                        </a:spcAft>
                      </a:pPr>
                      <a:r>
                        <a:rPr lang="ru-RU" sz="1800" dirty="0">
                          <a:effectLst/>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err="1">
                          <a:effectLst/>
                          <a:latin typeface="Times New Roman" panose="02020603050405020304" pitchFamily="18" charset="0"/>
                          <a:cs typeface="Times New Roman" panose="02020603050405020304" pitchFamily="18" charset="0"/>
                        </a:rPr>
                        <a:t>Diwarlarda</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gömülýän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izolirlenen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geçirij</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simler</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üçin</a:t>
                      </a:r>
                      <a:r>
                        <a:rPr lang="sq-AL" sz="2400" dirty="0">
                          <a:effectLst/>
                          <a:latin typeface="Times New Roman" panose="02020603050405020304" pitchFamily="18" charset="0"/>
                          <a:cs typeface="Times New Roman" panose="02020603050405020304" pitchFamily="18" charset="0"/>
                        </a:rPr>
                        <a:t>.</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Eger-de</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rolikleriň</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üstünde</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berkidilen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bolsa</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onda</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aralary</a:t>
                      </a:r>
                      <a:endParaRPr lang="ru-RU" sz="1800" dirty="0">
                        <a:effectLst/>
                        <a:latin typeface="Times New Roman" panose="02020603050405020304" pitchFamily="18" charset="0"/>
                        <a:cs typeface="Times New Roman" panose="02020603050405020304" pitchFamily="18" charset="0"/>
                      </a:endParaRPr>
                    </a:p>
                    <a:p>
                      <a:pPr algn="just">
                        <a:spcAft>
                          <a:spcPts val="0"/>
                        </a:spcAft>
                      </a:pPr>
                      <a:r>
                        <a:rPr lang="ru-RU" sz="2400" dirty="0">
                          <a:effectLst/>
                          <a:latin typeface="Times New Roman" panose="02020603050405020304" pitchFamily="18" charset="0"/>
                          <a:cs typeface="Times New Roman" panose="02020603050405020304" pitchFamily="18" charset="0"/>
                        </a:rPr>
                        <a:t>1 m </a:t>
                      </a:r>
                      <a:r>
                        <a:rPr lang="ru-RU" sz="2400" dirty="0" err="1">
                          <a:effectLst/>
                          <a:latin typeface="Times New Roman" panose="02020603050405020304" pitchFamily="18" charset="0"/>
                          <a:cs typeface="Times New Roman" panose="02020603050405020304" pitchFamily="18" charset="0"/>
                        </a:rPr>
                        <a:t>çenli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bolanda</a:t>
                      </a:r>
                      <a:r>
                        <a:rPr lang="ru-RU" sz="24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cs typeface="Times New Roman" panose="02020603050405020304" pitchFamily="18" charset="0"/>
                      </a:endParaRPr>
                    </a:p>
                    <a:p>
                      <a:pPr algn="just">
                        <a:spcAft>
                          <a:spcPts val="0"/>
                        </a:spcAft>
                      </a:pPr>
                      <a:r>
                        <a:rPr lang="ru-RU" sz="2400" dirty="0">
                          <a:effectLst/>
                          <a:latin typeface="Times New Roman" panose="02020603050405020304" pitchFamily="18" charset="0"/>
                          <a:cs typeface="Times New Roman" panose="02020603050405020304" pitchFamily="18" charset="0"/>
                        </a:rPr>
                        <a:t>6 m </a:t>
                      </a:r>
                      <a:r>
                        <a:rPr lang="ru-RU" sz="2400" dirty="0" err="1">
                          <a:effectLst/>
                          <a:latin typeface="Times New Roman" panose="02020603050405020304" pitchFamily="18" charset="0"/>
                          <a:cs typeface="Times New Roman" panose="02020603050405020304" pitchFamily="18" charset="0"/>
                        </a:rPr>
                        <a:t>çenli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bolanda</a:t>
                      </a:r>
                      <a:endParaRPr lang="ru-RU" sz="1800" dirty="0">
                        <a:effectLst/>
                        <a:latin typeface="Times New Roman" panose="02020603050405020304" pitchFamily="18" charset="0"/>
                        <a:cs typeface="Times New Roman" panose="02020603050405020304" pitchFamily="18" charset="0"/>
                      </a:endParaRPr>
                    </a:p>
                    <a:p>
                      <a:pPr algn="just">
                        <a:spcAft>
                          <a:spcPts val="0"/>
                        </a:spcAft>
                      </a:pPr>
                      <a:r>
                        <a:rPr lang="ru-RU" sz="2400" dirty="0">
                          <a:effectLst/>
                          <a:latin typeface="Times New Roman" panose="02020603050405020304" pitchFamily="18" charset="0"/>
                          <a:cs typeface="Times New Roman" panose="02020603050405020304" pitchFamily="18" charset="0"/>
                        </a:rPr>
                        <a:t>12 m </a:t>
                      </a:r>
                      <a:r>
                        <a:rPr lang="ru-RU" sz="2400" dirty="0" err="1">
                          <a:effectLst/>
                          <a:latin typeface="Times New Roman" panose="02020603050405020304" pitchFamily="18" charset="0"/>
                          <a:cs typeface="Times New Roman" panose="02020603050405020304" pitchFamily="18" charset="0"/>
                        </a:rPr>
                        <a:t>çenli</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bolanda</a:t>
                      </a:r>
                      <a:endParaRPr lang="ru-RU" sz="1800" dirty="0">
                        <a:effectLst/>
                        <a:latin typeface="Times New Roman" panose="02020603050405020304" pitchFamily="18" charset="0"/>
                        <a:cs typeface="Times New Roman" panose="02020603050405020304" pitchFamily="18" charset="0"/>
                      </a:endParaRPr>
                    </a:p>
                    <a:p>
                      <a:pPr algn="just">
                        <a:spcAft>
                          <a:spcPts val="0"/>
                        </a:spcAft>
                        <a:tabLst>
                          <a:tab pos="2973705" algn="l"/>
                        </a:tabLst>
                      </a:pPr>
                      <a:r>
                        <a:rPr lang="ru-RU" sz="2400" dirty="0">
                          <a:effectLst/>
                          <a:latin typeface="Times New Roman" panose="02020603050405020304" pitchFamily="18" charset="0"/>
                          <a:cs typeface="Times New Roman" panose="02020603050405020304" pitchFamily="18" charset="0"/>
                        </a:rPr>
                        <a:t>12 </a:t>
                      </a:r>
                      <a:r>
                        <a:rPr lang="ru-RU" sz="2400" dirty="0" err="1">
                          <a:effectLst/>
                          <a:latin typeface="Times New Roman" panose="02020603050405020304" pitchFamily="18" charset="0"/>
                          <a:cs typeface="Times New Roman" panose="02020603050405020304" pitchFamily="18" charset="0"/>
                        </a:rPr>
                        <a:t>metrden</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uly</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bolanda</a:t>
                      </a:r>
                      <a:r>
                        <a:rPr lang="ru-RU" sz="24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2,5</a:t>
                      </a:r>
                      <a:endParaRPr lang="ru-RU" sz="1800">
                        <a:effectLst/>
                      </a:endParaRPr>
                    </a:p>
                    <a:p>
                      <a:pPr algn="just">
                        <a:spcAft>
                          <a:spcPts val="0"/>
                        </a:spcAft>
                      </a:pPr>
                      <a:r>
                        <a:rPr lang="ru-RU" sz="2400">
                          <a:effectLst/>
                        </a:rPr>
                        <a:t> </a:t>
                      </a:r>
                      <a:endParaRPr lang="ru-RU" sz="1800">
                        <a:effectLst/>
                      </a:endParaRPr>
                    </a:p>
                    <a:p>
                      <a:pPr algn="just">
                        <a:spcAft>
                          <a:spcPts val="0"/>
                        </a:spcAft>
                      </a:pPr>
                      <a:r>
                        <a:rPr lang="sq-AL" sz="2400">
                          <a:effectLst/>
                        </a:rPr>
                        <a:t>4</a:t>
                      </a:r>
                      <a:endParaRPr lang="ru-RU" sz="1800">
                        <a:effectLst/>
                      </a:endParaRPr>
                    </a:p>
                    <a:p>
                      <a:pPr algn="just">
                        <a:spcAft>
                          <a:spcPts val="0"/>
                        </a:spcAft>
                      </a:pPr>
                      <a:r>
                        <a:rPr lang="ru-RU" sz="2400">
                          <a:effectLst/>
                        </a:rPr>
                        <a:t>4</a:t>
                      </a:r>
                      <a:endParaRPr lang="ru-RU" sz="1800">
                        <a:effectLst/>
                      </a:endParaRPr>
                    </a:p>
                    <a:p>
                      <a:pPr algn="just">
                        <a:spcAft>
                          <a:spcPts val="0"/>
                        </a:spcAft>
                      </a:pPr>
                      <a:r>
                        <a:rPr lang="sq-AL" sz="2400">
                          <a:effectLst/>
                        </a:rPr>
                        <a:t>16</a:t>
                      </a:r>
                      <a:endParaRPr lang="ru-RU" sz="1800">
                        <a:effectLst/>
                      </a:endParaRPr>
                    </a:p>
                    <a:p>
                      <a:pPr algn="just">
                        <a:spcAft>
                          <a:spcPts val="0"/>
                        </a:spcAft>
                      </a:pPr>
                      <a:r>
                        <a:rPr lang="ru-RU" sz="2400">
                          <a:effectLst/>
                        </a:rPr>
                        <a:t>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1</a:t>
                      </a:r>
                      <a:endParaRPr lang="ru-RU" sz="1800" dirty="0">
                        <a:effectLst/>
                      </a:endParaRPr>
                    </a:p>
                    <a:p>
                      <a:pPr algn="just">
                        <a:spcAft>
                          <a:spcPts val="0"/>
                        </a:spcAft>
                      </a:pPr>
                      <a:r>
                        <a:rPr lang="ru-RU" sz="2400" dirty="0">
                          <a:effectLst/>
                        </a:rPr>
                        <a:t> </a:t>
                      </a:r>
                      <a:endParaRPr lang="ru-RU" sz="1800" dirty="0">
                        <a:effectLst/>
                      </a:endParaRPr>
                    </a:p>
                    <a:p>
                      <a:pPr algn="just">
                        <a:spcAft>
                          <a:spcPts val="0"/>
                        </a:spcAft>
                      </a:pPr>
                      <a:r>
                        <a:rPr lang="sq-AL" sz="2400" dirty="0">
                          <a:effectLst/>
                        </a:rPr>
                        <a:t>1,5</a:t>
                      </a:r>
                      <a:endParaRPr lang="ru-RU" sz="1800" dirty="0">
                        <a:effectLst/>
                      </a:endParaRPr>
                    </a:p>
                    <a:p>
                      <a:pPr algn="just">
                        <a:spcAft>
                          <a:spcPts val="0"/>
                        </a:spcAft>
                      </a:pPr>
                      <a:r>
                        <a:rPr lang="sq-AL" sz="2400" dirty="0">
                          <a:effectLst/>
                        </a:rPr>
                        <a:t>2</a:t>
                      </a:r>
                      <a:r>
                        <a:rPr lang="ru-RU" sz="2400" dirty="0">
                          <a:effectLst/>
                        </a:rPr>
                        <a:t>,5</a:t>
                      </a:r>
                      <a:endParaRPr lang="ru-RU" sz="1800" dirty="0">
                        <a:effectLst/>
                      </a:endParaRPr>
                    </a:p>
                    <a:p>
                      <a:pPr algn="just">
                        <a:spcAft>
                          <a:spcPts val="0"/>
                        </a:spcAft>
                      </a:pPr>
                      <a:r>
                        <a:rPr lang="sq-AL" sz="2400" dirty="0">
                          <a:effectLst/>
                        </a:rPr>
                        <a:t>6</a:t>
                      </a:r>
                      <a:endParaRPr lang="ru-RU" sz="1800" dirty="0">
                        <a:effectLst/>
                      </a:endParaRPr>
                    </a:p>
                    <a:p>
                      <a:pPr algn="just">
                        <a:spcAft>
                          <a:spcPts val="0"/>
                        </a:spcAft>
                      </a:pPr>
                      <a:r>
                        <a:rPr lang="ru-RU" sz="2400" dirty="0">
                          <a:effectLst/>
                        </a:rPr>
                        <a:t>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984981"/>
                  </a:ext>
                </a:extLst>
              </a:tr>
              <a:tr h="346842">
                <a:tc>
                  <a:txBody>
                    <a:bodyPr/>
                    <a:lstStyle/>
                    <a:p>
                      <a:pPr algn="just">
                        <a:spcAft>
                          <a:spcPts val="0"/>
                        </a:spcAft>
                      </a:pPr>
                      <a:r>
                        <a:rPr lang="ru-RU" sz="2400" dirty="0">
                          <a:effectLst/>
                        </a:rPr>
                        <a:t>6</a:t>
                      </a:r>
                      <a:r>
                        <a:rPr lang="sq-AL" sz="24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sq-AL" sz="2400" dirty="0">
                          <a:effectLst/>
                          <a:latin typeface="Times New Roman" panose="02020603050405020304" pitchFamily="18" charset="0"/>
                          <a:cs typeface="Times New Roman" panose="02020603050405020304" pitchFamily="18" charset="0"/>
                        </a:rPr>
                        <a:t>Daşarda izolirlenmedik howa liniýasy üçin</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a:effectLst/>
                        </a:rPr>
                        <a:t>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u-RU" sz="2400" dirty="0">
                          <a:effectLst/>
                        </a:rPr>
                        <a:t>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8745489"/>
                  </a:ext>
                </a:extLst>
              </a:tr>
            </a:tbl>
          </a:graphicData>
        </a:graphic>
      </p:graphicFrame>
    </p:spTree>
    <p:extLst>
      <p:ext uri="{BB962C8B-B14F-4D97-AF65-F5344CB8AC3E}">
        <p14:creationId xmlns:p14="http://schemas.microsoft.com/office/powerpoint/2010/main" val="1472193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463826" y="198783"/>
                <a:ext cx="11304104" cy="6281530"/>
              </a:xfrm>
              <a:solidFill>
                <a:schemeClr val="accent1">
                  <a:lumMod val="20000"/>
                  <a:lumOff val="80000"/>
                </a:schemeClr>
              </a:solidFill>
            </p:spPr>
            <p:txBody>
              <a:bodyPr>
                <a:normAutofit/>
              </a:bodyPr>
              <a:lstStyle/>
              <a:p>
                <a:pPr algn="just"/>
                <a:r>
                  <a:rPr lang="ru-RU" sz="3000" dirty="0" err="1">
                    <a:latin typeface="Times New Roman" panose="02020603050405020304" pitchFamily="18" charset="0"/>
                    <a:cs typeface="Times New Roman" panose="02020603050405020304" pitchFamily="18" charset="0"/>
                  </a:rPr>
                  <a:t>Setden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akmaly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diýip</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hasaplanýan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tok</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amperde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şu</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aşakdaky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formuladan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kesgitlenýär</a:t>
                </a:r>
                <a:endParaRPr lang="ru-RU" sz="3000" dirty="0">
                  <a:latin typeface="Times New Roman" panose="02020603050405020304" pitchFamily="18" charset="0"/>
                  <a:cs typeface="Times New Roman" panose="02020603050405020304" pitchFamily="18" charset="0"/>
                </a:endParaRPr>
              </a:p>
              <a:p>
                <a:pPr algn="just"/>
                <a:r>
                  <a:rPr lang="sq-AL"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I</a:t>
                </a:r>
                <a:r>
                  <a:rPr lang="ru-RU" sz="3000" baseline="-25000" dirty="0" err="1">
                    <a:latin typeface="Times New Roman" panose="02020603050405020304" pitchFamily="18" charset="0"/>
                    <a:cs typeface="Times New Roman" panose="02020603050405020304" pitchFamily="18" charset="0"/>
                  </a:rPr>
                  <a:t>p</a:t>
                </a:r>
                <a:r>
                  <a:rPr lang="ru-RU" sz="3000" dirty="0">
                    <a:latin typeface="Times New Roman" panose="02020603050405020304" pitchFamily="18" charset="0"/>
                    <a:cs typeface="Times New Roman" panose="02020603050405020304" pitchFamily="18" charset="0"/>
                  </a:rPr>
                  <a:t>=</a:t>
                </a:r>
                <a:r>
                  <a:rPr lang="ru-RU" sz="3000" dirty="0" err="1">
                    <a:latin typeface="Times New Roman" panose="02020603050405020304" pitchFamily="18" charset="0"/>
                    <a:cs typeface="Times New Roman" panose="02020603050405020304" pitchFamily="18" charset="0"/>
                  </a:rPr>
                  <a:t>K</a:t>
                </a:r>
                <a:r>
                  <a:rPr lang="ru-RU" sz="3000" baseline="-25000" dirty="0" err="1">
                    <a:latin typeface="Times New Roman" panose="02020603050405020304" pitchFamily="18" charset="0"/>
                    <a:cs typeface="Times New Roman" panose="02020603050405020304" pitchFamily="18" charset="0"/>
                  </a:rPr>
                  <a:t>c</a:t>
                </a:r>
                <a:r>
                  <a:rPr lang="ru-RU" sz="3000" dirty="0">
                    <a:latin typeface="Times New Roman" panose="02020603050405020304" pitchFamily="18" charset="0"/>
                    <a:cs typeface="Times New Roman" panose="02020603050405020304" pitchFamily="18" charset="0"/>
                  </a:rPr>
                  <a:t> </a:t>
                </a:r>
                <a:r>
                  <a:rPr lang="ru-RU" sz="3000" baseline="300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K </a:t>
                </a:r>
                <a:r>
                  <a:rPr lang="ru-RU" sz="3000" baseline="30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P</a:t>
                </a:r>
                <a:r>
                  <a:rPr lang="ru-RU" sz="3000" baseline="-25000" dirty="0" err="1">
                    <a:latin typeface="Times New Roman" panose="02020603050405020304" pitchFamily="18" charset="0"/>
                    <a:cs typeface="Times New Roman" panose="02020603050405020304" pitchFamily="18" charset="0"/>
                  </a:rPr>
                  <a:t>y</a:t>
                </a:r>
                <a:r>
                  <a:rPr lang="ru-RU" sz="3000" baseline="-250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   </a:t>
                </a:r>
                <a:r>
                  <a:rPr lang="sq-AL" sz="30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    (4.4</a:t>
                </a:r>
                <a:r>
                  <a:rPr lang="ru-RU" sz="3000"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a:p>
                <a:pPr algn="just"/>
                <a:r>
                  <a:rPr lang="ru-RU" sz="3000" dirty="0" err="1">
                    <a:latin typeface="Times New Roman" panose="02020603050405020304" pitchFamily="18" charset="0"/>
                    <a:cs typeface="Times New Roman" panose="02020603050405020304" pitchFamily="18" charset="0"/>
                  </a:rPr>
                  <a:t>Bu</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ýerde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P</a:t>
                </a:r>
                <a:r>
                  <a:rPr lang="ru-RU" sz="3000" baseline="-25000" dirty="0" err="1">
                    <a:latin typeface="Times New Roman" panose="02020603050405020304" pitchFamily="18" charset="0"/>
                    <a:cs typeface="Times New Roman" panose="02020603050405020304" pitchFamily="18" charset="0"/>
                  </a:rPr>
                  <a:t>y</a:t>
                </a:r>
                <a:r>
                  <a:rPr lang="ru-RU" sz="3000" dirty="0">
                    <a:latin typeface="Times New Roman" panose="02020603050405020304" pitchFamily="18" charset="0"/>
                    <a:cs typeface="Times New Roman" panose="02020603050405020304" pitchFamily="18" charset="0"/>
                  </a:rPr>
                  <a:t> – </a:t>
                </a:r>
                <a:r>
                  <a:rPr lang="ru-RU" sz="3000" dirty="0" err="1">
                    <a:latin typeface="Times New Roman" panose="02020603050405020304" pitchFamily="18" charset="0"/>
                    <a:cs typeface="Times New Roman" panose="02020603050405020304" pitchFamily="18" charset="0"/>
                  </a:rPr>
                  <a:t>ähli</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swetilnikleriň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ykrar</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edilen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doly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kuwwatlarynyň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jemi</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kWt</a:t>
                </a:r>
                <a:r>
                  <a:rPr lang="ru-RU" sz="3000" dirty="0">
                    <a:latin typeface="Times New Roman" panose="02020603050405020304" pitchFamily="18" charset="0"/>
                    <a:cs typeface="Times New Roman" panose="02020603050405020304" pitchFamily="18" charset="0"/>
                  </a:rPr>
                  <a:t>],  </a:t>
                </a:r>
                <a14:m>
                  <m:oMath xmlns:m="http://schemas.openxmlformats.org/officeDocument/2006/math">
                    <m:r>
                      <a:rPr lang="ru-RU" sz="3000" i="1"/>
                      <m:t>𝐾</m:t>
                    </m:r>
                    <m:r>
                      <a:rPr lang="ru-RU" sz="3000" i="1"/>
                      <m:t>=</m:t>
                    </m:r>
                    <m:r>
                      <m:rPr>
                        <m:sty m:val="p"/>
                      </m:rPr>
                      <a:rPr lang="ru-RU" sz="3000" baseline="-25000"/>
                      <m:t>c</m:t>
                    </m:r>
                    <m:r>
                      <a:rPr lang="ru-RU" sz="3000" i="1"/>
                      <m:t>𝑜𝑠</m:t>
                    </m:r>
                    <m:r>
                      <a:rPr lang="ru-RU" sz="3000" i="1"/>
                      <m:t>𝜑</m:t>
                    </m:r>
                  </m:oMath>
                </a14:m>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kuwwat</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koeffisenti</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Kc-işleg</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koeffisiýenti</a:t>
                </a:r>
                <a:r>
                  <a:rPr lang="sq-AL" sz="3000" dirty="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a:p>
                <a:pPr algn="just"/>
                <a:r>
                  <a:rPr lang="ru-RU" sz="3000" dirty="0" err="1">
                    <a:latin typeface="Times New Roman" panose="02020603050405020304" pitchFamily="18" charset="0"/>
                    <a:cs typeface="Times New Roman" panose="02020603050405020304" pitchFamily="18" charset="0"/>
                  </a:rPr>
                  <a:t>Ykrar</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edilen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Py</a:t>
                </a:r>
                <a:r>
                  <a:rPr lang="ru-RU" sz="3000" dirty="0">
                    <a:latin typeface="Times New Roman" panose="02020603050405020304" pitchFamily="18" charset="0"/>
                    <a:cs typeface="Times New Roman" panose="02020603050405020304" pitchFamily="18" charset="0"/>
                  </a:rPr>
                  <a:t> – </a:t>
                </a:r>
                <a:r>
                  <a:rPr lang="ru-RU" sz="3000" dirty="0" err="1">
                    <a:latin typeface="Times New Roman" panose="02020603050405020304" pitchFamily="18" charset="0"/>
                    <a:cs typeface="Times New Roman" panose="02020603050405020304" pitchFamily="18" charset="0"/>
                  </a:rPr>
                  <a:t>kuwwatyň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hasaplanyşyna</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bir</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mysal</a:t>
                </a:r>
                <a:r>
                  <a:rPr lang="ru-RU" sz="3000" dirty="0">
                    <a:latin typeface="Times New Roman" panose="02020603050405020304" pitchFamily="18" charset="0"/>
                    <a:cs typeface="Times New Roman" panose="02020603050405020304" pitchFamily="18" charset="0"/>
                  </a:rPr>
                  <a:t>: 200 </a:t>
                </a:r>
                <a:r>
                  <a:rPr lang="ru-RU" sz="3000" dirty="0" err="1">
                    <a:latin typeface="Times New Roman" panose="02020603050405020304" pitchFamily="18" charset="0"/>
                    <a:cs typeface="Times New Roman" panose="02020603050405020304" pitchFamily="18" charset="0"/>
                  </a:rPr>
                  <a:t>sany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kuwwaty</a:t>
                </a:r>
                <a:r>
                  <a:rPr lang="ru-RU" sz="3000" dirty="0">
                    <a:latin typeface="Times New Roman" panose="02020603050405020304" pitchFamily="18" charset="0"/>
                    <a:cs typeface="Times New Roman" panose="02020603050405020304" pitchFamily="18" charset="0"/>
                  </a:rPr>
                  <a:t> 40 </a:t>
                </a:r>
                <a:r>
                  <a:rPr lang="ru-RU" sz="3000" dirty="0" err="1">
                    <a:latin typeface="Times New Roman" panose="02020603050405020304" pitchFamily="18" charset="0"/>
                    <a:cs typeface="Times New Roman" panose="02020603050405020304" pitchFamily="18" charset="0"/>
                  </a:rPr>
                  <a:t>watly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lýuminesent</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çyranyň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ätiýaçlik</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koeffisiýentini</a:t>
                </a:r>
                <a:r>
                  <a:rPr lang="ru-RU" sz="3000" dirty="0">
                    <a:latin typeface="Times New Roman" panose="02020603050405020304" pitchFamily="18" charset="0"/>
                    <a:cs typeface="Times New Roman" panose="02020603050405020304" pitchFamily="18" charset="0"/>
                  </a:rPr>
                  <a:t> K=1,2 </a:t>
                </a:r>
                <a:r>
                  <a:rPr lang="ru-RU" sz="3000" dirty="0" err="1">
                    <a:latin typeface="Times New Roman" panose="02020603050405020304" pitchFamily="18" charset="0"/>
                    <a:cs typeface="Times New Roman" panose="02020603050405020304" pitchFamily="18" charset="0"/>
                  </a:rPr>
                  <a:t>diýip</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kabul</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edilende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Py-kuwwaty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hasaplamaly</a:t>
                </a:r>
                <a:r>
                  <a:rPr lang="ru-RU" sz="3000" dirty="0">
                    <a:latin typeface="Times New Roman" panose="02020603050405020304" pitchFamily="18" charset="0"/>
                    <a:cs typeface="Times New Roman" panose="02020603050405020304" pitchFamily="18" charset="0"/>
                  </a:rPr>
                  <a:t>.</a:t>
                </a:r>
              </a:p>
              <a:p>
                <a:pPr algn="just"/>
                <a:r>
                  <a:rPr lang="sq-AL" sz="3000" dirty="0">
                    <a:latin typeface="Times New Roman" panose="02020603050405020304" pitchFamily="18" charset="0"/>
                    <a:cs typeface="Times New Roman" panose="02020603050405020304" pitchFamily="18" charset="0"/>
                  </a:rPr>
                  <a:t> </a:t>
                </a:r>
                <a:endParaRPr lang="ru-RU" sz="3000" dirty="0">
                  <a:latin typeface="Times New Roman" panose="02020603050405020304" pitchFamily="18" charset="0"/>
                  <a:cs typeface="Times New Roman" panose="02020603050405020304" pitchFamily="18" charset="0"/>
                </a:endParaRPr>
              </a:p>
              <a:p>
                <a:pPr algn="just"/>
                <a:r>
                  <a:rPr lang="ru-RU" sz="3000" dirty="0" err="1">
                    <a:latin typeface="Times New Roman" panose="02020603050405020304" pitchFamily="18" charset="0"/>
                    <a:cs typeface="Times New Roman" panose="02020603050405020304" pitchFamily="18" charset="0"/>
                  </a:rPr>
                  <a:t>Py</a:t>
                </a:r>
                <a:r>
                  <a:rPr lang="ru-RU" sz="3000" dirty="0">
                    <a:latin typeface="Times New Roman" panose="02020603050405020304" pitchFamily="18" charset="0"/>
                    <a:cs typeface="Times New Roman" panose="02020603050405020304" pitchFamily="18" charset="0"/>
                  </a:rPr>
                  <a:t>=200</a:t>
                </a:r>
                <a:r>
                  <a:rPr lang="ru-RU" sz="3000" baseline="30000" dirty="0">
                    <a:latin typeface="Times New Roman" panose="02020603050405020304" pitchFamily="18" charset="0"/>
                    <a:cs typeface="Times New Roman" panose="02020603050405020304" pitchFamily="18" charset="0"/>
                  </a:rPr>
                  <a:t>.</a:t>
                </a:r>
                <a:r>
                  <a:rPr lang="ru-RU" sz="3000" dirty="0">
                    <a:latin typeface="Times New Roman" panose="02020603050405020304" pitchFamily="18" charset="0"/>
                    <a:cs typeface="Times New Roman" panose="02020603050405020304" pitchFamily="18" charset="0"/>
                  </a:rPr>
                  <a:t>40</a:t>
                </a:r>
                <a:r>
                  <a:rPr lang="ru-RU" sz="3000" baseline="30000" dirty="0">
                    <a:latin typeface="Times New Roman" panose="02020603050405020304" pitchFamily="18" charset="0"/>
                    <a:cs typeface="Times New Roman" panose="02020603050405020304" pitchFamily="18" charset="0"/>
                  </a:rPr>
                  <a:t>.</a:t>
                </a:r>
                <a:r>
                  <a:rPr lang="ru-RU" sz="3000" dirty="0">
                    <a:latin typeface="Times New Roman" panose="02020603050405020304" pitchFamily="18" charset="0"/>
                    <a:cs typeface="Times New Roman" panose="02020603050405020304" pitchFamily="18" charset="0"/>
                  </a:rPr>
                  <a:t>1,2=9600 </a:t>
                </a:r>
                <a:r>
                  <a:rPr lang="ru-RU" sz="3000" dirty="0" err="1">
                    <a:latin typeface="Times New Roman" panose="02020603050405020304" pitchFamily="18" charset="0"/>
                    <a:cs typeface="Times New Roman" panose="02020603050405020304" pitchFamily="18" charset="0"/>
                  </a:rPr>
                  <a:t>wt</a:t>
                </a:r>
                <a:r>
                  <a:rPr lang="ru-RU" sz="3000" dirty="0">
                    <a:latin typeface="Times New Roman" panose="02020603050405020304" pitchFamily="18" charset="0"/>
                    <a:cs typeface="Times New Roman" panose="02020603050405020304" pitchFamily="18" charset="0"/>
                  </a:rPr>
                  <a:t>=9,6 </a:t>
                </a:r>
                <a:r>
                  <a:rPr lang="ru-RU" sz="3000" dirty="0" err="1">
                    <a:latin typeface="Times New Roman" panose="02020603050405020304" pitchFamily="18" charset="0"/>
                    <a:cs typeface="Times New Roman" panose="02020603050405020304" pitchFamily="18" charset="0"/>
                  </a:rPr>
                  <a:t>kWt</a:t>
                </a:r>
                <a:r>
                  <a:rPr lang="ru-RU" sz="3000" dirty="0" smtClean="0">
                    <a:latin typeface="Times New Roman" panose="02020603050405020304" pitchFamily="18" charset="0"/>
                    <a:cs typeface="Times New Roman" panose="02020603050405020304" pitchFamily="18" charset="0"/>
                  </a:rPr>
                  <a:t>.</a:t>
                </a:r>
                <a:endParaRPr lang="ru-RU" sz="3000" dirty="0">
                  <a:latin typeface="Times New Roman" panose="02020603050405020304" pitchFamily="18" charset="0"/>
                  <a:cs typeface="Times New Roman" panose="02020603050405020304" pitchFamily="18" charset="0"/>
                </a:endParaRPr>
              </a:p>
              <a:p>
                <a:pPr algn="just"/>
                <a:r>
                  <a:rPr lang="ru-RU" sz="3000" dirty="0" err="1">
                    <a:latin typeface="Times New Roman" panose="02020603050405020304" pitchFamily="18" charset="0"/>
                    <a:cs typeface="Times New Roman" panose="02020603050405020304" pitchFamily="18" charset="0"/>
                  </a:rPr>
                  <a:t>Gurulýan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jaýlaryň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niýetlenişine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görä</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isleg</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koeffisiýenti-de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dürli-dürli</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bahalara</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eýe</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bolýar</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Isleg</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koeffisiýentleriň</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bolmaly</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san</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bahalary</a:t>
                </a:r>
                <a:r>
                  <a:rPr lang="ru-RU" sz="3000" dirty="0">
                    <a:latin typeface="Times New Roman" panose="02020603050405020304" pitchFamily="18" charset="0"/>
                    <a:cs typeface="Times New Roman" panose="02020603050405020304" pitchFamily="18" charset="0"/>
                  </a:rPr>
                  <a:t> 4.2-nji </a:t>
                </a:r>
                <a:r>
                  <a:rPr lang="ru-RU" sz="3000" dirty="0" err="1">
                    <a:latin typeface="Times New Roman" panose="02020603050405020304" pitchFamily="18" charset="0"/>
                    <a:cs typeface="Times New Roman" panose="02020603050405020304" pitchFamily="18" charset="0"/>
                  </a:rPr>
                  <a:t>tablisada</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ýerleşdirildi</a:t>
                </a:r>
                <a:r>
                  <a:rPr lang="ru-RU" sz="3000" dirty="0">
                    <a:latin typeface="Times New Roman" panose="02020603050405020304" pitchFamily="18" charset="0"/>
                    <a:cs typeface="Times New Roman" panose="02020603050405020304" pitchFamily="18" charset="0"/>
                  </a:rPr>
                  <a:t>.</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63826" y="198783"/>
                <a:ext cx="11304104" cy="6281530"/>
              </a:xfrm>
              <a:blipFill>
                <a:blip r:embed="rId2"/>
                <a:stretch>
                  <a:fillRect l="-1079" t="-1942" r="-1294" b="-1845"/>
                </a:stretch>
              </a:blipFill>
            </p:spPr>
            <p:txBody>
              <a:bodyPr/>
              <a:lstStyle/>
              <a:p>
                <a:r>
                  <a:rPr lang="ru-RU">
                    <a:noFill/>
                  </a:rPr>
                  <a:t> </a:t>
                </a:r>
              </a:p>
            </p:txBody>
          </p:sp>
        </mc:Fallback>
      </mc:AlternateContent>
    </p:spTree>
    <p:extLst>
      <p:ext uri="{BB962C8B-B14F-4D97-AF65-F5344CB8AC3E}">
        <p14:creationId xmlns:p14="http://schemas.microsoft.com/office/powerpoint/2010/main" val="277170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5709</TotalTime>
  <Words>856</Words>
  <Application>Microsoft Office PowerPoint</Application>
  <PresentationFormat>Широкоэкранный</PresentationFormat>
  <Paragraphs>106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Metrologiki derňew shemalary 1. Döwlet metrologiki shema 2. Metrologiki derňew döwründe geçirilýän çäreler</dc:title>
  <dc:creator>Аманов Гуйчгельды</dc:creator>
  <cp:lastModifiedBy>Пользователь</cp:lastModifiedBy>
  <cp:revision>38</cp:revision>
  <dcterms:created xsi:type="dcterms:W3CDTF">2020-12-30T08:40:54Z</dcterms:created>
  <dcterms:modified xsi:type="dcterms:W3CDTF">2021-05-04T03:29:16Z</dcterms:modified>
</cp:coreProperties>
</file>