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60" r:id="rId3"/>
    <p:sldId id="259" r:id="rId4"/>
    <p:sldId id="360" r:id="rId5"/>
    <p:sldId id="335" r:id="rId6"/>
    <p:sldId id="336" r:id="rId7"/>
    <p:sldId id="294" r:id="rId8"/>
    <p:sldId id="340" r:id="rId9"/>
    <p:sldId id="339" r:id="rId10"/>
    <p:sldId id="378" r:id="rId11"/>
    <p:sldId id="379" r:id="rId12"/>
    <p:sldId id="380" r:id="rId13"/>
    <p:sldId id="381" r:id="rId14"/>
    <p:sldId id="356" r:id="rId15"/>
    <p:sldId id="359" r:id="rId1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2" autoAdjust="0"/>
    <p:restoredTop sz="94660"/>
  </p:normalViewPr>
  <p:slideViewPr>
    <p:cSldViewPr snapToGrid="0">
      <p:cViewPr varScale="1">
        <p:scale>
          <a:sx n="60" d="100"/>
          <a:sy n="60" d="100"/>
        </p:scale>
        <p:origin x="96" y="1278"/>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8214B1-B5CD-481A-AF78-3DBB6B2146AF}" type="datetimeFigureOut">
              <a:rPr lang="ru-RU" smtClean="0"/>
              <a:t>08.04.2021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6121AB-0304-444E-8414-B2D7F59C38A3}" type="slidenum">
              <a:rPr lang="ru-RU" smtClean="0"/>
              <a:t>‹#›</a:t>
            </a:fld>
            <a:endParaRPr lang="ru-RU"/>
          </a:p>
        </p:txBody>
      </p:sp>
    </p:spTree>
    <p:extLst>
      <p:ext uri="{BB962C8B-B14F-4D97-AF65-F5344CB8AC3E}">
        <p14:creationId xmlns:p14="http://schemas.microsoft.com/office/powerpoint/2010/main" val="2379449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0D562AD-35C9-4A32-A996-8300857B4469}" type="slidenum">
              <a:rPr lang="ru-RU" smtClean="0"/>
              <a:t>13</a:t>
            </a:fld>
            <a:endParaRPr lang="ru-RU"/>
          </a:p>
        </p:txBody>
      </p:sp>
    </p:spTree>
    <p:extLst>
      <p:ext uri="{BB962C8B-B14F-4D97-AF65-F5344CB8AC3E}">
        <p14:creationId xmlns:p14="http://schemas.microsoft.com/office/powerpoint/2010/main" val="3962235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emanyň ady">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5C041D88-2877-4ABE-A861-9F2A230C806C}" type="datetimeFigureOut">
              <a:rPr lang="ru-RU" smtClean="0"/>
              <a:t>08.04.2021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D978347-1681-4FBE-9E3D-622AB0B1BF8B}" type="slidenum">
              <a:rPr lang="ru-RU" smtClean="0"/>
              <a:t>‹#›</a:t>
            </a:fld>
            <a:endParaRPr lang="ru-RU"/>
          </a:p>
        </p:txBody>
      </p:sp>
      <p:sp>
        <p:nvSpPr>
          <p:cNvPr id="13" name="Заголовок 12"/>
          <p:cNvSpPr>
            <a:spLocks noGrp="1"/>
          </p:cNvSpPr>
          <p:nvPr>
            <p:ph type="title" hasCustomPrompt="1"/>
          </p:nvPr>
        </p:nvSpPr>
        <p:spPr>
          <a:xfrm>
            <a:off x="838200" y="2766218"/>
            <a:ext cx="10515600" cy="1325563"/>
          </a:xfrm>
        </p:spPr>
        <p:txBody>
          <a:bodyPr/>
          <a:lstStyle>
            <a:lvl1pPr algn="ctr">
              <a:lnSpc>
                <a:spcPct val="100000"/>
              </a:lnSpc>
              <a:defRPr b="1">
                <a:solidFill>
                  <a:srgbClr val="00B050"/>
                </a:solidFill>
              </a:defRPr>
            </a:lvl1pPr>
          </a:lstStyle>
          <a:p>
            <a:r>
              <a:rPr lang="ru-RU" dirty="0"/>
              <a:t>TEMANYŇ ADY</a:t>
            </a:r>
          </a:p>
        </p:txBody>
      </p:sp>
    </p:spTree>
    <p:extLst>
      <p:ext uri="{BB962C8B-B14F-4D97-AF65-F5344CB8AC3E}">
        <p14:creationId xmlns:p14="http://schemas.microsoft.com/office/powerpoint/2010/main" val="935899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oş list">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C041D88-2877-4ABE-A861-9F2A230C806C}" type="datetimeFigureOut">
              <a:rPr lang="ru-RU" smtClean="0"/>
              <a:t>08.04.2021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D978347-1681-4FBE-9E3D-622AB0B1BF8B}" type="slidenum">
              <a:rPr lang="ru-RU" smtClean="0"/>
              <a:t>‹#›</a:t>
            </a:fld>
            <a:endParaRPr lang="ru-RU"/>
          </a:p>
        </p:txBody>
      </p:sp>
    </p:spTree>
    <p:extLst>
      <p:ext uri="{BB962C8B-B14F-4D97-AF65-F5344CB8AC3E}">
        <p14:creationId xmlns:p14="http://schemas.microsoft.com/office/powerpoint/2010/main" val="3058764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Diňläniňiz üçin sag boluň!">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C041D88-2877-4ABE-A861-9F2A230C806C}" type="datetimeFigureOut">
              <a:rPr lang="ru-RU" smtClean="0"/>
              <a:t>08.04.2021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D978347-1681-4FBE-9E3D-622AB0B1BF8B}" type="slidenum">
              <a:rPr lang="ru-RU" smtClean="0"/>
              <a:t>‹#›</a:t>
            </a:fld>
            <a:endParaRPr lang="ru-RU"/>
          </a:p>
        </p:txBody>
      </p:sp>
      <p:sp>
        <p:nvSpPr>
          <p:cNvPr id="6" name="Прямоугольник 5"/>
          <p:cNvSpPr/>
          <p:nvPr/>
        </p:nvSpPr>
        <p:spPr>
          <a:xfrm>
            <a:off x="2007079" y="1351508"/>
            <a:ext cx="8177842" cy="4154984"/>
          </a:xfrm>
          <a:prstGeom prst="rect">
            <a:avLst/>
          </a:prstGeom>
        </p:spPr>
        <p:txBody>
          <a:bodyPr wrap="square">
            <a:spAutoFit/>
          </a:bodyPr>
          <a:lstStyle/>
          <a:p>
            <a:pPr algn="ctr">
              <a:lnSpc>
                <a:spcPct val="110000"/>
              </a:lnSpc>
            </a:pPr>
            <a:r>
              <a:rPr lang="en-US" sz="8000" b="1" dirty="0">
                <a:solidFill>
                  <a:srgbClr val="B4A700"/>
                </a:solidFill>
                <a:latin typeface="Times New Roman" panose="02020603050405020304" pitchFamily="18" charset="0"/>
                <a:cs typeface="Times New Roman" panose="02020603050405020304" pitchFamily="18" charset="0"/>
              </a:rPr>
              <a:t>D</a:t>
            </a:r>
            <a:r>
              <a:rPr lang="tk-TM" sz="8000" b="1" dirty="0">
                <a:solidFill>
                  <a:srgbClr val="B4A700"/>
                </a:solidFill>
                <a:latin typeface="Times New Roman" panose="02020603050405020304" pitchFamily="18" charset="0"/>
                <a:cs typeface="Times New Roman" panose="02020603050405020304" pitchFamily="18" charset="0"/>
              </a:rPr>
              <a:t>IŇLÄNIŇIZ ÜÇIN SAG BOLUŇ</a:t>
            </a:r>
            <a:endParaRPr lang="ru-RU" sz="8000" b="1" dirty="0">
              <a:solidFill>
                <a:srgbClr val="B4A700"/>
              </a:solidFill>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5367784" y="5820773"/>
            <a:ext cx="10255370" cy="1156086"/>
          </a:xfrm>
          <a:prstGeom prst="rect">
            <a:avLst/>
          </a:prstGeom>
        </p:spPr>
        <p:txBody>
          <a:bodyPr wrap="square">
            <a:spAutoFit/>
          </a:bodyPr>
          <a:lstStyle/>
          <a:p>
            <a:pPr algn="ctr">
              <a:lnSpc>
                <a:spcPct val="110000"/>
              </a:lnSpc>
            </a:pPr>
            <a:r>
              <a:rPr lang="tk-TM" sz="1600" b="1" i="1" dirty="0">
                <a:solidFill>
                  <a:srgbClr val="B4A700"/>
                </a:solidFill>
                <a:latin typeface="Times New Roman" panose="02020603050405020304" pitchFamily="18" charset="0"/>
                <a:cs typeface="Times New Roman" panose="02020603050405020304" pitchFamily="18" charset="0"/>
              </a:rPr>
              <a:t>Yhtiýar Bazarow MH</a:t>
            </a:r>
          </a:p>
          <a:p>
            <a:pPr algn="ctr">
              <a:lnSpc>
                <a:spcPct val="110000"/>
              </a:lnSpc>
            </a:pPr>
            <a:r>
              <a:rPr lang="tk-TM" sz="1600" b="1" i="1" dirty="0">
                <a:solidFill>
                  <a:srgbClr val="B4A700"/>
                </a:solidFill>
                <a:latin typeface="Times New Roman" panose="02020603050405020304" pitchFamily="18" charset="0"/>
                <a:cs typeface="Times New Roman" panose="02020603050405020304" pitchFamily="18" charset="0"/>
              </a:rPr>
              <a:t>Gurbanow Maksat MH</a:t>
            </a:r>
          </a:p>
          <a:p>
            <a:pPr algn="ctr">
              <a:lnSpc>
                <a:spcPct val="110000"/>
              </a:lnSpc>
            </a:pPr>
            <a:r>
              <a:rPr lang="tk-TM" sz="1600" b="1" i="1" dirty="0">
                <a:solidFill>
                  <a:srgbClr val="B4A700"/>
                </a:solidFill>
                <a:latin typeface="Times New Roman" panose="02020603050405020304" pitchFamily="18" charset="0"/>
                <a:cs typeface="Times New Roman" panose="02020603050405020304" pitchFamily="18" charset="0"/>
              </a:rPr>
              <a:t>Kurbanow Döwlet</a:t>
            </a:r>
            <a:r>
              <a:rPr lang="tk-TM" sz="1600" b="1" i="1" baseline="0" dirty="0">
                <a:solidFill>
                  <a:srgbClr val="B4A700"/>
                </a:solidFill>
                <a:latin typeface="Times New Roman" panose="02020603050405020304" pitchFamily="18" charset="0"/>
                <a:cs typeface="Times New Roman" panose="02020603050405020304" pitchFamily="18" charset="0"/>
              </a:rPr>
              <a:t> SE</a:t>
            </a:r>
            <a:endParaRPr lang="tk-TM" sz="1600" b="1" i="1" dirty="0">
              <a:solidFill>
                <a:srgbClr val="B4A700"/>
              </a:solidFill>
              <a:latin typeface="Times New Roman" panose="02020603050405020304" pitchFamily="18" charset="0"/>
              <a:cs typeface="Times New Roman" panose="02020603050405020304" pitchFamily="18" charset="0"/>
            </a:endParaRPr>
          </a:p>
          <a:p>
            <a:pPr algn="ctr">
              <a:lnSpc>
                <a:spcPct val="110000"/>
              </a:lnSpc>
            </a:pPr>
            <a:endParaRPr lang="ru-RU" sz="1600" b="1" i="1" dirty="0">
              <a:solidFill>
                <a:srgbClr val="B4A7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21556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endParaRPr lang="en-US"/>
          </a:p>
        </p:txBody>
      </p:sp>
      <p:sp>
        <p:nvSpPr>
          <p:cNvPr id="3" name="Нижний колонтитул 4"/>
          <p:cNvSpPr>
            <a:spLocks noGrp="1"/>
          </p:cNvSpPr>
          <p:nvPr>
            <p:ph type="ftr" sz="quarter" idx="11"/>
          </p:nvPr>
        </p:nvSpPr>
        <p:spPr/>
        <p:txBody>
          <a:bodyPr/>
          <a:lstStyle>
            <a:lvl1pPr>
              <a:defRPr/>
            </a:lvl1pPr>
          </a:lstStyle>
          <a:p>
            <a:pPr>
              <a:defRPr/>
            </a:pPr>
            <a:endParaRPr lang="en-US"/>
          </a:p>
        </p:txBody>
      </p:sp>
      <p:sp>
        <p:nvSpPr>
          <p:cNvPr id="4" name="Номер слайда 5"/>
          <p:cNvSpPr>
            <a:spLocks noGrp="1"/>
          </p:cNvSpPr>
          <p:nvPr>
            <p:ph type="sldNum" sz="quarter" idx="12"/>
          </p:nvPr>
        </p:nvSpPr>
        <p:spPr/>
        <p:txBody>
          <a:bodyPr/>
          <a:lstStyle>
            <a:lvl1pPr>
              <a:defRPr/>
            </a:lvl1pPr>
          </a:lstStyle>
          <a:p>
            <a:pPr>
              <a:defRPr/>
            </a:pPr>
            <a:fld id="{1909E98F-1A6A-46DC-B176-4332FCEC1BAD}" type="slidenum">
              <a:rPr lang="en-US"/>
              <a:pPr>
                <a:defRPr/>
              </a:pPr>
              <a:t>‹#›</a:t>
            </a:fld>
            <a:endParaRPr lang="en-US"/>
          </a:p>
        </p:txBody>
      </p:sp>
    </p:spTree>
    <p:extLst>
      <p:ext uri="{BB962C8B-B14F-4D97-AF65-F5344CB8AC3E}">
        <p14:creationId xmlns:p14="http://schemas.microsoft.com/office/powerpoint/2010/main" val="36882622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1827D6D-A211-4AAE-B2C5-11280C6A8C3B}" type="datetimeFigureOut">
              <a:rPr lang="en-US" smtClean="0"/>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242BD4-8E55-4EA6-B250-8D1AAA05FAA7}" type="slidenum">
              <a:rPr lang="en-US" smtClean="0"/>
              <a:t>‹#›</a:t>
            </a:fld>
            <a:endParaRPr lang="en-US"/>
          </a:p>
        </p:txBody>
      </p:sp>
    </p:spTree>
    <p:extLst>
      <p:ext uri="{BB962C8B-B14F-4D97-AF65-F5344CB8AC3E}">
        <p14:creationId xmlns:p14="http://schemas.microsoft.com/office/powerpoint/2010/main" val="18368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Hormatly Prezidentimiziň sözi">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FD978347-1681-4FBE-9E3D-622AB0B1BF8B}" type="slidenum">
              <a:rPr lang="ru-RU" smtClean="0"/>
              <a:t>‹#›</a:t>
            </a:fld>
            <a:endParaRPr lang="ru-RU"/>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840" y="382446"/>
            <a:ext cx="4269732" cy="6093108"/>
          </a:xfrm>
          <a:prstGeom prst="rect">
            <a:avLst/>
          </a:prstGeom>
        </p:spPr>
      </p:pic>
      <p:sp>
        <p:nvSpPr>
          <p:cNvPr id="13" name="Текст 12"/>
          <p:cNvSpPr>
            <a:spLocks noGrp="1"/>
          </p:cNvSpPr>
          <p:nvPr>
            <p:ph type="body" sz="quarter" idx="13" hasCustomPrompt="1"/>
          </p:nvPr>
        </p:nvSpPr>
        <p:spPr>
          <a:xfrm>
            <a:off x="5146077" y="1228271"/>
            <a:ext cx="6401488" cy="5128081"/>
          </a:xfrm>
        </p:spPr>
        <p:txBody>
          <a:bodyPr>
            <a:normAutofit/>
          </a:bodyPr>
          <a:lstStyle>
            <a:lvl1pPr marL="0" marR="0" indent="0" algn="l" defTabSz="914264" rtl="0" eaLnBrk="1" fontAlgn="auto" latinLnBrk="0" hangingPunct="1">
              <a:lnSpc>
                <a:spcPct val="90000"/>
              </a:lnSpc>
              <a:spcBef>
                <a:spcPts val="1000"/>
              </a:spcBef>
              <a:spcAft>
                <a:spcPts val="0"/>
              </a:spcAft>
              <a:buClrTx/>
              <a:buSzTx/>
              <a:buFont typeface="Arial" panose="020B0604020202020204" pitchFamily="34" charset="0"/>
              <a:buNone/>
              <a:tabLst/>
              <a:defRPr sz="2000" b="1"/>
            </a:lvl1pPr>
            <a:lvl2pPr marL="457134" indent="0">
              <a:buNone/>
              <a:defRPr/>
            </a:lvl2pPr>
            <a:lvl3pPr marL="914262" indent="0">
              <a:buNone/>
              <a:defRPr/>
            </a:lvl3pPr>
            <a:lvl4pPr marL="1371392" indent="0">
              <a:buNone/>
              <a:defRPr/>
            </a:lvl4pPr>
            <a:lvl5pPr marL="1828523" indent="0">
              <a:buNone/>
              <a:defRPr/>
            </a:lvl5pPr>
          </a:lstStyle>
          <a:p>
            <a:pPr marL="0" marR="0" lvl="0" indent="0" algn="l" defTabSz="914264" rtl="0" eaLnBrk="1" fontAlgn="auto" latinLnBrk="0" hangingPunct="1">
              <a:lnSpc>
                <a:spcPct val="90000"/>
              </a:lnSpc>
              <a:spcBef>
                <a:spcPts val="1000"/>
              </a:spcBef>
              <a:spcAft>
                <a:spcPts val="0"/>
              </a:spcAft>
              <a:buClrTx/>
              <a:buSzTx/>
              <a:buFont typeface="Arial" panose="020B0604020202020204" pitchFamily="34" charset="0"/>
              <a:buNone/>
              <a:tabLst/>
              <a:defRPr/>
            </a:pPr>
            <a:r>
              <a:rPr lang="ru-RU" dirty="0"/>
              <a:t>̶  </a:t>
            </a:r>
            <a:r>
              <a:rPr lang="ru-RU" dirty="0" err="1"/>
              <a:t>Nusga</a:t>
            </a:r>
            <a:endParaRPr lang="ru-RU" dirty="0"/>
          </a:p>
        </p:txBody>
      </p:sp>
      <p:sp>
        <p:nvSpPr>
          <p:cNvPr id="9" name="Заголовок 8"/>
          <p:cNvSpPr>
            <a:spLocks noGrp="1"/>
          </p:cNvSpPr>
          <p:nvPr>
            <p:ph type="title" hasCustomPrompt="1"/>
          </p:nvPr>
        </p:nvSpPr>
        <p:spPr>
          <a:xfrm>
            <a:off x="5146077" y="382446"/>
            <a:ext cx="6401488" cy="805094"/>
          </a:xfrm>
        </p:spPr>
        <p:txBody>
          <a:bodyPr>
            <a:normAutofit/>
          </a:bodyPr>
          <a:lstStyle>
            <a:lvl1pPr>
              <a:defRPr sz="2200" b="1" baseline="0">
                <a:solidFill>
                  <a:srgbClr val="FF0000"/>
                </a:solidFill>
              </a:defRPr>
            </a:lvl1pPr>
          </a:lstStyle>
          <a:p>
            <a:r>
              <a:rPr lang="en-US" dirty="0"/>
              <a:t>T</a:t>
            </a:r>
            <a:r>
              <a:rPr lang="tk-TM" dirty="0"/>
              <a:t>ÜRKMENISTANYŇ PREZIDENTI</a:t>
            </a:r>
            <a:br>
              <a:rPr lang="tk-TM" dirty="0"/>
            </a:br>
            <a:r>
              <a:rPr lang="tk-TM" dirty="0"/>
              <a:t>GURBANGULY BERDIMUHAMEDOW:</a:t>
            </a:r>
            <a:endParaRPr lang="ru-RU" dirty="0"/>
          </a:p>
        </p:txBody>
      </p:sp>
    </p:spTree>
    <p:extLst>
      <p:ext uri="{BB962C8B-B14F-4D97-AF65-F5344CB8AC3E}">
        <p14:creationId xmlns:p14="http://schemas.microsoft.com/office/powerpoint/2010/main" val="139096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oraglar">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C041D88-2877-4ABE-A861-9F2A230C806C}" type="datetimeFigureOut">
              <a:rPr lang="ru-RU" smtClean="0"/>
              <a:t>08.04.2021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D978347-1681-4FBE-9E3D-622AB0B1BF8B}" type="slidenum">
              <a:rPr lang="ru-RU" smtClean="0"/>
              <a:t>‹#›</a:t>
            </a:fld>
            <a:endParaRPr lang="ru-RU"/>
          </a:p>
        </p:txBody>
      </p:sp>
      <p:sp>
        <p:nvSpPr>
          <p:cNvPr id="2" name="Заголовок 1"/>
          <p:cNvSpPr>
            <a:spLocks noGrp="1"/>
          </p:cNvSpPr>
          <p:nvPr>
            <p:ph type="title" hasCustomPrompt="1"/>
          </p:nvPr>
        </p:nvSpPr>
        <p:spPr>
          <a:xfrm>
            <a:off x="448573" y="365125"/>
            <a:ext cx="11283351" cy="1325563"/>
          </a:xfrm>
        </p:spPr>
        <p:txBody>
          <a:bodyPr/>
          <a:lstStyle>
            <a:lvl1pPr algn="ctr">
              <a:defRPr b="1">
                <a:solidFill>
                  <a:srgbClr val="00B050"/>
                </a:solidFill>
              </a:defRPr>
            </a:lvl1pPr>
          </a:lstStyle>
          <a:p>
            <a:r>
              <a:rPr lang="tk-TM" dirty="0"/>
              <a:t>SORAGLAR:</a:t>
            </a:r>
            <a:endParaRPr lang="ru-RU" dirty="0"/>
          </a:p>
        </p:txBody>
      </p:sp>
      <p:sp>
        <p:nvSpPr>
          <p:cNvPr id="11" name="Текст 10"/>
          <p:cNvSpPr>
            <a:spLocks noGrp="1"/>
          </p:cNvSpPr>
          <p:nvPr>
            <p:ph type="body" sz="quarter" idx="13" hasCustomPrompt="1"/>
          </p:nvPr>
        </p:nvSpPr>
        <p:spPr>
          <a:xfrm>
            <a:off x="449262" y="1690687"/>
            <a:ext cx="11282662" cy="4520331"/>
          </a:xfrm>
        </p:spPr>
        <p:txBody>
          <a:bodyPr>
            <a:normAutofit/>
          </a:bodyPr>
          <a:lstStyle>
            <a:lvl1pPr marL="514350" indent="-514350">
              <a:buClr>
                <a:srgbClr val="00B050"/>
              </a:buClr>
              <a:buFont typeface="+mj-lt"/>
              <a:buAutoNum type="arabicPeriod"/>
              <a:defRPr sz="3200" baseline="0"/>
            </a:lvl1pPr>
            <a:lvl2pPr marL="914334" indent="-457200">
              <a:buFont typeface="+mj-lt"/>
              <a:buAutoNum type="arabicPeriod"/>
              <a:defRPr/>
            </a:lvl2pPr>
            <a:lvl3pPr marL="1371462" indent="-457200">
              <a:buFont typeface="+mj-lt"/>
              <a:buAutoNum type="arabicPeriod"/>
              <a:defRPr/>
            </a:lvl3pPr>
            <a:lvl4pPr marL="1714292" indent="-342900">
              <a:buFont typeface="+mj-lt"/>
              <a:buAutoNum type="arabicPeriod"/>
              <a:defRPr/>
            </a:lvl4pPr>
            <a:lvl5pPr marL="2171423" indent="-342900">
              <a:buFont typeface="+mj-lt"/>
              <a:buAutoNum type="arabicPeriod"/>
              <a:defRPr/>
            </a:lvl5pPr>
          </a:lstStyle>
          <a:p>
            <a:pPr lvl="0"/>
            <a:r>
              <a:rPr lang="tk-TM" dirty="0"/>
              <a:t>1-nji sorag nusga</a:t>
            </a:r>
          </a:p>
          <a:p>
            <a:pPr lvl="0"/>
            <a:r>
              <a:rPr lang="tk-TM" dirty="0"/>
              <a:t>2-nji sorag nusga</a:t>
            </a:r>
          </a:p>
          <a:p>
            <a:pPr lvl="0"/>
            <a:r>
              <a:rPr lang="tk-TM" dirty="0"/>
              <a:t>3-nji sorag nusga</a:t>
            </a:r>
            <a:endParaRPr lang="ru-RU" dirty="0"/>
          </a:p>
        </p:txBody>
      </p:sp>
    </p:spTree>
    <p:extLst>
      <p:ext uri="{BB962C8B-B14F-4D97-AF65-F5344CB8AC3E}">
        <p14:creationId xmlns:p14="http://schemas.microsoft.com/office/powerpoint/2010/main" val="4244142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ablitsa,surat,wideo,... goýmak üçin">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469627"/>
            <a:ext cx="10515600" cy="640715"/>
          </a:xfrm>
        </p:spPr>
        <p:txBody>
          <a:bodyPr>
            <a:normAutofit/>
          </a:bodyPr>
          <a:lstStyle>
            <a:lvl1pPr marL="0" algn="ctr" defTabSz="914264" rtl="0" eaLnBrk="1" latinLnBrk="0" hangingPunct="1">
              <a:defRPr lang="ru-RU" sz="3100" b="1" kern="1200" baseline="0" dirty="0">
                <a:solidFill>
                  <a:srgbClr val="00B050"/>
                </a:solidFill>
                <a:latin typeface="Times New Roman" panose="02020603050405020304" pitchFamily="18" charset="0"/>
                <a:ea typeface="+mn-ea"/>
                <a:cs typeface="Times New Roman" panose="02020603050405020304" pitchFamily="18" charset="0"/>
              </a:defRPr>
            </a:lvl1pPr>
          </a:lstStyle>
          <a:p>
            <a:r>
              <a:rPr lang="en-US" dirty="0"/>
              <a:t>NUSGA TEKSTY</a:t>
            </a:r>
            <a:r>
              <a:rPr lang="ru-RU" dirty="0"/>
              <a:t>Ň ADY</a:t>
            </a:r>
          </a:p>
        </p:txBody>
      </p:sp>
      <p:sp>
        <p:nvSpPr>
          <p:cNvPr id="3" name="Дата 2"/>
          <p:cNvSpPr>
            <a:spLocks noGrp="1"/>
          </p:cNvSpPr>
          <p:nvPr>
            <p:ph type="dt" sz="half" idx="10"/>
          </p:nvPr>
        </p:nvSpPr>
        <p:spPr/>
        <p:txBody>
          <a:bodyPr/>
          <a:lstStyle/>
          <a:p>
            <a:fld id="{5C041D88-2877-4ABE-A861-9F2A230C806C}" type="datetimeFigureOut">
              <a:rPr lang="ru-RU" smtClean="0"/>
              <a:t>08.04.2021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D978347-1681-4FBE-9E3D-622AB0B1BF8B}" type="slidenum">
              <a:rPr lang="ru-RU" smtClean="0"/>
              <a:t>‹#›</a:t>
            </a:fld>
            <a:endParaRPr lang="ru-RU"/>
          </a:p>
        </p:txBody>
      </p:sp>
      <p:sp>
        <p:nvSpPr>
          <p:cNvPr id="15" name="Объект 14"/>
          <p:cNvSpPr>
            <a:spLocks noGrp="1"/>
          </p:cNvSpPr>
          <p:nvPr>
            <p:ph sz="quarter" idx="13" hasCustomPrompt="1"/>
          </p:nvPr>
        </p:nvSpPr>
        <p:spPr>
          <a:xfrm>
            <a:off x="838200" y="1489575"/>
            <a:ext cx="10515600" cy="4636905"/>
          </a:xfrm>
        </p:spPr>
        <p:txBody>
          <a:bodyPr/>
          <a:lstStyle>
            <a:lvl1pPr marL="0" indent="0">
              <a:buNone/>
              <a:defRPr/>
            </a:lvl1pPr>
          </a:lstStyle>
          <a:p>
            <a:pPr lvl="0"/>
            <a:r>
              <a:rPr lang="ru-RU" dirty="0"/>
              <a:t> </a:t>
            </a:r>
          </a:p>
        </p:txBody>
      </p:sp>
    </p:spTree>
    <p:extLst>
      <p:ext uri="{BB962C8B-B14F-4D97-AF65-F5344CB8AC3E}">
        <p14:creationId xmlns:p14="http://schemas.microsoft.com/office/powerpoint/2010/main" val="629149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Wideo çepde ýokarda">
    <p:spTree>
      <p:nvGrpSpPr>
        <p:cNvPr id="1" name=""/>
        <p:cNvGrpSpPr/>
        <p:nvPr/>
      </p:nvGrpSpPr>
      <p:grpSpPr>
        <a:xfrm>
          <a:off x="0" y="0"/>
          <a:ext cx="0" cy="0"/>
          <a:chOff x="0" y="0"/>
          <a:chExt cx="0" cy="0"/>
        </a:xfrm>
      </p:grpSpPr>
      <p:sp>
        <p:nvSpPr>
          <p:cNvPr id="9" name="Прямоугольник 8"/>
          <p:cNvSpPr/>
          <p:nvPr/>
        </p:nvSpPr>
        <p:spPr>
          <a:xfrm>
            <a:off x="567025" y="292691"/>
            <a:ext cx="2590800" cy="2590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lumMod val="75000"/>
                  </a:schemeClr>
                </a:solidFill>
                <a:latin typeface="Times New Roman" panose="02020603050405020304" pitchFamily="18" charset="0"/>
                <a:cs typeface="Times New Roman" panose="02020603050405020304" pitchFamily="18" charset="0"/>
              </a:rPr>
              <a:t>Video</a:t>
            </a:r>
            <a:endParaRPr lang="ru-RU" sz="3600" b="1" dirty="0">
              <a:solidFill>
                <a:schemeClr val="bg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8453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Wideo sagda ýokarda">
    <p:spTree>
      <p:nvGrpSpPr>
        <p:cNvPr id="1" name=""/>
        <p:cNvGrpSpPr/>
        <p:nvPr/>
      </p:nvGrpSpPr>
      <p:grpSpPr>
        <a:xfrm>
          <a:off x="0" y="0"/>
          <a:ext cx="0" cy="0"/>
          <a:chOff x="0" y="0"/>
          <a:chExt cx="0" cy="0"/>
        </a:xfrm>
      </p:grpSpPr>
      <p:sp>
        <p:nvSpPr>
          <p:cNvPr id="11" name="Прямоугольник 10"/>
          <p:cNvSpPr/>
          <p:nvPr/>
        </p:nvSpPr>
        <p:spPr>
          <a:xfrm>
            <a:off x="9034175" y="292691"/>
            <a:ext cx="2590800" cy="2590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lumMod val="75000"/>
                  </a:schemeClr>
                </a:solidFill>
                <a:latin typeface="Times New Roman" panose="02020603050405020304" pitchFamily="18" charset="0"/>
                <a:cs typeface="Times New Roman" panose="02020603050405020304" pitchFamily="18" charset="0"/>
              </a:rPr>
              <a:t>Video</a:t>
            </a:r>
            <a:endParaRPr lang="ru-RU" sz="3600" b="1" dirty="0">
              <a:solidFill>
                <a:schemeClr val="bg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7185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Wideo çepde aşakda">
    <p:spTree>
      <p:nvGrpSpPr>
        <p:cNvPr id="1" name=""/>
        <p:cNvGrpSpPr/>
        <p:nvPr/>
      </p:nvGrpSpPr>
      <p:grpSpPr>
        <a:xfrm>
          <a:off x="0" y="0"/>
          <a:ext cx="0" cy="0"/>
          <a:chOff x="0" y="0"/>
          <a:chExt cx="0" cy="0"/>
        </a:xfrm>
      </p:grpSpPr>
      <p:sp>
        <p:nvSpPr>
          <p:cNvPr id="7" name="Прямоугольник 6"/>
          <p:cNvSpPr/>
          <p:nvPr/>
        </p:nvSpPr>
        <p:spPr>
          <a:xfrm>
            <a:off x="567025" y="3974240"/>
            <a:ext cx="2590800" cy="2590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lumMod val="75000"/>
                  </a:schemeClr>
                </a:solidFill>
                <a:latin typeface="Times New Roman" panose="02020603050405020304" pitchFamily="18" charset="0"/>
                <a:cs typeface="Times New Roman" panose="02020603050405020304" pitchFamily="18" charset="0"/>
              </a:rPr>
              <a:t>Video</a:t>
            </a:r>
            <a:endParaRPr lang="ru-RU" sz="3600" b="1" dirty="0">
              <a:solidFill>
                <a:schemeClr val="bg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4301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Wideo sagda aşakda">
    <p:spTree>
      <p:nvGrpSpPr>
        <p:cNvPr id="1" name=""/>
        <p:cNvGrpSpPr/>
        <p:nvPr/>
      </p:nvGrpSpPr>
      <p:grpSpPr>
        <a:xfrm>
          <a:off x="0" y="0"/>
          <a:ext cx="0" cy="0"/>
          <a:chOff x="0" y="0"/>
          <a:chExt cx="0" cy="0"/>
        </a:xfrm>
      </p:grpSpPr>
      <p:sp>
        <p:nvSpPr>
          <p:cNvPr id="6" name="Прямоугольник 5"/>
          <p:cNvSpPr/>
          <p:nvPr/>
        </p:nvSpPr>
        <p:spPr>
          <a:xfrm>
            <a:off x="9034175" y="3974240"/>
            <a:ext cx="2590800" cy="2590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lumMod val="75000"/>
                  </a:schemeClr>
                </a:solidFill>
                <a:latin typeface="Times New Roman" panose="02020603050405020304" pitchFamily="18" charset="0"/>
                <a:cs typeface="Times New Roman" panose="02020603050405020304" pitchFamily="18" charset="0"/>
              </a:rPr>
              <a:t>Video</a:t>
            </a:r>
            <a:endParaRPr lang="ru-RU" sz="3600" b="1" dirty="0">
              <a:solidFill>
                <a:schemeClr val="bg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0657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Wideo aşakda ortada">
    <p:spTree>
      <p:nvGrpSpPr>
        <p:cNvPr id="1" name=""/>
        <p:cNvGrpSpPr/>
        <p:nvPr/>
      </p:nvGrpSpPr>
      <p:grpSpPr>
        <a:xfrm>
          <a:off x="0" y="0"/>
          <a:ext cx="0" cy="0"/>
          <a:chOff x="0" y="0"/>
          <a:chExt cx="0" cy="0"/>
        </a:xfrm>
      </p:grpSpPr>
      <p:sp>
        <p:nvSpPr>
          <p:cNvPr id="12" name="Прямоугольник 11"/>
          <p:cNvSpPr/>
          <p:nvPr/>
        </p:nvSpPr>
        <p:spPr>
          <a:xfrm>
            <a:off x="4800600" y="3974240"/>
            <a:ext cx="2590800" cy="2590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lumMod val="75000"/>
                  </a:schemeClr>
                </a:solidFill>
                <a:latin typeface="Times New Roman" panose="02020603050405020304" pitchFamily="18" charset="0"/>
                <a:cs typeface="Times New Roman" panose="02020603050405020304" pitchFamily="18" charset="0"/>
              </a:rPr>
              <a:t>Video</a:t>
            </a:r>
            <a:endParaRPr lang="ru-RU" sz="3600" b="1" dirty="0">
              <a:solidFill>
                <a:schemeClr val="bg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5812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041D88-2877-4ABE-A861-9F2A230C806C}" type="datetimeFigureOut">
              <a:rPr lang="ru-RU" smtClean="0"/>
              <a:t>08.04.2021</a:t>
            </a:fld>
            <a:endParaRPr lang="ru-RU"/>
          </a:p>
        </p:txBody>
      </p:sp>
      <p:sp>
        <p:nvSpPr>
          <p:cNvPr id="5" name="Нижний колонтитул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78347-1681-4FBE-9E3D-622AB0B1BF8B}" type="slidenum">
              <a:rPr lang="ru-RU" smtClean="0"/>
              <a:t>‹#›</a:t>
            </a:fld>
            <a:endParaRPr lang="ru-RU"/>
          </a:p>
        </p:txBody>
      </p:sp>
      <p:pic>
        <p:nvPicPr>
          <p:cNvPr id="7" name="Рисунок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986579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5" r:id="rId12"/>
    <p:sldLayoutId id="2147483676" r:id="rId13"/>
  </p:sldLayoutIdLst>
  <p:txStyles>
    <p:titleStyle>
      <a:lvl1pPr algn="l" defTabSz="91426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68" indent="-228568" algn="l" defTabSz="91426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02" indent="-228568" algn="l" defTabSz="91426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30" indent="-228568" algn="l" defTabSz="91426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60" indent="-228568" algn="l" defTabSz="91426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91" indent="-228568" algn="l" defTabSz="91426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224" indent="-228568" algn="l" defTabSz="91426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56" indent="-228568" algn="l" defTabSz="91426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88" indent="-228568" algn="l" defTabSz="91426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622" indent="-228568" algn="l" defTabSz="91426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264" rtl="0" eaLnBrk="1" latinLnBrk="0" hangingPunct="1">
        <a:defRPr sz="1800" kern="1200">
          <a:solidFill>
            <a:schemeClr val="tx1"/>
          </a:solidFill>
          <a:latin typeface="+mn-lt"/>
          <a:ea typeface="+mn-ea"/>
          <a:cs typeface="+mn-cs"/>
        </a:defRPr>
      </a:lvl1pPr>
      <a:lvl2pPr marL="457131" algn="l" defTabSz="914264" rtl="0" eaLnBrk="1" latinLnBrk="0" hangingPunct="1">
        <a:defRPr sz="1800" kern="1200">
          <a:solidFill>
            <a:schemeClr val="tx1"/>
          </a:solidFill>
          <a:latin typeface="+mn-lt"/>
          <a:ea typeface="+mn-ea"/>
          <a:cs typeface="+mn-cs"/>
        </a:defRPr>
      </a:lvl2pPr>
      <a:lvl3pPr marL="914264" algn="l" defTabSz="914264" rtl="0" eaLnBrk="1" latinLnBrk="0" hangingPunct="1">
        <a:defRPr sz="1800" kern="1200">
          <a:solidFill>
            <a:schemeClr val="tx1"/>
          </a:solidFill>
          <a:latin typeface="+mn-lt"/>
          <a:ea typeface="+mn-ea"/>
          <a:cs typeface="+mn-cs"/>
        </a:defRPr>
      </a:lvl3pPr>
      <a:lvl4pPr marL="1371396" algn="l" defTabSz="914264" rtl="0" eaLnBrk="1" latinLnBrk="0" hangingPunct="1">
        <a:defRPr sz="1800" kern="1200">
          <a:solidFill>
            <a:schemeClr val="tx1"/>
          </a:solidFill>
          <a:latin typeface="+mn-lt"/>
          <a:ea typeface="+mn-ea"/>
          <a:cs typeface="+mn-cs"/>
        </a:defRPr>
      </a:lvl4pPr>
      <a:lvl5pPr marL="1828528" algn="l" defTabSz="914264" rtl="0" eaLnBrk="1" latinLnBrk="0" hangingPunct="1">
        <a:defRPr sz="1800" kern="1200">
          <a:solidFill>
            <a:schemeClr val="tx1"/>
          </a:solidFill>
          <a:latin typeface="+mn-lt"/>
          <a:ea typeface="+mn-ea"/>
          <a:cs typeface="+mn-cs"/>
        </a:defRPr>
      </a:lvl5pPr>
      <a:lvl6pPr marL="2285662" algn="l" defTabSz="914264" rtl="0" eaLnBrk="1" latinLnBrk="0" hangingPunct="1">
        <a:defRPr sz="1800" kern="1200">
          <a:solidFill>
            <a:schemeClr val="tx1"/>
          </a:solidFill>
          <a:latin typeface="+mn-lt"/>
          <a:ea typeface="+mn-ea"/>
          <a:cs typeface="+mn-cs"/>
        </a:defRPr>
      </a:lvl6pPr>
      <a:lvl7pPr marL="2742790" algn="l" defTabSz="914264" rtl="0" eaLnBrk="1" latinLnBrk="0" hangingPunct="1">
        <a:defRPr sz="1800" kern="1200">
          <a:solidFill>
            <a:schemeClr val="tx1"/>
          </a:solidFill>
          <a:latin typeface="+mn-lt"/>
          <a:ea typeface="+mn-ea"/>
          <a:cs typeface="+mn-cs"/>
        </a:defRPr>
      </a:lvl7pPr>
      <a:lvl8pPr marL="3199920" algn="l" defTabSz="914264" rtl="0" eaLnBrk="1" latinLnBrk="0" hangingPunct="1">
        <a:defRPr sz="1800" kern="1200">
          <a:solidFill>
            <a:schemeClr val="tx1"/>
          </a:solidFill>
          <a:latin typeface="+mn-lt"/>
          <a:ea typeface="+mn-ea"/>
          <a:cs typeface="+mn-cs"/>
        </a:defRPr>
      </a:lvl8pPr>
      <a:lvl9pPr marL="3657051" algn="l" defTabSz="91426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tk-TM" dirty="0"/>
              <a:t>Tema: Elektron (sanly) pul</a:t>
            </a:r>
            <a:endParaRPr lang="ru-RU" dirty="0"/>
          </a:p>
        </p:txBody>
      </p:sp>
    </p:spTree>
    <p:extLst>
      <p:ext uri="{BB962C8B-B14F-4D97-AF65-F5344CB8AC3E}">
        <p14:creationId xmlns:p14="http://schemas.microsoft.com/office/powerpoint/2010/main" val="3872072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tk-TM" b="1" dirty="0">
                <a:solidFill>
                  <a:schemeClr val="accent1">
                    <a:lumMod val="50000"/>
                  </a:schemeClr>
                </a:solidFill>
                <a:latin typeface="Arial" panose="020B0604020202020204" pitchFamily="34" charset="0"/>
                <a:cs typeface="Arial" panose="020B0604020202020204" pitchFamily="34" charset="0"/>
              </a:rPr>
              <a:t>B</a:t>
            </a:r>
            <a:r>
              <a:rPr lang="en-US" b="1" dirty="0">
                <a:solidFill>
                  <a:schemeClr val="accent1">
                    <a:lumMod val="50000"/>
                  </a:schemeClr>
                </a:solidFill>
                <a:latin typeface="Arial" panose="020B0604020202020204" pitchFamily="34" charset="0"/>
                <a:cs typeface="Arial" panose="020B0604020202020204" pitchFamily="34" charset="0"/>
              </a:rPr>
              <a:t>lockchain.com</a:t>
            </a:r>
            <a:endParaRPr lang="ru-RU" dirty="0"/>
          </a:p>
        </p:txBody>
      </p:sp>
      <p:sp>
        <p:nvSpPr>
          <p:cNvPr id="3" name="Объект 2"/>
          <p:cNvSpPr>
            <a:spLocks noGrp="1"/>
          </p:cNvSpPr>
          <p:nvPr>
            <p:ph idx="1"/>
          </p:nvPr>
        </p:nvSpPr>
        <p:spPr>
          <a:xfrm>
            <a:off x="5932448" y="1845734"/>
            <a:ext cx="5223231" cy="4023360"/>
          </a:xfrm>
        </p:spPr>
        <p:txBody>
          <a:bodyPr>
            <a:normAutofit lnSpcReduction="10000"/>
          </a:bodyPr>
          <a:lstStyle/>
          <a:p>
            <a:pPr algn="just"/>
            <a:r>
              <a:rPr lang="en-US" sz="2400" dirty="0">
                <a:solidFill>
                  <a:schemeClr val="accent1">
                    <a:lumMod val="75000"/>
                  </a:schemeClr>
                </a:solidFill>
              </a:rPr>
              <a:t>Bu </a:t>
            </a:r>
            <a:r>
              <a:rPr lang="tk-TM" sz="2400" dirty="0">
                <a:solidFill>
                  <a:schemeClr val="accent1">
                    <a:lumMod val="75000"/>
                  </a:schemeClr>
                </a:solidFill>
              </a:rPr>
              <a:t>ulgam Bit</a:t>
            </a:r>
            <a:r>
              <a:rPr lang="en-US" sz="2400" dirty="0">
                <a:solidFill>
                  <a:schemeClr val="accent1">
                    <a:lumMod val="75000"/>
                  </a:schemeClr>
                </a:solidFill>
              </a:rPr>
              <a:t>coin, </a:t>
            </a:r>
            <a:r>
              <a:rPr lang="en-US" sz="2400" dirty="0" err="1">
                <a:solidFill>
                  <a:schemeClr val="accent1">
                    <a:lumMod val="75000"/>
                  </a:schemeClr>
                </a:solidFill>
              </a:rPr>
              <a:t>Ethereum</a:t>
            </a:r>
            <a:r>
              <a:rPr lang="en-US" sz="2400" dirty="0">
                <a:solidFill>
                  <a:schemeClr val="accent1">
                    <a:lumMod val="75000"/>
                  </a:schemeClr>
                </a:solidFill>
              </a:rPr>
              <a:t>, Bitcoin Cash we Stellar </a:t>
            </a:r>
            <a:r>
              <a:rPr lang="tk-TM" sz="2400" dirty="0">
                <a:solidFill>
                  <a:schemeClr val="accent1">
                    <a:lumMod val="75000"/>
                  </a:schemeClr>
                </a:solidFill>
              </a:rPr>
              <a:t>ýaly blokçeýn tehnologiýasy</a:t>
            </a:r>
            <a:r>
              <a:rPr lang="en-US" sz="2400" dirty="0">
                <a:solidFill>
                  <a:schemeClr val="accent1">
                    <a:lumMod val="75000"/>
                  </a:schemeClr>
                </a:solidFill>
              </a:rPr>
              <a:t> </a:t>
            </a:r>
            <a:r>
              <a:rPr lang="tk-TM" sz="2400" dirty="0">
                <a:solidFill>
                  <a:schemeClr val="accent1">
                    <a:lumMod val="75000"/>
                  </a:schemeClr>
                </a:solidFill>
              </a:rPr>
              <a:t>esasynda işleýän dünýä belli sanly walýutalar bilen pul geçirimlerini amala aşyrmak, alyş-satyş işlerini ýerine ýetirmek ýaly hyzmatlary hödürleýär we ulgamda walýutalaryň hakyky wagtdaky nyrhlary bilen tanyşmak mümkinçiligini berýär. Bu saýt 2011-njy ýylda esaslandyrylyp, häzirki wagta çenli oňa 140 döwletden ulanyjylar agza bolan. </a:t>
            </a:r>
            <a:endParaRPr lang="ru-RU" sz="2400" dirty="0">
              <a:solidFill>
                <a:schemeClr val="accent1">
                  <a:lumMod val="75000"/>
                </a:schemeClr>
              </a:solidFill>
            </a:endParaRPr>
          </a:p>
        </p:txBody>
      </p:sp>
      <p:pic>
        <p:nvPicPr>
          <p:cNvPr id="5" name="Рисунок 4"/>
          <p:cNvPicPr>
            <a:picLocks noChangeAspect="1"/>
          </p:cNvPicPr>
          <p:nvPr/>
        </p:nvPicPr>
        <p:blipFill rotWithShape="1">
          <a:blip r:embed="rId2"/>
          <a:srcRect l="2466" t="3866" r="46113" b="17771"/>
          <a:stretch/>
        </p:blipFill>
        <p:spPr>
          <a:xfrm>
            <a:off x="919547" y="1863873"/>
            <a:ext cx="4734121" cy="4058163"/>
          </a:xfrm>
          <a:prstGeom prst="rect">
            <a:avLst/>
          </a:prstGeom>
        </p:spPr>
      </p:pic>
    </p:spTree>
    <p:extLst>
      <p:ext uri="{BB962C8B-B14F-4D97-AF65-F5344CB8AC3E}">
        <p14:creationId xmlns:p14="http://schemas.microsoft.com/office/powerpoint/2010/main" val="2642070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tk-TM" b="1" dirty="0">
                <a:solidFill>
                  <a:schemeClr val="accent1">
                    <a:lumMod val="50000"/>
                  </a:schemeClr>
                </a:solidFill>
                <a:latin typeface="Arial" panose="020B0604020202020204" pitchFamily="34" charset="0"/>
                <a:cs typeface="Arial" panose="020B0604020202020204" pitchFamily="34" charset="0"/>
              </a:rPr>
              <a:t>B</a:t>
            </a:r>
            <a:r>
              <a:rPr lang="en-US" b="1" dirty="0">
                <a:solidFill>
                  <a:schemeClr val="accent1">
                    <a:lumMod val="50000"/>
                  </a:schemeClr>
                </a:solidFill>
                <a:latin typeface="Arial" panose="020B0604020202020204" pitchFamily="34" charset="0"/>
                <a:cs typeface="Arial" panose="020B0604020202020204" pitchFamily="34" charset="0"/>
              </a:rPr>
              <a:t>lockchain.com</a:t>
            </a:r>
            <a:endParaRPr lang="ru-RU" dirty="0"/>
          </a:p>
        </p:txBody>
      </p:sp>
      <p:pic>
        <p:nvPicPr>
          <p:cNvPr id="4" name="Объект 3"/>
          <p:cNvPicPr>
            <a:picLocks noGrp="1" noChangeAspect="1"/>
          </p:cNvPicPr>
          <p:nvPr>
            <p:ph idx="1"/>
          </p:nvPr>
        </p:nvPicPr>
        <p:blipFill rotWithShape="1">
          <a:blip r:embed="rId2"/>
          <a:srcRect l="1448" t="4001" r="45692" b="4244"/>
          <a:stretch/>
        </p:blipFill>
        <p:spPr>
          <a:xfrm>
            <a:off x="1286849" y="1815419"/>
            <a:ext cx="4545237" cy="4437973"/>
          </a:xfrm>
          <a:prstGeom prst="rect">
            <a:avLst/>
          </a:prstGeom>
        </p:spPr>
      </p:pic>
      <p:sp>
        <p:nvSpPr>
          <p:cNvPr id="5" name="Прямоугольник 4"/>
          <p:cNvSpPr/>
          <p:nvPr/>
        </p:nvSpPr>
        <p:spPr>
          <a:xfrm>
            <a:off x="6244682" y="2040674"/>
            <a:ext cx="4033025" cy="3785652"/>
          </a:xfrm>
          <a:prstGeom prst="rect">
            <a:avLst/>
          </a:prstGeom>
        </p:spPr>
        <p:txBody>
          <a:bodyPr wrap="square">
            <a:spAutoFit/>
          </a:bodyPr>
          <a:lstStyle/>
          <a:p>
            <a:pPr algn="just"/>
            <a:r>
              <a:rPr lang="tk-TM" sz="2400" dirty="0">
                <a:solidFill>
                  <a:schemeClr val="accent1">
                    <a:lumMod val="75000"/>
                  </a:schemeClr>
                </a:solidFill>
              </a:rPr>
              <a:t>Häzirki wagta çenli ulgamda ulanyjylar tarapyndan 36 milýondan gowrak elektron gapjyk döredilipdir. Ulgama agza bolmak ähli kişi üçin elýeterli. </a:t>
            </a:r>
          </a:p>
          <a:p>
            <a:pPr algn="just"/>
            <a:r>
              <a:rPr lang="tk-TM" sz="2400" dirty="0">
                <a:solidFill>
                  <a:schemeClr val="accent1">
                    <a:lumMod val="75000"/>
                  </a:schemeClr>
                </a:solidFill>
              </a:rPr>
              <a:t>Ulgam, täze agza bolan ulanyjylara sowgat hökmünde, başlangyz üçin belli bir mukdarda serişde berýär. </a:t>
            </a:r>
            <a:endParaRPr lang="ru-RU" sz="2400" dirty="0">
              <a:solidFill>
                <a:schemeClr val="accent1">
                  <a:lumMod val="75000"/>
                </a:schemeClr>
              </a:solidFill>
            </a:endParaRPr>
          </a:p>
        </p:txBody>
      </p:sp>
    </p:spTree>
    <p:extLst>
      <p:ext uri="{BB962C8B-B14F-4D97-AF65-F5344CB8AC3E}">
        <p14:creationId xmlns:p14="http://schemas.microsoft.com/office/powerpoint/2010/main" val="1312347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tk-TM" b="1" dirty="0">
                <a:solidFill>
                  <a:schemeClr val="accent1">
                    <a:lumMod val="50000"/>
                  </a:schemeClr>
                </a:solidFill>
                <a:latin typeface="Arial" panose="020B0604020202020204" pitchFamily="34" charset="0"/>
                <a:cs typeface="Arial" panose="020B0604020202020204" pitchFamily="34" charset="0"/>
              </a:rPr>
              <a:t>B</a:t>
            </a:r>
            <a:r>
              <a:rPr lang="en-US" b="1" dirty="0">
                <a:solidFill>
                  <a:schemeClr val="accent1">
                    <a:lumMod val="50000"/>
                  </a:schemeClr>
                </a:solidFill>
                <a:latin typeface="Arial" panose="020B0604020202020204" pitchFamily="34" charset="0"/>
                <a:cs typeface="Arial" panose="020B0604020202020204" pitchFamily="34" charset="0"/>
              </a:rPr>
              <a:t>lockchain.com</a:t>
            </a:r>
            <a:endParaRPr lang="ru-RU" dirty="0"/>
          </a:p>
        </p:txBody>
      </p:sp>
      <p:pic>
        <p:nvPicPr>
          <p:cNvPr id="4" name="Объект 3"/>
          <p:cNvPicPr>
            <a:picLocks noGrp="1" noChangeAspect="1"/>
          </p:cNvPicPr>
          <p:nvPr>
            <p:ph idx="1"/>
          </p:nvPr>
        </p:nvPicPr>
        <p:blipFill rotWithShape="1">
          <a:blip r:embed="rId2"/>
          <a:srcRect l="1449" t="7476" r="45224" b="3967"/>
          <a:stretch/>
        </p:blipFill>
        <p:spPr>
          <a:xfrm>
            <a:off x="1097280" y="1784194"/>
            <a:ext cx="4739268" cy="4427033"/>
          </a:xfrm>
          <a:prstGeom prst="rect">
            <a:avLst/>
          </a:prstGeom>
        </p:spPr>
      </p:pic>
      <p:sp>
        <p:nvSpPr>
          <p:cNvPr id="5" name="Прямоугольник 4"/>
          <p:cNvSpPr/>
          <p:nvPr/>
        </p:nvSpPr>
        <p:spPr>
          <a:xfrm>
            <a:off x="6244682" y="2040674"/>
            <a:ext cx="4772723" cy="4154984"/>
          </a:xfrm>
          <a:prstGeom prst="rect">
            <a:avLst/>
          </a:prstGeom>
        </p:spPr>
        <p:txBody>
          <a:bodyPr wrap="square">
            <a:spAutoFit/>
          </a:bodyPr>
          <a:lstStyle/>
          <a:p>
            <a:r>
              <a:rPr lang="tk-TM" sz="2400" dirty="0">
                <a:solidFill>
                  <a:schemeClr val="accent1">
                    <a:lumMod val="75000"/>
                  </a:schemeClr>
                </a:solidFill>
              </a:rPr>
              <a:t>Ulgam her ulanyjynyň hasabynyň we maglumatlarynyň howpsyzlygyny ýokary tehnologiýalar arkaly üpjün edýär.</a:t>
            </a:r>
          </a:p>
          <a:p>
            <a:r>
              <a:rPr lang="tk-TM" sz="2400" dirty="0">
                <a:solidFill>
                  <a:schemeClr val="accent1">
                    <a:lumMod val="75000"/>
                  </a:schemeClr>
                </a:solidFill>
              </a:rPr>
              <a:t>Öz elektron gapjygyňyzdan başga islendik bir elektron gapjyga islendik mukdarda pul geçirmek mümkinçiligi we islendik gapjykdan pul kabul etmek mümkinçiligi bar. Şeýle hem internetiň üsti bilen söwda etmek mümkin.</a:t>
            </a:r>
            <a:endParaRPr lang="ru-RU" sz="2400" dirty="0">
              <a:solidFill>
                <a:schemeClr val="accent1">
                  <a:lumMod val="75000"/>
                </a:schemeClr>
              </a:solidFill>
            </a:endParaRPr>
          </a:p>
        </p:txBody>
      </p:sp>
    </p:spTree>
    <p:extLst>
      <p:ext uri="{BB962C8B-B14F-4D97-AF65-F5344CB8AC3E}">
        <p14:creationId xmlns:p14="http://schemas.microsoft.com/office/powerpoint/2010/main" val="1032711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86129" y="119335"/>
            <a:ext cx="10058400" cy="1450757"/>
          </a:xfrm>
        </p:spPr>
        <p:txBody>
          <a:bodyPr/>
          <a:lstStyle/>
          <a:p>
            <a:pPr algn="ctr"/>
            <a:r>
              <a:rPr lang="tk-TM" b="1" dirty="0">
                <a:solidFill>
                  <a:schemeClr val="accent1">
                    <a:lumMod val="50000"/>
                  </a:schemeClr>
                </a:solidFill>
                <a:latin typeface="Arial" panose="020B0604020202020204" pitchFamily="34" charset="0"/>
                <a:cs typeface="Arial" panose="020B0604020202020204" pitchFamily="34" charset="0"/>
              </a:rPr>
              <a:t>B</a:t>
            </a:r>
            <a:r>
              <a:rPr lang="en-US" b="1" dirty="0">
                <a:solidFill>
                  <a:schemeClr val="accent1">
                    <a:lumMod val="50000"/>
                  </a:schemeClr>
                </a:solidFill>
                <a:latin typeface="Arial" panose="020B0604020202020204" pitchFamily="34" charset="0"/>
                <a:cs typeface="Arial" panose="020B0604020202020204" pitchFamily="34" charset="0"/>
              </a:rPr>
              <a:t>lockchain.com</a:t>
            </a:r>
            <a:endParaRPr lang="ru-RU" dirty="0"/>
          </a:p>
        </p:txBody>
      </p:sp>
      <p:pic>
        <p:nvPicPr>
          <p:cNvPr id="4" name="Объект 3"/>
          <p:cNvPicPr>
            <a:picLocks noGrp="1" noChangeAspect="1"/>
          </p:cNvPicPr>
          <p:nvPr>
            <p:ph idx="1"/>
          </p:nvPr>
        </p:nvPicPr>
        <p:blipFill rotWithShape="1">
          <a:blip r:embed="rId3"/>
          <a:srcRect l="1448" t="37432" r="45848" b="18658"/>
          <a:stretch/>
        </p:blipFill>
        <p:spPr>
          <a:xfrm>
            <a:off x="904955" y="2100048"/>
            <a:ext cx="5436661" cy="2547891"/>
          </a:xfrm>
          <a:prstGeom prst="rect">
            <a:avLst/>
          </a:prstGeom>
        </p:spPr>
      </p:pic>
      <p:sp>
        <p:nvSpPr>
          <p:cNvPr id="5" name="Прямоугольник 4"/>
          <p:cNvSpPr/>
          <p:nvPr/>
        </p:nvSpPr>
        <p:spPr>
          <a:xfrm>
            <a:off x="6341616" y="1850500"/>
            <a:ext cx="4959658" cy="3046988"/>
          </a:xfrm>
          <a:prstGeom prst="rect">
            <a:avLst/>
          </a:prstGeom>
        </p:spPr>
        <p:txBody>
          <a:bodyPr wrap="square">
            <a:spAutoFit/>
          </a:bodyPr>
          <a:lstStyle/>
          <a:p>
            <a:pPr marL="285750" indent="-285750">
              <a:buFont typeface="Wingdings" panose="05000000000000000000" pitchFamily="2" charset="2"/>
              <a:buChar char="ü"/>
            </a:pPr>
            <a:r>
              <a:rPr lang="tk-TM" sz="2400" dirty="0">
                <a:solidFill>
                  <a:schemeClr val="accent1">
                    <a:lumMod val="75000"/>
                  </a:schemeClr>
                </a:solidFill>
              </a:rPr>
              <a:t>Bir bit</a:t>
            </a:r>
            <a:r>
              <a:rPr lang="en-US" sz="2400" dirty="0">
                <a:solidFill>
                  <a:schemeClr val="accent1">
                    <a:lumMod val="75000"/>
                  </a:schemeClr>
                </a:solidFill>
              </a:rPr>
              <a:t>coin</a:t>
            </a:r>
            <a:r>
              <a:rPr lang="tk-TM" sz="2400" dirty="0">
                <a:solidFill>
                  <a:schemeClr val="accent1">
                    <a:lumMod val="75000"/>
                  </a:schemeClr>
                </a:solidFill>
              </a:rPr>
              <a:t>-iň bahasy $5,342.97</a:t>
            </a:r>
          </a:p>
          <a:p>
            <a:pPr marL="285750" indent="-285750">
              <a:buFont typeface="Wingdings" panose="05000000000000000000" pitchFamily="2" charset="2"/>
              <a:buChar char="ü"/>
            </a:pPr>
            <a:r>
              <a:rPr lang="tk-TM" sz="2400" dirty="0">
                <a:solidFill>
                  <a:schemeClr val="accent1">
                    <a:lumMod val="75000"/>
                  </a:schemeClr>
                </a:solidFill>
              </a:rPr>
              <a:t>Blokçeýndäki bir blogyň ortaça göwrümi 1.26 MB</a:t>
            </a:r>
          </a:p>
          <a:p>
            <a:pPr marL="285750" indent="-285750">
              <a:buFont typeface="Wingdings" panose="05000000000000000000" pitchFamily="2" charset="2"/>
              <a:buChar char="ü"/>
            </a:pPr>
            <a:r>
              <a:rPr lang="tk-TM" sz="2400" dirty="0">
                <a:solidFill>
                  <a:schemeClr val="accent1">
                    <a:lumMod val="75000"/>
                  </a:schemeClr>
                </a:solidFill>
              </a:rPr>
              <a:t>Soňky 24 sagatda ýerine ýetirilen tranzaksiýalaryň sany 351,190</a:t>
            </a:r>
          </a:p>
          <a:p>
            <a:pPr marL="285750" indent="-285750">
              <a:buFont typeface="Wingdings" panose="05000000000000000000" pitchFamily="2" charset="2"/>
              <a:buChar char="ü"/>
            </a:pPr>
            <a:r>
              <a:rPr lang="tk-TM" sz="2400" dirty="0">
                <a:solidFill>
                  <a:schemeClr val="accent1">
                    <a:lumMod val="75000"/>
                  </a:schemeClr>
                </a:solidFill>
              </a:rPr>
              <a:t>Tassyklanmak üçin garaşýan tranzaksiýalaryň mukdary 13,896,892</a:t>
            </a:r>
            <a:endParaRPr lang="ru-RU" sz="2400" dirty="0">
              <a:solidFill>
                <a:schemeClr val="accent1">
                  <a:lumMod val="75000"/>
                </a:schemeClr>
              </a:solidFill>
            </a:endParaRPr>
          </a:p>
        </p:txBody>
      </p:sp>
    </p:spTree>
    <p:extLst>
      <p:ext uri="{BB962C8B-B14F-4D97-AF65-F5344CB8AC3E}">
        <p14:creationId xmlns:p14="http://schemas.microsoft.com/office/powerpoint/2010/main" val="857010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24110"/>
            <a:ext cx="12191999" cy="689301"/>
          </a:xfrm>
        </p:spPr>
        <p:txBody>
          <a:bodyPr anchor="ctr">
            <a:noAutofit/>
          </a:bodyPr>
          <a:lstStyle/>
          <a:p>
            <a:pPr algn="ctr"/>
            <a:r>
              <a:rPr lang="tk-TM" b="1"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rial" panose="020B0604020202020204" pitchFamily="34" charset="0"/>
                <a:cs typeface="Arial" panose="020B0604020202020204" pitchFamily="34" charset="0"/>
              </a:rPr>
              <a:t>Maglumatlaryň howpsuzlygy</a:t>
            </a:r>
            <a:endParaRPr lang="ru-RU" b="1"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1089596" y="1783022"/>
            <a:ext cx="8915400" cy="1598815"/>
          </a:xfrm>
        </p:spPr>
        <p:txBody>
          <a:bodyPr>
            <a:normAutofit lnSpcReduction="10000"/>
          </a:bodyPr>
          <a:lstStyle/>
          <a:p>
            <a:r>
              <a:rPr lang="tk-TM" sz="2400" b="1" dirty="0">
                <a:solidFill>
                  <a:srgbClr val="0070C0"/>
                </a:solidFill>
              </a:rPr>
              <a:t>M</a:t>
            </a:r>
            <a:r>
              <a:rPr lang="en-US" sz="2400" b="1" dirty="0" err="1">
                <a:solidFill>
                  <a:srgbClr val="0070C0"/>
                </a:solidFill>
              </a:rPr>
              <a:t>aglumat</a:t>
            </a:r>
            <a:r>
              <a:rPr lang="en-US" sz="2400" b="1" dirty="0">
                <a:solidFill>
                  <a:srgbClr val="0070C0"/>
                </a:solidFill>
              </a:rPr>
              <a:t> </a:t>
            </a:r>
            <a:r>
              <a:rPr lang="en-US" sz="2400" b="1" dirty="0" err="1">
                <a:solidFill>
                  <a:srgbClr val="0070C0"/>
                </a:solidFill>
              </a:rPr>
              <a:t>howpsuzlygy</a:t>
            </a:r>
            <a:r>
              <a:rPr lang="en-US" sz="2400" b="1" dirty="0">
                <a:solidFill>
                  <a:srgbClr val="0070C0"/>
                </a:solidFill>
              </a:rPr>
              <a:t> </a:t>
            </a:r>
            <a:r>
              <a:rPr lang="tk-TM" b="1" dirty="0">
                <a:solidFill>
                  <a:srgbClr val="0070C0"/>
                </a:solidFill>
              </a:rPr>
              <a:t>- </a:t>
            </a:r>
            <a:r>
              <a:rPr lang="en-US" sz="2200" dirty="0" err="1">
                <a:solidFill>
                  <a:srgbClr val="0070C0"/>
                </a:solidFill>
              </a:rPr>
              <a:t>maglumat</a:t>
            </a:r>
            <a:r>
              <a:rPr lang="en-US" sz="2200" dirty="0">
                <a:solidFill>
                  <a:srgbClr val="0070C0"/>
                </a:solidFill>
              </a:rPr>
              <a:t> </a:t>
            </a:r>
            <a:r>
              <a:rPr lang="en-US" sz="2200" dirty="0" err="1">
                <a:solidFill>
                  <a:srgbClr val="0070C0"/>
                </a:solidFill>
              </a:rPr>
              <a:t>gatnaşyklarynyň</a:t>
            </a:r>
            <a:r>
              <a:rPr lang="en-US" sz="2200" dirty="0">
                <a:solidFill>
                  <a:srgbClr val="0070C0"/>
                </a:solidFill>
              </a:rPr>
              <a:t> </a:t>
            </a:r>
            <a:r>
              <a:rPr lang="en-US" sz="2200" dirty="0" err="1">
                <a:solidFill>
                  <a:srgbClr val="0070C0"/>
                </a:solidFill>
              </a:rPr>
              <a:t>subýektlerine</a:t>
            </a:r>
            <a:r>
              <a:rPr lang="en-US" sz="2200" dirty="0">
                <a:solidFill>
                  <a:srgbClr val="0070C0"/>
                </a:solidFill>
              </a:rPr>
              <a:t>, </a:t>
            </a:r>
            <a:r>
              <a:rPr lang="en-US" sz="2200" dirty="0" err="1">
                <a:solidFill>
                  <a:srgbClr val="0070C0"/>
                </a:solidFill>
              </a:rPr>
              <a:t>şol</a:t>
            </a:r>
            <a:r>
              <a:rPr lang="en-US" sz="2200" dirty="0">
                <a:solidFill>
                  <a:srgbClr val="0070C0"/>
                </a:solidFill>
              </a:rPr>
              <a:t> </a:t>
            </a:r>
            <a:r>
              <a:rPr lang="en-US" sz="2200" dirty="0" err="1">
                <a:solidFill>
                  <a:srgbClr val="0070C0"/>
                </a:solidFill>
              </a:rPr>
              <a:t>sanda</a:t>
            </a:r>
            <a:r>
              <a:rPr lang="en-US" sz="2200" dirty="0">
                <a:solidFill>
                  <a:srgbClr val="0070C0"/>
                </a:solidFill>
              </a:rPr>
              <a:t> </a:t>
            </a:r>
            <a:r>
              <a:rPr lang="tk-TM" sz="2200" dirty="0">
                <a:solidFill>
                  <a:srgbClr val="0070C0"/>
                </a:solidFill>
              </a:rPr>
              <a:t>maglumatyň</a:t>
            </a:r>
            <a:r>
              <a:rPr lang="en-US" sz="2200" dirty="0">
                <a:solidFill>
                  <a:srgbClr val="0070C0"/>
                </a:solidFill>
              </a:rPr>
              <a:t> </a:t>
            </a:r>
            <a:r>
              <a:rPr lang="en-US" sz="2200" dirty="0" err="1">
                <a:solidFill>
                  <a:srgbClr val="0070C0"/>
                </a:solidFill>
              </a:rPr>
              <a:t>eýelerine</a:t>
            </a:r>
            <a:r>
              <a:rPr lang="en-US" sz="2200" dirty="0">
                <a:solidFill>
                  <a:srgbClr val="0070C0"/>
                </a:solidFill>
              </a:rPr>
              <a:t> we </a:t>
            </a:r>
            <a:r>
              <a:rPr lang="en-US" sz="2200" dirty="0" err="1">
                <a:solidFill>
                  <a:srgbClr val="0070C0"/>
                </a:solidFill>
              </a:rPr>
              <a:t>ulanyjylaryna</a:t>
            </a:r>
            <a:r>
              <a:rPr lang="en-US" sz="2200" dirty="0">
                <a:solidFill>
                  <a:srgbClr val="0070C0"/>
                </a:solidFill>
              </a:rPr>
              <a:t> </a:t>
            </a:r>
            <a:r>
              <a:rPr lang="en-US" sz="2200" dirty="0" err="1">
                <a:solidFill>
                  <a:srgbClr val="0070C0"/>
                </a:solidFill>
              </a:rPr>
              <a:t>zeper</a:t>
            </a:r>
            <a:r>
              <a:rPr lang="en-US" sz="2200" dirty="0">
                <a:solidFill>
                  <a:srgbClr val="0070C0"/>
                </a:solidFill>
              </a:rPr>
              <a:t> </a:t>
            </a:r>
            <a:r>
              <a:rPr lang="en-US" sz="2200" dirty="0" err="1">
                <a:solidFill>
                  <a:srgbClr val="0070C0"/>
                </a:solidFill>
              </a:rPr>
              <a:t>ýetirip</a:t>
            </a:r>
            <a:r>
              <a:rPr lang="en-US" sz="2200" dirty="0">
                <a:solidFill>
                  <a:srgbClr val="0070C0"/>
                </a:solidFill>
              </a:rPr>
              <a:t> </a:t>
            </a:r>
            <a:r>
              <a:rPr lang="en-US" sz="2200" dirty="0" err="1">
                <a:solidFill>
                  <a:srgbClr val="0070C0"/>
                </a:solidFill>
              </a:rPr>
              <a:t>biljek</a:t>
            </a:r>
            <a:r>
              <a:rPr lang="en-US" sz="2200" dirty="0">
                <a:solidFill>
                  <a:srgbClr val="0070C0"/>
                </a:solidFill>
              </a:rPr>
              <a:t> </a:t>
            </a:r>
            <a:r>
              <a:rPr lang="en-US" sz="2200" dirty="0" err="1">
                <a:solidFill>
                  <a:srgbClr val="0070C0"/>
                </a:solidFill>
              </a:rPr>
              <a:t>daşky</a:t>
            </a:r>
            <a:r>
              <a:rPr lang="en-US" sz="2200" dirty="0">
                <a:solidFill>
                  <a:srgbClr val="0070C0"/>
                </a:solidFill>
              </a:rPr>
              <a:t> </a:t>
            </a:r>
            <a:r>
              <a:rPr lang="en-US" sz="2200" dirty="0" err="1">
                <a:solidFill>
                  <a:srgbClr val="0070C0"/>
                </a:solidFill>
              </a:rPr>
              <a:t>täsirlerden</a:t>
            </a:r>
            <a:r>
              <a:rPr lang="en-US" sz="2200" dirty="0">
                <a:solidFill>
                  <a:srgbClr val="0070C0"/>
                </a:solidFill>
              </a:rPr>
              <a:t> </a:t>
            </a:r>
            <a:r>
              <a:rPr lang="en-US" sz="2200" dirty="0" err="1">
                <a:solidFill>
                  <a:srgbClr val="0070C0"/>
                </a:solidFill>
              </a:rPr>
              <a:t>gorag</a:t>
            </a:r>
            <a:r>
              <a:rPr lang="tk-TM" sz="2200" dirty="0">
                <a:solidFill>
                  <a:srgbClr val="0070C0"/>
                </a:solidFill>
              </a:rPr>
              <a:t>lygy aňladýar</a:t>
            </a:r>
            <a:r>
              <a:rPr lang="en-US" sz="2200" dirty="0">
                <a:solidFill>
                  <a:srgbClr val="0070C0"/>
                </a:solidFill>
              </a:rPr>
              <a:t>. </a:t>
            </a:r>
            <a:r>
              <a:rPr lang="en-US" sz="2200" dirty="0" err="1">
                <a:solidFill>
                  <a:srgbClr val="0070C0"/>
                </a:solidFill>
              </a:rPr>
              <a:t>Beýle</a:t>
            </a:r>
            <a:r>
              <a:rPr lang="en-US" sz="2200" dirty="0">
                <a:solidFill>
                  <a:srgbClr val="0070C0"/>
                </a:solidFill>
              </a:rPr>
              <a:t> </a:t>
            </a:r>
            <a:r>
              <a:rPr lang="en-US" sz="2200" dirty="0" err="1">
                <a:solidFill>
                  <a:srgbClr val="0070C0"/>
                </a:solidFill>
              </a:rPr>
              <a:t>täsirler</a:t>
            </a:r>
            <a:r>
              <a:rPr lang="en-US" sz="2200" dirty="0">
                <a:solidFill>
                  <a:srgbClr val="0070C0"/>
                </a:solidFill>
              </a:rPr>
              <a:t> </a:t>
            </a:r>
            <a:r>
              <a:rPr lang="en-US" sz="2200" dirty="0" err="1">
                <a:solidFill>
                  <a:srgbClr val="0070C0"/>
                </a:solidFill>
              </a:rPr>
              <a:t>dürli</a:t>
            </a:r>
            <a:r>
              <a:rPr lang="en-US" sz="2200" dirty="0">
                <a:solidFill>
                  <a:srgbClr val="0070C0"/>
                </a:solidFill>
              </a:rPr>
              <a:t> </a:t>
            </a:r>
            <a:r>
              <a:rPr lang="en-US" sz="2200" dirty="0" err="1">
                <a:solidFill>
                  <a:srgbClr val="0070C0"/>
                </a:solidFill>
              </a:rPr>
              <a:t>görnüşde</a:t>
            </a:r>
            <a:r>
              <a:rPr lang="en-US" sz="2200" dirty="0">
                <a:solidFill>
                  <a:srgbClr val="0070C0"/>
                </a:solidFill>
              </a:rPr>
              <a:t> </a:t>
            </a:r>
            <a:r>
              <a:rPr lang="en-US" sz="2200" dirty="0" err="1">
                <a:solidFill>
                  <a:srgbClr val="0070C0"/>
                </a:solidFill>
              </a:rPr>
              <a:t>bolup</a:t>
            </a:r>
            <a:r>
              <a:rPr lang="en-US" sz="2200" dirty="0">
                <a:solidFill>
                  <a:srgbClr val="0070C0"/>
                </a:solidFill>
              </a:rPr>
              <a:t> </a:t>
            </a:r>
            <a:r>
              <a:rPr lang="en-US" sz="2200" dirty="0" err="1">
                <a:solidFill>
                  <a:srgbClr val="0070C0"/>
                </a:solidFill>
              </a:rPr>
              <a:t>bilýä</a:t>
            </a:r>
            <a:r>
              <a:rPr lang="tk-TM" sz="2200" dirty="0">
                <a:solidFill>
                  <a:srgbClr val="0070C0"/>
                </a:solidFill>
              </a:rPr>
              <a:t>r: </a:t>
            </a:r>
            <a:r>
              <a:rPr lang="en-US" sz="2200" dirty="0" err="1">
                <a:solidFill>
                  <a:srgbClr val="0070C0"/>
                </a:solidFill>
              </a:rPr>
              <a:t>tötänleýin</a:t>
            </a:r>
            <a:r>
              <a:rPr lang="en-US" sz="2200" dirty="0">
                <a:solidFill>
                  <a:srgbClr val="0070C0"/>
                </a:solidFill>
              </a:rPr>
              <a:t> </a:t>
            </a:r>
            <a:r>
              <a:rPr lang="en-US" sz="2200" dirty="0" err="1">
                <a:solidFill>
                  <a:srgbClr val="0070C0"/>
                </a:solidFill>
              </a:rPr>
              <a:t>ýa</a:t>
            </a:r>
            <a:r>
              <a:rPr lang="tk-TM" sz="2200" dirty="0">
                <a:solidFill>
                  <a:srgbClr val="0070C0"/>
                </a:solidFill>
              </a:rPr>
              <a:t> </a:t>
            </a:r>
            <a:r>
              <a:rPr lang="en-US" sz="2200" dirty="0" err="1">
                <a:solidFill>
                  <a:srgbClr val="0070C0"/>
                </a:solidFill>
              </a:rPr>
              <a:t>bilkastlaýyn</a:t>
            </a:r>
            <a:r>
              <a:rPr lang="tk-TM" sz="2200" dirty="0">
                <a:solidFill>
                  <a:srgbClr val="0070C0"/>
                </a:solidFill>
              </a:rPr>
              <a:t>,</a:t>
            </a:r>
            <a:r>
              <a:rPr lang="en-US" sz="2200" dirty="0">
                <a:solidFill>
                  <a:srgbClr val="0070C0"/>
                </a:solidFill>
              </a:rPr>
              <a:t> </a:t>
            </a:r>
            <a:r>
              <a:rPr lang="en-US" sz="2200" dirty="0" err="1">
                <a:solidFill>
                  <a:srgbClr val="0070C0"/>
                </a:solidFill>
              </a:rPr>
              <a:t>tebigy</a:t>
            </a:r>
            <a:r>
              <a:rPr lang="tk-TM" sz="2200" dirty="0">
                <a:solidFill>
                  <a:srgbClr val="0070C0"/>
                </a:solidFill>
              </a:rPr>
              <a:t> ýa-da</a:t>
            </a:r>
            <a:r>
              <a:rPr lang="en-US" sz="2200" dirty="0">
                <a:solidFill>
                  <a:srgbClr val="0070C0"/>
                </a:solidFill>
              </a:rPr>
              <a:t> </a:t>
            </a:r>
            <a:r>
              <a:rPr lang="en-US" sz="2200" dirty="0" err="1">
                <a:solidFill>
                  <a:srgbClr val="0070C0"/>
                </a:solidFill>
              </a:rPr>
              <a:t>emeli</a:t>
            </a:r>
            <a:r>
              <a:rPr lang="en-US" sz="2200" dirty="0">
                <a:solidFill>
                  <a:srgbClr val="0070C0"/>
                </a:solidFill>
              </a:rPr>
              <a:t> </a:t>
            </a:r>
            <a:r>
              <a:rPr lang="en-US" sz="2200" dirty="0" err="1">
                <a:solidFill>
                  <a:srgbClr val="0070C0"/>
                </a:solidFill>
              </a:rPr>
              <a:t>häsiýetli</a:t>
            </a:r>
            <a:r>
              <a:rPr lang="tk-TM" sz="2200" dirty="0">
                <a:solidFill>
                  <a:srgbClr val="0070C0"/>
                </a:solidFill>
              </a:rPr>
              <a:t>.</a:t>
            </a:r>
            <a:br>
              <a:rPr lang="en-US" sz="2200" dirty="0">
                <a:solidFill>
                  <a:srgbClr val="0070C0"/>
                </a:solidFill>
              </a:rPr>
            </a:br>
            <a:endParaRPr lang="ru-RU" sz="2200" dirty="0">
              <a:solidFill>
                <a:srgbClr val="0070C0"/>
              </a:solidFill>
            </a:endParaRPr>
          </a:p>
        </p:txBody>
      </p:sp>
      <p:sp>
        <p:nvSpPr>
          <p:cNvPr id="6" name="Прямоугольник 5"/>
          <p:cNvSpPr/>
          <p:nvPr/>
        </p:nvSpPr>
        <p:spPr>
          <a:xfrm>
            <a:off x="850908" y="2797062"/>
            <a:ext cx="3110147" cy="584775"/>
          </a:xfrm>
          <a:prstGeom prst="rect">
            <a:avLst/>
          </a:prstGeom>
          <a:noFill/>
        </p:spPr>
        <p:txBody>
          <a:bodyPr wrap="none" lIns="91440" tIns="45720" rIns="91440" bIns="45720">
            <a:spAutoFit/>
          </a:bodyPr>
          <a:lstStyle/>
          <a:p>
            <a:pPr algn="ctr"/>
            <a:r>
              <a:rPr lang="ru-RU" sz="3200" b="1" dirty="0" err="1">
                <a:ln w="0"/>
                <a:solidFill>
                  <a:srgbClr val="FF5050"/>
                </a:solidFill>
                <a:effectLst>
                  <a:outerShdw blurRad="38100" dist="19050" dir="2700000" algn="tl" rotWithShape="0">
                    <a:schemeClr val="dk1">
                      <a:alpha val="40000"/>
                    </a:schemeClr>
                  </a:outerShdw>
                </a:effectLst>
              </a:rPr>
              <a:t>Esasy</a:t>
            </a:r>
            <a:r>
              <a:rPr lang="ru-RU" sz="3200" b="1" dirty="0">
                <a:ln w="0"/>
                <a:solidFill>
                  <a:srgbClr val="FF5050"/>
                </a:solidFill>
                <a:effectLst>
                  <a:outerShdw blurRad="38100" dist="19050" dir="2700000" algn="tl" rotWithShape="0">
                    <a:schemeClr val="dk1">
                      <a:alpha val="40000"/>
                    </a:schemeClr>
                  </a:outerShdw>
                </a:effectLst>
              </a:rPr>
              <a:t> </a:t>
            </a:r>
            <a:r>
              <a:rPr lang="ru-RU" sz="3200" b="1" dirty="0" err="1">
                <a:ln w="0"/>
                <a:solidFill>
                  <a:srgbClr val="FF5050"/>
                </a:solidFill>
                <a:effectLst>
                  <a:outerShdw blurRad="38100" dist="19050" dir="2700000" algn="tl" rotWithShape="0">
                    <a:schemeClr val="dk1">
                      <a:alpha val="40000"/>
                    </a:schemeClr>
                  </a:outerShdw>
                </a:effectLst>
              </a:rPr>
              <a:t>howplar</a:t>
            </a:r>
            <a:r>
              <a:rPr lang="ru-RU" sz="3200" b="1" dirty="0">
                <a:ln w="0"/>
                <a:solidFill>
                  <a:srgbClr val="FF5050"/>
                </a:solidFill>
                <a:effectLst>
                  <a:outerShdw blurRad="38100" dist="19050" dir="2700000" algn="tl" rotWithShape="0">
                    <a:schemeClr val="dk1">
                      <a:alpha val="40000"/>
                    </a:schemeClr>
                  </a:outerShdw>
                </a:effectLst>
              </a:rPr>
              <a:t>:</a:t>
            </a:r>
          </a:p>
        </p:txBody>
      </p:sp>
      <p:pic>
        <p:nvPicPr>
          <p:cNvPr id="7" name="Объект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5499" y="3381837"/>
            <a:ext cx="4434325" cy="2873443"/>
          </a:xfrm>
          <a:prstGeom prst="rect">
            <a:avLst/>
          </a:prstGeom>
        </p:spPr>
      </p:pic>
      <p:grpSp>
        <p:nvGrpSpPr>
          <p:cNvPr id="8" name="Группа 7"/>
          <p:cNvGrpSpPr/>
          <p:nvPr/>
        </p:nvGrpSpPr>
        <p:grpSpPr>
          <a:xfrm>
            <a:off x="5705579" y="2883584"/>
            <a:ext cx="5395844" cy="368311"/>
            <a:chOff x="2718207" y="0"/>
            <a:chExt cx="5395844" cy="368311"/>
          </a:xfrm>
          <a:scene3d>
            <a:camera prst="orthographicFront">
              <a:rot lat="0" lon="0" rev="0"/>
            </a:camera>
            <a:lightRig rig="contrasting" dir="t">
              <a:rot lat="0" lon="0" rev="1200000"/>
            </a:lightRig>
          </a:scene3d>
        </p:grpSpPr>
        <p:sp>
          <p:nvSpPr>
            <p:cNvPr id="9" name="Пятиугольник 8"/>
            <p:cNvSpPr/>
            <p:nvPr/>
          </p:nvSpPr>
          <p:spPr>
            <a:xfrm rot="10800000">
              <a:off x="2718207" y="0"/>
              <a:ext cx="5395844" cy="368311"/>
            </a:xfrm>
            <a:prstGeom prst="homePlate">
              <a:avLst/>
            </a:prstGeom>
          </p:spPr>
          <p:style>
            <a:lnRef idx="0">
              <a:schemeClr val="accent5"/>
            </a:lnRef>
            <a:fillRef idx="3">
              <a:schemeClr val="accent5"/>
            </a:fillRef>
            <a:effectRef idx="3">
              <a:schemeClr val="accent5"/>
            </a:effectRef>
            <a:fontRef idx="minor">
              <a:schemeClr val="lt1"/>
            </a:fontRef>
          </p:style>
        </p:sp>
        <p:sp>
          <p:nvSpPr>
            <p:cNvPr id="10" name="Пятиугольник 4"/>
            <p:cNvSpPr txBox="1"/>
            <p:nvPr/>
          </p:nvSpPr>
          <p:spPr>
            <a:xfrm rot="21600000">
              <a:off x="2810285" y="0"/>
              <a:ext cx="5303766" cy="368311"/>
            </a:xfrm>
            <a:prstGeom prst="rect">
              <a:avLst/>
            </a:prstGeom>
          </p:spPr>
          <p:style>
            <a:lnRef idx="0">
              <a:schemeClr val="accent5"/>
            </a:lnRef>
            <a:fillRef idx="3">
              <a:schemeClr val="accent5"/>
            </a:fillRef>
            <a:effectRef idx="3">
              <a:schemeClr val="accent5"/>
            </a:effectRef>
            <a:fontRef idx="minor">
              <a:schemeClr val="lt1"/>
            </a:fontRef>
          </p:style>
          <p:txBody>
            <a:bodyPr spcFirstLastPara="0" vert="horz" wrap="square" lIns="162415" tIns="53340" rIns="99568" bIns="53340" numCol="1" spcCol="1270" anchor="ctr" anchorCtr="0">
              <a:noAutofit/>
            </a:bodyPr>
            <a:lstStyle/>
            <a:p>
              <a:pPr lvl="0" algn="ctr" defTabSz="622300" rtl="0">
                <a:lnSpc>
                  <a:spcPct val="90000"/>
                </a:lnSpc>
                <a:spcBef>
                  <a:spcPct val="0"/>
                </a:spcBef>
                <a:spcAft>
                  <a:spcPct val="35000"/>
                </a:spcAft>
              </a:pPr>
              <a:r>
                <a:rPr lang="ru-RU" sz="1400" b="1" kern="1200" dirty="0" err="1">
                  <a:latin typeface="Arial" panose="020B0604020202020204" pitchFamily="34" charset="0"/>
                  <a:cs typeface="Arial" panose="020B0604020202020204" pitchFamily="34" charset="0"/>
                </a:rPr>
                <a:t>Tejribesiz</a:t>
              </a:r>
              <a:r>
                <a:rPr lang="ru-RU" sz="1400" b="1" kern="1200" dirty="0">
                  <a:latin typeface="Arial" panose="020B0604020202020204" pitchFamily="34" charset="0"/>
                  <a:cs typeface="Arial" panose="020B0604020202020204" pitchFamily="34" charset="0"/>
                </a:rPr>
                <a:t> hereketler</a:t>
              </a:r>
            </a:p>
          </p:txBody>
        </p:sp>
      </p:grpSp>
      <p:grpSp>
        <p:nvGrpSpPr>
          <p:cNvPr id="11" name="Группа 10"/>
          <p:cNvGrpSpPr/>
          <p:nvPr/>
        </p:nvGrpSpPr>
        <p:grpSpPr>
          <a:xfrm>
            <a:off x="5705579" y="3435307"/>
            <a:ext cx="5395844" cy="368311"/>
            <a:chOff x="1451181" y="478713"/>
            <a:chExt cx="5395844" cy="368311"/>
          </a:xfrm>
          <a:scene3d>
            <a:camera prst="orthographicFront">
              <a:rot lat="0" lon="0" rev="0"/>
            </a:camera>
            <a:lightRig rig="contrasting" dir="t">
              <a:rot lat="0" lon="0" rev="1200000"/>
            </a:lightRig>
          </a:scene3d>
        </p:grpSpPr>
        <p:sp>
          <p:nvSpPr>
            <p:cNvPr id="12" name="Пятиугольник 11"/>
            <p:cNvSpPr/>
            <p:nvPr/>
          </p:nvSpPr>
          <p:spPr>
            <a:xfrm rot="10800000">
              <a:off x="1451181" y="478713"/>
              <a:ext cx="5395844" cy="368311"/>
            </a:xfrm>
            <a:prstGeom prst="homePlate">
              <a:avLst/>
            </a:prstGeom>
          </p:spPr>
          <p:style>
            <a:lnRef idx="0">
              <a:schemeClr val="accent5"/>
            </a:lnRef>
            <a:fillRef idx="3">
              <a:schemeClr val="accent5"/>
            </a:fillRef>
            <a:effectRef idx="3">
              <a:schemeClr val="accent5"/>
            </a:effectRef>
            <a:fontRef idx="minor">
              <a:schemeClr val="lt1"/>
            </a:fontRef>
          </p:style>
        </p:sp>
        <p:sp>
          <p:nvSpPr>
            <p:cNvPr id="13" name="Пятиугольник 4"/>
            <p:cNvSpPr txBox="1"/>
            <p:nvPr/>
          </p:nvSpPr>
          <p:spPr>
            <a:xfrm rot="21600000">
              <a:off x="1543259" y="478713"/>
              <a:ext cx="5303766" cy="368311"/>
            </a:xfrm>
            <a:prstGeom prst="rect">
              <a:avLst/>
            </a:prstGeom>
          </p:spPr>
          <p:style>
            <a:lnRef idx="0">
              <a:schemeClr val="accent5"/>
            </a:lnRef>
            <a:fillRef idx="3">
              <a:schemeClr val="accent5"/>
            </a:fillRef>
            <a:effectRef idx="3">
              <a:schemeClr val="accent5"/>
            </a:effectRef>
            <a:fontRef idx="minor">
              <a:schemeClr val="lt1"/>
            </a:fontRef>
          </p:style>
          <p:txBody>
            <a:bodyPr spcFirstLastPara="0" vert="horz" wrap="square" lIns="162415" tIns="53340" rIns="99568" bIns="53340" numCol="1" spcCol="1270" anchor="ctr" anchorCtr="0">
              <a:noAutofit/>
            </a:bodyPr>
            <a:lstStyle/>
            <a:p>
              <a:pPr lvl="0" algn="ctr" defTabSz="622300" rtl="0">
                <a:lnSpc>
                  <a:spcPct val="90000"/>
                </a:lnSpc>
                <a:spcBef>
                  <a:spcPct val="0"/>
                </a:spcBef>
                <a:spcAft>
                  <a:spcPct val="35000"/>
                </a:spcAft>
              </a:pPr>
              <a:r>
                <a:rPr lang="ru-RU" sz="1400" b="1" kern="1200" dirty="0" err="1">
                  <a:latin typeface="Arial" panose="020B0604020202020204" pitchFamily="34" charset="0"/>
                  <a:cs typeface="Arial" panose="020B0604020202020204" pitchFamily="34" charset="0"/>
                </a:rPr>
                <a:t>Bilkastlaýyn</a:t>
              </a:r>
              <a:r>
                <a:rPr lang="ru-RU" sz="1400" b="1" kern="1200" dirty="0">
                  <a:latin typeface="Arial" panose="020B0604020202020204" pitchFamily="34" charset="0"/>
                  <a:cs typeface="Arial" panose="020B0604020202020204" pitchFamily="34" charset="0"/>
                </a:rPr>
                <a:t> hereketler</a:t>
              </a:r>
            </a:p>
          </p:txBody>
        </p:sp>
      </p:grpSp>
      <p:grpSp>
        <p:nvGrpSpPr>
          <p:cNvPr id="14" name="Группа 13"/>
          <p:cNvGrpSpPr/>
          <p:nvPr/>
        </p:nvGrpSpPr>
        <p:grpSpPr>
          <a:xfrm>
            <a:off x="5705579" y="3970759"/>
            <a:ext cx="5395844" cy="368311"/>
            <a:chOff x="1451181" y="956700"/>
            <a:chExt cx="5395844" cy="368311"/>
          </a:xfrm>
          <a:scene3d>
            <a:camera prst="orthographicFront">
              <a:rot lat="0" lon="0" rev="0"/>
            </a:camera>
            <a:lightRig rig="contrasting" dir="t">
              <a:rot lat="0" lon="0" rev="1200000"/>
            </a:lightRig>
          </a:scene3d>
        </p:grpSpPr>
        <p:sp>
          <p:nvSpPr>
            <p:cNvPr id="15" name="Пятиугольник 14"/>
            <p:cNvSpPr/>
            <p:nvPr/>
          </p:nvSpPr>
          <p:spPr>
            <a:xfrm rot="10800000">
              <a:off x="1451181" y="956700"/>
              <a:ext cx="5395844" cy="368311"/>
            </a:xfrm>
            <a:prstGeom prst="homePlate">
              <a:avLst/>
            </a:prstGeom>
          </p:spPr>
          <p:style>
            <a:lnRef idx="0">
              <a:schemeClr val="accent5"/>
            </a:lnRef>
            <a:fillRef idx="3">
              <a:schemeClr val="accent5"/>
            </a:fillRef>
            <a:effectRef idx="3">
              <a:schemeClr val="accent5"/>
            </a:effectRef>
            <a:fontRef idx="minor">
              <a:schemeClr val="lt1"/>
            </a:fontRef>
          </p:style>
        </p:sp>
        <p:sp>
          <p:nvSpPr>
            <p:cNvPr id="16" name="Пятиугольник 4"/>
            <p:cNvSpPr txBox="1"/>
            <p:nvPr/>
          </p:nvSpPr>
          <p:spPr>
            <a:xfrm rot="21600000">
              <a:off x="1543259" y="956700"/>
              <a:ext cx="5303766" cy="368311"/>
            </a:xfrm>
            <a:prstGeom prst="rect">
              <a:avLst/>
            </a:prstGeom>
          </p:spPr>
          <p:style>
            <a:lnRef idx="0">
              <a:schemeClr val="accent5"/>
            </a:lnRef>
            <a:fillRef idx="3">
              <a:schemeClr val="accent5"/>
            </a:fillRef>
            <a:effectRef idx="3">
              <a:schemeClr val="accent5"/>
            </a:effectRef>
            <a:fontRef idx="minor">
              <a:schemeClr val="lt1"/>
            </a:fontRef>
          </p:style>
          <p:txBody>
            <a:bodyPr spcFirstLastPara="0" vert="horz" wrap="square" lIns="162415" tIns="53340" rIns="99568" bIns="53340" numCol="1" spcCol="1270" anchor="ctr" anchorCtr="0">
              <a:noAutofit/>
            </a:bodyPr>
            <a:lstStyle/>
            <a:p>
              <a:pPr lvl="0" algn="ctr" defTabSz="622300" rtl="0">
                <a:lnSpc>
                  <a:spcPct val="90000"/>
                </a:lnSpc>
                <a:spcBef>
                  <a:spcPct val="0"/>
                </a:spcBef>
                <a:spcAft>
                  <a:spcPct val="35000"/>
                </a:spcAft>
              </a:pPr>
              <a:r>
                <a:rPr lang="ru-RU" sz="1400" b="1" kern="1200" dirty="0" err="1">
                  <a:latin typeface="Arial" panose="020B0604020202020204" pitchFamily="34" charset="0"/>
                  <a:cs typeface="Arial" panose="020B0604020202020204" pitchFamily="34" charset="0"/>
                </a:rPr>
                <a:t>Jenaýat</a:t>
              </a:r>
              <a:r>
                <a:rPr lang="ru-RU" sz="1400" b="1" kern="1200" dirty="0">
                  <a:latin typeface="Arial" panose="020B0604020202020204" pitchFamily="34" charset="0"/>
                  <a:cs typeface="Arial" panose="020B0604020202020204" pitchFamily="34" charset="0"/>
                </a:rPr>
                <a:t> </a:t>
              </a:r>
              <a:r>
                <a:rPr lang="ru-RU" sz="1400" b="1" kern="1200" dirty="0" err="1">
                  <a:latin typeface="Arial" panose="020B0604020202020204" pitchFamily="34" charset="0"/>
                  <a:cs typeface="Arial" panose="020B0604020202020204" pitchFamily="34" charset="0"/>
                </a:rPr>
                <a:t>toparlary</a:t>
              </a:r>
              <a:r>
                <a:rPr lang="ru-RU" sz="1400" b="1" kern="1200" dirty="0">
                  <a:latin typeface="Arial" panose="020B0604020202020204" pitchFamily="34" charset="0"/>
                  <a:cs typeface="Arial" panose="020B0604020202020204" pitchFamily="34" charset="0"/>
                </a:rPr>
                <a:t>, </a:t>
              </a:r>
              <a:r>
                <a:rPr lang="ru-RU" sz="1400" b="1" kern="1200" dirty="0" err="1">
                  <a:latin typeface="Arial" panose="020B0604020202020204" pitchFamily="34" charset="0"/>
                  <a:cs typeface="Arial" panose="020B0604020202020204" pitchFamily="34" charset="0"/>
                </a:rPr>
                <a:t>hakerler</a:t>
              </a:r>
              <a:endParaRPr lang="ru-RU" sz="1400" b="1" kern="1200" dirty="0">
                <a:latin typeface="Arial" panose="020B0604020202020204" pitchFamily="34" charset="0"/>
                <a:cs typeface="Arial" panose="020B0604020202020204" pitchFamily="34" charset="0"/>
              </a:endParaRPr>
            </a:p>
          </p:txBody>
        </p:sp>
      </p:grpSp>
      <p:grpSp>
        <p:nvGrpSpPr>
          <p:cNvPr id="26" name="Группа 25"/>
          <p:cNvGrpSpPr/>
          <p:nvPr/>
        </p:nvGrpSpPr>
        <p:grpSpPr>
          <a:xfrm>
            <a:off x="5688512" y="4511906"/>
            <a:ext cx="5395844" cy="381964"/>
            <a:chOff x="1451181" y="1899020"/>
            <a:chExt cx="5395844" cy="381964"/>
          </a:xfrm>
          <a:scene3d>
            <a:camera prst="orthographicFront">
              <a:rot lat="0" lon="0" rev="0"/>
            </a:camera>
            <a:lightRig rig="contrasting" dir="t">
              <a:rot lat="0" lon="0" rev="1200000"/>
            </a:lightRig>
          </a:scene3d>
        </p:grpSpPr>
        <p:sp>
          <p:nvSpPr>
            <p:cNvPr id="27" name="Пятиугольник 26"/>
            <p:cNvSpPr/>
            <p:nvPr/>
          </p:nvSpPr>
          <p:spPr>
            <a:xfrm rot="10800000">
              <a:off x="1451181" y="1912673"/>
              <a:ext cx="5395844" cy="368311"/>
            </a:xfrm>
            <a:prstGeom prst="homePlate">
              <a:avLst/>
            </a:prstGeom>
          </p:spPr>
          <p:style>
            <a:lnRef idx="0">
              <a:schemeClr val="accent5"/>
            </a:lnRef>
            <a:fillRef idx="3">
              <a:schemeClr val="accent5"/>
            </a:fillRef>
            <a:effectRef idx="3">
              <a:schemeClr val="accent5"/>
            </a:effectRef>
            <a:fontRef idx="minor">
              <a:schemeClr val="lt1"/>
            </a:fontRef>
          </p:style>
        </p:sp>
        <p:sp>
          <p:nvSpPr>
            <p:cNvPr id="28" name="Пятиугольник 4"/>
            <p:cNvSpPr txBox="1"/>
            <p:nvPr/>
          </p:nvSpPr>
          <p:spPr>
            <a:xfrm>
              <a:off x="1543259" y="1899020"/>
              <a:ext cx="5303766" cy="368311"/>
            </a:xfrm>
            <a:prstGeom prst="rect">
              <a:avLst/>
            </a:prstGeom>
          </p:spPr>
          <p:style>
            <a:lnRef idx="0">
              <a:schemeClr val="accent5"/>
            </a:lnRef>
            <a:fillRef idx="3">
              <a:schemeClr val="accent5"/>
            </a:fillRef>
            <a:effectRef idx="3">
              <a:schemeClr val="accent5"/>
            </a:effectRef>
            <a:fontRef idx="minor">
              <a:schemeClr val="lt1"/>
            </a:fontRef>
          </p:style>
          <p:txBody>
            <a:bodyPr spcFirstLastPara="0" vert="horz" wrap="square" lIns="162415" tIns="53340" rIns="99568" bIns="53340" numCol="1" spcCol="1270" anchor="ctr" anchorCtr="0">
              <a:noAutofit/>
            </a:bodyPr>
            <a:lstStyle/>
            <a:p>
              <a:pPr lvl="0" algn="ctr" defTabSz="622300" rtl="0">
                <a:lnSpc>
                  <a:spcPct val="90000"/>
                </a:lnSpc>
                <a:spcBef>
                  <a:spcPct val="0"/>
                </a:spcBef>
                <a:spcAft>
                  <a:spcPct val="35000"/>
                </a:spcAft>
              </a:pPr>
              <a:r>
                <a:rPr lang="ru-RU" sz="1400" b="1" kern="1200" dirty="0" err="1">
                  <a:latin typeface="Arial" panose="020B0604020202020204" pitchFamily="34" charset="0"/>
                  <a:cs typeface="Arial" panose="020B0604020202020204" pitchFamily="34" charset="0"/>
                </a:rPr>
                <a:t>Ulgamyň</a:t>
              </a:r>
              <a:r>
                <a:rPr lang="ru-RU" sz="1400" b="1" kern="1200" dirty="0">
                  <a:latin typeface="Arial" panose="020B0604020202020204" pitchFamily="34" charset="0"/>
                  <a:cs typeface="Arial" panose="020B0604020202020204" pitchFamily="34" charset="0"/>
                </a:rPr>
                <a:t> </a:t>
              </a:r>
              <a:r>
                <a:rPr lang="ru-RU" sz="1400" b="1" kern="1200" dirty="0" err="1">
                  <a:latin typeface="Arial" panose="020B0604020202020204" pitchFamily="34" charset="0"/>
                  <a:cs typeface="Arial" panose="020B0604020202020204" pitchFamily="34" charset="0"/>
                </a:rPr>
                <a:t>tehniki</a:t>
              </a:r>
              <a:r>
                <a:rPr lang="ru-RU" sz="1400" b="1" kern="1200" dirty="0">
                  <a:latin typeface="Arial" panose="020B0604020202020204" pitchFamily="34" charset="0"/>
                  <a:cs typeface="Arial" panose="020B0604020202020204" pitchFamily="34" charset="0"/>
                </a:rPr>
                <a:t> </a:t>
              </a:r>
              <a:r>
                <a:rPr lang="ru-RU" sz="1400" b="1" kern="1200" dirty="0" err="1">
                  <a:latin typeface="Arial" panose="020B0604020202020204" pitchFamily="34" charset="0"/>
                  <a:cs typeface="Arial" panose="020B0604020202020204" pitchFamily="34" charset="0"/>
                </a:rPr>
                <a:t>üpjünçiliginiň</a:t>
              </a:r>
              <a:r>
                <a:rPr lang="ru-RU" sz="1400" b="1" kern="1200" dirty="0">
                  <a:latin typeface="Arial" panose="020B0604020202020204" pitchFamily="34" charset="0"/>
                  <a:cs typeface="Arial" panose="020B0604020202020204" pitchFamily="34" charset="0"/>
                </a:rPr>
                <a:t> </a:t>
              </a:r>
              <a:r>
                <a:rPr lang="ru-RU" sz="1400" b="1" kern="1200" dirty="0" err="1">
                  <a:latin typeface="Arial" panose="020B0604020202020204" pitchFamily="34" charset="0"/>
                  <a:cs typeface="Arial" panose="020B0604020202020204" pitchFamily="34" charset="0"/>
                </a:rPr>
                <a:t>bozulmagy</a:t>
              </a:r>
              <a:r>
                <a:rPr lang="ru-RU" sz="1400" b="1" kern="1200" dirty="0">
                  <a:latin typeface="Arial" panose="020B0604020202020204" pitchFamily="34" charset="0"/>
                  <a:cs typeface="Arial" panose="020B0604020202020204" pitchFamily="34" charset="0"/>
                </a:rPr>
                <a:t> </a:t>
              </a:r>
              <a:r>
                <a:rPr lang="ru-RU" sz="1400" b="1" kern="1200" dirty="0" err="1">
                  <a:latin typeface="Arial" panose="020B0604020202020204" pitchFamily="34" charset="0"/>
                  <a:cs typeface="Arial" panose="020B0604020202020204" pitchFamily="34" charset="0"/>
                </a:rPr>
                <a:t>we</a:t>
              </a:r>
              <a:r>
                <a:rPr lang="ru-RU" sz="1400" b="1" kern="1200" dirty="0">
                  <a:latin typeface="Arial" panose="020B0604020202020204" pitchFamily="34" charset="0"/>
                  <a:cs typeface="Arial" panose="020B0604020202020204" pitchFamily="34" charset="0"/>
                </a:rPr>
                <a:t> </a:t>
              </a:r>
              <a:r>
                <a:rPr lang="ru-RU" sz="1400" b="1" kern="1200" dirty="0" err="1">
                  <a:latin typeface="Arial" panose="020B0604020202020204" pitchFamily="34" charset="0"/>
                  <a:cs typeface="Arial" panose="020B0604020202020204" pitchFamily="34" charset="0"/>
                </a:rPr>
                <a:t>togtadylmagy</a:t>
              </a:r>
              <a:endParaRPr lang="ru-RU" sz="1400" b="1" kern="1200" dirty="0">
                <a:latin typeface="Arial" panose="020B0604020202020204" pitchFamily="34" charset="0"/>
                <a:cs typeface="Arial" panose="020B0604020202020204" pitchFamily="34" charset="0"/>
              </a:endParaRPr>
            </a:p>
          </p:txBody>
        </p:sp>
      </p:grpSp>
      <p:grpSp>
        <p:nvGrpSpPr>
          <p:cNvPr id="29" name="Группа 28"/>
          <p:cNvGrpSpPr/>
          <p:nvPr/>
        </p:nvGrpSpPr>
        <p:grpSpPr>
          <a:xfrm>
            <a:off x="5705579" y="5061010"/>
            <a:ext cx="5395844" cy="368311"/>
            <a:chOff x="1451181" y="2390660"/>
            <a:chExt cx="5395844" cy="368311"/>
          </a:xfrm>
          <a:scene3d>
            <a:camera prst="orthographicFront">
              <a:rot lat="0" lon="0" rev="0"/>
            </a:camera>
            <a:lightRig rig="contrasting" dir="t">
              <a:rot lat="0" lon="0" rev="1200000"/>
            </a:lightRig>
          </a:scene3d>
        </p:grpSpPr>
        <p:sp>
          <p:nvSpPr>
            <p:cNvPr id="30" name="Пятиугольник 29"/>
            <p:cNvSpPr/>
            <p:nvPr/>
          </p:nvSpPr>
          <p:spPr>
            <a:xfrm rot="10800000">
              <a:off x="1451181" y="2390660"/>
              <a:ext cx="5395844" cy="368311"/>
            </a:xfrm>
            <a:prstGeom prst="homePlate">
              <a:avLst/>
            </a:prstGeom>
          </p:spPr>
          <p:style>
            <a:lnRef idx="0">
              <a:schemeClr val="accent5"/>
            </a:lnRef>
            <a:fillRef idx="3">
              <a:schemeClr val="accent5"/>
            </a:fillRef>
            <a:effectRef idx="3">
              <a:schemeClr val="accent5"/>
            </a:effectRef>
            <a:fontRef idx="minor">
              <a:schemeClr val="lt1"/>
            </a:fontRef>
          </p:style>
        </p:sp>
        <p:sp>
          <p:nvSpPr>
            <p:cNvPr id="31" name="Пятиугольник 4"/>
            <p:cNvSpPr txBox="1"/>
            <p:nvPr/>
          </p:nvSpPr>
          <p:spPr>
            <a:xfrm rot="21600000">
              <a:off x="1543259" y="2390660"/>
              <a:ext cx="5303766" cy="368311"/>
            </a:xfrm>
            <a:prstGeom prst="rect">
              <a:avLst/>
            </a:prstGeom>
          </p:spPr>
          <p:style>
            <a:lnRef idx="0">
              <a:schemeClr val="accent5"/>
            </a:lnRef>
            <a:fillRef idx="3">
              <a:schemeClr val="accent5"/>
            </a:fillRef>
            <a:effectRef idx="3">
              <a:schemeClr val="accent5"/>
            </a:effectRef>
            <a:fontRef idx="minor">
              <a:schemeClr val="lt1"/>
            </a:fontRef>
          </p:style>
          <p:txBody>
            <a:bodyPr spcFirstLastPara="0" vert="horz" wrap="square" lIns="162415" tIns="53340" rIns="99568" bIns="53340" numCol="1" spcCol="1270" anchor="ctr" anchorCtr="0">
              <a:noAutofit/>
            </a:bodyPr>
            <a:lstStyle/>
            <a:p>
              <a:pPr lvl="0" algn="ctr" defTabSz="622300" rtl="0">
                <a:lnSpc>
                  <a:spcPct val="90000"/>
                </a:lnSpc>
                <a:spcBef>
                  <a:spcPct val="0"/>
                </a:spcBef>
                <a:spcAft>
                  <a:spcPct val="35000"/>
                </a:spcAft>
              </a:pPr>
              <a:r>
                <a:rPr lang="tk-TM" sz="1400" b="1" kern="1200" dirty="0">
                  <a:latin typeface="Arial" panose="020B0604020202020204" pitchFamily="34" charset="0"/>
                  <a:cs typeface="Arial" panose="020B0604020202020204" pitchFamily="34" charset="0"/>
                </a:rPr>
                <a:t>Maglumatlary</a:t>
              </a:r>
              <a:r>
                <a:rPr lang="ru-RU" sz="1400" b="1" kern="1200" dirty="0">
                  <a:latin typeface="Arial" panose="020B0604020202020204" pitchFamily="34" charset="0"/>
                  <a:cs typeface="Arial" panose="020B0604020202020204" pitchFamily="34" charset="0"/>
                </a:rPr>
                <a:t> </a:t>
              </a:r>
              <a:r>
                <a:rPr lang="ru-RU" sz="1400" b="1" kern="1200" dirty="0" err="1">
                  <a:latin typeface="Arial" panose="020B0604020202020204" pitchFamily="34" charset="0"/>
                  <a:cs typeface="Arial" panose="020B0604020202020204" pitchFamily="34" charset="0"/>
                </a:rPr>
                <a:t>bikanun</a:t>
              </a:r>
              <a:r>
                <a:rPr lang="ru-RU" sz="1400" b="1" kern="1200" dirty="0">
                  <a:latin typeface="Arial" panose="020B0604020202020204" pitchFamily="34" charset="0"/>
                  <a:cs typeface="Arial" panose="020B0604020202020204" pitchFamily="34" charset="0"/>
                </a:rPr>
                <a:t> </a:t>
              </a:r>
              <a:r>
                <a:rPr lang="ru-RU" sz="1400" b="1" kern="1200" dirty="0" err="1">
                  <a:latin typeface="Arial" panose="020B0604020202020204" pitchFamily="34" charset="0"/>
                  <a:cs typeface="Arial" panose="020B0604020202020204" pitchFamily="34" charset="0"/>
                </a:rPr>
                <a:t>göçürmek</a:t>
              </a:r>
              <a:r>
                <a:rPr lang="ru-RU" sz="1400" b="1" kern="1200" dirty="0">
                  <a:latin typeface="Arial" panose="020B0604020202020204" pitchFamily="34" charset="0"/>
                  <a:cs typeface="Arial" panose="020B0604020202020204" pitchFamily="34" charset="0"/>
                </a:rPr>
                <a:t> </a:t>
              </a:r>
              <a:r>
                <a:rPr lang="ru-RU" sz="1400" b="1" kern="1200" dirty="0" err="1">
                  <a:latin typeface="Arial" panose="020B0604020202020204" pitchFamily="34" charset="0"/>
                  <a:cs typeface="Arial" panose="020B0604020202020204" pitchFamily="34" charset="0"/>
                </a:rPr>
                <a:t>we</a:t>
              </a:r>
              <a:r>
                <a:rPr lang="ru-RU" sz="1400" b="1" kern="1200" dirty="0">
                  <a:latin typeface="Arial" panose="020B0604020202020204" pitchFamily="34" charset="0"/>
                  <a:cs typeface="Arial" panose="020B0604020202020204" pitchFamily="34" charset="0"/>
                </a:rPr>
                <a:t> </a:t>
              </a:r>
              <a:r>
                <a:rPr lang="ru-RU" sz="1400" b="1" kern="1200" dirty="0" err="1">
                  <a:latin typeface="Arial" panose="020B0604020202020204" pitchFamily="34" charset="0"/>
                  <a:cs typeface="Arial" panose="020B0604020202020204" pitchFamily="34" charset="0"/>
                </a:rPr>
                <a:t>ulanmak</a:t>
              </a:r>
              <a:endParaRPr lang="ru-RU" sz="1400" b="1" kern="1200" dirty="0">
                <a:latin typeface="Arial" panose="020B0604020202020204" pitchFamily="34" charset="0"/>
                <a:cs typeface="Arial" panose="020B0604020202020204" pitchFamily="34" charset="0"/>
              </a:endParaRPr>
            </a:p>
          </p:txBody>
        </p:sp>
      </p:grpSp>
      <p:grpSp>
        <p:nvGrpSpPr>
          <p:cNvPr id="32" name="Группа 31"/>
          <p:cNvGrpSpPr/>
          <p:nvPr/>
        </p:nvGrpSpPr>
        <p:grpSpPr>
          <a:xfrm>
            <a:off x="5705579" y="5573655"/>
            <a:ext cx="5395844" cy="443257"/>
            <a:chOff x="1451181" y="2793701"/>
            <a:chExt cx="5395844" cy="443257"/>
          </a:xfrm>
          <a:scene3d>
            <a:camera prst="orthographicFront">
              <a:rot lat="0" lon="0" rev="0"/>
            </a:camera>
            <a:lightRig rig="contrasting" dir="t">
              <a:rot lat="0" lon="0" rev="1200000"/>
            </a:lightRig>
          </a:scene3d>
        </p:grpSpPr>
        <p:sp>
          <p:nvSpPr>
            <p:cNvPr id="33" name="Пятиугольник 32"/>
            <p:cNvSpPr/>
            <p:nvPr/>
          </p:nvSpPr>
          <p:spPr>
            <a:xfrm rot="10800000">
              <a:off x="1451181" y="2868647"/>
              <a:ext cx="5395844" cy="368311"/>
            </a:xfrm>
            <a:prstGeom prst="homePlate">
              <a:avLst/>
            </a:prstGeom>
          </p:spPr>
          <p:style>
            <a:lnRef idx="0">
              <a:schemeClr val="accent5"/>
            </a:lnRef>
            <a:fillRef idx="3">
              <a:schemeClr val="accent5"/>
            </a:fillRef>
            <a:effectRef idx="3">
              <a:schemeClr val="accent5"/>
            </a:effectRef>
            <a:fontRef idx="minor">
              <a:schemeClr val="lt1"/>
            </a:fontRef>
          </p:style>
        </p:sp>
        <p:sp>
          <p:nvSpPr>
            <p:cNvPr id="34" name="Пятиугольник 4"/>
            <p:cNvSpPr txBox="1"/>
            <p:nvPr/>
          </p:nvSpPr>
          <p:spPr>
            <a:xfrm>
              <a:off x="1543259" y="2793701"/>
              <a:ext cx="5303766" cy="368311"/>
            </a:xfrm>
            <a:prstGeom prst="rect">
              <a:avLst/>
            </a:prstGeom>
          </p:spPr>
          <p:style>
            <a:lnRef idx="0">
              <a:schemeClr val="accent5"/>
            </a:lnRef>
            <a:fillRef idx="3">
              <a:schemeClr val="accent5"/>
            </a:fillRef>
            <a:effectRef idx="3">
              <a:schemeClr val="accent5"/>
            </a:effectRef>
            <a:fontRef idx="minor">
              <a:schemeClr val="lt1"/>
            </a:fontRef>
          </p:style>
          <p:txBody>
            <a:bodyPr spcFirstLastPara="0" vert="horz" wrap="square" lIns="162415" tIns="53340" rIns="99568" bIns="53340" numCol="1" spcCol="1270" anchor="ctr" anchorCtr="0">
              <a:noAutofit/>
            </a:bodyPr>
            <a:lstStyle/>
            <a:p>
              <a:pPr lvl="0" algn="ctr" defTabSz="622300" rtl="0">
                <a:lnSpc>
                  <a:spcPct val="90000"/>
                </a:lnSpc>
                <a:spcBef>
                  <a:spcPct val="0"/>
                </a:spcBef>
                <a:spcAft>
                  <a:spcPct val="35000"/>
                </a:spcAft>
              </a:pPr>
              <a:r>
                <a:rPr lang="tk-TM" sz="1400" b="1" kern="1200" dirty="0">
                  <a:latin typeface="Arial" panose="020B0604020202020204" pitchFamily="34" charset="0"/>
                  <a:cs typeface="Arial" panose="020B0604020202020204" pitchFamily="34" charset="0"/>
                </a:rPr>
                <a:t>Maglumat</a:t>
              </a:r>
              <a:r>
                <a:rPr lang="ru-RU" sz="1400" b="1" kern="1200" dirty="0">
                  <a:latin typeface="Arial" panose="020B0604020202020204" pitchFamily="34" charset="0"/>
                  <a:cs typeface="Arial" panose="020B0604020202020204" pitchFamily="34" charset="0"/>
                </a:rPr>
                <a:t> </a:t>
              </a:r>
              <a:r>
                <a:rPr lang="ru-RU" sz="1400" b="1" kern="1200" dirty="0" err="1">
                  <a:latin typeface="Arial" panose="020B0604020202020204" pitchFamily="34" charset="0"/>
                  <a:cs typeface="Arial" panose="020B0604020202020204" pitchFamily="34" charset="0"/>
                </a:rPr>
                <a:t>ulgamlary</a:t>
              </a:r>
              <a:r>
                <a:rPr lang="tk-TM" sz="1400" b="1" kern="1200" dirty="0">
                  <a:latin typeface="Arial" panose="020B0604020202020204" pitchFamily="34" charset="0"/>
                  <a:cs typeface="Arial" panose="020B0604020202020204" pitchFamily="34" charset="0"/>
                </a:rPr>
                <a:t>ny</a:t>
              </a:r>
              <a:r>
                <a:rPr lang="ru-RU" sz="1400" b="1" kern="1200" dirty="0">
                  <a:latin typeface="Arial" panose="020B0604020202020204" pitchFamily="34" charset="0"/>
                  <a:cs typeface="Arial" panose="020B0604020202020204" pitchFamily="34" charset="0"/>
                </a:rPr>
                <a:t>ň </a:t>
              </a:r>
              <a:r>
                <a:rPr lang="ru-RU" sz="1400" b="1" kern="1200" dirty="0" err="1">
                  <a:latin typeface="Arial" panose="020B0604020202020204" pitchFamily="34" charset="0"/>
                  <a:cs typeface="Arial" panose="020B0604020202020204" pitchFamily="34" charset="0"/>
                </a:rPr>
                <a:t>wirus</a:t>
              </a:r>
              <a:r>
                <a:rPr lang="ru-RU" sz="1400" b="1" kern="1200" dirty="0">
                  <a:latin typeface="Arial" panose="020B0604020202020204" pitchFamily="34" charset="0"/>
                  <a:cs typeface="Arial" panose="020B0604020202020204" pitchFamily="34" charset="0"/>
                </a:rPr>
                <a:t> </a:t>
              </a:r>
              <a:r>
                <a:rPr lang="ru-RU" sz="1400" b="1" kern="1200" dirty="0" err="1">
                  <a:latin typeface="Arial" panose="020B0604020202020204" pitchFamily="34" charset="0"/>
                  <a:cs typeface="Arial" panose="020B0604020202020204" pitchFamily="34" charset="0"/>
                </a:rPr>
                <a:t>bilen</a:t>
              </a:r>
              <a:r>
                <a:rPr lang="ru-RU" sz="1400" b="1" kern="1200" dirty="0">
                  <a:latin typeface="Arial" panose="020B0604020202020204" pitchFamily="34" charset="0"/>
                  <a:cs typeface="Arial" panose="020B0604020202020204" pitchFamily="34" charset="0"/>
                </a:rPr>
                <a:t> </a:t>
              </a:r>
              <a:r>
                <a:rPr lang="ru-RU" sz="1400" b="1" kern="1200" dirty="0" err="1">
                  <a:latin typeface="Arial" panose="020B0604020202020204" pitchFamily="34" charset="0"/>
                  <a:cs typeface="Arial" panose="020B0604020202020204" pitchFamily="34" charset="0"/>
                </a:rPr>
                <a:t>zyýanlandyrylmagy</a:t>
              </a:r>
              <a:endParaRPr lang="ru-RU" sz="1400" b="1" kern="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04266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6495" y="2517750"/>
            <a:ext cx="9899010" cy="1464749"/>
          </a:xfrm>
        </p:spPr>
        <p:txBody>
          <a:bodyPr>
            <a:noAutofit/>
          </a:bodyPr>
          <a:lstStyle/>
          <a:p>
            <a:pPr indent="457200" algn="just"/>
            <a:r>
              <a:rPr lang="tk-TM" sz="2000" b="1" spc="0" dirty="0">
                <a:solidFill>
                  <a:srgbClr val="002060"/>
                </a:solidFill>
              </a:rPr>
              <a:t>Ykdysady prosesleriň sanly ulgama geçmegi onuň howpsuzlyk derejesiniň ýokarlandyryl</a:t>
            </a:r>
            <a:r>
              <a:rPr lang="en-US" sz="2000" b="1" spc="0" dirty="0">
                <a:solidFill>
                  <a:srgbClr val="002060"/>
                </a:solidFill>
              </a:rPr>
              <a:t>-</a:t>
            </a:r>
            <a:r>
              <a:rPr lang="tk-TM" sz="2000" b="1" spc="0" dirty="0">
                <a:solidFill>
                  <a:srgbClr val="002060"/>
                </a:solidFill>
              </a:rPr>
              <a:t>magyny talap edýär. Ösüp barýan döwletlerde sanly ykdysadyýetiň howpsuzlygyna berk gözegçilik edilýär.   </a:t>
            </a:r>
            <a:br>
              <a:rPr lang="tk-TM" sz="2000" b="1" spc="0" dirty="0">
                <a:solidFill>
                  <a:srgbClr val="002060"/>
                </a:solidFill>
              </a:rPr>
            </a:br>
            <a:r>
              <a:rPr lang="tk-TM" sz="2000" b="1" spc="0" dirty="0">
                <a:solidFill>
                  <a:srgbClr val="002060"/>
                </a:solidFill>
              </a:rPr>
              <a:t>Häzirki wagtda dünýä bazarynda döwrebap informasion tehnologiýalaryny ornaşdyrmak we öndürmek işlerine ýöriteleşdirilen ýüzlerçe hyzmat ediji prowaýderleri we kompaniýalary bar. Şol bir wagtda akylly tehnologiýalar, onlaýn söwda ýa-da elektron hyzmatlar ýaly ugurlarynyň ýaýramagy gorag tehnologiýasyny ýokarlandyrmak zerurlygynyň döremegine getirdi. Sanly ykdysadyýetde maglumat howpsuzlygyny üpjün etmegiň esasy gurallary aşakdakylardyr: </a:t>
            </a:r>
            <a:endParaRPr lang="ru-RU" sz="2000" b="1" spc="0" dirty="0">
              <a:solidFill>
                <a:srgbClr val="002060"/>
              </a:solidFill>
            </a:endParaRPr>
          </a:p>
        </p:txBody>
      </p:sp>
      <p:grpSp>
        <p:nvGrpSpPr>
          <p:cNvPr id="3" name="Группа 2"/>
          <p:cNvGrpSpPr/>
          <p:nvPr/>
        </p:nvGrpSpPr>
        <p:grpSpPr>
          <a:xfrm>
            <a:off x="1523506" y="4503082"/>
            <a:ext cx="9144987" cy="2069188"/>
            <a:chOff x="1169445" y="4094309"/>
            <a:chExt cx="9144987" cy="2069188"/>
          </a:xfrm>
        </p:grpSpPr>
        <p:sp>
          <p:nvSpPr>
            <p:cNvPr id="13" name="Прямоугольник: скругленные углы 4">
              <a:extLst>
                <a:ext uri="{FF2B5EF4-FFF2-40B4-BE49-F238E27FC236}">
                  <a16:creationId xmlns:a16="http://schemas.microsoft.com/office/drawing/2014/main" id="{BA856D1D-1227-4214-9941-8471798E58EC}"/>
                </a:ext>
              </a:extLst>
            </p:cNvPr>
            <p:cNvSpPr txBox="1"/>
            <p:nvPr/>
          </p:nvSpPr>
          <p:spPr>
            <a:xfrm>
              <a:off x="1169445" y="4143214"/>
              <a:ext cx="4423475" cy="903999"/>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spcFirstLastPara="0" vert="horz" wrap="square" lIns="232169" tIns="0" rIns="232169" bIns="0" numCol="1" spcCol="1270" anchor="ctr" anchorCtr="0">
              <a:noAutofit/>
            </a:bodyPr>
            <a:lstStyle/>
            <a:p>
              <a:pPr marL="0" lvl="0" indent="0" algn="ctr" defTabSz="488950">
                <a:lnSpc>
                  <a:spcPct val="90000"/>
                </a:lnSpc>
                <a:spcBef>
                  <a:spcPct val="0"/>
                </a:spcBef>
                <a:spcAft>
                  <a:spcPct val="35000"/>
                </a:spcAft>
                <a:buNone/>
              </a:pPr>
              <a:r>
                <a:rPr lang="tk-TM" sz="2000" dirty="0"/>
                <a:t>Web hyzmatlary haker hüjümlerinden, DDoS hüjümlerinden we aldawçylykly hereketlerinden goramak</a:t>
              </a:r>
              <a:endParaRPr lang="ru-RU" sz="2000" kern="1200" dirty="0"/>
            </a:p>
          </p:txBody>
        </p:sp>
        <p:sp>
          <p:nvSpPr>
            <p:cNvPr id="15" name="Прямоугольник: скругленные углы 14">
              <a:extLst>
                <a:ext uri="{FF2B5EF4-FFF2-40B4-BE49-F238E27FC236}">
                  <a16:creationId xmlns:a16="http://schemas.microsoft.com/office/drawing/2014/main" id="{E61AB18E-3747-47A8-93BB-FB50C8383132}"/>
                </a:ext>
              </a:extLst>
            </p:cNvPr>
            <p:cNvSpPr/>
            <p:nvPr/>
          </p:nvSpPr>
          <p:spPr>
            <a:xfrm>
              <a:off x="1169445" y="5270833"/>
              <a:ext cx="4446425" cy="892664"/>
            </a:xfrm>
            <a:prstGeom prst="round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anchor="ctr"/>
            <a:lstStyle/>
            <a:p>
              <a:pPr algn="ctr"/>
              <a:r>
                <a:rPr lang="tk-TM" sz="2000" dirty="0"/>
                <a:t>  Biometriýa</a:t>
              </a:r>
              <a:endParaRPr lang="ru-RU" sz="2000" dirty="0"/>
            </a:p>
          </p:txBody>
        </p:sp>
        <p:sp>
          <p:nvSpPr>
            <p:cNvPr id="18" name="Прямоугольник: скругленные углы 17">
              <a:extLst>
                <a:ext uri="{FF2B5EF4-FFF2-40B4-BE49-F238E27FC236}">
                  <a16:creationId xmlns:a16="http://schemas.microsoft.com/office/drawing/2014/main" id="{5645593F-A481-4C80-85DA-B0C481D980BA}"/>
                </a:ext>
              </a:extLst>
            </p:cNvPr>
            <p:cNvSpPr/>
            <p:nvPr/>
          </p:nvSpPr>
          <p:spPr>
            <a:xfrm>
              <a:off x="5868007" y="4094309"/>
              <a:ext cx="4446425" cy="1001810"/>
            </a:xfrm>
            <a:prstGeom prst="round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anchor="ctr"/>
            <a:lstStyle/>
            <a:p>
              <a:pPr algn="ctr"/>
              <a:r>
                <a:rPr lang="tk-TM" sz="2000" dirty="0"/>
                <a:t>  Elektron sanly gollaryň girizilmegi we ýaýradylmagy</a:t>
              </a:r>
              <a:endParaRPr lang="ru-RU" sz="2000" dirty="0"/>
            </a:p>
          </p:txBody>
        </p:sp>
        <p:sp>
          <p:nvSpPr>
            <p:cNvPr id="22" name="Прямоугольник: скругленные углы 4">
              <a:extLst>
                <a:ext uri="{FF2B5EF4-FFF2-40B4-BE49-F238E27FC236}">
                  <a16:creationId xmlns:a16="http://schemas.microsoft.com/office/drawing/2014/main" id="{BF6CA131-BB46-43C8-9C34-C637A55C768F}"/>
                </a:ext>
              </a:extLst>
            </p:cNvPr>
            <p:cNvSpPr txBox="1"/>
            <p:nvPr/>
          </p:nvSpPr>
          <p:spPr>
            <a:xfrm>
              <a:off x="5890957" y="5270833"/>
              <a:ext cx="4423475" cy="864791"/>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spcFirstLastPara="0" vert="horz" wrap="square" lIns="232169" tIns="0" rIns="232169" bIns="0" numCol="1" spcCol="1270" anchor="ctr" anchorCtr="0">
              <a:noAutofit/>
            </a:bodyPr>
            <a:lstStyle/>
            <a:p>
              <a:pPr marL="0" lvl="0" indent="0" algn="ctr" defTabSz="488950">
                <a:lnSpc>
                  <a:spcPct val="90000"/>
                </a:lnSpc>
                <a:spcBef>
                  <a:spcPct val="0"/>
                </a:spcBef>
                <a:spcAft>
                  <a:spcPct val="35000"/>
                </a:spcAft>
                <a:buNone/>
              </a:pPr>
              <a:r>
                <a:rPr lang="tk-TM" sz="2000" dirty="0"/>
                <a:t>Maglumat goragynyň hilini ýokarlandyrmak üçin emeli aň tehnologiýalaryň ulanylmagy</a:t>
              </a:r>
              <a:endParaRPr lang="ru-RU" sz="2000" kern="1200" dirty="0"/>
            </a:p>
          </p:txBody>
        </p:sp>
      </p:grpSp>
      <p:sp>
        <p:nvSpPr>
          <p:cNvPr id="14" name="Заголовок 1"/>
          <p:cNvSpPr txBox="1">
            <a:spLocks/>
          </p:cNvSpPr>
          <p:nvPr/>
        </p:nvSpPr>
        <p:spPr>
          <a:xfrm>
            <a:off x="1" y="285730"/>
            <a:ext cx="12192000" cy="1429098"/>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k-TM"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rial" panose="020B0604020202020204" pitchFamily="34" charset="0"/>
                <a:cs typeface="Arial" panose="020B0604020202020204" pitchFamily="34" charset="0"/>
              </a:rPr>
              <a:t>Maglumatlaryň howpsuzlygy</a:t>
            </a:r>
            <a:endParaRPr lang="ru-RU"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399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0520516E-B0D1-4E32-AD48-CD8A5CE9A94E}"/>
              </a:ext>
            </a:extLst>
          </p:cNvPr>
          <p:cNvSpPr>
            <a:spLocks noGrp="1"/>
          </p:cNvSpPr>
          <p:nvPr>
            <p:ph type="body" sz="quarter" idx="13"/>
          </p:nvPr>
        </p:nvSpPr>
        <p:spPr/>
        <p:txBody>
          <a:bodyPr>
            <a:normAutofit lnSpcReduction="10000"/>
          </a:bodyPr>
          <a:lstStyle/>
          <a:p>
            <a:r>
              <a:rPr lang="tk-TM" sz="3200" dirty="0"/>
              <a:t>- </a:t>
            </a:r>
            <a:r>
              <a:rPr lang="tk-TM" sz="3200" i="1" dirty="0"/>
              <a:t>TÄZE TEHNOLOGIÝALAR DIŇE BIR ÖNÜMÇILIKDE ÖŇEGIDIŞLIKLERI DÄL, EÝSEM, ADAMLARYŇ BIRI-BIRLERI BILEN HABARLAŞMAGY, HER ŞAHSYÝETIŇ JEMGIÝETDE ÖZ ORNUNY TAPMAGY, BILIM DEREJESINI ÝOKARLANDYRMAGY WE TÄZE NESLI TERBIÝELEMEGI ÜÇIN HEM GIŇ MÜMKINÇILIKLERI DÖREDÝÄR.</a:t>
            </a:r>
            <a:endParaRPr lang="en-US" sz="3200" i="1" dirty="0"/>
          </a:p>
          <a:p>
            <a:endParaRPr lang="ru-RU" dirty="0"/>
          </a:p>
        </p:txBody>
      </p:sp>
      <p:sp>
        <p:nvSpPr>
          <p:cNvPr id="3" name="Заголовок 2">
            <a:extLst>
              <a:ext uri="{FF2B5EF4-FFF2-40B4-BE49-F238E27FC236}">
                <a16:creationId xmlns:a16="http://schemas.microsoft.com/office/drawing/2014/main" id="{7F0422C5-DCEC-4D6C-A987-42017B997F4A}"/>
              </a:ext>
            </a:extLst>
          </p:cNvPr>
          <p:cNvSpPr>
            <a:spLocks noGrp="1"/>
          </p:cNvSpPr>
          <p:nvPr>
            <p:ph type="title"/>
          </p:nvPr>
        </p:nvSpPr>
        <p:spPr/>
        <p:txBody>
          <a:bodyPr/>
          <a:lstStyle/>
          <a:p>
            <a:endParaRPr lang="ru-RU"/>
          </a:p>
        </p:txBody>
      </p:sp>
    </p:spTree>
    <p:extLst>
      <p:ext uri="{BB962C8B-B14F-4D97-AF65-F5344CB8AC3E}">
        <p14:creationId xmlns:p14="http://schemas.microsoft.com/office/powerpoint/2010/main" val="3593465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C48652E-73EE-4F00-A327-A4BA7E418A21}"/>
              </a:ext>
            </a:extLst>
          </p:cNvPr>
          <p:cNvSpPr>
            <a:spLocks noGrp="1"/>
          </p:cNvSpPr>
          <p:nvPr>
            <p:ph type="title"/>
          </p:nvPr>
        </p:nvSpPr>
        <p:spPr/>
        <p:txBody>
          <a:bodyPr/>
          <a:lstStyle/>
          <a:p>
            <a:endParaRPr lang="ru-RU"/>
          </a:p>
        </p:txBody>
      </p:sp>
      <p:sp>
        <p:nvSpPr>
          <p:cNvPr id="3" name="Текст 2">
            <a:extLst>
              <a:ext uri="{FF2B5EF4-FFF2-40B4-BE49-F238E27FC236}">
                <a16:creationId xmlns:a16="http://schemas.microsoft.com/office/drawing/2014/main" id="{C2005A3F-A764-4EAD-B81F-65E4E05B9A8C}"/>
              </a:ext>
            </a:extLst>
          </p:cNvPr>
          <p:cNvSpPr>
            <a:spLocks noGrp="1"/>
          </p:cNvSpPr>
          <p:nvPr>
            <p:ph type="body" sz="quarter" idx="13"/>
          </p:nvPr>
        </p:nvSpPr>
        <p:spPr/>
        <p:txBody>
          <a:bodyPr/>
          <a:lstStyle/>
          <a:p>
            <a:r>
              <a:rPr lang="tk-TM" dirty="0"/>
              <a:t>Kriptowalýutalar.</a:t>
            </a:r>
          </a:p>
          <a:p>
            <a:r>
              <a:rPr lang="en-US" dirty="0"/>
              <a:t>Bitcoin.</a:t>
            </a:r>
          </a:p>
          <a:p>
            <a:r>
              <a:rPr lang="tk-TM" dirty="0"/>
              <a:t>Maglumatlaryň howpsuzlygy.</a:t>
            </a:r>
            <a:endParaRPr lang="ru-RU" dirty="0"/>
          </a:p>
        </p:txBody>
      </p:sp>
    </p:spTree>
    <p:extLst>
      <p:ext uri="{BB962C8B-B14F-4D97-AF65-F5344CB8AC3E}">
        <p14:creationId xmlns:p14="http://schemas.microsoft.com/office/powerpoint/2010/main" val="3380144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chor="ctr"/>
          <a:lstStyle/>
          <a:p>
            <a:r>
              <a:rPr lang="tk-TM" b="1"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rial" panose="020B0604020202020204" pitchFamily="34" charset="0"/>
                <a:cs typeface="Arial" panose="020B0604020202020204" pitchFamily="34" charset="0"/>
              </a:rPr>
              <a:t>Elektron (sanly) pul</a:t>
            </a:r>
            <a:endParaRPr lang="ru-RU" b="1"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rial" panose="020B0604020202020204" pitchFamily="34" charset="0"/>
              <a:cs typeface="Arial" panose="020B0604020202020204" pitchFamily="34" charset="0"/>
            </a:endParaRPr>
          </a:p>
        </p:txBody>
      </p:sp>
      <p:sp>
        <p:nvSpPr>
          <p:cNvPr id="3" name="Объект 2"/>
          <p:cNvSpPr>
            <a:spLocks noGrp="1"/>
          </p:cNvSpPr>
          <p:nvPr>
            <p:ph idx="1"/>
          </p:nvPr>
        </p:nvSpPr>
        <p:spPr/>
        <p:txBody>
          <a:bodyPr>
            <a:noAutofit/>
          </a:bodyPr>
          <a:lstStyle/>
          <a:p>
            <a:r>
              <a:rPr lang="tk-TM" sz="2400" b="1" dirty="0">
                <a:solidFill>
                  <a:srgbClr val="0070C0"/>
                </a:solidFill>
              </a:rPr>
              <a:t>Elektron (sanly) pul </a:t>
            </a:r>
            <a:r>
              <a:rPr lang="tk-TM" sz="2400" dirty="0">
                <a:solidFill>
                  <a:srgbClr val="0070C0"/>
                </a:solidFill>
              </a:rPr>
              <a:t>– bu internetde hyzmatlaryň we harytlaryň töleginde ulanylýan serişde bolup, hakyky pul ýaly gymmatlyga eýedir.</a:t>
            </a:r>
            <a:endParaRPr lang="ru-RU" sz="2400" dirty="0">
              <a:solidFill>
                <a:srgbClr val="0070C0"/>
              </a:solidFill>
            </a:endParaRPr>
          </a:p>
          <a:p>
            <a:r>
              <a:rPr lang="tk-TM" sz="2400" i="1" dirty="0">
                <a:solidFill>
                  <a:srgbClr val="0070C0"/>
                </a:solidFill>
              </a:rPr>
              <a:t>Elektron puluň esasy görnüşleri:</a:t>
            </a:r>
          </a:p>
          <a:p>
            <a:pPr algn="just"/>
            <a:r>
              <a:rPr lang="ru-RU" sz="2400" b="1" dirty="0">
                <a:solidFill>
                  <a:srgbClr val="0070C0"/>
                </a:solidFill>
              </a:rPr>
              <a:t>PayPal</a:t>
            </a:r>
            <a:r>
              <a:rPr lang="ru-RU" sz="2400" dirty="0">
                <a:solidFill>
                  <a:srgbClr val="0070C0"/>
                </a:solidFill>
              </a:rPr>
              <a:t> – </a:t>
            </a:r>
            <a:r>
              <a:rPr lang="tk-TM" sz="2400" dirty="0">
                <a:solidFill>
                  <a:srgbClr val="0070C0"/>
                </a:solidFill>
              </a:rPr>
              <a:t>dünýäde meşhur elektron pul ulgamy bolup, islendik ýurduň internet dükanlarynda hyzmatlar we harytlar boýunça hasaplaşyklar üçin ulanylyp bilner.</a:t>
            </a:r>
            <a:endParaRPr lang="ru-RU" sz="2400" dirty="0">
              <a:solidFill>
                <a:srgbClr val="0070C0"/>
              </a:solidFill>
            </a:endParaRPr>
          </a:p>
          <a:p>
            <a:pPr algn="just"/>
            <a:r>
              <a:rPr lang="tk-TM" sz="2400" b="1" dirty="0">
                <a:solidFill>
                  <a:srgbClr val="0070C0"/>
                </a:solidFill>
              </a:rPr>
              <a:t>Yande</a:t>
            </a:r>
            <a:r>
              <a:rPr lang="en-US" sz="2400" b="1" dirty="0">
                <a:solidFill>
                  <a:srgbClr val="0070C0"/>
                </a:solidFill>
              </a:rPr>
              <a:t>x wallet</a:t>
            </a:r>
            <a:r>
              <a:rPr lang="ru-RU" sz="2400" dirty="0">
                <a:solidFill>
                  <a:srgbClr val="0070C0"/>
                </a:solidFill>
              </a:rPr>
              <a:t>—</a:t>
            </a:r>
            <a:r>
              <a:rPr lang="tk-TM" sz="2400" dirty="0">
                <a:solidFill>
                  <a:srgbClr val="0070C0"/>
                </a:solidFill>
              </a:rPr>
              <a:t> onlaýn tölegleriň ýene-de bir meşhur ulgamy</a:t>
            </a:r>
            <a:r>
              <a:rPr lang="ru-RU" sz="2400" dirty="0">
                <a:solidFill>
                  <a:srgbClr val="0070C0"/>
                </a:solidFill>
              </a:rPr>
              <a:t>. </a:t>
            </a:r>
            <a:r>
              <a:rPr lang="tk-TM" sz="2400" dirty="0">
                <a:solidFill>
                  <a:srgbClr val="0070C0"/>
                </a:solidFill>
              </a:rPr>
              <a:t>Birbada tölegler</a:t>
            </a:r>
            <a:r>
              <a:rPr lang="ru-RU" sz="2400" dirty="0">
                <a:solidFill>
                  <a:srgbClr val="0070C0"/>
                </a:solidFill>
              </a:rPr>
              <a:t>, </a:t>
            </a:r>
            <a:r>
              <a:rPr lang="tk-TM" sz="2400" dirty="0">
                <a:solidFill>
                  <a:srgbClr val="0070C0"/>
                </a:solidFill>
              </a:rPr>
              <a:t>internetde hyzmatlaryň we harytlaryň tölegi</a:t>
            </a:r>
            <a:r>
              <a:rPr lang="ru-RU" sz="2400" dirty="0">
                <a:solidFill>
                  <a:srgbClr val="0070C0"/>
                </a:solidFill>
              </a:rPr>
              <a:t>, </a:t>
            </a:r>
            <a:r>
              <a:rPr lang="tk-TM" sz="2400" dirty="0">
                <a:solidFill>
                  <a:srgbClr val="0070C0"/>
                </a:solidFill>
              </a:rPr>
              <a:t>bank hasaplaşyklar we geçirimler üçin ulanylyp bilner. </a:t>
            </a:r>
            <a:endParaRPr lang="ru-RU" sz="2400" dirty="0">
              <a:solidFill>
                <a:srgbClr val="0070C0"/>
              </a:solidFill>
            </a:endParaRPr>
          </a:p>
          <a:p>
            <a:r>
              <a:rPr lang="en-US" sz="2400" b="1" dirty="0">
                <a:solidFill>
                  <a:srgbClr val="0070C0"/>
                </a:solidFill>
              </a:rPr>
              <a:t>Web money </a:t>
            </a:r>
            <a:r>
              <a:rPr lang="en-US" sz="2400" dirty="0">
                <a:solidFill>
                  <a:srgbClr val="0070C0"/>
                </a:solidFill>
              </a:rPr>
              <a:t>– </a:t>
            </a:r>
            <a:r>
              <a:rPr lang="tk-TM" sz="2400" dirty="0">
                <a:solidFill>
                  <a:srgbClr val="0070C0"/>
                </a:solidFill>
              </a:rPr>
              <a:t>elektron hasaplaşygyň iri ulgamy</a:t>
            </a:r>
            <a:r>
              <a:rPr lang="ru-RU" sz="2400" dirty="0">
                <a:solidFill>
                  <a:srgbClr val="0070C0"/>
                </a:solidFill>
              </a:rPr>
              <a:t>. </a:t>
            </a:r>
            <a:r>
              <a:rPr lang="tk-TM" sz="2400" dirty="0">
                <a:solidFill>
                  <a:srgbClr val="0070C0"/>
                </a:solidFill>
              </a:rPr>
              <a:t>Hyzmatlary tölemek</a:t>
            </a:r>
            <a:r>
              <a:rPr lang="ru-RU" sz="2400" dirty="0">
                <a:solidFill>
                  <a:srgbClr val="0070C0"/>
                </a:solidFill>
              </a:rPr>
              <a:t>, </a:t>
            </a:r>
            <a:r>
              <a:rPr lang="tk-TM" sz="2400" dirty="0">
                <a:solidFill>
                  <a:srgbClr val="0070C0"/>
                </a:solidFill>
              </a:rPr>
              <a:t>pul geçirimleri</a:t>
            </a:r>
            <a:r>
              <a:rPr lang="ru-RU" sz="2400" dirty="0">
                <a:solidFill>
                  <a:srgbClr val="0070C0"/>
                </a:solidFill>
              </a:rPr>
              <a:t>, </a:t>
            </a:r>
            <a:r>
              <a:rPr lang="tk-TM" sz="2400" dirty="0">
                <a:solidFill>
                  <a:srgbClr val="0070C0"/>
                </a:solidFill>
              </a:rPr>
              <a:t>karzlar.</a:t>
            </a:r>
            <a:r>
              <a:rPr lang="ru-RU" sz="2400" dirty="0">
                <a:solidFill>
                  <a:srgbClr val="0070C0"/>
                </a:solidFill>
              </a:rPr>
              <a:t> </a:t>
            </a:r>
          </a:p>
          <a:p>
            <a:endParaRPr lang="ru-RU" sz="2400" dirty="0">
              <a:solidFill>
                <a:srgbClr val="0070C0"/>
              </a:solidFill>
            </a:endParaRPr>
          </a:p>
        </p:txBody>
      </p:sp>
      <p:pic>
        <p:nvPicPr>
          <p:cNvPr id="4" name="Рисунок 3"/>
          <p:cNvPicPr>
            <a:picLocks noChangeAspect="1"/>
          </p:cNvPicPr>
          <p:nvPr/>
        </p:nvPicPr>
        <p:blipFill rotWithShape="1">
          <a:blip r:embed="rId2"/>
          <a:srcRect l="40213" t="45828" r="42645" b="42924"/>
          <a:stretch/>
        </p:blipFill>
        <p:spPr>
          <a:xfrm>
            <a:off x="9820817" y="293637"/>
            <a:ext cx="1853077" cy="613047"/>
          </a:xfrm>
          <a:prstGeom prst="rect">
            <a:avLst/>
          </a:prstGeom>
        </p:spPr>
      </p:pic>
      <p:pic>
        <p:nvPicPr>
          <p:cNvPr id="5" name="Рисунок 4"/>
          <p:cNvPicPr>
            <a:picLocks noChangeAspect="1"/>
          </p:cNvPicPr>
          <p:nvPr/>
        </p:nvPicPr>
        <p:blipFill rotWithShape="1">
          <a:blip r:embed="rId3"/>
          <a:srcRect l="40286" t="42624" r="40350" b="47517"/>
          <a:stretch/>
        </p:blipFill>
        <p:spPr>
          <a:xfrm>
            <a:off x="8498389" y="1031767"/>
            <a:ext cx="2027026" cy="580509"/>
          </a:xfrm>
          <a:prstGeom prst="rect">
            <a:avLst/>
          </a:prstGeom>
        </p:spPr>
      </p:pic>
      <p:pic>
        <p:nvPicPr>
          <p:cNvPr id="6" name="Рисунок 5"/>
          <p:cNvPicPr>
            <a:picLocks noChangeAspect="1"/>
          </p:cNvPicPr>
          <p:nvPr/>
        </p:nvPicPr>
        <p:blipFill rotWithShape="1">
          <a:blip r:embed="rId4"/>
          <a:srcRect l="39468" t="39543" r="40164" b="49896"/>
          <a:stretch/>
        </p:blipFill>
        <p:spPr>
          <a:xfrm>
            <a:off x="7431993" y="394889"/>
            <a:ext cx="2132791" cy="622063"/>
          </a:xfrm>
          <a:prstGeom prst="rect">
            <a:avLst/>
          </a:prstGeom>
        </p:spPr>
      </p:pic>
    </p:spTree>
    <p:extLst>
      <p:ext uri="{BB962C8B-B14F-4D97-AF65-F5344CB8AC3E}">
        <p14:creationId xmlns:p14="http://schemas.microsoft.com/office/powerpoint/2010/main" val="329922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normAutofit/>
          </a:bodyPr>
          <a:lstStyle/>
          <a:p>
            <a:pPr algn="ctr"/>
            <a:r>
              <a:rPr lang="tk-TM" sz="5400" b="1" dirty="0">
                <a:solidFill>
                  <a:schemeClr val="accent1">
                    <a:lumMod val="50000"/>
                  </a:schemeClr>
                </a:solidFill>
                <a:latin typeface="Arial" panose="020B0604020202020204" pitchFamily="34" charset="0"/>
                <a:cs typeface="Arial" panose="020B0604020202020204" pitchFamily="34" charset="0"/>
              </a:rPr>
              <a:t>Kriptowalýutalar</a:t>
            </a:r>
            <a:endParaRPr lang="ru-RU" sz="5400" dirty="0"/>
          </a:p>
        </p:txBody>
      </p:sp>
      <p:sp>
        <p:nvSpPr>
          <p:cNvPr id="7" name="Подзаголовок 2"/>
          <p:cNvSpPr txBox="1">
            <a:spLocks/>
          </p:cNvSpPr>
          <p:nvPr/>
        </p:nvSpPr>
        <p:spPr>
          <a:xfrm>
            <a:off x="5001208" y="1939159"/>
            <a:ext cx="6960637" cy="431274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tk-TM" sz="2400" b="1" dirty="0"/>
              <a:t>Kryptowalýuta näme?</a:t>
            </a:r>
          </a:p>
          <a:p>
            <a:r>
              <a:rPr lang="tk-TM" sz="2400" dirty="0">
                <a:solidFill>
                  <a:schemeClr val="accent2">
                    <a:lumMod val="75000"/>
                  </a:schemeClr>
                </a:solidFill>
              </a:rPr>
              <a:t>Kryptowalýuta, bu howpsyzlyk maksady bilen kriptografiýa ulanýan sanly ýa-da hyýaly pul birligidir (walýuta). Kriptowalýutanyň howpsyzlygynyň berkligi sebäpli, onuň galp görnüşini ýasamak örän kyn.  Köp kriptowalýutalar blokçeýn tehnologiýasyna esaslanýan merkezileşdirilmedik,birnäçe kompýuter torlary tarapyndan dolandyrylýan, ulanylýan paýlaşdyrlan ulgamdyr. Kriptowalýutanyň aýratynlygy onuň has özüne çekijiligi, tebigylygy, hiç hili merkezi edara tarapyndan dolandyrylmaýanlygy, daşky täsirlere we manipulýasiýalara durnuklylygy. </a:t>
            </a:r>
          </a:p>
        </p:txBody>
      </p:sp>
      <p:pic>
        <p:nvPicPr>
          <p:cNvPr id="8" name="Picture 2" descr="ÐÐ°ÑÑÐ¸Ð½ÐºÐ¸ Ð¿Ð¾ Ð·Ð°Ð¿ÑÐ¾ÑÑ cryptocurren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9" y="2820023"/>
            <a:ext cx="4103525" cy="25730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815027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1909407" y="1917199"/>
            <a:ext cx="9082942" cy="4368550"/>
            <a:chOff x="2543594" y="1895865"/>
            <a:chExt cx="9206042" cy="4827687"/>
          </a:xfrm>
        </p:grpSpPr>
        <p:sp>
          <p:nvSpPr>
            <p:cNvPr id="6" name="Овал 5"/>
            <p:cNvSpPr/>
            <p:nvPr/>
          </p:nvSpPr>
          <p:spPr>
            <a:xfrm>
              <a:off x="5761528" y="2763935"/>
              <a:ext cx="2451887" cy="1618407"/>
            </a:xfrm>
            <a:prstGeom prst="ellipse">
              <a:avLst/>
            </a:prstGeom>
            <a:solidFill>
              <a:schemeClr val="accent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tk-TM" sz="2000" b="1" dirty="0"/>
                <a:t>Kriptowalýuta</a:t>
              </a:r>
              <a:endParaRPr lang="ru-RU" sz="2000" b="1" dirty="0"/>
            </a:p>
          </p:txBody>
        </p:sp>
        <p:sp>
          <p:nvSpPr>
            <p:cNvPr id="7" name="Овал 6"/>
            <p:cNvSpPr/>
            <p:nvPr/>
          </p:nvSpPr>
          <p:spPr>
            <a:xfrm>
              <a:off x="9563437" y="1959282"/>
              <a:ext cx="2186199" cy="1609306"/>
            </a:xfrm>
            <a:prstGeom prst="ellipse">
              <a:avLst/>
            </a:prstGeom>
            <a:effectLst>
              <a:outerShdw blurRad="50800" dist="38100" dir="18900000" algn="bl"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rtlCol="0" anchor="ctr"/>
            <a:lstStyle/>
            <a:p>
              <a:pPr algn="ctr"/>
              <a:r>
                <a:rPr lang="tk-TM" b="1" dirty="0"/>
                <a:t>Elýeterlilik</a:t>
              </a:r>
              <a:endParaRPr lang="ru-RU" b="1" dirty="0"/>
            </a:p>
          </p:txBody>
        </p:sp>
        <p:sp>
          <p:nvSpPr>
            <p:cNvPr id="8" name="Овал 7"/>
            <p:cNvSpPr/>
            <p:nvPr/>
          </p:nvSpPr>
          <p:spPr>
            <a:xfrm>
              <a:off x="9563437" y="5120908"/>
              <a:ext cx="2186199" cy="1553671"/>
            </a:xfrm>
            <a:prstGeom prst="ellipse">
              <a:avLst/>
            </a:prstGeom>
            <a:effectLst>
              <a:outerShdw blurRad="50800" dist="38100" dir="2700000" algn="tl"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rtlCol="0" anchor="ctr"/>
            <a:lstStyle/>
            <a:p>
              <a:pPr algn="ctr"/>
              <a:r>
                <a:rPr lang="tk-TM" b="1" dirty="0"/>
                <a:t>Goraglylyk</a:t>
              </a:r>
              <a:endParaRPr lang="ru-RU" b="1" dirty="0"/>
            </a:p>
          </p:txBody>
        </p:sp>
        <p:sp>
          <p:nvSpPr>
            <p:cNvPr id="9" name="Овал 8"/>
            <p:cNvSpPr/>
            <p:nvPr/>
          </p:nvSpPr>
          <p:spPr>
            <a:xfrm>
              <a:off x="2543594" y="1895865"/>
              <a:ext cx="2063469" cy="1553671"/>
            </a:xfrm>
            <a:prstGeom prst="ellipse">
              <a:avLst/>
            </a:prstGeom>
            <a:effectLst>
              <a:outerShdw blurRad="50800" dist="38100" dir="13500000" algn="br"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rtlCol="0" anchor="ctr"/>
            <a:lstStyle/>
            <a:p>
              <a:pPr algn="ctr"/>
              <a:r>
                <a:rPr lang="tk-TM" b="1" dirty="0"/>
                <a:t>Anonimlik</a:t>
              </a:r>
              <a:endParaRPr lang="ru-RU" b="1" dirty="0"/>
            </a:p>
          </p:txBody>
        </p:sp>
        <p:sp>
          <p:nvSpPr>
            <p:cNvPr id="10" name="Овал 9"/>
            <p:cNvSpPr/>
            <p:nvPr/>
          </p:nvSpPr>
          <p:spPr>
            <a:xfrm>
              <a:off x="2592925" y="5120909"/>
              <a:ext cx="2063469" cy="1553671"/>
            </a:xfrm>
            <a:prstGeom prst="ellipse">
              <a:avLst/>
            </a:prstGeom>
            <a:effectLst>
              <a:outerShdw blurRad="50800" dist="38100" dir="8100000" algn="tr"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rtlCol="0" anchor="ctr"/>
            <a:lstStyle/>
            <a:p>
              <a:pPr algn="ctr"/>
              <a:r>
                <a:rPr lang="tk-TM" b="1" dirty="0"/>
                <a:t>Globallyk we tizlik</a:t>
              </a:r>
              <a:endParaRPr lang="ru-RU" b="1" dirty="0"/>
            </a:p>
          </p:txBody>
        </p:sp>
        <p:sp>
          <p:nvSpPr>
            <p:cNvPr id="11" name="Овал 10"/>
            <p:cNvSpPr/>
            <p:nvPr/>
          </p:nvSpPr>
          <p:spPr>
            <a:xfrm>
              <a:off x="5589471" y="5059965"/>
              <a:ext cx="2847272" cy="1663587"/>
            </a:xfrm>
            <a:prstGeom prst="ellipse">
              <a:avLst/>
            </a:prstGeom>
            <a:effectLst>
              <a:outerShdw blurRad="50800" dist="38100" dir="5400000" algn="t"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rtlCol="0" anchor="ctr"/>
            <a:lstStyle/>
            <a:p>
              <a:pPr algn="ctr"/>
              <a:r>
                <a:rPr lang="tk-TM" b="1" dirty="0"/>
                <a:t>Tranzaksiýalaryň yzyna gaýtarylmazlygy</a:t>
              </a:r>
              <a:endParaRPr lang="ru-RU" b="1" dirty="0"/>
            </a:p>
          </p:txBody>
        </p:sp>
        <p:cxnSp>
          <p:nvCxnSpPr>
            <p:cNvPr id="13" name="Прямая со стрелкой 12"/>
            <p:cNvCxnSpPr>
              <a:stCxn id="6" idx="4"/>
              <a:endCxn id="11" idx="0"/>
            </p:cNvCxnSpPr>
            <p:nvPr/>
          </p:nvCxnSpPr>
          <p:spPr>
            <a:xfrm>
              <a:off x="6987472" y="4382341"/>
              <a:ext cx="25636" cy="677623"/>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5" name="Прямая со стрелкой 14"/>
            <p:cNvCxnSpPr>
              <a:stCxn id="6" idx="5"/>
              <a:endCxn id="8" idx="1"/>
            </p:cNvCxnSpPr>
            <p:nvPr/>
          </p:nvCxnSpPr>
          <p:spPr>
            <a:xfrm>
              <a:off x="7854344" y="4145332"/>
              <a:ext cx="2029254" cy="1203106"/>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6" name="Прямая со стрелкой 15"/>
            <p:cNvCxnSpPr>
              <a:endCxn id="9" idx="6"/>
            </p:cNvCxnSpPr>
            <p:nvPr/>
          </p:nvCxnSpPr>
          <p:spPr>
            <a:xfrm flipH="1" flipV="1">
              <a:off x="4607063" y="2672701"/>
              <a:ext cx="1154465" cy="695797"/>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7" name="Прямая со стрелкой 16"/>
            <p:cNvCxnSpPr>
              <a:stCxn id="6" idx="3"/>
              <a:endCxn id="10" idx="7"/>
            </p:cNvCxnSpPr>
            <p:nvPr/>
          </p:nvCxnSpPr>
          <p:spPr>
            <a:xfrm flipH="1">
              <a:off x="4354206" y="4145332"/>
              <a:ext cx="1766393" cy="1203107"/>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8" name="Прямая со стрелкой 17"/>
            <p:cNvCxnSpPr>
              <a:stCxn id="6" idx="6"/>
              <a:endCxn id="7" idx="2"/>
            </p:cNvCxnSpPr>
            <p:nvPr/>
          </p:nvCxnSpPr>
          <p:spPr>
            <a:xfrm flipV="1">
              <a:off x="8213415" y="2763935"/>
              <a:ext cx="1350022" cy="809204"/>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grpSp>
      <p:sp>
        <p:nvSpPr>
          <p:cNvPr id="20" name="Заголовок 5"/>
          <p:cNvSpPr>
            <a:spLocks noGrp="1"/>
          </p:cNvSpPr>
          <p:nvPr>
            <p:ph type="title"/>
          </p:nvPr>
        </p:nvSpPr>
        <p:spPr/>
        <p:txBody>
          <a:bodyPr>
            <a:noAutofit/>
          </a:bodyPr>
          <a:lstStyle/>
          <a:p>
            <a:pPr algn="ctr"/>
            <a:r>
              <a:rPr lang="tk-TM" sz="5400" b="1" dirty="0">
                <a:solidFill>
                  <a:schemeClr val="accent1">
                    <a:lumMod val="50000"/>
                  </a:schemeClr>
                </a:solidFill>
                <a:latin typeface="Arial" panose="020B0604020202020204" pitchFamily="34" charset="0"/>
                <a:cs typeface="Arial" panose="020B0604020202020204" pitchFamily="34" charset="0"/>
              </a:rPr>
              <a:t>Kriptowalýutalaryň esasy artykmaçlyklary</a:t>
            </a:r>
            <a:endParaRPr lang="ru-RU" sz="5400" dirty="0"/>
          </a:p>
        </p:txBody>
      </p:sp>
    </p:spTree>
    <p:extLst>
      <p:ext uri="{BB962C8B-B14F-4D97-AF65-F5344CB8AC3E}">
        <p14:creationId xmlns:p14="http://schemas.microsoft.com/office/powerpoint/2010/main" val="99000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tk-TM" sz="5400" b="1" dirty="0">
                <a:solidFill>
                  <a:schemeClr val="accent1">
                    <a:lumMod val="50000"/>
                  </a:schemeClr>
                </a:solidFill>
                <a:latin typeface="Arial" panose="020B0604020202020204" pitchFamily="34" charset="0"/>
                <a:cs typeface="Arial" panose="020B0604020202020204" pitchFamily="34" charset="0"/>
              </a:rPr>
              <a:t>Bit</a:t>
            </a:r>
            <a:r>
              <a:rPr lang="en-US" sz="5400" b="1" dirty="0">
                <a:solidFill>
                  <a:schemeClr val="accent1">
                    <a:lumMod val="50000"/>
                  </a:schemeClr>
                </a:solidFill>
                <a:latin typeface="Arial" panose="020B0604020202020204" pitchFamily="34" charset="0"/>
                <a:cs typeface="Arial" panose="020B0604020202020204" pitchFamily="34" charset="0"/>
              </a:rPr>
              <a:t>coin</a:t>
            </a:r>
            <a:endParaRPr lang="en-US" dirty="0"/>
          </a:p>
        </p:txBody>
      </p:sp>
      <p:sp>
        <p:nvSpPr>
          <p:cNvPr id="3" name="Объект 2"/>
          <p:cNvSpPr>
            <a:spLocks noGrp="1"/>
          </p:cNvSpPr>
          <p:nvPr>
            <p:ph idx="1"/>
          </p:nvPr>
        </p:nvSpPr>
        <p:spPr/>
        <p:txBody>
          <a:bodyPr>
            <a:normAutofit/>
          </a:bodyPr>
          <a:lstStyle/>
          <a:p>
            <a:endParaRPr lang="ru-RU" sz="2400" dirty="0">
              <a:solidFill>
                <a:schemeClr val="accent1">
                  <a:lumMod val="75000"/>
                </a:schemeClr>
              </a:solidFill>
            </a:endParaRPr>
          </a:p>
          <a:p>
            <a:r>
              <a:rPr lang="tk-TM" sz="2400" dirty="0">
                <a:solidFill>
                  <a:schemeClr val="accent1">
                    <a:lumMod val="75000"/>
                  </a:schemeClr>
                </a:solidFill>
              </a:rPr>
              <a:t>M</a:t>
            </a:r>
            <a:r>
              <a:rPr lang="ru-RU" sz="2400" dirty="0" err="1">
                <a:solidFill>
                  <a:schemeClr val="accent1">
                    <a:lumMod val="75000"/>
                  </a:schemeClr>
                </a:solidFill>
              </a:rPr>
              <a:t>erkezi</a:t>
            </a:r>
            <a:r>
              <a:rPr lang="ru-RU" sz="2400" dirty="0">
                <a:solidFill>
                  <a:schemeClr val="accent1">
                    <a:lumMod val="75000"/>
                  </a:schemeClr>
                </a:solidFill>
              </a:rPr>
              <a:t> </a:t>
            </a:r>
            <a:r>
              <a:rPr lang="ru-RU" sz="2400" dirty="0" err="1">
                <a:solidFill>
                  <a:schemeClr val="accent1">
                    <a:lumMod val="75000"/>
                  </a:schemeClr>
                </a:solidFill>
              </a:rPr>
              <a:t>bir</a:t>
            </a:r>
            <a:r>
              <a:rPr lang="ru-RU" sz="2400" dirty="0">
                <a:solidFill>
                  <a:schemeClr val="accent1">
                    <a:lumMod val="75000"/>
                  </a:schemeClr>
                </a:solidFill>
              </a:rPr>
              <a:t> </a:t>
            </a:r>
            <a:r>
              <a:rPr lang="ru-RU" sz="2400" dirty="0" err="1">
                <a:solidFill>
                  <a:schemeClr val="accent1">
                    <a:lumMod val="75000"/>
                  </a:schemeClr>
                </a:solidFill>
              </a:rPr>
              <a:t>dolandyryjysy</a:t>
            </a:r>
            <a:r>
              <a:rPr lang="ru-RU" sz="2400" dirty="0">
                <a:solidFill>
                  <a:schemeClr val="accent1">
                    <a:lumMod val="75000"/>
                  </a:schemeClr>
                </a:solidFill>
              </a:rPr>
              <a:t> </a:t>
            </a:r>
            <a:r>
              <a:rPr lang="ru-RU" sz="2400" dirty="0" err="1">
                <a:solidFill>
                  <a:schemeClr val="accent1">
                    <a:lumMod val="75000"/>
                  </a:schemeClr>
                </a:solidFill>
              </a:rPr>
              <a:t>bolmaýan</a:t>
            </a:r>
            <a:r>
              <a:rPr lang="ru-RU" sz="2400" dirty="0">
                <a:solidFill>
                  <a:schemeClr val="accent1">
                    <a:lumMod val="75000"/>
                  </a:schemeClr>
                </a:solidFill>
              </a:rPr>
              <a:t>, </a:t>
            </a:r>
            <a:r>
              <a:rPr lang="ru-RU" sz="2400" dirty="0" err="1">
                <a:solidFill>
                  <a:schemeClr val="accent1">
                    <a:lumMod val="75000"/>
                  </a:schemeClr>
                </a:solidFill>
              </a:rPr>
              <a:t>esasynda</a:t>
            </a:r>
            <a:r>
              <a:rPr lang="ru-RU" sz="2400" dirty="0">
                <a:solidFill>
                  <a:schemeClr val="accent1">
                    <a:lumMod val="75000"/>
                  </a:schemeClr>
                </a:solidFill>
              </a:rPr>
              <a:t> </a:t>
            </a:r>
            <a:r>
              <a:rPr lang="ru-RU" sz="2400" dirty="0" err="1">
                <a:solidFill>
                  <a:schemeClr val="accent1">
                    <a:lumMod val="75000"/>
                  </a:schemeClr>
                </a:solidFill>
              </a:rPr>
              <a:t>blokçe</a:t>
            </a:r>
            <a:r>
              <a:rPr lang="tk-TM" sz="2400" dirty="0">
                <a:solidFill>
                  <a:schemeClr val="accent1">
                    <a:lumMod val="75000"/>
                  </a:schemeClr>
                </a:solidFill>
              </a:rPr>
              <a:t>ý</a:t>
            </a:r>
            <a:r>
              <a:rPr lang="ru-RU" sz="2400" dirty="0">
                <a:solidFill>
                  <a:schemeClr val="accent1">
                    <a:lumMod val="75000"/>
                  </a:schemeClr>
                </a:solidFill>
              </a:rPr>
              <a:t>n </a:t>
            </a:r>
            <a:r>
              <a:rPr lang="ru-RU" sz="2400" dirty="0" err="1">
                <a:solidFill>
                  <a:schemeClr val="accent1">
                    <a:lumMod val="75000"/>
                  </a:schemeClr>
                </a:solidFill>
              </a:rPr>
              <a:t>tehnologiýasyny</a:t>
            </a:r>
            <a:r>
              <a:rPr lang="ru-RU" sz="2400" dirty="0">
                <a:solidFill>
                  <a:schemeClr val="accent1">
                    <a:lumMod val="75000"/>
                  </a:schemeClr>
                </a:solidFill>
              </a:rPr>
              <a:t> </a:t>
            </a:r>
            <a:r>
              <a:rPr lang="ru-RU" sz="2400" dirty="0" err="1">
                <a:solidFill>
                  <a:schemeClr val="accent1">
                    <a:lumMod val="75000"/>
                  </a:schemeClr>
                </a:solidFill>
              </a:rPr>
              <a:t>ulanan</a:t>
            </a:r>
            <a:r>
              <a:rPr lang="ru-RU" sz="2400" dirty="0">
                <a:solidFill>
                  <a:schemeClr val="accent1">
                    <a:lumMod val="75000"/>
                  </a:schemeClr>
                </a:solidFill>
              </a:rPr>
              <a:t> </a:t>
            </a:r>
            <a:r>
              <a:rPr lang="ru-RU" sz="2400" dirty="0" err="1">
                <a:solidFill>
                  <a:schemeClr val="accent1">
                    <a:lumMod val="75000"/>
                  </a:schemeClr>
                </a:solidFill>
              </a:rPr>
              <a:t>ilkinji</a:t>
            </a:r>
            <a:r>
              <a:rPr lang="ru-RU" sz="2400" dirty="0">
                <a:solidFill>
                  <a:schemeClr val="accent1">
                    <a:lumMod val="75000"/>
                  </a:schemeClr>
                </a:solidFill>
              </a:rPr>
              <a:t> </a:t>
            </a:r>
            <a:r>
              <a:rPr lang="ru-RU" sz="2400" dirty="0" err="1">
                <a:solidFill>
                  <a:schemeClr val="accent1">
                    <a:lumMod val="75000"/>
                  </a:schemeClr>
                </a:solidFill>
              </a:rPr>
              <a:t>we</a:t>
            </a:r>
            <a:r>
              <a:rPr lang="ru-RU" sz="2400" dirty="0">
                <a:solidFill>
                  <a:schemeClr val="accent1">
                    <a:lumMod val="75000"/>
                  </a:schemeClr>
                </a:solidFill>
              </a:rPr>
              <a:t> </a:t>
            </a:r>
            <a:r>
              <a:rPr lang="ru-RU" sz="2400" dirty="0" err="1">
                <a:solidFill>
                  <a:schemeClr val="accent1">
                    <a:lumMod val="75000"/>
                  </a:schemeClr>
                </a:solidFill>
              </a:rPr>
              <a:t>iň</a:t>
            </a:r>
            <a:r>
              <a:rPr lang="ru-RU" sz="2400" dirty="0">
                <a:solidFill>
                  <a:schemeClr val="accent1">
                    <a:lumMod val="75000"/>
                  </a:schemeClr>
                </a:solidFill>
              </a:rPr>
              <a:t> </a:t>
            </a:r>
            <a:r>
              <a:rPr lang="ru-RU" sz="2400" dirty="0" err="1">
                <a:solidFill>
                  <a:schemeClr val="accent1">
                    <a:lumMod val="75000"/>
                  </a:schemeClr>
                </a:solidFill>
              </a:rPr>
              <a:t>meşhur</a:t>
            </a:r>
            <a:r>
              <a:rPr lang="ru-RU" sz="2400" dirty="0">
                <a:solidFill>
                  <a:schemeClr val="accent1">
                    <a:lumMod val="75000"/>
                  </a:schemeClr>
                </a:solidFill>
              </a:rPr>
              <a:t> </a:t>
            </a:r>
            <a:r>
              <a:rPr lang="ru-RU" sz="2400" dirty="0" err="1">
                <a:solidFill>
                  <a:schemeClr val="accent1">
                    <a:lumMod val="75000"/>
                  </a:schemeClr>
                </a:solidFill>
              </a:rPr>
              <a:t>sanly</a:t>
            </a:r>
            <a:r>
              <a:rPr lang="ru-RU" sz="2400" dirty="0">
                <a:solidFill>
                  <a:schemeClr val="accent1">
                    <a:lumMod val="75000"/>
                  </a:schemeClr>
                </a:solidFill>
              </a:rPr>
              <a:t> </a:t>
            </a:r>
            <a:r>
              <a:rPr lang="ru-RU" sz="2400" dirty="0" err="1">
                <a:solidFill>
                  <a:schemeClr val="accent1">
                    <a:lumMod val="75000"/>
                  </a:schemeClr>
                </a:solidFill>
              </a:rPr>
              <a:t>pul</a:t>
            </a:r>
            <a:r>
              <a:rPr lang="ru-RU" sz="2400" dirty="0">
                <a:solidFill>
                  <a:schemeClr val="accent1">
                    <a:lumMod val="75000"/>
                  </a:schemeClr>
                </a:solidFill>
              </a:rPr>
              <a:t> </a:t>
            </a:r>
            <a:r>
              <a:rPr lang="ru-RU" sz="2400" dirty="0" err="1">
                <a:solidFill>
                  <a:schemeClr val="accent1">
                    <a:lumMod val="75000"/>
                  </a:schemeClr>
                </a:solidFill>
              </a:rPr>
              <a:t>birligidir</a:t>
            </a:r>
            <a:r>
              <a:rPr lang="ru-RU" sz="2400" dirty="0">
                <a:solidFill>
                  <a:schemeClr val="accent1">
                    <a:lumMod val="75000"/>
                  </a:schemeClr>
                </a:solidFill>
              </a:rPr>
              <a:t>. </a:t>
            </a:r>
            <a:r>
              <a:rPr lang="tk-TM" sz="2400" dirty="0">
                <a:solidFill>
                  <a:schemeClr val="accent1">
                    <a:lumMod val="75000"/>
                  </a:schemeClr>
                </a:solidFill>
              </a:rPr>
              <a:t>B</a:t>
            </a:r>
            <a:r>
              <a:rPr lang="en-US" sz="2400" dirty="0" err="1">
                <a:solidFill>
                  <a:schemeClr val="accent1">
                    <a:lumMod val="75000"/>
                  </a:schemeClr>
                </a:solidFill>
              </a:rPr>
              <a:t>itcoin</a:t>
            </a:r>
            <a:r>
              <a:rPr lang="ru-RU" sz="2400" dirty="0">
                <a:solidFill>
                  <a:schemeClr val="accent1">
                    <a:lumMod val="75000"/>
                  </a:schemeClr>
                </a:solidFill>
              </a:rPr>
              <a:t>-</a:t>
            </a:r>
            <a:r>
              <a:rPr lang="ru-RU" sz="2400" dirty="0" err="1">
                <a:solidFill>
                  <a:schemeClr val="accent1">
                    <a:lumMod val="75000"/>
                  </a:schemeClr>
                </a:solidFill>
              </a:rPr>
              <a:t>de</a:t>
            </a:r>
            <a:r>
              <a:rPr lang="ru-RU" sz="2400" dirty="0">
                <a:solidFill>
                  <a:schemeClr val="accent1">
                    <a:lumMod val="75000"/>
                  </a:schemeClr>
                </a:solidFill>
              </a:rPr>
              <a:t> </a:t>
            </a:r>
            <a:r>
              <a:rPr lang="ru-RU" sz="2400" dirty="0" err="1">
                <a:solidFill>
                  <a:schemeClr val="accent1">
                    <a:lumMod val="75000"/>
                  </a:schemeClr>
                </a:solidFill>
              </a:rPr>
              <a:t>ýerine</a:t>
            </a:r>
            <a:r>
              <a:rPr lang="ru-RU" sz="2400" dirty="0">
                <a:solidFill>
                  <a:schemeClr val="accent1">
                    <a:lumMod val="75000"/>
                  </a:schemeClr>
                </a:solidFill>
              </a:rPr>
              <a:t> </a:t>
            </a:r>
            <a:r>
              <a:rPr lang="ru-RU" sz="2400" dirty="0" err="1">
                <a:solidFill>
                  <a:schemeClr val="accent1">
                    <a:lumMod val="75000"/>
                  </a:schemeClr>
                </a:solidFill>
              </a:rPr>
              <a:t>ýetirilen</a:t>
            </a:r>
            <a:r>
              <a:rPr lang="ru-RU" sz="2400" dirty="0">
                <a:solidFill>
                  <a:schemeClr val="accent1">
                    <a:lumMod val="75000"/>
                  </a:schemeClr>
                </a:solidFill>
              </a:rPr>
              <a:t> </a:t>
            </a:r>
            <a:r>
              <a:rPr lang="ru-RU" sz="2400" dirty="0" err="1">
                <a:solidFill>
                  <a:schemeClr val="accent1">
                    <a:lumMod val="75000"/>
                  </a:schemeClr>
                </a:solidFill>
              </a:rPr>
              <a:t>amallar</a:t>
            </a:r>
            <a:r>
              <a:rPr lang="ru-RU" sz="2400" dirty="0">
                <a:solidFill>
                  <a:schemeClr val="accent1">
                    <a:lumMod val="75000"/>
                  </a:schemeClr>
                </a:solidFill>
              </a:rPr>
              <a:t> </a:t>
            </a:r>
            <a:r>
              <a:rPr lang="en-US" sz="2400" dirty="0">
                <a:solidFill>
                  <a:schemeClr val="accent1">
                    <a:lumMod val="75000"/>
                  </a:schemeClr>
                </a:solidFill>
              </a:rPr>
              <a:t>bitcoin</a:t>
            </a:r>
            <a:r>
              <a:rPr lang="ru-RU" sz="2400" dirty="0">
                <a:solidFill>
                  <a:schemeClr val="accent1">
                    <a:lumMod val="75000"/>
                  </a:schemeClr>
                </a:solidFill>
              </a:rPr>
              <a:t>-</a:t>
            </a:r>
            <a:r>
              <a:rPr lang="ru-RU" sz="2400" dirty="0" err="1">
                <a:solidFill>
                  <a:schemeClr val="accent1">
                    <a:lumMod val="75000"/>
                  </a:schemeClr>
                </a:solidFill>
              </a:rPr>
              <a:t>iň</a:t>
            </a:r>
            <a:r>
              <a:rPr lang="ru-RU" sz="2400" dirty="0">
                <a:solidFill>
                  <a:schemeClr val="accent1">
                    <a:lumMod val="75000"/>
                  </a:schemeClr>
                </a:solidFill>
              </a:rPr>
              <a:t> </a:t>
            </a:r>
            <a:r>
              <a:rPr lang="ru-RU" sz="2400" dirty="0" err="1">
                <a:solidFill>
                  <a:schemeClr val="accent1">
                    <a:lumMod val="75000"/>
                  </a:schemeClr>
                </a:solidFill>
              </a:rPr>
              <a:t>blok</a:t>
            </a:r>
            <a:r>
              <a:rPr lang="tk-TM" sz="2400" dirty="0">
                <a:solidFill>
                  <a:schemeClr val="accent1">
                    <a:lumMod val="75000"/>
                  </a:schemeClr>
                </a:solidFill>
              </a:rPr>
              <a:t> </a:t>
            </a:r>
            <a:r>
              <a:rPr lang="ru-RU" sz="2400" dirty="0" err="1">
                <a:solidFill>
                  <a:schemeClr val="accent1">
                    <a:lumMod val="75000"/>
                  </a:schemeClr>
                </a:solidFill>
              </a:rPr>
              <a:t>zynjyrynda</a:t>
            </a:r>
            <a:r>
              <a:rPr lang="ru-RU" sz="2400" dirty="0">
                <a:solidFill>
                  <a:schemeClr val="accent1">
                    <a:lumMod val="75000"/>
                  </a:schemeClr>
                </a:solidFill>
              </a:rPr>
              <a:t> </a:t>
            </a:r>
            <a:r>
              <a:rPr lang="ru-RU" sz="2400" dirty="0" err="1">
                <a:solidFill>
                  <a:schemeClr val="accent1">
                    <a:lumMod val="75000"/>
                  </a:schemeClr>
                </a:solidFill>
              </a:rPr>
              <a:t>saklanýar</a:t>
            </a:r>
            <a:r>
              <a:rPr lang="ru-RU" sz="2400" dirty="0">
                <a:solidFill>
                  <a:schemeClr val="accent1">
                    <a:lumMod val="75000"/>
                  </a:schemeClr>
                </a:solidFill>
              </a:rPr>
              <a:t> </a:t>
            </a:r>
            <a:r>
              <a:rPr lang="ru-RU" sz="2400" dirty="0" err="1">
                <a:solidFill>
                  <a:schemeClr val="accent1">
                    <a:lumMod val="75000"/>
                  </a:schemeClr>
                </a:solidFill>
              </a:rPr>
              <a:t>we</a:t>
            </a:r>
            <a:r>
              <a:rPr lang="ru-RU" sz="2400" dirty="0">
                <a:solidFill>
                  <a:schemeClr val="accent1">
                    <a:lumMod val="75000"/>
                  </a:schemeClr>
                </a:solidFill>
              </a:rPr>
              <a:t> </a:t>
            </a:r>
            <a:r>
              <a:rPr lang="tk-TM" sz="2400" dirty="0">
                <a:solidFill>
                  <a:schemeClr val="accent1">
                    <a:lumMod val="75000"/>
                  </a:schemeClr>
                </a:solidFill>
              </a:rPr>
              <a:t>bu zynjyrlar</a:t>
            </a:r>
            <a:r>
              <a:rPr lang="ru-RU" sz="2400" dirty="0">
                <a:solidFill>
                  <a:schemeClr val="accent1">
                    <a:lumMod val="75000"/>
                  </a:schemeClr>
                </a:solidFill>
              </a:rPr>
              <a:t> </a:t>
            </a:r>
            <a:r>
              <a:rPr lang="ru-RU" sz="2400" dirty="0" err="1">
                <a:solidFill>
                  <a:schemeClr val="accent1">
                    <a:lumMod val="75000"/>
                  </a:schemeClr>
                </a:solidFill>
              </a:rPr>
              <a:t>köpçülige</a:t>
            </a:r>
            <a:r>
              <a:rPr lang="ru-RU" sz="2400" dirty="0">
                <a:solidFill>
                  <a:schemeClr val="accent1">
                    <a:lumMod val="75000"/>
                  </a:schemeClr>
                </a:solidFill>
              </a:rPr>
              <a:t> </a:t>
            </a:r>
            <a:r>
              <a:rPr lang="ru-RU" sz="2400" dirty="0" err="1">
                <a:solidFill>
                  <a:schemeClr val="accent1">
                    <a:lumMod val="75000"/>
                  </a:schemeClr>
                </a:solidFill>
              </a:rPr>
              <a:t>açykdyr</a:t>
            </a:r>
            <a:r>
              <a:rPr lang="ru-RU" sz="2400" dirty="0">
                <a:solidFill>
                  <a:schemeClr val="accent1">
                    <a:lumMod val="75000"/>
                  </a:schemeClr>
                </a:solidFill>
              </a:rPr>
              <a:t>. </a:t>
            </a:r>
            <a:r>
              <a:rPr lang="ru-RU" sz="2400" dirty="0" err="1">
                <a:solidFill>
                  <a:schemeClr val="accent1">
                    <a:lumMod val="75000"/>
                  </a:schemeClr>
                </a:solidFill>
              </a:rPr>
              <a:t>Ýagny</a:t>
            </a:r>
            <a:r>
              <a:rPr lang="ru-RU" sz="2400" dirty="0">
                <a:solidFill>
                  <a:schemeClr val="accent1">
                    <a:lumMod val="75000"/>
                  </a:schemeClr>
                </a:solidFill>
              </a:rPr>
              <a:t> </a:t>
            </a:r>
            <a:r>
              <a:rPr lang="ru-RU" sz="2400" dirty="0" err="1">
                <a:solidFill>
                  <a:schemeClr val="accent1">
                    <a:lumMod val="75000"/>
                  </a:schemeClr>
                </a:solidFill>
              </a:rPr>
              <a:t>islendik</a:t>
            </a:r>
            <a:r>
              <a:rPr lang="ru-RU" sz="2400" dirty="0">
                <a:solidFill>
                  <a:schemeClr val="accent1">
                    <a:lumMod val="75000"/>
                  </a:schemeClr>
                </a:solidFill>
              </a:rPr>
              <a:t> </a:t>
            </a:r>
            <a:r>
              <a:rPr lang="ru-RU" sz="2400" dirty="0" err="1">
                <a:solidFill>
                  <a:schemeClr val="accent1">
                    <a:lumMod val="75000"/>
                  </a:schemeClr>
                </a:solidFill>
              </a:rPr>
              <a:t>kişi</a:t>
            </a:r>
            <a:r>
              <a:rPr lang="ru-RU" sz="2400" dirty="0">
                <a:solidFill>
                  <a:schemeClr val="accent1">
                    <a:lumMod val="75000"/>
                  </a:schemeClr>
                </a:solidFill>
              </a:rPr>
              <a:t> </a:t>
            </a:r>
            <a:r>
              <a:rPr lang="en-US" sz="2400" dirty="0">
                <a:solidFill>
                  <a:schemeClr val="accent1">
                    <a:lumMod val="75000"/>
                  </a:schemeClr>
                </a:solidFill>
              </a:rPr>
              <a:t>bitcoin</a:t>
            </a:r>
            <a:r>
              <a:rPr lang="ru-RU" sz="2400" dirty="0">
                <a:solidFill>
                  <a:schemeClr val="accent1">
                    <a:lumMod val="75000"/>
                  </a:schemeClr>
                </a:solidFill>
              </a:rPr>
              <a:t>-</a:t>
            </a:r>
            <a:r>
              <a:rPr lang="ru-RU" sz="2400" dirty="0" err="1">
                <a:solidFill>
                  <a:schemeClr val="accent1">
                    <a:lumMod val="75000"/>
                  </a:schemeClr>
                </a:solidFill>
              </a:rPr>
              <a:t>iň</a:t>
            </a:r>
            <a:r>
              <a:rPr lang="ru-RU" sz="2400" dirty="0">
                <a:solidFill>
                  <a:schemeClr val="accent1">
                    <a:lumMod val="75000"/>
                  </a:schemeClr>
                </a:solidFill>
              </a:rPr>
              <a:t> </a:t>
            </a:r>
            <a:r>
              <a:rPr lang="ru-RU" sz="2400" dirty="0" err="1">
                <a:solidFill>
                  <a:schemeClr val="accent1">
                    <a:lumMod val="75000"/>
                  </a:schemeClr>
                </a:solidFill>
              </a:rPr>
              <a:t>maglumatlar</a:t>
            </a:r>
            <a:r>
              <a:rPr lang="ru-RU" sz="2400" dirty="0">
                <a:solidFill>
                  <a:schemeClr val="accent1">
                    <a:lumMod val="75000"/>
                  </a:schemeClr>
                </a:solidFill>
              </a:rPr>
              <a:t> </a:t>
            </a:r>
            <a:r>
              <a:rPr lang="tk-TM" sz="2400" dirty="0">
                <a:solidFill>
                  <a:schemeClr val="accent1">
                    <a:lumMod val="75000"/>
                  </a:schemeClr>
                </a:solidFill>
              </a:rPr>
              <a:t>goryny</a:t>
            </a:r>
            <a:r>
              <a:rPr lang="ru-RU" sz="2400" dirty="0">
                <a:solidFill>
                  <a:schemeClr val="accent1">
                    <a:lumMod val="75000"/>
                  </a:schemeClr>
                </a:solidFill>
              </a:rPr>
              <a:t> </a:t>
            </a:r>
            <a:r>
              <a:rPr lang="ru-RU" sz="2400" dirty="0" err="1">
                <a:solidFill>
                  <a:schemeClr val="accent1">
                    <a:lumMod val="75000"/>
                  </a:schemeClr>
                </a:solidFill>
              </a:rPr>
              <a:t>ýükläp</a:t>
            </a:r>
            <a:r>
              <a:rPr lang="tk-TM" sz="2400" dirty="0">
                <a:solidFill>
                  <a:schemeClr val="accent1">
                    <a:lumMod val="75000"/>
                  </a:schemeClr>
                </a:solidFill>
              </a:rPr>
              <a:t>,</a:t>
            </a:r>
            <a:r>
              <a:rPr lang="ru-RU" sz="2400" dirty="0">
                <a:solidFill>
                  <a:schemeClr val="accent1">
                    <a:lumMod val="75000"/>
                  </a:schemeClr>
                </a:solidFill>
              </a:rPr>
              <a:t> </a:t>
            </a:r>
            <a:r>
              <a:rPr lang="ru-RU" sz="2400" dirty="0" err="1">
                <a:solidFill>
                  <a:schemeClr val="accent1">
                    <a:lumMod val="75000"/>
                  </a:schemeClr>
                </a:solidFill>
              </a:rPr>
              <a:t>şu</a:t>
            </a:r>
            <a:r>
              <a:rPr lang="ru-RU" sz="2400" dirty="0">
                <a:solidFill>
                  <a:schemeClr val="accent1">
                    <a:lumMod val="75000"/>
                  </a:schemeClr>
                </a:solidFill>
              </a:rPr>
              <a:t> </a:t>
            </a:r>
            <a:r>
              <a:rPr lang="ru-RU" sz="2400" dirty="0" err="1">
                <a:solidFill>
                  <a:schemeClr val="accent1">
                    <a:lumMod val="75000"/>
                  </a:schemeClr>
                </a:solidFill>
              </a:rPr>
              <a:t>güne</a:t>
            </a:r>
            <a:r>
              <a:rPr lang="ru-RU" sz="2400" dirty="0">
                <a:solidFill>
                  <a:schemeClr val="accent1">
                    <a:lumMod val="75000"/>
                  </a:schemeClr>
                </a:solidFill>
              </a:rPr>
              <a:t> </a:t>
            </a:r>
            <a:r>
              <a:rPr lang="ru-RU" sz="2400" dirty="0" err="1">
                <a:solidFill>
                  <a:schemeClr val="accent1">
                    <a:lumMod val="75000"/>
                  </a:schemeClr>
                </a:solidFill>
              </a:rPr>
              <a:t>çenli</a:t>
            </a:r>
            <a:r>
              <a:rPr lang="ru-RU" sz="2400" dirty="0">
                <a:solidFill>
                  <a:schemeClr val="accent1">
                    <a:lumMod val="75000"/>
                  </a:schemeClr>
                </a:solidFill>
              </a:rPr>
              <a:t> </a:t>
            </a:r>
            <a:r>
              <a:rPr lang="ru-RU" sz="2400" dirty="0" err="1">
                <a:solidFill>
                  <a:schemeClr val="accent1">
                    <a:lumMod val="75000"/>
                  </a:schemeClr>
                </a:solidFill>
              </a:rPr>
              <a:t>ýerine</a:t>
            </a:r>
            <a:r>
              <a:rPr lang="ru-RU" sz="2400" dirty="0">
                <a:solidFill>
                  <a:schemeClr val="accent1">
                    <a:lumMod val="75000"/>
                  </a:schemeClr>
                </a:solidFill>
              </a:rPr>
              <a:t> </a:t>
            </a:r>
            <a:r>
              <a:rPr lang="ru-RU" sz="2400" dirty="0" err="1">
                <a:solidFill>
                  <a:schemeClr val="accent1">
                    <a:lumMod val="75000"/>
                  </a:schemeClr>
                </a:solidFill>
              </a:rPr>
              <a:t>ýetirilen</a:t>
            </a:r>
            <a:r>
              <a:rPr lang="ru-RU" sz="2400" dirty="0">
                <a:solidFill>
                  <a:schemeClr val="accent1">
                    <a:lumMod val="75000"/>
                  </a:schemeClr>
                </a:solidFill>
              </a:rPr>
              <a:t> </a:t>
            </a:r>
            <a:r>
              <a:rPr lang="ru-RU" sz="2400" dirty="0" err="1">
                <a:solidFill>
                  <a:schemeClr val="accent1">
                    <a:lumMod val="75000"/>
                  </a:schemeClr>
                </a:solidFill>
              </a:rPr>
              <a:t>ähli</a:t>
            </a:r>
            <a:r>
              <a:rPr lang="ru-RU" sz="2400" dirty="0">
                <a:solidFill>
                  <a:schemeClr val="accent1">
                    <a:lumMod val="75000"/>
                  </a:schemeClr>
                </a:solidFill>
              </a:rPr>
              <a:t> </a:t>
            </a:r>
            <a:r>
              <a:rPr lang="ru-RU" sz="2400" dirty="0" err="1">
                <a:solidFill>
                  <a:schemeClr val="accent1">
                    <a:lumMod val="75000"/>
                  </a:schemeClr>
                </a:solidFill>
              </a:rPr>
              <a:t>amallary</a:t>
            </a:r>
            <a:r>
              <a:rPr lang="ru-RU" sz="2400" dirty="0">
                <a:solidFill>
                  <a:schemeClr val="accent1">
                    <a:lumMod val="75000"/>
                  </a:schemeClr>
                </a:solidFill>
              </a:rPr>
              <a:t> </a:t>
            </a:r>
            <a:r>
              <a:rPr lang="ru-RU" sz="2400" dirty="0" err="1">
                <a:solidFill>
                  <a:schemeClr val="accent1">
                    <a:lumMod val="75000"/>
                  </a:schemeClr>
                </a:solidFill>
              </a:rPr>
              <a:t>görüp</a:t>
            </a:r>
            <a:r>
              <a:rPr lang="ru-RU" sz="2400" dirty="0">
                <a:solidFill>
                  <a:schemeClr val="accent1">
                    <a:lumMod val="75000"/>
                  </a:schemeClr>
                </a:solidFill>
              </a:rPr>
              <a:t> </a:t>
            </a:r>
            <a:r>
              <a:rPr lang="ru-RU" sz="2400" dirty="0" err="1">
                <a:solidFill>
                  <a:schemeClr val="accent1">
                    <a:lumMod val="75000"/>
                  </a:schemeClr>
                </a:solidFill>
              </a:rPr>
              <a:t>bilerler</a:t>
            </a:r>
            <a:r>
              <a:rPr lang="ru-RU" sz="2400" dirty="0">
                <a:solidFill>
                  <a:schemeClr val="accent1">
                    <a:lumMod val="75000"/>
                  </a:schemeClr>
                </a:solidFill>
              </a:rPr>
              <a:t>. </a:t>
            </a:r>
            <a:r>
              <a:rPr lang="tk-TM" sz="2400" dirty="0">
                <a:solidFill>
                  <a:schemeClr val="accent1">
                    <a:lumMod val="75000"/>
                  </a:schemeClr>
                </a:solidFill>
              </a:rPr>
              <a:t>B</a:t>
            </a:r>
            <a:r>
              <a:rPr lang="en-US" sz="2400" dirty="0" err="1">
                <a:solidFill>
                  <a:schemeClr val="accent1">
                    <a:lumMod val="75000"/>
                  </a:schemeClr>
                </a:solidFill>
              </a:rPr>
              <a:t>itcoin</a:t>
            </a:r>
            <a:r>
              <a:rPr lang="tk-TM" sz="2400" dirty="0">
                <a:solidFill>
                  <a:schemeClr val="accent1">
                    <a:lumMod val="75000"/>
                  </a:schemeClr>
                </a:solidFill>
              </a:rPr>
              <a:t>-iň mukdary</a:t>
            </a:r>
            <a:r>
              <a:rPr lang="ru-RU" sz="2400" dirty="0">
                <a:solidFill>
                  <a:schemeClr val="accent1">
                    <a:lumMod val="75000"/>
                  </a:schemeClr>
                </a:solidFill>
              </a:rPr>
              <a:t>, </a:t>
            </a:r>
            <a:r>
              <a:rPr lang="tk-TM" sz="2400" dirty="0">
                <a:solidFill>
                  <a:schemeClr val="accent1">
                    <a:lumMod val="75000"/>
                  </a:schemeClr>
                </a:solidFill>
              </a:rPr>
              <a:t>düzgünlerine</a:t>
            </a:r>
            <a:r>
              <a:rPr lang="ru-RU" sz="2400" dirty="0">
                <a:solidFill>
                  <a:schemeClr val="accent1">
                    <a:lumMod val="75000"/>
                  </a:schemeClr>
                </a:solidFill>
              </a:rPr>
              <a:t> </a:t>
            </a:r>
            <a:r>
              <a:rPr lang="ru-RU" sz="2400" dirty="0" err="1">
                <a:solidFill>
                  <a:schemeClr val="accent1">
                    <a:lumMod val="75000"/>
                  </a:schemeClr>
                </a:solidFill>
              </a:rPr>
              <a:t>görä</a:t>
            </a:r>
            <a:r>
              <a:rPr lang="ru-RU" sz="2400" dirty="0">
                <a:solidFill>
                  <a:schemeClr val="accent1">
                    <a:lumMod val="75000"/>
                  </a:schemeClr>
                </a:solidFill>
              </a:rPr>
              <a:t> 21 </a:t>
            </a:r>
            <a:r>
              <a:rPr lang="ru-RU" sz="2400" dirty="0" err="1">
                <a:solidFill>
                  <a:schemeClr val="accent1">
                    <a:lumMod val="75000"/>
                  </a:schemeClr>
                </a:solidFill>
              </a:rPr>
              <a:t>milýon</a:t>
            </a:r>
            <a:r>
              <a:rPr lang="ru-RU" sz="2400" dirty="0">
                <a:solidFill>
                  <a:schemeClr val="accent1">
                    <a:lumMod val="75000"/>
                  </a:schemeClr>
                </a:solidFill>
              </a:rPr>
              <a:t> </a:t>
            </a:r>
            <a:r>
              <a:rPr lang="ru-RU" sz="2400" dirty="0" err="1">
                <a:solidFill>
                  <a:schemeClr val="accent1">
                    <a:lumMod val="75000"/>
                  </a:schemeClr>
                </a:solidFill>
              </a:rPr>
              <a:t>bilen</a:t>
            </a:r>
            <a:r>
              <a:rPr lang="ru-RU" sz="2400" dirty="0">
                <a:solidFill>
                  <a:schemeClr val="accent1">
                    <a:lumMod val="75000"/>
                  </a:schemeClr>
                </a:solidFill>
              </a:rPr>
              <a:t> </a:t>
            </a:r>
            <a:r>
              <a:rPr lang="ru-RU" sz="2400" dirty="0" err="1">
                <a:solidFill>
                  <a:schemeClr val="accent1">
                    <a:lumMod val="75000"/>
                  </a:schemeClr>
                </a:solidFill>
              </a:rPr>
              <a:t>çäklendirilendir</a:t>
            </a:r>
            <a:r>
              <a:rPr lang="ru-RU" sz="2400" dirty="0">
                <a:solidFill>
                  <a:schemeClr val="accent1">
                    <a:lumMod val="75000"/>
                  </a:schemeClr>
                </a:solidFill>
              </a:rPr>
              <a:t> </a:t>
            </a:r>
            <a:r>
              <a:rPr lang="ru-RU" sz="2400" dirty="0" err="1">
                <a:solidFill>
                  <a:schemeClr val="accent1">
                    <a:lumMod val="75000"/>
                  </a:schemeClr>
                </a:solidFill>
              </a:rPr>
              <a:t>we</a:t>
            </a:r>
            <a:r>
              <a:rPr lang="ru-RU" sz="2400" dirty="0">
                <a:solidFill>
                  <a:schemeClr val="accent1">
                    <a:lumMod val="75000"/>
                  </a:schemeClr>
                </a:solidFill>
              </a:rPr>
              <a:t> </a:t>
            </a:r>
            <a:r>
              <a:rPr lang="ru-RU" sz="2400" dirty="0" err="1">
                <a:solidFill>
                  <a:schemeClr val="accent1">
                    <a:lumMod val="75000"/>
                  </a:schemeClr>
                </a:solidFill>
              </a:rPr>
              <a:t>şu</a:t>
            </a:r>
            <a:r>
              <a:rPr lang="ru-RU" sz="2400" dirty="0">
                <a:solidFill>
                  <a:schemeClr val="accent1">
                    <a:lumMod val="75000"/>
                  </a:schemeClr>
                </a:solidFill>
              </a:rPr>
              <a:t> </a:t>
            </a:r>
            <a:r>
              <a:rPr lang="ru-RU" sz="2400" dirty="0" err="1">
                <a:solidFill>
                  <a:schemeClr val="accent1">
                    <a:lumMod val="75000"/>
                  </a:schemeClr>
                </a:solidFill>
              </a:rPr>
              <a:t>wagta</a:t>
            </a:r>
            <a:r>
              <a:rPr lang="ru-RU" sz="2400" dirty="0">
                <a:solidFill>
                  <a:schemeClr val="accent1">
                    <a:lumMod val="75000"/>
                  </a:schemeClr>
                </a:solidFill>
              </a:rPr>
              <a:t> </a:t>
            </a:r>
            <a:r>
              <a:rPr lang="ru-RU" sz="2400" dirty="0" err="1">
                <a:solidFill>
                  <a:schemeClr val="accent1">
                    <a:lumMod val="75000"/>
                  </a:schemeClr>
                </a:solidFill>
              </a:rPr>
              <a:t>çenli</a:t>
            </a:r>
            <a:r>
              <a:rPr lang="ru-RU" sz="2400" dirty="0">
                <a:solidFill>
                  <a:schemeClr val="accent1">
                    <a:lumMod val="75000"/>
                  </a:schemeClr>
                </a:solidFill>
              </a:rPr>
              <a:t> 16 </a:t>
            </a:r>
            <a:r>
              <a:rPr lang="ru-RU" sz="2400" dirty="0" err="1">
                <a:solidFill>
                  <a:schemeClr val="accent1">
                    <a:lumMod val="75000"/>
                  </a:schemeClr>
                </a:solidFill>
              </a:rPr>
              <a:t>milýondan</a:t>
            </a:r>
            <a:r>
              <a:rPr lang="ru-RU" sz="2400" dirty="0">
                <a:solidFill>
                  <a:schemeClr val="accent1">
                    <a:lumMod val="75000"/>
                  </a:schemeClr>
                </a:solidFill>
              </a:rPr>
              <a:t> </a:t>
            </a:r>
            <a:r>
              <a:rPr lang="ru-RU" sz="2400" dirty="0" err="1">
                <a:solidFill>
                  <a:schemeClr val="accent1">
                    <a:lumMod val="75000"/>
                  </a:schemeClr>
                </a:solidFill>
              </a:rPr>
              <a:t>gowragy</a:t>
            </a:r>
            <a:r>
              <a:rPr lang="ru-RU" sz="2400" dirty="0">
                <a:solidFill>
                  <a:schemeClr val="accent1">
                    <a:lumMod val="75000"/>
                  </a:schemeClr>
                </a:solidFill>
              </a:rPr>
              <a:t> </a:t>
            </a:r>
            <a:r>
              <a:rPr lang="ru-RU" sz="2400" dirty="0" err="1">
                <a:solidFill>
                  <a:schemeClr val="accent1">
                    <a:lumMod val="75000"/>
                  </a:schemeClr>
                </a:solidFill>
              </a:rPr>
              <a:t>döredilen</a:t>
            </a:r>
            <a:r>
              <a:rPr lang="ru-RU" sz="2400" dirty="0">
                <a:solidFill>
                  <a:schemeClr val="accent1">
                    <a:lumMod val="75000"/>
                  </a:schemeClr>
                </a:solidFill>
              </a:rPr>
              <a:t>. </a:t>
            </a:r>
            <a:r>
              <a:rPr lang="tk-TM" sz="2400" dirty="0">
                <a:solidFill>
                  <a:schemeClr val="accent1">
                    <a:lumMod val="75000"/>
                  </a:schemeClr>
                </a:solidFill>
              </a:rPr>
              <a:t>B</a:t>
            </a:r>
            <a:r>
              <a:rPr lang="en-US" sz="2400" dirty="0" err="1">
                <a:solidFill>
                  <a:schemeClr val="accent1">
                    <a:lumMod val="75000"/>
                  </a:schemeClr>
                </a:solidFill>
              </a:rPr>
              <a:t>itcoin</a:t>
            </a:r>
            <a:r>
              <a:rPr lang="ru-RU" sz="2400" dirty="0">
                <a:solidFill>
                  <a:schemeClr val="accent1">
                    <a:lumMod val="75000"/>
                  </a:schemeClr>
                </a:solidFill>
              </a:rPr>
              <a:t>-</a:t>
            </a:r>
            <a:r>
              <a:rPr lang="ru-RU" sz="2400" dirty="0" err="1">
                <a:solidFill>
                  <a:schemeClr val="accent1">
                    <a:lumMod val="75000"/>
                  </a:schemeClr>
                </a:solidFill>
              </a:rPr>
              <a:t>iň</a:t>
            </a:r>
            <a:r>
              <a:rPr lang="ru-RU" sz="2400" dirty="0">
                <a:solidFill>
                  <a:schemeClr val="accent1">
                    <a:lumMod val="75000"/>
                  </a:schemeClr>
                </a:solidFill>
              </a:rPr>
              <a:t> </a:t>
            </a:r>
            <a:r>
              <a:rPr lang="ru-RU" sz="2400" dirty="0" err="1">
                <a:solidFill>
                  <a:schemeClr val="accent1">
                    <a:lumMod val="75000"/>
                  </a:schemeClr>
                </a:solidFill>
              </a:rPr>
              <a:t>çäkli</a:t>
            </a:r>
            <a:r>
              <a:rPr lang="ru-RU" sz="2400" dirty="0">
                <a:solidFill>
                  <a:schemeClr val="accent1">
                    <a:lumMod val="75000"/>
                  </a:schemeClr>
                </a:solidFill>
              </a:rPr>
              <a:t> </a:t>
            </a:r>
            <a:r>
              <a:rPr lang="ru-RU" sz="2400" dirty="0" err="1">
                <a:solidFill>
                  <a:schemeClr val="accent1">
                    <a:lumMod val="75000"/>
                  </a:schemeClr>
                </a:solidFill>
              </a:rPr>
              <a:t>bir</a:t>
            </a:r>
            <a:r>
              <a:rPr lang="ru-RU" sz="2400" dirty="0">
                <a:solidFill>
                  <a:schemeClr val="accent1">
                    <a:lumMod val="75000"/>
                  </a:schemeClr>
                </a:solidFill>
              </a:rPr>
              <a:t> </a:t>
            </a:r>
            <a:r>
              <a:rPr lang="ru-RU" sz="2400" dirty="0" err="1">
                <a:solidFill>
                  <a:schemeClr val="accent1">
                    <a:lumMod val="75000"/>
                  </a:schemeClr>
                </a:solidFill>
              </a:rPr>
              <a:t>mukdary</a:t>
            </a:r>
            <a:r>
              <a:rPr lang="ru-RU" sz="2400" dirty="0">
                <a:solidFill>
                  <a:schemeClr val="accent1">
                    <a:lumMod val="75000"/>
                  </a:schemeClr>
                </a:solidFill>
              </a:rPr>
              <a:t> </a:t>
            </a:r>
            <a:r>
              <a:rPr lang="ru-RU" sz="2400" dirty="0" err="1">
                <a:solidFill>
                  <a:schemeClr val="accent1">
                    <a:lumMod val="75000"/>
                  </a:schemeClr>
                </a:solidFill>
              </a:rPr>
              <a:t>bolanlygy</a:t>
            </a:r>
            <a:r>
              <a:rPr lang="ru-RU" sz="2400" dirty="0">
                <a:solidFill>
                  <a:schemeClr val="accent1">
                    <a:lumMod val="75000"/>
                  </a:schemeClr>
                </a:solidFill>
              </a:rPr>
              <a:t> </a:t>
            </a:r>
            <a:r>
              <a:rPr lang="ru-RU" sz="2400" dirty="0" err="1">
                <a:solidFill>
                  <a:schemeClr val="accent1">
                    <a:lumMod val="75000"/>
                  </a:schemeClr>
                </a:solidFill>
              </a:rPr>
              <a:t>üçin</a:t>
            </a:r>
            <a:r>
              <a:rPr lang="tk-TM" sz="2400" dirty="0">
                <a:solidFill>
                  <a:schemeClr val="accent1">
                    <a:lumMod val="75000"/>
                  </a:schemeClr>
                </a:solidFill>
              </a:rPr>
              <a:t>,</a:t>
            </a:r>
            <a:r>
              <a:rPr lang="ru-RU" sz="2400" dirty="0">
                <a:solidFill>
                  <a:schemeClr val="accent1">
                    <a:lumMod val="75000"/>
                  </a:schemeClr>
                </a:solidFill>
              </a:rPr>
              <a:t> </a:t>
            </a:r>
            <a:r>
              <a:rPr lang="ru-RU" sz="2400" dirty="0" err="1">
                <a:solidFill>
                  <a:schemeClr val="accent1">
                    <a:lumMod val="75000"/>
                  </a:schemeClr>
                </a:solidFill>
              </a:rPr>
              <a:t>adamlar</a:t>
            </a:r>
            <a:r>
              <a:rPr lang="ru-RU" sz="2400" dirty="0">
                <a:solidFill>
                  <a:schemeClr val="accent1">
                    <a:lumMod val="75000"/>
                  </a:schemeClr>
                </a:solidFill>
              </a:rPr>
              <a:t> </a:t>
            </a:r>
            <a:r>
              <a:rPr lang="ru-RU" sz="2400" dirty="0" err="1">
                <a:solidFill>
                  <a:schemeClr val="accent1">
                    <a:lumMod val="75000"/>
                  </a:schemeClr>
                </a:solidFill>
              </a:rPr>
              <a:t>oňa</a:t>
            </a:r>
            <a:r>
              <a:rPr lang="ru-RU" sz="2400" dirty="0">
                <a:solidFill>
                  <a:schemeClr val="accent1">
                    <a:lumMod val="75000"/>
                  </a:schemeClr>
                </a:solidFill>
              </a:rPr>
              <a:t> </a:t>
            </a:r>
            <a:r>
              <a:rPr lang="ru-RU" sz="2400" dirty="0" err="1">
                <a:solidFill>
                  <a:schemeClr val="accent1">
                    <a:lumMod val="75000"/>
                  </a:schemeClr>
                </a:solidFill>
              </a:rPr>
              <a:t>gymmatlyklary</a:t>
            </a:r>
            <a:r>
              <a:rPr lang="ru-RU" sz="2400" dirty="0">
                <a:solidFill>
                  <a:schemeClr val="accent1">
                    <a:lumMod val="75000"/>
                  </a:schemeClr>
                </a:solidFill>
              </a:rPr>
              <a:t> </a:t>
            </a:r>
            <a:r>
              <a:rPr lang="ru-RU" sz="2400" dirty="0" err="1">
                <a:solidFill>
                  <a:schemeClr val="accent1">
                    <a:lumMod val="75000"/>
                  </a:schemeClr>
                </a:solidFill>
              </a:rPr>
              <a:t>saklamak</a:t>
            </a:r>
            <a:r>
              <a:rPr lang="ru-RU" sz="2400" dirty="0">
                <a:solidFill>
                  <a:schemeClr val="accent1">
                    <a:lumMod val="75000"/>
                  </a:schemeClr>
                </a:solidFill>
              </a:rPr>
              <a:t> </a:t>
            </a:r>
            <a:r>
              <a:rPr lang="ru-RU" sz="2400" dirty="0" err="1">
                <a:solidFill>
                  <a:schemeClr val="accent1">
                    <a:lumMod val="75000"/>
                  </a:schemeClr>
                </a:solidFill>
              </a:rPr>
              <a:t>we</a:t>
            </a:r>
            <a:r>
              <a:rPr lang="ru-RU" sz="2400" dirty="0">
                <a:solidFill>
                  <a:schemeClr val="accent1">
                    <a:lumMod val="75000"/>
                  </a:schemeClr>
                </a:solidFill>
              </a:rPr>
              <a:t> </a:t>
            </a:r>
            <a:r>
              <a:rPr lang="ru-RU" sz="2400" dirty="0" err="1">
                <a:solidFill>
                  <a:schemeClr val="accent1">
                    <a:lumMod val="75000"/>
                  </a:schemeClr>
                </a:solidFill>
              </a:rPr>
              <a:t>ibermek</a:t>
            </a:r>
            <a:r>
              <a:rPr lang="ru-RU" sz="2400" dirty="0">
                <a:solidFill>
                  <a:schemeClr val="accent1">
                    <a:lumMod val="75000"/>
                  </a:schemeClr>
                </a:solidFill>
              </a:rPr>
              <a:t> </a:t>
            </a:r>
            <a:r>
              <a:rPr lang="ru-RU" sz="2400" dirty="0" err="1">
                <a:solidFill>
                  <a:schemeClr val="accent1">
                    <a:lumMod val="75000"/>
                  </a:schemeClr>
                </a:solidFill>
              </a:rPr>
              <a:t>hökmünde</a:t>
            </a:r>
            <a:r>
              <a:rPr lang="ru-RU" sz="2400" dirty="0">
                <a:solidFill>
                  <a:schemeClr val="accent1">
                    <a:lumMod val="75000"/>
                  </a:schemeClr>
                </a:solidFill>
              </a:rPr>
              <a:t> </a:t>
            </a:r>
            <a:r>
              <a:rPr lang="ru-RU" sz="2400" dirty="0" err="1">
                <a:solidFill>
                  <a:schemeClr val="accent1">
                    <a:lumMod val="75000"/>
                  </a:schemeClr>
                </a:solidFill>
              </a:rPr>
              <a:t>garaýandyklary</a:t>
            </a:r>
            <a:r>
              <a:rPr lang="ru-RU" sz="2400" dirty="0">
                <a:solidFill>
                  <a:schemeClr val="accent1">
                    <a:lumMod val="75000"/>
                  </a:schemeClr>
                </a:solidFill>
              </a:rPr>
              <a:t> </a:t>
            </a:r>
            <a:r>
              <a:rPr lang="ru-RU" sz="2400" dirty="0" err="1">
                <a:solidFill>
                  <a:schemeClr val="accent1">
                    <a:lumMod val="75000"/>
                  </a:schemeClr>
                </a:solidFill>
              </a:rPr>
              <a:t>üçin</a:t>
            </a:r>
            <a:r>
              <a:rPr lang="ru-RU" sz="2400" dirty="0">
                <a:solidFill>
                  <a:schemeClr val="accent1">
                    <a:lumMod val="75000"/>
                  </a:schemeClr>
                </a:solidFill>
              </a:rPr>
              <a:t> </a:t>
            </a:r>
            <a:r>
              <a:rPr lang="ru-RU" sz="2400" dirty="0" err="1">
                <a:solidFill>
                  <a:schemeClr val="accent1">
                    <a:lumMod val="75000"/>
                  </a:schemeClr>
                </a:solidFill>
              </a:rPr>
              <a:t>satyn</a:t>
            </a:r>
            <a:r>
              <a:rPr lang="ru-RU" sz="2400" dirty="0">
                <a:solidFill>
                  <a:schemeClr val="accent1">
                    <a:lumMod val="75000"/>
                  </a:schemeClr>
                </a:solidFill>
              </a:rPr>
              <a:t> </a:t>
            </a:r>
            <a:r>
              <a:rPr lang="ru-RU" sz="2400" dirty="0" err="1">
                <a:solidFill>
                  <a:schemeClr val="accent1">
                    <a:lumMod val="75000"/>
                  </a:schemeClr>
                </a:solidFill>
              </a:rPr>
              <a:t>almak</a:t>
            </a:r>
            <a:r>
              <a:rPr lang="ru-RU" sz="2400" dirty="0">
                <a:solidFill>
                  <a:schemeClr val="accent1">
                    <a:lumMod val="75000"/>
                  </a:schemeClr>
                </a:solidFill>
              </a:rPr>
              <a:t> </a:t>
            </a:r>
            <a:r>
              <a:rPr lang="ru-RU" sz="2400" dirty="0" err="1">
                <a:solidFill>
                  <a:schemeClr val="accent1">
                    <a:lumMod val="75000"/>
                  </a:schemeClr>
                </a:solidFill>
              </a:rPr>
              <a:t>isleýärler</a:t>
            </a:r>
            <a:r>
              <a:rPr lang="ru-RU" sz="2400" dirty="0">
                <a:solidFill>
                  <a:schemeClr val="accent1">
                    <a:lumMod val="75000"/>
                  </a:schemeClr>
                </a:solidFill>
              </a:rPr>
              <a:t> </a:t>
            </a:r>
            <a:r>
              <a:rPr lang="ru-RU" sz="2400" dirty="0" err="1">
                <a:solidFill>
                  <a:schemeClr val="accent1">
                    <a:lumMod val="75000"/>
                  </a:schemeClr>
                </a:solidFill>
              </a:rPr>
              <a:t>we</a:t>
            </a:r>
            <a:r>
              <a:rPr lang="ru-RU" sz="2400" dirty="0">
                <a:solidFill>
                  <a:schemeClr val="accent1">
                    <a:lumMod val="75000"/>
                  </a:schemeClr>
                </a:solidFill>
              </a:rPr>
              <a:t> </a:t>
            </a:r>
            <a:r>
              <a:rPr lang="ru-RU" sz="2400" dirty="0" err="1">
                <a:solidFill>
                  <a:schemeClr val="accent1">
                    <a:lumMod val="75000"/>
                  </a:schemeClr>
                </a:solidFill>
              </a:rPr>
              <a:t>muňa</a:t>
            </a:r>
            <a:r>
              <a:rPr lang="ru-RU" sz="2400" dirty="0">
                <a:solidFill>
                  <a:schemeClr val="accent1">
                    <a:lumMod val="75000"/>
                  </a:schemeClr>
                </a:solidFill>
              </a:rPr>
              <a:t> </a:t>
            </a:r>
            <a:r>
              <a:rPr lang="ru-RU" sz="2400" dirty="0" err="1">
                <a:solidFill>
                  <a:schemeClr val="accent1">
                    <a:lumMod val="75000"/>
                  </a:schemeClr>
                </a:solidFill>
              </a:rPr>
              <a:t>baglylykda</a:t>
            </a:r>
            <a:r>
              <a:rPr lang="ru-RU" sz="2400" dirty="0">
                <a:solidFill>
                  <a:schemeClr val="accent1">
                    <a:lumMod val="75000"/>
                  </a:schemeClr>
                </a:solidFill>
              </a:rPr>
              <a:t> </a:t>
            </a:r>
            <a:r>
              <a:rPr lang="ru-RU" sz="2400" dirty="0" err="1">
                <a:solidFill>
                  <a:schemeClr val="accent1">
                    <a:lumMod val="75000"/>
                  </a:schemeClr>
                </a:solidFill>
              </a:rPr>
              <a:t>onuň</a:t>
            </a:r>
            <a:r>
              <a:rPr lang="ru-RU" sz="2400" dirty="0">
                <a:solidFill>
                  <a:schemeClr val="accent1">
                    <a:lumMod val="75000"/>
                  </a:schemeClr>
                </a:solidFill>
              </a:rPr>
              <a:t> </a:t>
            </a:r>
            <a:r>
              <a:rPr lang="ru-RU" sz="2400" dirty="0" err="1">
                <a:solidFill>
                  <a:schemeClr val="accent1">
                    <a:lumMod val="75000"/>
                  </a:schemeClr>
                </a:solidFill>
              </a:rPr>
              <a:t>bahasy</a:t>
            </a:r>
            <a:r>
              <a:rPr lang="ru-RU" sz="2400" dirty="0">
                <a:solidFill>
                  <a:schemeClr val="accent1">
                    <a:lumMod val="75000"/>
                  </a:schemeClr>
                </a:solidFill>
              </a:rPr>
              <a:t> </a:t>
            </a:r>
            <a:r>
              <a:rPr lang="ru-RU" sz="2400" dirty="0" err="1">
                <a:solidFill>
                  <a:schemeClr val="accent1">
                    <a:lumMod val="75000"/>
                  </a:schemeClr>
                </a:solidFill>
              </a:rPr>
              <a:t>üýtgeýär</a:t>
            </a:r>
            <a:r>
              <a:rPr lang="ru-RU" sz="2400" dirty="0">
                <a:solidFill>
                  <a:schemeClr val="accent1">
                    <a:lumMod val="75000"/>
                  </a:schemeClr>
                </a:solidFill>
              </a:rPr>
              <a:t>.</a:t>
            </a:r>
          </a:p>
        </p:txBody>
      </p:sp>
    </p:spTree>
    <p:extLst>
      <p:ext uri="{BB962C8B-B14F-4D97-AF65-F5344CB8AC3E}">
        <p14:creationId xmlns:p14="http://schemas.microsoft.com/office/powerpoint/2010/main" val="2437965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tk-TM" sz="5400" b="1" dirty="0">
                <a:solidFill>
                  <a:schemeClr val="accent1">
                    <a:lumMod val="50000"/>
                  </a:schemeClr>
                </a:solidFill>
                <a:latin typeface="Arial" panose="020B0604020202020204" pitchFamily="34" charset="0"/>
                <a:cs typeface="Arial" panose="020B0604020202020204" pitchFamily="34" charset="0"/>
              </a:rPr>
              <a:t>Bit</a:t>
            </a:r>
            <a:r>
              <a:rPr lang="en-US" sz="5400" b="1" dirty="0">
                <a:solidFill>
                  <a:schemeClr val="accent1">
                    <a:lumMod val="50000"/>
                  </a:schemeClr>
                </a:solidFill>
                <a:latin typeface="Arial" panose="020B0604020202020204" pitchFamily="34" charset="0"/>
                <a:cs typeface="Arial" panose="020B0604020202020204" pitchFamily="34" charset="0"/>
              </a:rPr>
              <a:t>coin</a:t>
            </a:r>
            <a:endParaRPr lang="ru-RU" sz="5400" dirty="0"/>
          </a:p>
        </p:txBody>
      </p:sp>
      <p:sp>
        <p:nvSpPr>
          <p:cNvPr id="3" name="Объект 2"/>
          <p:cNvSpPr>
            <a:spLocks noGrp="1"/>
          </p:cNvSpPr>
          <p:nvPr>
            <p:ph idx="1"/>
          </p:nvPr>
        </p:nvSpPr>
        <p:spPr/>
        <p:txBody>
          <a:bodyPr>
            <a:normAutofit/>
          </a:bodyPr>
          <a:lstStyle/>
          <a:p>
            <a:pPr marL="0" indent="0">
              <a:buNone/>
            </a:pPr>
            <a:r>
              <a:rPr lang="ru-RU" sz="2400" dirty="0" err="1">
                <a:solidFill>
                  <a:schemeClr val="accent1">
                    <a:lumMod val="75000"/>
                  </a:schemeClr>
                </a:solidFill>
              </a:rPr>
              <a:t>Bit</a:t>
            </a:r>
            <a:r>
              <a:rPr lang="en-US" sz="2400" dirty="0">
                <a:solidFill>
                  <a:schemeClr val="accent1">
                    <a:lumMod val="75000"/>
                  </a:schemeClr>
                </a:solidFill>
              </a:rPr>
              <a:t>c</a:t>
            </a:r>
            <a:r>
              <a:rPr lang="ru-RU" sz="2400" dirty="0" err="1">
                <a:solidFill>
                  <a:schemeClr val="accent1">
                    <a:lumMod val="75000"/>
                  </a:schemeClr>
                </a:solidFill>
              </a:rPr>
              <a:t>oin</a:t>
            </a:r>
            <a:r>
              <a:rPr lang="ru-RU" sz="2400" dirty="0">
                <a:solidFill>
                  <a:schemeClr val="accent1">
                    <a:lumMod val="75000"/>
                  </a:schemeClr>
                </a:solidFill>
              </a:rPr>
              <a:t>-i </a:t>
            </a:r>
            <a:r>
              <a:rPr lang="ru-RU" sz="2400" dirty="0" err="1">
                <a:solidFill>
                  <a:schemeClr val="accent1">
                    <a:lumMod val="75000"/>
                  </a:schemeClr>
                </a:solidFill>
              </a:rPr>
              <a:t>ibermek</a:t>
            </a:r>
            <a:r>
              <a:rPr lang="ru-RU" sz="2400" dirty="0">
                <a:solidFill>
                  <a:schemeClr val="accent1">
                    <a:lumMod val="75000"/>
                  </a:schemeClr>
                </a:solidFill>
              </a:rPr>
              <a:t> </a:t>
            </a:r>
            <a:r>
              <a:rPr lang="ru-RU" sz="2400" dirty="0" err="1">
                <a:solidFill>
                  <a:schemeClr val="accent1">
                    <a:lumMod val="75000"/>
                  </a:schemeClr>
                </a:solidFill>
              </a:rPr>
              <a:t>amaly</a:t>
            </a:r>
            <a:r>
              <a:rPr lang="ru-RU" sz="2400" dirty="0">
                <a:solidFill>
                  <a:schemeClr val="accent1">
                    <a:lumMod val="75000"/>
                  </a:schemeClr>
                </a:solidFill>
              </a:rPr>
              <a:t> 3 </a:t>
            </a:r>
            <a:r>
              <a:rPr lang="ru-RU" sz="2400" dirty="0" err="1">
                <a:solidFill>
                  <a:schemeClr val="accent1">
                    <a:lumMod val="75000"/>
                  </a:schemeClr>
                </a:solidFill>
              </a:rPr>
              <a:t>ädimde</a:t>
            </a:r>
            <a:r>
              <a:rPr lang="ru-RU" sz="2400" dirty="0">
                <a:solidFill>
                  <a:schemeClr val="accent1">
                    <a:lumMod val="75000"/>
                  </a:schemeClr>
                </a:solidFill>
              </a:rPr>
              <a:t> </a:t>
            </a:r>
            <a:r>
              <a:rPr lang="ru-RU" sz="2400" dirty="0" err="1">
                <a:solidFill>
                  <a:schemeClr val="accent1">
                    <a:lumMod val="75000"/>
                  </a:schemeClr>
                </a:solidFill>
              </a:rPr>
              <a:t>amala</a:t>
            </a:r>
            <a:r>
              <a:rPr lang="ru-RU" sz="2400" dirty="0">
                <a:solidFill>
                  <a:schemeClr val="accent1">
                    <a:lumMod val="75000"/>
                  </a:schemeClr>
                </a:solidFill>
              </a:rPr>
              <a:t> </a:t>
            </a:r>
            <a:r>
              <a:rPr lang="ru-RU" sz="2400" dirty="0" err="1">
                <a:solidFill>
                  <a:schemeClr val="accent1">
                    <a:lumMod val="75000"/>
                  </a:schemeClr>
                </a:solidFill>
              </a:rPr>
              <a:t>aşyrylýar</a:t>
            </a:r>
            <a:r>
              <a:rPr lang="ru-RU" sz="2400" dirty="0">
                <a:solidFill>
                  <a:schemeClr val="accent1">
                    <a:lumMod val="75000"/>
                  </a:schemeClr>
                </a:solidFill>
              </a:rPr>
              <a:t>:</a:t>
            </a:r>
          </a:p>
          <a:p>
            <a:pPr lvl="0">
              <a:buFont typeface="Wingdings" panose="05000000000000000000" pitchFamily="2" charset="2"/>
              <a:buChar char="Ø"/>
            </a:pPr>
            <a:r>
              <a:rPr lang="ru-RU" sz="2400" dirty="0" err="1">
                <a:solidFill>
                  <a:schemeClr val="accent1">
                    <a:lumMod val="75000"/>
                  </a:schemeClr>
                </a:solidFill>
              </a:rPr>
              <a:t>Tranzaksiýanyň</a:t>
            </a:r>
            <a:r>
              <a:rPr lang="ru-RU" sz="2400" dirty="0">
                <a:solidFill>
                  <a:schemeClr val="accent1">
                    <a:lumMod val="75000"/>
                  </a:schemeClr>
                </a:solidFill>
              </a:rPr>
              <a:t> </a:t>
            </a:r>
            <a:r>
              <a:rPr lang="ru-RU" sz="2400" dirty="0" err="1">
                <a:solidFill>
                  <a:schemeClr val="accent1">
                    <a:lumMod val="75000"/>
                  </a:schemeClr>
                </a:solidFill>
              </a:rPr>
              <a:t>döredilmegi</a:t>
            </a:r>
            <a:endParaRPr lang="ru-RU" sz="2400" dirty="0">
              <a:solidFill>
                <a:schemeClr val="accent1">
                  <a:lumMod val="75000"/>
                </a:schemeClr>
              </a:solidFill>
            </a:endParaRPr>
          </a:p>
          <a:p>
            <a:pPr lvl="0">
              <a:buFont typeface="Wingdings" panose="05000000000000000000" pitchFamily="2" charset="2"/>
              <a:buChar char="Ø"/>
            </a:pPr>
            <a:r>
              <a:rPr lang="ru-RU" sz="2400" dirty="0" err="1">
                <a:solidFill>
                  <a:schemeClr val="accent1">
                    <a:lumMod val="75000"/>
                  </a:schemeClr>
                </a:solidFill>
              </a:rPr>
              <a:t>Tranzaksiýanyň</a:t>
            </a:r>
            <a:r>
              <a:rPr lang="ru-RU" sz="2400" dirty="0">
                <a:solidFill>
                  <a:schemeClr val="accent1">
                    <a:lumMod val="75000"/>
                  </a:schemeClr>
                </a:solidFill>
              </a:rPr>
              <a:t> </a:t>
            </a:r>
            <a:r>
              <a:rPr lang="ru-RU" sz="2400" dirty="0" err="1">
                <a:solidFill>
                  <a:schemeClr val="accent1">
                    <a:lumMod val="75000"/>
                  </a:schemeClr>
                </a:solidFill>
              </a:rPr>
              <a:t>makullanmagy</a:t>
            </a:r>
            <a:endParaRPr lang="ru-RU" sz="2400" dirty="0">
              <a:solidFill>
                <a:schemeClr val="accent1">
                  <a:lumMod val="75000"/>
                </a:schemeClr>
              </a:solidFill>
            </a:endParaRPr>
          </a:p>
          <a:p>
            <a:pPr lvl="0">
              <a:buFont typeface="Wingdings" panose="05000000000000000000" pitchFamily="2" charset="2"/>
              <a:buChar char="Ø"/>
            </a:pPr>
            <a:r>
              <a:rPr lang="ru-RU" sz="2400" dirty="0" err="1">
                <a:solidFill>
                  <a:schemeClr val="accent1">
                    <a:lumMod val="75000"/>
                  </a:schemeClr>
                </a:solidFill>
              </a:rPr>
              <a:t>Blogyň</a:t>
            </a:r>
            <a:r>
              <a:rPr lang="ru-RU" sz="2400" dirty="0">
                <a:solidFill>
                  <a:schemeClr val="accent1">
                    <a:lumMod val="75000"/>
                  </a:schemeClr>
                </a:solidFill>
              </a:rPr>
              <a:t> </a:t>
            </a:r>
            <a:r>
              <a:rPr lang="ru-RU" sz="2400" dirty="0" err="1">
                <a:solidFill>
                  <a:schemeClr val="accent1">
                    <a:lumMod val="75000"/>
                  </a:schemeClr>
                </a:solidFill>
              </a:rPr>
              <a:t>zynjyra</a:t>
            </a:r>
            <a:r>
              <a:rPr lang="ru-RU" sz="2400" dirty="0">
                <a:solidFill>
                  <a:schemeClr val="accent1">
                    <a:lumMod val="75000"/>
                  </a:schemeClr>
                </a:solidFill>
              </a:rPr>
              <a:t> </a:t>
            </a:r>
            <a:r>
              <a:rPr lang="ru-RU" sz="2400" dirty="0" err="1">
                <a:solidFill>
                  <a:schemeClr val="accent1">
                    <a:lumMod val="75000"/>
                  </a:schemeClr>
                </a:solidFill>
              </a:rPr>
              <a:t>goşulmagy</a:t>
            </a:r>
            <a:endParaRPr lang="en-US" sz="2400" dirty="0">
              <a:solidFill>
                <a:schemeClr val="accent1">
                  <a:lumMod val="75000"/>
                </a:schemeClr>
              </a:solidFill>
            </a:endParaRPr>
          </a:p>
          <a:p>
            <a:pPr marL="0" indent="0">
              <a:buNone/>
            </a:pPr>
            <a:r>
              <a:rPr lang="ru-RU" sz="2400" dirty="0" err="1">
                <a:solidFill>
                  <a:schemeClr val="accent1">
                    <a:lumMod val="75000"/>
                  </a:schemeClr>
                </a:solidFill>
              </a:rPr>
              <a:t>Blokçe</a:t>
            </a:r>
            <a:r>
              <a:rPr lang="tk-TM" sz="2400" dirty="0">
                <a:solidFill>
                  <a:schemeClr val="accent1">
                    <a:lumMod val="75000"/>
                  </a:schemeClr>
                </a:solidFill>
              </a:rPr>
              <a:t>ý</a:t>
            </a:r>
            <a:r>
              <a:rPr lang="ru-RU" sz="2400" dirty="0" err="1">
                <a:solidFill>
                  <a:schemeClr val="accent1">
                    <a:lumMod val="75000"/>
                  </a:schemeClr>
                </a:solidFill>
              </a:rPr>
              <a:t>nler</a:t>
            </a:r>
            <a:r>
              <a:rPr lang="ru-RU" sz="2400" dirty="0">
                <a:solidFill>
                  <a:schemeClr val="accent1">
                    <a:lumMod val="75000"/>
                  </a:schemeClr>
                </a:solidFill>
              </a:rPr>
              <a:t> </a:t>
            </a:r>
            <a:r>
              <a:rPr lang="ru-RU" sz="2400" dirty="0" err="1">
                <a:solidFill>
                  <a:schemeClr val="accent1">
                    <a:lumMod val="75000"/>
                  </a:schemeClr>
                </a:solidFill>
              </a:rPr>
              <a:t>töleg</a:t>
            </a:r>
            <a:r>
              <a:rPr lang="ru-RU" sz="2400" dirty="0">
                <a:solidFill>
                  <a:schemeClr val="accent1">
                    <a:lumMod val="75000"/>
                  </a:schemeClr>
                </a:solidFill>
              </a:rPr>
              <a:t> </a:t>
            </a:r>
            <a:r>
              <a:rPr lang="ru-RU" sz="2400" dirty="0" err="1">
                <a:solidFill>
                  <a:schemeClr val="accent1">
                    <a:lumMod val="75000"/>
                  </a:schemeClr>
                </a:solidFill>
              </a:rPr>
              <a:t>guraly</a:t>
            </a:r>
            <a:r>
              <a:rPr lang="ru-RU" sz="2400" dirty="0">
                <a:solidFill>
                  <a:schemeClr val="accent1">
                    <a:lumMod val="75000"/>
                  </a:schemeClr>
                </a:solidFill>
              </a:rPr>
              <a:t> </a:t>
            </a:r>
            <a:r>
              <a:rPr lang="ru-RU" sz="2400" dirty="0" err="1">
                <a:solidFill>
                  <a:schemeClr val="accent1">
                    <a:lumMod val="75000"/>
                  </a:schemeClr>
                </a:solidFill>
              </a:rPr>
              <a:t>hökmünde</a:t>
            </a:r>
            <a:r>
              <a:rPr lang="ru-RU" sz="2400" dirty="0">
                <a:solidFill>
                  <a:schemeClr val="accent1">
                    <a:lumMod val="75000"/>
                  </a:schemeClr>
                </a:solidFill>
              </a:rPr>
              <a:t> </a:t>
            </a:r>
            <a:r>
              <a:rPr lang="ru-RU" sz="2400" dirty="0" err="1">
                <a:solidFill>
                  <a:schemeClr val="accent1">
                    <a:lumMod val="75000"/>
                  </a:schemeClr>
                </a:solidFill>
              </a:rPr>
              <a:t>döredilen</a:t>
            </a:r>
            <a:r>
              <a:rPr lang="ru-RU" sz="2400" dirty="0">
                <a:solidFill>
                  <a:schemeClr val="accent1">
                    <a:lumMod val="75000"/>
                  </a:schemeClr>
                </a:solidFill>
              </a:rPr>
              <a:t> </a:t>
            </a:r>
            <a:r>
              <a:rPr lang="ru-RU" sz="2400" dirty="0" err="1">
                <a:solidFill>
                  <a:schemeClr val="accent1">
                    <a:lumMod val="75000"/>
                  </a:schemeClr>
                </a:solidFill>
              </a:rPr>
              <a:t>hem</a:t>
            </a:r>
            <a:r>
              <a:rPr lang="ru-RU" sz="2400" dirty="0">
                <a:solidFill>
                  <a:schemeClr val="accent1">
                    <a:lumMod val="75000"/>
                  </a:schemeClr>
                </a:solidFill>
              </a:rPr>
              <a:t> </a:t>
            </a:r>
            <a:r>
              <a:rPr lang="ru-RU" sz="2400" dirty="0" err="1">
                <a:solidFill>
                  <a:schemeClr val="accent1">
                    <a:lumMod val="75000"/>
                  </a:schemeClr>
                </a:solidFill>
              </a:rPr>
              <a:t>bolsa</a:t>
            </a:r>
            <a:r>
              <a:rPr lang="ru-RU" sz="2400" dirty="0">
                <a:solidFill>
                  <a:schemeClr val="accent1">
                    <a:lumMod val="75000"/>
                  </a:schemeClr>
                </a:solidFill>
              </a:rPr>
              <a:t> </a:t>
            </a:r>
            <a:r>
              <a:rPr lang="ru-RU" sz="2400" dirty="0" err="1">
                <a:solidFill>
                  <a:schemeClr val="accent1">
                    <a:lumMod val="75000"/>
                  </a:schemeClr>
                </a:solidFill>
              </a:rPr>
              <a:t>häzirki</a:t>
            </a:r>
            <a:r>
              <a:rPr lang="ru-RU" sz="2400" dirty="0">
                <a:solidFill>
                  <a:schemeClr val="accent1">
                    <a:lumMod val="75000"/>
                  </a:schemeClr>
                </a:solidFill>
              </a:rPr>
              <a:t> </a:t>
            </a:r>
            <a:r>
              <a:rPr lang="ru-RU" sz="2400" dirty="0" err="1">
                <a:solidFill>
                  <a:schemeClr val="accent1">
                    <a:lumMod val="75000"/>
                  </a:schemeClr>
                </a:solidFill>
              </a:rPr>
              <a:t>wagtda</a:t>
            </a:r>
            <a:r>
              <a:rPr lang="ru-RU" sz="2400" dirty="0">
                <a:solidFill>
                  <a:schemeClr val="accent1">
                    <a:lumMod val="75000"/>
                  </a:schemeClr>
                </a:solidFill>
              </a:rPr>
              <a:t> </a:t>
            </a:r>
            <a:r>
              <a:rPr lang="ru-RU" sz="2400" dirty="0" err="1">
                <a:solidFill>
                  <a:schemeClr val="accent1">
                    <a:lumMod val="75000"/>
                  </a:schemeClr>
                </a:solidFill>
              </a:rPr>
              <a:t>dürli</a:t>
            </a:r>
            <a:r>
              <a:rPr lang="ru-RU" sz="2400" dirty="0">
                <a:solidFill>
                  <a:schemeClr val="accent1">
                    <a:lumMod val="75000"/>
                  </a:schemeClr>
                </a:solidFill>
              </a:rPr>
              <a:t> </a:t>
            </a:r>
            <a:r>
              <a:rPr lang="ru-RU" sz="2400" dirty="0" err="1">
                <a:solidFill>
                  <a:schemeClr val="accent1">
                    <a:lumMod val="75000"/>
                  </a:schemeClr>
                </a:solidFill>
              </a:rPr>
              <a:t>pudaklarda</a:t>
            </a:r>
            <a:r>
              <a:rPr lang="ru-RU" sz="2400" dirty="0">
                <a:solidFill>
                  <a:schemeClr val="accent1">
                    <a:lumMod val="75000"/>
                  </a:schemeClr>
                </a:solidFill>
              </a:rPr>
              <a:t> </a:t>
            </a:r>
            <a:r>
              <a:rPr lang="ru-RU" sz="2400" dirty="0" err="1">
                <a:solidFill>
                  <a:schemeClr val="accent1">
                    <a:lumMod val="75000"/>
                  </a:schemeClr>
                </a:solidFill>
              </a:rPr>
              <a:t>giňden</a:t>
            </a:r>
            <a:r>
              <a:rPr lang="ru-RU" sz="2400" dirty="0">
                <a:solidFill>
                  <a:schemeClr val="accent1">
                    <a:lumMod val="75000"/>
                  </a:schemeClr>
                </a:solidFill>
              </a:rPr>
              <a:t> </a:t>
            </a:r>
            <a:r>
              <a:rPr lang="ru-RU" sz="2400" dirty="0" err="1">
                <a:solidFill>
                  <a:schemeClr val="accent1">
                    <a:lumMod val="75000"/>
                  </a:schemeClr>
                </a:solidFill>
              </a:rPr>
              <a:t>ulanylmaga</a:t>
            </a:r>
            <a:r>
              <a:rPr lang="ru-RU" sz="2400" dirty="0">
                <a:solidFill>
                  <a:schemeClr val="accent1">
                    <a:lumMod val="75000"/>
                  </a:schemeClr>
                </a:solidFill>
              </a:rPr>
              <a:t> </a:t>
            </a:r>
            <a:r>
              <a:rPr lang="ru-RU" sz="2400" dirty="0" err="1">
                <a:solidFill>
                  <a:schemeClr val="accent1">
                    <a:lumMod val="75000"/>
                  </a:schemeClr>
                </a:solidFill>
              </a:rPr>
              <a:t>başla</a:t>
            </a:r>
            <a:r>
              <a:rPr lang="tk-TM" sz="2400" dirty="0">
                <a:solidFill>
                  <a:schemeClr val="accent1">
                    <a:lumMod val="75000"/>
                  </a:schemeClr>
                </a:solidFill>
              </a:rPr>
              <a:t>nyl</a:t>
            </a:r>
            <a:r>
              <a:rPr lang="ru-RU" sz="2400" dirty="0" err="1">
                <a:solidFill>
                  <a:schemeClr val="accent1">
                    <a:lumMod val="75000"/>
                  </a:schemeClr>
                </a:solidFill>
              </a:rPr>
              <a:t>dy</a:t>
            </a:r>
            <a:r>
              <a:rPr lang="ru-RU" sz="2400" dirty="0">
                <a:solidFill>
                  <a:schemeClr val="accent1">
                    <a:lumMod val="75000"/>
                  </a:schemeClr>
                </a:solidFill>
              </a:rPr>
              <a:t>.</a:t>
            </a:r>
            <a:endParaRPr lang="tk-TM" sz="2400" dirty="0">
              <a:solidFill>
                <a:schemeClr val="accent1">
                  <a:lumMod val="75000"/>
                </a:schemeClr>
              </a:solidFill>
            </a:endParaRPr>
          </a:p>
          <a:p>
            <a:pPr marL="0" indent="0">
              <a:buNone/>
            </a:pPr>
            <a:r>
              <a:rPr lang="ru-RU" sz="2400" dirty="0" err="1">
                <a:solidFill>
                  <a:schemeClr val="accent1">
                    <a:lumMod val="75000"/>
                  </a:schemeClr>
                </a:solidFill>
              </a:rPr>
              <a:t>Dünýä</a:t>
            </a:r>
            <a:r>
              <a:rPr lang="ru-RU" sz="2400" dirty="0">
                <a:solidFill>
                  <a:schemeClr val="accent1">
                    <a:lumMod val="75000"/>
                  </a:schemeClr>
                </a:solidFill>
              </a:rPr>
              <a:t> </a:t>
            </a:r>
            <a:r>
              <a:rPr lang="ru-RU" sz="2400" dirty="0" err="1">
                <a:solidFill>
                  <a:schemeClr val="accent1">
                    <a:lumMod val="75000"/>
                  </a:schemeClr>
                </a:solidFill>
              </a:rPr>
              <a:t>boýunça</a:t>
            </a:r>
            <a:r>
              <a:rPr lang="ru-RU" sz="2400" dirty="0">
                <a:solidFill>
                  <a:schemeClr val="accent1">
                    <a:lumMod val="75000"/>
                  </a:schemeClr>
                </a:solidFill>
              </a:rPr>
              <a:t> 2016-njy </a:t>
            </a:r>
            <a:r>
              <a:rPr lang="ru-RU" sz="2400" dirty="0" err="1">
                <a:solidFill>
                  <a:schemeClr val="accent1">
                    <a:lumMod val="75000"/>
                  </a:schemeClr>
                </a:solidFill>
              </a:rPr>
              <a:t>ýylda</a:t>
            </a:r>
            <a:r>
              <a:rPr lang="ru-RU" sz="2400" dirty="0">
                <a:solidFill>
                  <a:schemeClr val="accent1">
                    <a:lumMod val="75000"/>
                  </a:schemeClr>
                </a:solidFill>
              </a:rPr>
              <a:t> </a:t>
            </a:r>
            <a:r>
              <a:rPr lang="ru-RU" sz="2400" dirty="0" err="1">
                <a:solidFill>
                  <a:schemeClr val="accent1">
                    <a:lumMod val="75000"/>
                  </a:schemeClr>
                </a:solidFill>
              </a:rPr>
              <a:t>blokçeýn</a:t>
            </a:r>
            <a:r>
              <a:rPr lang="ru-RU" sz="2400" dirty="0">
                <a:solidFill>
                  <a:schemeClr val="accent1">
                    <a:lumMod val="75000"/>
                  </a:schemeClr>
                </a:solidFill>
              </a:rPr>
              <a:t> </a:t>
            </a:r>
            <a:r>
              <a:rPr lang="ru-RU" sz="2400" dirty="0" err="1">
                <a:solidFill>
                  <a:schemeClr val="accent1">
                    <a:lumMod val="75000"/>
                  </a:schemeClr>
                </a:solidFill>
              </a:rPr>
              <a:t>tehnologiýalaryň</a:t>
            </a:r>
            <a:r>
              <a:rPr lang="ru-RU" sz="2400" dirty="0">
                <a:solidFill>
                  <a:schemeClr val="accent1">
                    <a:lumMod val="75000"/>
                  </a:schemeClr>
                </a:solidFill>
              </a:rPr>
              <a:t> </a:t>
            </a:r>
            <a:r>
              <a:rPr lang="ru-RU" sz="2400" dirty="0" err="1">
                <a:solidFill>
                  <a:schemeClr val="accent1">
                    <a:lumMod val="75000"/>
                  </a:schemeClr>
                </a:solidFill>
              </a:rPr>
              <a:t>göwrümi</a:t>
            </a:r>
            <a:r>
              <a:rPr lang="ru-RU" sz="2400" dirty="0">
                <a:solidFill>
                  <a:schemeClr val="accent1">
                    <a:lumMod val="75000"/>
                  </a:schemeClr>
                </a:solidFill>
              </a:rPr>
              <a:t> 0,23 </a:t>
            </a:r>
            <a:r>
              <a:rPr lang="ru-RU" sz="2400" dirty="0" err="1">
                <a:solidFill>
                  <a:schemeClr val="accent1">
                    <a:lumMod val="75000"/>
                  </a:schemeClr>
                </a:solidFill>
              </a:rPr>
              <a:t>mlrd</a:t>
            </a:r>
            <a:r>
              <a:rPr lang="ru-RU" sz="2400" dirty="0">
                <a:solidFill>
                  <a:schemeClr val="accent1">
                    <a:lumMod val="75000"/>
                  </a:schemeClr>
                </a:solidFill>
              </a:rPr>
              <a:t>. </a:t>
            </a:r>
            <a:r>
              <a:rPr lang="ru-RU" sz="2400" dirty="0" err="1">
                <a:solidFill>
                  <a:schemeClr val="accent1">
                    <a:lumMod val="75000"/>
                  </a:schemeClr>
                </a:solidFill>
              </a:rPr>
              <a:t>dollar</a:t>
            </a:r>
            <a:r>
              <a:rPr lang="ru-RU" sz="2400" dirty="0">
                <a:solidFill>
                  <a:schemeClr val="accent1">
                    <a:lumMod val="75000"/>
                  </a:schemeClr>
                </a:solidFill>
              </a:rPr>
              <a:t> </a:t>
            </a:r>
            <a:r>
              <a:rPr lang="ru-RU" sz="2400" dirty="0" err="1">
                <a:solidFill>
                  <a:schemeClr val="accent1">
                    <a:lumMod val="75000"/>
                  </a:schemeClr>
                </a:solidFill>
              </a:rPr>
              <a:t>bolup</a:t>
            </a:r>
            <a:r>
              <a:rPr lang="ru-RU" sz="2400" dirty="0">
                <a:solidFill>
                  <a:schemeClr val="accent1">
                    <a:lumMod val="75000"/>
                  </a:schemeClr>
                </a:solidFill>
              </a:rPr>
              <a:t>, 2022-nji </a:t>
            </a:r>
            <a:r>
              <a:rPr lang="ru-RU" sz="2400" dirty="0" err="1">
                <a:solidFill>
                  <a:schemeClr val="accent1">
                    <a:lumMod val="75000"/>
                  </a:schemeClr>
                </a:solidFill>
              </a:rPr>
              <a:t>ýylda</a:t>
            </a:r>
            <a:r>
              <a:rPr lang="ru-RU" sz="2400" dirty="0">
                <a:solidFill>
                  <a:schemeClr val="accent1">
                    <a:lumMod val="75000"/>
                  </a:schemeClr>
                </a:solidFill>
              </a:rPr>
              <a:t> 5,6 </a:t>
            </a:r>
            <a:r>
              <a:rPr lang="ru-RU" sz="2400" dirty="0" err="1">
                <a:solidFill>
                  <a:schemeClr val="accent1">
                    <a:lumMod val="75000"/>
                  </a:schemeClr>
                </a:solidFill>
              </a:rPr>
              <a:t>mlrd</a:t>
            </a:r>
            <a:r>
              <a:rPr lang="ru-RU" sz="2400" dirty="0">
                <a:solidFill>
                  <a:schemeClr val="accent1">
                    <a:lumMod val="75000"/>
                  </a:schemeClr>
                </a:solidFill>
              </a:rPr>
              <a:t>. </a:t>
            </a:r>
            <a:r>
              <a:rPr lang="ru-RU" sz="2400" dirty="0" err="1">
                <a:solidFill>
                  <a:schemeClr val="accent1">
                    <a:lumMod val="75000"/>
                  </a:schemeClr>
                </a:solidFill>
              </a:rPr>
              <a:t>dollar</a:t>
            </a:r>
            <a:r>
              <a:rPr lang="ru-RU" sz="2400" dirty="0">
                <a:solidFill>
                  <a:schemeClr val="accent1">
                    <a:lumMod val="75000"/>
                  </a:schemeClr>
                </a:solidFill>
              </a:rPr>
              <a:t> </a:t>
            </a:r>
            <a:r>
              <a:rPr lang="ru-RU" sz="2400" dirty="0" err="1">
                <a:solidFill>
                  <a:schemeClr val="accent1">
                    <a:lumMod val="75000"/>
                  </a:schemeClr>
                </a:solidFill>
              </a:rPr>
              <a:t>bolmaklygyna</a:t>
            </a:r>
            <a:r>
              <a:rPr lang="ru-RU" sz="2400" dirty="0">
                <a:solidFill>
                  <a:schemeClr val="accent1">
                    <a:lumMod val="75000"/>
                  </a:schemeClr>
                </a:solidFill>
              </a:rPr>
              <a:t> </a:t>
            </a:r>
            <a:r>
              <a:rPr lang="ru-RU" sz="2400" dirty="0" err="1">
                <a:solidFill>
                  <a:schemeClr val="accent1">
                    <a:lumMod val="75000"/>
                  </a:schemeClr>
                </a:solidFill>
              </a:rPr>
              <a:t>garaşylýar</a:t>
            </a:r>
            <a:r>
              <a:rPr lang="ru-RU" sz="2400" dirty="0">
                <a:solidFill>
                  <a:schemeClr val="accent1">
                    <a:lumMod val="75000"/>
                  </a:schemeClr>
                </a:solidFill>
              </a:rPr>
              <a:t>. </a:t>
            </a:r>
          </a:p>
          <a:p>
            <a:endParaRPr lang="en-US" sz="2400" dirty="0">
              <a:solidFill>
                <a:schemeClr val="accent1">
                  <a:lumMod val="75000"/>
                </a:schemeClr>
              </a:solidFill>
            </a:endParaRPr>
          </a:p>
          <a:p>
            <a:endParaRPr lang="ru-RU" sz="2400" dirty="0">
              <a:solidFill>
                <a:schemeClr val="accent1">
                  <a:lumMod val="75000"/>
                </a:schemeClr>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2113" y="365124"/>
            <a:ext cx="2709649" cy="1406933"/>
          </a:xfrm>
          <a:prstGeom prst="rect">
            <a:avLst/>
          </a:prstGeom>
        </p:spPr>
      </p:pic>
    </p:spTree>
    <p:extLst>
      <p:ext uri="{BB962C8B-B14F-4D97-AF65-F5344CB8AC3E}">
        <p14:creationId xmlns:p14="http://schemas.microsoft.com/office/powerpoint/2010/main" val="3555494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97280" y="1847088"/>
            <a:ext cx="10058400" cy="4598973"/>
          </a:xfrm>
        </p:spPr>
        <p:txBody>
          <a:bodyPr>
            <a:noAutofit/>
          </a:bodyPr>
          <a:lstStyle/>
          <a:p>
            <a:r>
              <a:rPr lang="tk-TM" sz="1600" b="1" i="1" dirty="0">
                <a:solidFill>
                  <a:srgbClr val="0070C0"/>
                </a:solidFill>
              </a:rPr>
              <a:t>Aýratynlyklary:</a:t>
            </a:r>
            <a:endParaRPr lang="en-US" sz="1600" b="1" i="1" dirty="0">
              <a:solidFill>
                <a:srgbClr val="0070C0"/>
              </a:solidFill>
            </a:endParaRPr>
          </a:p>
          <a:p>
            <a:pPr algn="just"/>
            <a:r>
              <a:rPr lang="en-US" sz="1800" b="1" dirty="0">
                <a:solidFill>
                  <a:srgbClr val="0070C0"/>
                </a:solidFill>
              </a:rPr>
              <a:t>U</a:t>
            </a:r>
            <a:r>
              <a:rPr lang="tk-TM" sz="1800" b="1" dirty="0">
                <a:solidFill>
                  <a:srgbClr val="0070C0"/>
                </a:solidFill>
              </a:rPr>
              <a:t>lgam merkezleşdirilmedik. </a:t>
            </a:r>
            <a:r>
              <a:rPr lang="tk-TM" sz="1600" dirty="0">
                <a:solidFill>
                  <a:srgbClr val="0070C0"/>
                </a:solidFill>
              </a:rPr>
              <a:t>Bu bitcoiniň hiç bir bank, gurama ýa-da döwlet edaralary bilen dolandyrylmaýandygyny aňladýar. Bu tor adamlaryň aýratynlyklaryna ýa-da häsiýetlerine garamazdan deňdir.</a:t>
            </a:r>
            <a:endParaRPr lang="ru-RU" sz="1600" dirty="0">
              <a:solidFill>
                <a:srgbClr val="0070C0"/>
              </a:solidFill>
            </a:endParaRPr>
          </a:p>
          <a:p>
            <a:pPr algn="just"/>
            <a:r>
              <a:rPr lang="tk-TM" sz="1800" b="1" dirty="0">
                <a:solidFill>
                  <a:srgbClr val="0070C0"/>
                </a:solidFill>
              </a:rPr>
              <a:t>Anonimlilik.</a:t>
            </a:r>
            <a:r>
              <a:rPr lang="tk-TM" sz="1600" dirty="0">
                <a:solidFill>
                  <a:srgbClr val="0070C0"/>
                </a:solidFill>
              </a:rPr>
              <a:t> BT</a:t>
            </a:r>
            <a:r>
              <a:rPr lang="en-US" sz="1600" dirty="0">
                <a:solidFill>
                  <a:srgbClr val="0070C0"/>
                </a:solidFill>
              </a:rPr>
              <a:t>C</a:t>
            </a:r>
            <a:r>
              <a:rPr lang="tk-TM" sz="1600" dirty="0">
                <a:solidFill>
                  <a:srgbClr val="0070C0"/>
                </a:solidFill>
              </a:rPr>
              <a:t>-de </a:t>
            </a:r>
            <a:r>
              <a:rPr lang="en-US" sz="1600" dirty="0">
                <a:solidFill>
                  <a:srgbClr val="0070C0"/>
                </a:solidFill>
              </a:rPr>
              <a:t>t</a:t>
            </a:r>
            <a:r>
              <a:rPr lang="tk-TM" sz="1600" dirty="0">
                <a:solidFill>
                  <a:srgbClr val="0070C0"/>
                </a:solidFill>
              </a:rPr>
              <a:t>ranzaksiýalarynda puluň eýeleri öz şahsyýetini açyp görkezmeýärler. Tranzaksiýa üçin ugradyjynyň we kabul edijiniň beýleki maglumatlaryny açmazdan diňe salgylary (27-34 sany belgileri bolan heş setir) ulanylýar.</a:t>
            </a:r>
            <a:endParaRPr lang="ru-RU" sz="1600" dirty="0">
              <a:solidFill>
                <a:srgbClr val="0070C0"/>
              </a:solidFill>
            </a:endParaRPr>
          </a:p>
          <a:p>
            <a:pPr algn="just"/>
            <a:r>
              <a:rPr lang="tk-TM" sz="1800" b="1" dirty="0">
                <a:solidFill>
                  <a:srgbClr val="0070C0"/>
                </a:solidFill>
              </a:rPr>
              <a:t>Gaýtarylmazlyk.</a:t>
            </a:r>
            <a:r>
              <a:rPr lang="tk-TM" sz="1600" dirty="0">
                <a:solidFill>
                  <a:srgbClr val="0070C0"/>
                </a:solidFill>
              </a:rPr>
              <a:t> </a:t>
            </a:r>
            <a:r>
              <a:rPr lang="en-US" sz="1600" dirty="0">
                <a:solidFill>
                  <a:srgbClr val="0070C0"/>
                </a:solidFill>
              </a:rPr>
              <a:t>BTC</a:t>
            </a:r>
            <a:r>
              <a:rPr lang="tk-TM" sz="1600" dirty="0">
                <a:solidFill>
                  <a:srgbClr val="0070C0"/>
                </a:solidFill>
              </a:rPr>
              <a:t>-de ähli hasaplaşyklar gaýtarylmasyz häsiýete eýedir. Olary saklap, goýbolsun edip ýa-da durzup bolmaýar.</a:t>
            </a:r>
            <a:endParaRPr lang="ru-RU" sz="1600" dirty="0">
              <a:solidFill>
                <a:srgbClr val="0070C0"/>
              </a:solidFill>
            </a:endParaRPr>
          </a:p>
          <a:p>
            <a:pPr algn="just"/>
            <a:r>
              <a:rPr lang="tk-TM" sz="1800" b="1" dirty="0">
                <a:solidFill>
                  <a:srgbClr val="0070C0"/>
                </a:solidFill>
              </a:rPr>
              <a:t>Howpsuzlyk.</a:t>
            </a:r>
            <a:r>
              <a:rPr lang="tk-TM" sz="1600" b="1" dirty="0">
                <a:solidFill>
                  <a:srgbClr val="0070C0"/>
                </a:solidFill>
              </a:rPr>
              <a:t> </a:t>
            </a:r>
            <a:r>
              <a:rPr lang="en-US" sz="1600" dirty="0">
                <a:solidFill>
                  <a:srgbClr val="0070C0"/>
                </a:solidFill>
              </a:rPr>
              <a:t>BTC</a:t>
            </a:r>
            <a:r>
              <a:rPr lang="tk-TM" sz="1600" dirty="0">
                <a:solidFill>
                  <a:srgbClr val="0070C0"/>
                </a:solidFill>
              </a:rPr>
              <a:t>-ny döwmeklik mümkin däl. Ähli maglumatlar diňe Siziň girip bilýän aýratyn faýlyňyzda belgilenen (şifrlenen) görnüşde saklanylýar. Tranzaksiýalarda bank ulgamynda bolşy ýaly maglumatlary “tutup almak” mümkin däldir. </a:t>
            </a:r>
            <a:r>
              <a:rPr lang="en-US" sz="1600" dirty="0">
                <a:solidFill>
                  <a:srgbClr val="0070C0"/>
                </a:solidFill>
              </a:rPr>
              <a:t>BTC</a:t>
            </a:r>
            <a:r>
              <a:rPr lang="tk-TM" sz="1600" dirty="0">
                <a:solidFill>
                  <a:srgbClr val="0070C0"/>
                </a:solidFill>
              </a:rPr>
              <a:t> – de howpsuzlygy we konfidensiallygy kepillendirýän kriptografiki ýazgylary ulanylýar.</a:t>
            </a:r>
            <a:endParaRPr lang="ru-RU" sz="1600" dirty="0">
              <a:solidFill>
                <a:srgbClr val="0070C0"/>
              </a:solidFill>
            </a:endParaRPr>
          </a:p>
          <a:p>
            <a:pPr algn="just"/>
            <a:r>
              <a:rPr lang="tk-TM" sz="1800" b="1" dirty="0">
                <a:solidFill>
                  <a:srgbClr val="0070C0"/>
                </a:solidFill>
              </a:rPr>
              <a:t>Amallaryň göni häsiýeti. </a:t>
            </a:r>
            <a:r>
              <a:rPr lang="ru-RU" sz="1600" dirty="0">
                <a:solidFill>
                  <a:srgbClr val="0070C0"/>
                </a:solidFill>
              </a:rPr>
              <a:t>BTC –</a:t>
            </a:r>
            <a:r>
              <a:rPr lang="ru-RU" sz="1600" dirty="0" err="1">
                <a:solidFill>
                  <a:srgbClr val="0070C0"/>
                </a:solidFill>
              </a:rPr>
              <a:t>de</a:t>
            </a:r>
            <a:r>
              <a:rPr lang="ru-RU" sz="1600" dirty="0">
                <a:solidFill>
                  <a:srgbClr val="0070C0"/>
                </a:solidFill>
              </a:rPr>
              <a:t> </a:t>
            </a:r>
            <a:r>
              <a:rPr lang="tk-TM" sz="1600" dirty="0">
                <a:solidFill>
                  <a:srgbClr val="0070C0"/>
                </a:solidFill>
              </a:rPr>
              <a:t>ähli geçirimler gönüden-göni onuň agzalarynyň arasynda ýerine ýetirilýär – P2P (peer – to – peer) ugry ulanylýar. Tranzaksiýa üçünji bir şahsyýetiň: bankyň, proses merkeziniň, serweriň gatnaşmazlygynda amala aşyrylýar. Şonuň üçin </a:t>
            </a:r>
            <a:r>
              <a:rPr lang="ru-RU" sz="1600" dirty="0">
                <a:solidFill>
                  <a:srgbClr val="0070C0"/>
                </a:solidFill>
              </a:rPr>
              <a:t>BTC –</a:t>
            </a:r>
            <a:r>
              <a:rPr lang="ru-RU" sz="1600" dirty="0" err="1">
                <a:solidFill>
                  <a:srgbClr val="0070C0"/>
                </a:solidFill>
              </a:rPr>
              <a:t>de</a:t>
            </a:r>
            <a:r>
              <a:rPr lang="ru-RU" sz="1600" dirty="0">
                <a:solidFill>
                  <a:srgbClr val="0070C0"/>
                </a:solidFill>
              </a:rPr>
              <a:t> </a:t>
            </a:r>
            <a:r>
              <a:rPr lang="tk-TM" sz="1600" dirty="0">
                <a:solidFill>
                  <a:srgbClr val="0070C0"/>
                </a:solidFill>
              </a:rPr>
              <a:t>amallary onuň agzalaryndan başga hiç kim yzarlap bilmeýär.</a:t>
            </a:r>
            <a:endParaRPr lang="ru-RU" sz="1600" dirty="0">
              <a:solidFill>
                <a:srgbClr val="0070C0"/>
              </a:solidFill>
            </a:endParaRPr>
          </a:p>
          <a:p>
            <a:endParaRPr lang="ru-RU" sz="1600" dirty="0">
              <a:solidFill>
                <a:srgbClr val="0070C0"/>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2631" y="485772"/>
            <a:ext cx="1063049" cy="1052418"/>
          </a:xfrm>
          <a:prstGeom prst="ellipse">
            <a:avLst/>
          </a:prstGeom>
          <a:ln w="63500" cap="rnd">
            <a:solidFill>
              <a:srgbClr val="FFFF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Заголовок 5"/>
          <p:cNvSpPr>
            <a:spLocks noGrp="1"/>
          </p:cNvSpPr>
          <p:nvPr>
            <p:ph type="title"/>
          </p:nvPr>
        </p:nvSpPr>
        <p:spPr/>
        <p:txBody>
          <a:bodyPr>
            <a:normAutofit/>
          </a:bodyPr>
          <a:lstStyle/>
          <a:p>
            <a:pPr algn="ctr"/>
            <a:r>
              <a:rPr lang="tk-TM" sz="5400" b="1" dirty="0">
                <a:solidFill>
                  <a:schemeClr val="accent1">
                    <a:lumMod val="50000"/>
                  </a:schemeClr>
                </a:solidFill>
                <a:latin typeface="Arial" panose="020B0604020202020204" pitchFamily="34" charset="0"/>
                <a:cs typeface="Arial" panose="020B0604020202020204" pitchFamily="34" charset="0"/>
              </a:rPr>
              <a:t>Bit</a:t>
            </a:r>
            <a:r>
              <a:rPr lang="en-US" sz="5400" b="1" dirty="0">
                <a:solidFill>
                  <a:schemeClr val="accent1">
                    <a:lumMod val="50000"/>
                  </a:schemeClr>
                </a:solidFill>
                <a:latin typeface="Arial" panose="020B0604020202020204" pitchFamily="34" charset="0"/>
                <a:cs typeface="Arial" panose="020B0604020202020204" pitchFamily="34" charset="0"/>
              </a:rPr>
              <a:t>coin</a:t>
            </a:r>
            <a:endParaRPr lang="ru-RU" sz="5400" dirty="0"/>
          </a:p>
        </p:txBody>
      </p:sp>
    </p:spTree>
    <p:extLst>
      <p:ext uri="{BB962C8B-B14F-4D97-AF65-F5344CB8AC3E}">
        <p14:creationId xmlns:p14="http://schemas.microsoft.com/office/powerpoint/2010/main" val="3878774696"/>
      </p:ext>
    </p:extLst>
  </p:cSld>
  <p:clrMapOvr>
    <a:masterClrMapping/>
  </p:clrMapOvr>
</p:sld>
</file>

<file path=ppt/theme/theme1.xml><?xml version="1.0" encoding="utf-8"?>
<a:theme xmlns:a="http://schemas.openxmlformats.org/drawingml/2006/main" name="Тема1">
  <a:themeElements>
    <a:clrScheme name="Superbaks">
      <a:dk1>
        <a:srgbClr val="002060"/>
      </a:dk1>
      <a:lt1>
        <a:srgbClr val="FFFFFF"/>
      </a:lt1>
      <a:dk2>
        <a:srgbClr val="B1A500"/>
      </a:dk2>
      <a:lt2>
        <a:srgbClr val="FFF9AB"/>
      </a:lt2>
      <a:accent1>
        <a:srgbClr val="002060"/>
      </a:accent1>
      <a:accent2>
        <a:srgbClr val="0042C7"/>
      </a:accent2>
      <a:accent3>
        <a:srgbClr val="2F75FF"/>
      </a:accent3>
      <a:accent4>
        <a:srgbClr val="97BAFF"/>
      </a:accent4>
      <a:accent5>
        <a:srgbClr val="D5E3FF"/>
      </a:accent5>
      <a:accent6>
        <a:srgbClr val="FFFFFF"/>
      </a:accent6>
      <a:hlink>
        <a:srgbClr val="00B050"/>
      </a:hlink>
      <a:folHlink>
        <a:srgbClr val="FF0000"/>
      </a:folHlink>
    </a:clrScheme>
    <a:fontScheme name="Другая 2">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Тема1" id="{82D52D73-EF89-45B5-8ACB-6492F59F3A26}" vid="{DDE084C4-7D5B-4817-B93A-A34AED6ECD3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Тема1 — копия (2)</Template>
  <TotalTime>119</TotalTime>
  <Words>899</Words>
  <Application>Microsoft Office PowerPoint</Application>
  <PresentationFormat>Широкоэкранный</PresentationFormat>
  <Paragraphs>67</Paragraphs>
  <Slides>15</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15</vt:i4>
      </vt:variant>
    </vt:vector>
  </HeadingPairs>
  <TitlesOfParts>
    <vt:vector size="20" baseType="lpstr">
      <vt:lpstr>Arial</vt:lpstr>
      <vt:lpstr>Calibri</vt:lpstr>
      <vt:lpstr>Times New Roman</vt:lpstr>
      <vt:lpstr>Wingdings</vt:lpstr>
      <vt:lpstr>Тема1</vt:lpstr>
      <vt:lpstr>Tema: Elektron (sanly) pul</vt:lpstr>
      <vt:lpstr>Презентация PowerPoint</vt:lpstr>
      <vt:lpstr>Презентация PowerPoint</vt:lpstr>
      <vt:lpstr>Elektron (sanly) pul</vt:lpstr>
      <vt:lpstr>Kriptowalýutalar</vt:lpstr>
      <vt:lpstr>Kriptowalýutalaryň esasy artykmaçlyklary</vt:lpstr>
      <vt:lpstr>Bitcoin</vt:lpstr>
      <vt:lpstr>Bitcoin</vt:lpstr>
      <vt:lpstr>Bitcoin</vt:lpstr>
      <vt:lpstr>Blockchain.com</vt:lpstr>
      <vt:lpstr>Blockchain.com</vt:lpstr>
      <vt:lpstr>Blockchain.com</vt:lpstr>
      <vt:lpstr>Blockchain.com</vt:lpstr>
      <vt:lpstr>Maglumatlaryň howpsuzlygy</vt:lpstr>
      <vt:lpstr>Ykdysady prosesleriň sanly ulgama geçmegi onuň howpsuzlyk derejesiniň ýokarlandyryl-magyny talap edýär. Ösüp barýan döwletlerde sanly ykdysadyýetiň howpsuzlygyna berk gözegçilik edilýär.    Häzirki wagtda dünýä bazarynda döwrebap informasion tehnologiýalaryny ornaşdyrmak we öndürmek işlerine ýöriteleşdirilen ýüzlerçe hyzmat ediji prowaýderleri we kompaniýalary bar. Şol bir wagtda akylly tehnologiýalar, onlaýn söwda ýa-da elektron hyzmatlar ýaly ugurlarynyň ýaýramagy gorag tehnologiýasyny ýokarlandyrmak zerurlygynyň döremegine getirdi. Sanly ykdysadyýetde maglumat howpsuzlygyny üpjün etmegiň esasy gurallary aşakdakylardyr: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Kowsyyew W</dc:creator>
  <cp:lastModifiedBy>412</cp:lastModifiedBy>
  <cp:revision>4</cp:revision>
  <dcterms:created xsi:type="dcterms:W3CDTF">2020-05-01T03:04:42Z</dcterms:created>
  <dcterms:modified xsi:type="dcterms:W3CDTF">2021-04-08T07:56:50Z</dcterms:modified>
</cp:coreProperties>
</file>