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varScale="1">
        <p:scale>
          <a:sx n="115" d="100"/>
          <a:sy n="115" d="100"/>
        </p:scale>
        <p:origin x="372" y="13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F456BA-4020-4408-BEAF-4637CD549CAC}" type="datetimeFigureOut">
              <a:rPr lang="ru-RU" smtClean="0"/>
              <a:t>18.03.2019</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8289D4-A82B-48F7-9DE1-AA84C26BCAB8}" type="slidenum">
              <a:rPr lang="ru-RU" smtClean="0"/>
              <a:t>‹#›</a:t>
            </a:fld>
            <a:endParaRPr lang="ru-RU"/>
          </a:p>
        </p:txBody>
      </p:sp>
    </p:spTree>
    <p:extLst>
      <p:ext uri="{BB962C8B-B14F-4D97-AF65-F5344CB8AC3E}">
        <p14:creationId xmlns:p14="http://schemas.microsoft.com/office/powerpoint/2010/main" val="83392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3E8289D4-A82B-48F7-9DE1-AA84C26BCAB8}" type="slidenum">
              <a:rPr lang="ru-RU" smtClean="0"/>
              <a:t>1</a:t>
            </a:fld>
            <a:endParaRPr lang="ru-RU"/>
          </a:p>
        </p:txBody>
      </p:sp>
    </p:spTree>
    <p:extLst>
      <p:ext uri="{BB962C8B-B14F-4D97-AF65-F5344CB8AC3E}">
        <p14:creationId xmlns:p14="http://schemas.microsoft.com/office/powerpoint/2010/main" val="3024100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ru-RU" smtClean="0"/>
              <a:t>Образец заголовка</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lgn="l">
              <a:defRPr/>
            </a:lvl1pPr>
          </a:lstStyle>
          <a:p>
            <a:fld id="{7EE209A6-F5AA-4867-AD64-FFE6246A879D}" type="datetimeFigureOut">
              <a:rPr lang="ru-RU" smtClean="0"/>
              <a:t>18.03.2019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CFD84E6-EEB2-4919-8C53-FD3A7428601E}" type="slidenum">
              <a:rPr lang="ru-RU" smtClean="0"/>
              <a:t>‹#›</a:t>
            </a:fld>
            <a:endParaRPr lang="ru-RU"/>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460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EE209A6-F5AA-4867-AD64-FFE6246A879D}" type="datetimeFigureOut">
              <a:rPr lang="ru-RU" smtClean="0"/>
              <a:t>18.03.2019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CFD84E6-EEB2-4919-8C53-FD3A7428601E}" type="slidenum">
              <a:rPr lang="ru-RU" smtClean="0"/>
              <a:t>‹#›</a:t>
            </a:fld>
            <a:endParaRPr lang="ru-RU"/>
          </a:p>
        </p:txBody>
      </p:sp>
    </p:spTree>
    <p:extLst>
      <p:ext uri="{BB962C8B-B14F-4D97-AF65-F5344CB8AC3E}">
        <p14:creationId xmlns:p14="http://schemas.microsoft.com/office/powerpoint/2010/main" val="3118996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EE209A6-F5AA-4867-AD64-FFE6246A879D}" type="datetimeFigureOut">
              <a:rPr lang="ru-RU" smtClean="0"/>
              <a:t>18.03.2019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CFD84E6-EEB2-4919-8C53-FD3A7428601E}" type="slidenum">
              <a:rPr lang="ru-RU" smtClean="0"/>
              <a:t>‹#›</a:t>
            </a:fld>
            <a:endParaRPr lang="ru-RU"/>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7147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EE209A6-F5AA-4867-AD64-FFE6246A879D}" type="datetimeFigureOut">
              <a:rPr lang="ru-RU" smtClean="0"/>
              <a:t>18.03.2019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CFD84E6-EEB2-4919-8C53-FD3A7428601E}" type="slidenum">
              <a:rPr lang="ru-RU" smtClean="0"/>
              <a:t>‹#›</a:t>
            </a:fld>
            <a:endParaRPr lang="ru-RU"/>
          </a:p>
        </p:txBody>
      </p:sp>
    </p:spTree>
    <p:extLst>
      <p:ext uri="{BB962C8B-B14F-4D97-AF65-F5344CB8AC3E}">
        <p14:creationId xmlns:p14="http://schemas.microsoft.com/office/powerpoint/2010/main" val="2628670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EE209A6-F5AA-4867-AD64-FFE6246A879D}" type="datetimeFigureOut">
              <a:rPr lang="ru-RU" smtClean="0"/>
              <a:t>18.03.2019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CFD84E6-EEB2-4919-8C53-FD3A7428601E}" type="slidenum">
              <a:rPr lang="ru-RU" smtClean="0"/>
              <a:t>‹#›</a:t>
            </a:fld>
            <a:endParaRPr lang="ru-RU"/>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4731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EE209A6-F5AA-4867-AD64-FFE6246A879D}" type="datetimeFigureOut">
              <a:rPr lang="ru-RU" smtClean="0"/>
              <a:t>18.03.2019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CFD84E6-EEB2-4919-8C53-FD3A7428601E}" type="slidenum">
              <a:rPr lang="ru-RU" smtClean="0"/>
              <a:t>‹#›</a:t>
            </a:fld>
            <a:endParaRPr lang="ru-RU"/>
          </a:p>
        </p:txBody>
      </p:sp>
    </p:spTree>
    <p:extLst>
      <p:ext uri="{BB962C8B-B14F-4D97-AF65-F5344CB8AC3E}">
        <p14:creationId xmlns:p14="http://schemas.microsoft.com/office/powerpoint/2010/main" val="2727718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24128" y="2967788"/>
            <a:ext cx="4754880" cy="33415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ru-RU" smtClean="0"/>
              <a:t>Образец текста</a:t>
            </a:r>
          </a:p>
        </p:txBody>
      </p:sp>
      <p:sp>
        <p:nvSpPr>
          <p:cNvPr id="6" name="Content Placeholder 5"/>
          <p:cNvSpPr>
            <a:spLocks noGrp="1"/>
          </p:cNvSpPr>
          <p:nvPr>
            <p:ph sz="quarter" idx="4"/>
          </p:nvPr>
        </p:nvSpPr>
        <p:spPr>
          <a:xfrm>
            <a:off x="5990888" y="2967788"/>
            <a:ext cx="4754880" cy="33415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EE209A6-F5AA-4867-AD64-FFE6246A879D}" type="datetimeFigureOut">
              <a:rPr lang="ru-RU" smtClean="0"/>
              <a:t>18.03.2019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CFD84E6-EEB2-4919-8C53-FD3A7428601E}" type="slidenum">
              <a:rPr lang="ru-RU" smtClean="0"/>
              <a:t>‹#›</a:t>
            </a:fld>
            <a:endParaRPr lang="ru-RU"/>
          </a:p>
        </p:txBody>
      </p:sp>
    </p:spTree>
    <p:extLst>
      <p:ext uri="{BB962C8B-B14F-4D97-AF65-F5344CB8AC3E}">
        <p14:creationId xmlns:p14="http://schemas.microsoft.com/office/powerpoint/2010/main" val="560063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EE209A6-F5AA-4867-AD64-FFE6246A879D}" type="datetimeFigureOut">
              <a:rPr lang="ru-RU" smtClean="0"/>
              <a:t>18.03.2019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CFD84E6-EEB2-4919-8C53-FD3A7428601E}" type="slidenum">
              <a:rPr lang="ru-RU" smtClean="0"/>
              <a:t>‹#›</a:t>
            </a:fld>
            <a:endParaRPr lang="ru-RU"/>
          </a:p>
        </p:txBody>
      </p:sp>
    </p:spTree>
    <p:extLst>
      <p:ext uri="{BB962C8B-B14F-4D97-AF65-F5344CB8AC3E}">
        <p14:creationId xmlns:p14="http://schemas.microsoft.com/office/powerpoint/2010/main" val="1593995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E209A6-F5AA-4867-AD64-FFE6246A879D}" type="datetimeFigureOut">
              <a:rPr lang="ru-RU" smtClean="0"/>
              <a:t>18.03.2019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CFD84E6-EEB2-4919-8C53-FD3A7428601E}" type="slidenum">
              <a:rPr lang="ru-RU" smtClean="0"/>
              <a:t>‹#›</a:t>
            </a:fld>
            <a:endParaRPr lang="ru-RU"/>
          </a:p>
        </p:txBody>
      </p:sp>
    </p:spTree>
    <p:extLst>
      <p:ext uri="{BB962C8B-B14F-4D97-AF65-F5344CB8AC3E}">
        <p14:creationId xmlns:p14="http://schemas.microsoft.com/office/powerpoint/2010/main" val="2075781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ru-RU" smtClean="0"/>
              <a:t>Образец заголовка</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EE209A6-F5AA-4867-AD64-FFE6246A879D}" type="datetimeFigureOut">
              <a:rPr lang="ru-RU" smtClean="0"/>
              <a:t>18.03.2019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CFD84E6-EEB2-4919-8C53-FD3A7428601E}" type="slidenum">
              <a:rPr lang="ru-RU" smtClean="0"/>
              <a:t>‹#›</a:t>
            </a:fld>
            <a:endParaRPr lang="ru-RU"/>
          </a:p>
        </p:txBody>
      </p:sp>
    </p:spTree>
    <p:extLst>
      <p:ext uri="{BB962C8B-B14F-4D97-AF65-F5344CB8AC3E}">
        <p14:creationId xmlns:p14="http://schemas.microsoft.com/office/powerpoint/2010/main" val="3050367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EE209A6-F5AA-4867-AD64-FFE6246A879D}" type="datetimeFigureOut">
              <a:rPr lang="ru-RU" smtClean="0"/>
              <a:t>18.03.2019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CFD84E6-EEB2-4919-8C53-FD3A7428601E}" type="slidenum">
              <a:rPr lang="ru-RU" smtClean="0"/>
              <a:t>‹#›</a:t>
            </a:fld>
            <a:endParaRPr lang="ru-RU"/>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9064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EE209A6-F5AA-4867-AD64-FFE6246A879D}" type="datetimeFigureOut">
              <a:rPr lang="ru-RU" smtClean="0"/>
              <a:t>18.03.2019</a:t>
            </a:fld>
            <a:endParaRPr lang="ru-RU"/>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ru-RU"/>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FD84E6-EEB2-4919-8C53-FD3A7428601E}" type="slidenum">
              <a:rPr lang="ru-RU" smtClean="0"/>
              <a:t>‹#›</a:t>
            </a:fld>
            <a:endParaRPr lang="ru-RU"/>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0949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555641"/>
          </a:xfrm>
          <a:prstGeom prst="rect">
            <a:avLst/>
          </a:prstGeom>
          <a:noFill/>
        </p:spPr>
        <p:txBody>
          <a:bodyPr wrap="square" rtlCol="0">
            <a:spAutoFit/>
          </a:bodyPr>
          <a:lstStyle/>
          <a:p>
            <a:pPr algn="ctr"/>
            <a:r>
              <a:rPr lang="en-US" sz="3000" dirty="0" smtClean="0">
                <a:latin typeface="Times New Roman" panose="02020603050405020304" pitchFamily="18" charset="0"/>
                <a:cs typeface="Times New Roman" panose="02020603050405020304" pitchFamily="18" charset="0"/>
              </a:rPr>
              <a:t>TEHNIKI SURAT.</a:t>
            </a:r>
          </a:p>
          <a:p>
            <a:pPr algn="just"/>
            <a:r>
              <a:rPr lang="tk-TM" sz="3000" dirty="0" smtClean="0">
                <a:latin typeface="Times New Roman" panose="02020603050405020304" pitchFamily="18" charset="0"/>
                <a:cs typeface="Times New Roman" panose="02020603050405020304" pitchFamily="18" charset="0"/>
              </a:rPr>
              <a:t>1. Tehniki surat barada düşünje.</a:t>
            </a:r>
          </a:p>
          <a:p>
            <a:pPr algn="just"/>
            <a:r>
              <a:rPr lang="tk-TM" sz="3000" dirty="0" smtClean="0">
                <a:latin typeface="Times New Roman" panose="02020603050405020304" pitchFamily="18" charset="0"/>
                <a:cs typeface="Times New Roman" panose="02020603050405020304" pitchFamily="18" charset="0"/>
              </a:rPr>
              <a:t>2. Tehniki surat</a:t>
            </a:r>
            <a:r>
              <a:rPr lang="en-US" sz="3000" dirty="0" smtClean="0">
                <a:latin typeface="Times New Roman" panose="02020603050405020304" pitchFamily="18" charset="0"/>
                <a:cs typeface="Times New Roman" panose="02020603050405020304" pitchFamily="18" charset="0"/>
              </a:rPr>
              <a:t>y</a:t>
            </a:r>
            <a:r>
              <a:rPr lang="tk-TM" sz="3000" dirty="0" smtClean="0">
                <a:latin typeface="Times New Roman" panose="02020603050405020304" pitchFamily="18" charset="0"/>
                <a:cs typeface="Times New Roman" panose="02020603050405020304" pitchFamily="18" charset="0"/>
              </a:rPr>
              <a:t> çekmekde ýönekeý gurluşlar.</a:t>
            </a:r>
          </a:p>
          <a:p>
            <a:pPr algn="just"/>
            <a:r>
              <a:rPr lang="tk-TM" sz="3000" dirty="0" smtClean="0">
                <a:latin typeface="Times New Roman" panose="02020603050405020304" pitchFamily="18" charset="0"/>
                <a:cs typeface="Times New Roman" panose="02020603050405020304" pitchFamily="18" charset="0"/>
              </a:rPr>
              <a:t>3. Aksonometriki proýeksiýalar barada düşünje.</a:t>
            </a:r>
          </a:p>
          <a:p>
            <a:pPr algn="just"/>
            <a:r>
              <a:rPr lang="tk-TM" sz="3000" dirty="0" smtClean="0">
                <a:latin typeface="Times New Roman" panose="02020603050405020304" pitchFamily="18" charset="0"/>
                <a:cs typeface="Times New Roman" panose="02020603050405020304" pitchFamily="18" charset="0"/>
              </a:rPr>
              <a:t>4. Ýazgyn şekilleriň suratyny gurmak.</a:t>
            </a:r>
          </a:p>
          <a:p>
            <a:pPr algn="just"/>
            <a:endParaRPr lang="tk-TM" sz="3000" dirty="0">
              <a:latin typeface="Times New Roman" panose="02020603050405020304" pitchFamily="18" charset="0"/>
              <a:cs typeface="Times New Roman" panose="02020603050405020304" pitchFamily="18" charset="0"/>
            </a:endParaRPr>
          </a:p>
          <a:p>
            <a:pPr algn="just"/>
            <a:r>
              <a:rPr lang="tk-TM" sz="3000" dirty="0" smtClean="0">
                <a:latin typeface="Times New Roman" panose="02020603050405020304" pitchFamily="18" charset="0"/>
                <a:cs typeface="Times New Roman" panose="02020603050405020304" pitchFamily="18" charset="0"/>
              </a:rPr>
              <a:t>	Inžener ýa-da dizaýner, taslama düzüp başlanda, köplenç öz işini tehniki suraty gurmakdan başlaýar, sebäbi ony çyzgy bilen deňeşdirende, has çalt ýerine ýetirilýär we has aýdyň, ýagny şeýle surat ýokary tehniki ýerine ýetirişe eýe bolýar we çyzgy düzmäge, taslama etmäge kömek edýär. Şeýlelikde: </a:t>
            </a:r>
            <a:r>
              <a:rPr lang="tk-TM" sz="3000" b="1" i="1" dirty="0" smtClean="0">
                <a:solidFill>
                  <a:srgbClr val="7030A0"/>
                </a:solidFill>
                <a:latin typeface="Times New Roman" panose="02020603050405020304" pitchFamily="18" charset="0"/>
                <a:cs typeface="Times New Roman" panose="02020603050405020304" pitchFamily="18" charset="0"/>
              </a:rPr>
              <a:t>tehniki surat - bu, göz çeni masştabda elde ýerine ýetirilen, desganyň aýdyň grafiki şekilidir. </a:t>
            </a:r>
            <a:r>
              <a:rPr lang="tk-TM" sz="3000" dirty="0">
                <a:latin typeface="Times New Roman" panose="02020603050405020304" pitchFamily="18" charset="0"/>
                <a:cs typeface="Times New Roman" panose="02020603050405020304" pitchFamily="18" charset="0"/>
              </a:rPr>
              <a:t>Ý</a:t>
            </a:r>
            <a:r>
              <a:rPr lang="tk-TM" sz="3000" dirty="0" smtClean="0">
                <a:latin typeface="Times New Roman" panose="02020603050405020304" pitchFamily="18" charset="0"/>
                <a:cs typeface="Times New Roman" panose="02020603050405020304" pitchFamily="18" charset="0"/>
              </a:rPr>
              <a:t>agny tehniki suratda desga barada tehniki pikir açyk düşnükli görkezilýär, onuň kostruktiw görnüşi dogry berilýär we proporsional gatnaşygy takyk tapylýär.</a:t>
            </a:r>
            <a:endParaRPr lang="tk-TM"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7397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7353299" cy="3785652"/>
          </a:xfrm>
          <a:prstGeom prst="rect">
            <a:avLst/>
          </a:prstGeom>
          <a:noFill/>
        </p:spPr>
        <p:txBody>
          <a:bodyPr wrap="square" rtlCol="0">
            <a:spAutoFit/>
          </a:bodyPr>
          <a:lstStyle/>
          <a:p>
            <a:pPr algn="just"/>
            <a:r>
              <a:rPr lang="tk-TM" sz="3000" b="1" dirty="0" smtClean="0">
                <a:latin typeface="Times New Roman" panose="02020603050405020304" pitchFamily="18" charset="0"/>
                <a:cs typeface="Times New Roman" panose="02020603050405020304" pitchFamily="18" charset="0"/>
              </a:rPr>
              <a:t>	 </a:t>
            </a:r>
            <a:r>
              <a:rPr lang="tk-TM" sz="2900" b="1" i="1" dirty="0" smtClean="0">
                <a:latin typeface="Times New Roman" panose="02020603050405020304" pitchFamily="18" charset="0"/>
                <a:cs typeface="Times New Roman" panose="02020603050405020304" pitchFamily="18" charset="0"/>
              </a:rPr>
              <a:t>7</a:t>
            </a:r>
            <a:r>
              <a:rPr lang="tk-TM" sz="2900" b="1" i="1" baseline="30000" dirty="0" smtClean="0">
                <a:latin typeface="Times New Roman" panose="02020603050405020304" pitchFamily="18" charset="0"/>
                <a:cs typeface="Times New Roman" panose="02020603050405020304" pitchFamily="18" charset="0"/>
              </a:rPr>
              <a:t>0</a:t>
            </a:r>
            <a:r>
              <a:rPr lang="tk-TM" sz="2900" b="1" i="1" dirty="0" smtClean="0">
                <a:latin typeface="Times New Roman" panose="02020603050405020304" pitchFamily="18" charset="0"/>
                <a:cs typeface="Times New Roman" panose="02020603050405020304" pitchFamily="18" charset="0"/>
              </a:rPr>
              <a:t>, 41</a:t>
            </a:r>
            <a:r>
              <a:rPr lang="tk-TM" sz="2900" b="1" i="1" baseline="30000" dirty="0" smtClean="0">
                <a:latin typeface="Times New Roman" panose="02020603050405020304" pitchFamily="18" charset="0"/>
                <a:cs typeface="Times New Roman" panose="02020603050405020304" pitchFamily="18" charset="0"/>
              </a:rPr>
              <a:t>0</a:t>
            </a:r>
            <a:r>
              <a:rPr lang="tk-TM" sz="2900" b="1" i="1" dirty="0" smtClean="0">
                <a:latin typeface="Times New Roman" panose="02020603050405020304" pitchFamily="18" charset="0"/>
                <a:cs typeface="Times New Roman" panose="02020603050405020304" pitchFamily="18" charset="0"/>
              </a:rPr>
              <a:t> </a:t>
            </a:r>
            <a:r>
              <a:rPr lang="tk-TM" sz="2900" b="1" dirty="0" smtClean="0">
                <a:latin typeface="Times New Roman" panose="02020603050405020304" pitchFamily="18" charset="0"/>
                <a:cs typeface="Times New Roman" panose="02020603050405020304" pitchFamily="18" charset="0"/>
              </a:rPr>
              <a:t>burçlar. </a:t>
            </a:r>
            <a:r>
              <a:rPr lang="tk-TM" sz="2900" dirty="0" smtClean="0">
                <a:latin typeface="Times New Roman" panose="02020603050405020304" pitchFamily="18" charset="0"/>
                <a:cs typeface="Times New Roman" panose="02020603050405020304" pitchFamily="18" charset="0"/>
              </a:rPr>
              <a:t>Şeýle burçlar </a:t>
            </a:r>
            <a:r>
              <a:rPr lang="tk-TM" sz="2900" i="1" dirty="0" smtClean="0">
                <a:solidFill>
                  <a:srgbClr val="7030A0"/>
                </a:solidFill>
                <a:latin typeface="Times New Roman" panose="02020603050405020304" pitchFamily="18" charset="0"/>
                <a:cs typeface="Times New Roman" panose="02020603050405020304" pitchFamily="18" charset="0"/>
              </a:rPr>
              <a:t>göniburçly dimetriki</a:t>
            </a:r>
            <a:r>
              <a:rPr lang="tk-TM" sz="2900" dirty="0" smtClean="0">
                <a:latin typeface="Times New Roman" panose="02020603050405020304" pitchFamily="18" charset="0"/>
                <a:cs typeface="Times New Roman" panose="02020603050405020304" pitchFamily="18" charset="0"/>
              </a:rPr>
              <a:t> proýeksiýalaryň oklaryny gurmak üçin gurulýar. Onuň üçin el bilen özara perpendikulýar bolan göni çyzyklary geçirýäris. Olaryň kesişme nokadyny </a:t>
            </a:r>
            <a:r>
              <a:rPr lang="tk-TM" sz="2900" b="1" i="1" dirty="0" smtClean="0">
                <a:latin typeface="Times New Roman" panose="02020603050405020304" pitchFamily="18" charset="0"/>
                <a:cs typeface="Times New Roman" panose="02020603050405020304" pitchFamily="18" charset="0"/>
              </a:rPr>
              <a:t>O </a:t>
            </a:r>
            <a:r>
              <a:rPr lang="tk-TM" sz="2900" dirty="0" smtClean="0">
                <a:latin typeface="Times New Roman" panose="02020603050405020304" pitchFamily="18" charset="0"/>
                <a:cs typeface="Times New Roman" panose="02020603050405020304" pitchFamily="18" charset="0"/>
              </a:rPr>
              <a:t>harpy bilen belgileýäris </a:t>
            </a:r>
            <a:r>
              <a:rPr lang="tk-TM" sz="2900" i="1" dirty="0" smtClean="0">
                <a:solidFill>
                  <a:srgbClr val="7030A0"/>
                </a:solidFill>
                <a:latin typeface="Times New Roman" panose="02020603050405020304" pitchFamily="18" charset="0"/>
                <a:cs typeface="Times New Roman" panose="02020603050405020304" pitchFamily="18" charset="0"/>
              </a:rPr>
              <a:t>(</a:t>
            </a:r>
            <a:r>
              <a:rPr lang="tk-TM" sz="2900" b="1" i="1" dirty="0" smtClean="0">
                <a:solidFill>
                  <a:srgbClr val="7030A0"/>
                </a:solidFill>
                <a:latin typeface="Times New Roman" panose="02020603050405020304" pitchFamily="18" charset="0"/>
                <a:cs typeface="Times New Roman" panose="02020603050405020304" pitchFamily="18" charset="0"/>
              </a:rPr>
              <a:t>13</a:t>
            </a:r>
            <a:r>
              <a:rPr lang="tk-TM" sz="2900" i="1" dirty="0" smtClean="0">
                <a:solidFill>
                  <a:srgbClr val="7030A0"/>
                </a:solidFill>
                <a:latin typeface="Times New Roman" panose="02020603050405020304" pitchFamily="18" charset="0"/>
                <a:cs typeface="Times New Roman" panose="02020603050405020304" pitchFamily="18" charset="0"/>
              </a:rPr>
              <a:t>-surat)</a:t>
            </a:r>
            <a:r>
              <a:rPr lang="tk-TM" sz="2900" dirty="0" smtClean="0">
                <a:latin typeface="Times New Roman" panose="02020603050405020304" pitchFamily="18" charset="0"/>
                <a:cs typeface="Times New Roman" panose="02020603050405020304" pitchFamily="18" charset="0"/>
              </a:rPr>
              <a:t>. Gorizontal göni çyzykda </a:t>
            </a:r>
            <a:r>
              <a:rPr lang="tk-TM" sz="2900" b="1" i="1" dirty="0" smtClean="0">
                <a:latin typeface="Times New Roman" panose="02020603050405020304" pitchFamily="18" charset="0"/>
                <a:cs typeface="Times New Roman" panose="02020603050405020304" pitchFamily="18" charset="0"/>
              </a:rPr>
              <a:t>O </a:t>
            </a:r>
            <a:r>
              <a:rPr lang="tk-TM" sz="2900" dirty="0" smtClean="0">
                <a:latin typeface="Times New Roman" panose="02020603050405020304" pitchFamily="18" charset="0"/>
                <a:cs typeface="Times New Roman" panose="02020603050405020304" pitchFamily="18" charset="0"/>
              </a:rPr>
              <a:t>nokatdan saga erkin uzynlykda </a:t>
            </a:r>
            <a:r>
              <a:rPr lang="tk-TM" sz="2900" i="1" dirty="0" smtClean="0">
                <a:solidFill>
                  <a:srgbClr val="7030A0"/>
                </a:solidFill>
                <a:latin typeface="Times New Roman" panose="02020603050405020304" pitchFamily="18" charset="0"/>
                <a:cs typeface="Times New Roman" panose="02020603050405020304" pitchFamily="18" charset="0"/>
              </a:rPr>
              <a:t>sekiz</a:t>
            </a:r>
            <a:r>
              <a:rPr lang="tk-TM" sz="2900" dirty="0" smtClean="0">
                <a:latin typeface="Times New Roman" panose="02020603050405020304" pitchFamily="18" charset="0"/>
                <a:cs typeface="Times New Roman" panose="02020603050405020304" pitchFamily="18" charset="0"/>
              </a:rPr>
              <a:t> birmeňzeş kesimi ölçäp goýýarys. </a:t>
            </a:r>
            <a:endParaRPr lang="tk-TM" sz="29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7362823" y="161924"/>
            <a:ext cx="4829177" cy="3219451"/>
          </a:xfrm>
          <a:prstGeom prst="rect">
            <a:avLst/>
          </a:prstGeom>
        </p:spPr>
      </p:pic>
      <p:sp>
        <p:nvSpPr>
          <p:cNvPr id="4" name="Прямоугольник 3"/>
          <p:cNvSpPr/>
          <p:nvPr/>
        </p:nvSpPr>
        <p:spPr>
          <a:xfrm>
            <a:off x="9269948" y="3106460"/>
            <a:ext cx="1005403" cy="369332"/>
          </a:xfrm>
          <a:prstGeom prst="rect">
            <a:avLst/>
          </a:prstGeom>
        </p:spPr>
        <p:txBody>
          <a:bodyPr wrap="none">
            <a:spAutoFit/>
          </a:bodyPr>
          <a:lstStyle/>
          <a:p>
            <a:r>
              <a:rPr lang="tk-TM" b="1" dirty="0" smtClean="0">
                <a:latin typeface="Times New Roman" panose="02020603050405020304" pitchFamily="18" charset="0"/>
                <a:cs typeface="Times New Roman" panose="02020603050405020304" pitchFamily="18" charset="0"/>
              </a:rPr>
              <a:t>13-surat</a:t>
            </a:r>
            <a:endParaRPr lang="tk-TM"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0" y="3570208"/>
            <a:ext cx="12192000" cy="3323987"/>
          </a:xfrm>
          <a:prstGeom prst="rect">
            <a:avLst/>
          </a:prstGeom>
          <a:noFill/>
        </p:spPr>
        <p:txBody>
          <a:bodyPr wrap="square" rtlCol="0">
            <a:spAutoFit/>
          </a:bodyPr>
          <a:lstStyle/>
          <a:p>
            <a:pPr algn="just"/>
            <a:r>
              <a:rPr lang="tk-TM" sz="2900" b="1" i="1" dirty="0">
                <a:latin typeface="Times New Roman" panose="02020603050405020304" pitchFamily="18" charset="0"/>
                <a:cs typeface="Times New Roman" panose="02020603050405020304" pitchFamily="18" charset="0"/>
              </a:rPr>
              <a:t>8</a:t>
            </a:r>
            <a:r>
              <a:rPr lang="tk-TM" sz="2900" i="1" dirty="0">
                <a:latin typeface="Times New Roman" panose="02020603050405020304" pitchFamily="18" charset="0"/>
                <a:cs typeface="Times New Roman" panose="02020603050405020304" pitchFamily="18" charset="0"/>
              </a:rPr>
              <a:t>-nji nokatdan </a:t>
            </a:r>
            <a:r>
              <a:rPr lang="tk-TM" sz="2900" dirty="0">
                <a:latin typeface="Times New Roman" panose="02020603050405020304" pitchFamily="18" charset="0"/>
                <a:cs typeface="Times New Roman" panose="02020603050405020304" pitchFamily="18" charset="0"/>
              </a:rPr>
              <a:t>gorizontal göni çyzyga perpendikulýar geçirýäris we ondan aşaklygyna, ýagny </a:t>
            </a:r>
            <a:r>
              <a:rPr lang="tk-TM" sz="2900" b="1" i="1" dirty="0">
                <a:latin typeface="Times New Roman" panose="02020603050405020304" pitchFamily="18" charset="0"/>
                <a:cs typeface="Times New Roman" panose="02020603050405020304" pitchFamily="18" charset="0"/>
              </a:rPr>
              <a:t>8</a:t>
            </a:r>
            <a:r>
              <a:rPr lang="tk-TM" sz="2900" i="1" dirty="0">
                <a:latin typeface="Times New Roman" panose="02020603050405020304" pitchFamily="18" charset="0"/>
                <a:cs typeface="Times New Roman" panose="02020603050405020304" pitchFamily="18" charset="0"/>
              </a:rPr>
              <a:t>-nji nokatdan </a:t>
            </a:r>
            <a:r>
              <a:rPr lang="tk-TM" sz="2900" dirty="0">
                <a:latin typeface="Times New Roman" panose="02020603050405020304" pitchFamily="18" charset="0"/>
                <a:cs typeface="Times New Roman" panose="02020603050405020304" pitchFamily="18" charset="0"/>
              </a:rPr>
              <a:t>şol bir kesimlere deň bolan ýedi kesim ölçäp goýýarys. Soňra </a:t>
            </a:r>
            <a:r>
              <a:rPr lang="tk-TM" sz="2900" b="1" i="1" dirty="0">
                <a:latin typeface="Times New Roman" panose="02020603050405020304" pitchFamily="18" charset="0"/>
                <a:cs typeface="Times New Roman" panose="02020603050405020304" pitchFamily="18" charset="0"/>
              </a:rPr>
              <a:t>7</a:t>
            </a:r>
            <a:r>
              <a:rPr lang="tk-TM" sz="2900" dirty="0">
                <a:latin typeface="Times New Roman" panose="02020603050405020304" pitchFamily="18" charset="0"/>
                <a:cs typeface="Times New Roman" panose="02020603050405020304" pitchFamily="18" charset="0"/>
              </a:rPr>
              <a:t>-nji we </a:t>
            </a:r>
            <a:r>
              <a:rPr lang="tk-TM" sz="2900" b="1" i="1" dirty="0">
                <a:latin typeface="Times New Roman" panose="02020603050405020304" pitchFamily="18" charset="0"/>
                <a:cs typeface="Times New Roman" panose="02020603050405020304" pitchFamily="18" charset="0"/>
              </a:rPr>
              <a:t>O </a:t>
            </a:r>
            <a:r>
              <a:rPr lang="tk-TM" sz="2900" dirty="0">
                <a:latin typeface="Times New Roman" panose="02020603050405020304" pitchFamily="18" charset="0"/>
                <a:cs typeface="Times New Roman" panose="02020603050405020304" pitchFamily="18" charset="0"/>
              </a:rPr>
              <a:t>nokadyň üstünden, ýagny ýokarlygyna dowam edýän göni çyzyk geçirýäris. </a:t>
            </a:r>
            <a:r>
              <a:rPr lang="tk-TM" sz="2900" b="1" i="1" dirty="0">
                <a:latin typeface="Times New Roman" panose="02020603050405020304" pitchFamily="18" charset="0"/>
                <a:cs typeface="Times New Roman" panose="02020603050405020304" pitchFamily="18" charset="0"/>
              </a:rPr>
              <a:t>7-O </a:t>
            </a:r>
            <a:r>
              <a:rPr lang="tk-TM" sz="2900" dirty="0">
                <a:latin typeface="Times New Roman" panose="02020603050405020304" pitchFamily="18" charset="0"/>
                <a:cs typeface="Times New Roman" panose="02020603050405020304" pitchFamily="18" charset="0"/>
              </a:rPr>
              <a:t>göni çyzygy çak bilen </a:t>
            </a:r>
            <a:r>
              <a:rPr lang="tk-TM" sz="2900" b="1" i="1" dirty="0">
                <a:latin typeface="Times New Roman" panose="02020603050405020304" pitchFamily="18" charset="0"/>
                <a:cs typeface="Times New Roman" panose="02020603050405020304" pitchFamily="18" charset="0"/>
              </a:rPr>
              <a:t>41</a:t>
            </a:r>
            <a:r>
              <a:rPr lang="tk-TM" sz="2900" b="1" i="1" baseline="30000" dirty="0">
                <a:latin typeface="Times New Roman" panose="02020603050405020304" pitchFamily="18" charset="0"/>
                <a:cs typeface="Times New Roman" panose="02020603050405020304" pitchFamily="18" charset="0"/>
              </a:rPr>
              <a:t>0 </a:t>
            </a:r>
            <a:r>
              <a:rPr lang="tk-TM" sz="2900" dirty="0">
                <a:latin typeface="Times New Roman" panose="02020603050405020304" pitchFamily="18" charset="0"/>
                <a:cs typeface="Times New Roman" panose="02020603050405020304" pitchFamily="18" charset="0"/>
              </a:rPr>
              <a:t>deň burç bilen geçer. </a:t>
            </a:r>
            <a:endParaRPr lang="en-US" sz="2900" dirty="0" smtClean="0">
              <a:latin typeface="Times New Roman" panose="02020603050405020304" pitchFamily="18" charset="0"/>
              <a:cs typeface="Times New Roman" panose="02020603050405020304" pitchFamily="18" charset="0"/>
            </a:endParaRPr>
          </a:p>
          <a:p>
            <a:pPr algn="just"/>
            <a:r>
              <a:rPr lang="tk-TM" sz="2900" b="1" i="1" dirty="0" smtClean="0">
                <a:latin typeface="Times New Roman" panose="02020603050405020304" pitchFamily="18" charset="0"/>
                <a:cs typeface="Times New Roman" panose="02020603050405020304" pitchFamily="18" charset="0"/>
              </a:rPr>
              <a:t>7</a:t>
            </a:r>
            <a:r>
              <a:rPr lang="tk-TM" sz="2900" b="1" i="1" baseline="30000" dirty="0" smtClean="0">
                <a:latin typeface="Times New Roman" panose="02020603050405020304" pitchFamily="18" charset="0"/>
                <a:cs typeface="Times New Roman" panose="02020603050405020304" pitchFamily="18" charset="0"/>
              </a:rPr>
              <a:t>0 </a:t>
            </a:r>
            <a:r>
              <a:rPr lang="en-US" sz="2900" b="1" i="1" baseline="30000" dirty="0" smtClean="0">
                <a:latin typeface="Times New Roman" panose="02020603050405020304" pitchFamily="18" charset="0"/>
                <a:cs typeface="Times New Roman" panose="02020603050405020304" pitchFamily="18" charset="0"/>
              </a:rPr>
              <a:t> </a:t>
            </a:r>
            <a:r>
              <a:rPr lang="tk-TM" sz="2900" dirty="0" smtClean="0">
                <a:latin typeface="Times New Roman" panose="02020603050405020304" pitchFamily="18" charset="0"/>
                <a:cs typeface="Times New Roman" panose="02020603050405020304" pitchFamily="18" charset="0"/>
              </a:rPr>
              <a:t>burçy </a:t>
            </a:r>
            <a:r>
              <a:rPr lang="tk-TM" sz="2900" dirty="0">
                <a:latin typeface="Times New Roman" panose="02020603050405020304" pitchFamily="18" charset="0"/>
                <a:cs typeface="Times New Roman" panose="02020603050405020304" pitchFamily="18" charset="0"/>
              </a:rPr>
              <a:t>gurmak üçin perpendikulýarda, ýagny </a:t>
            </a:r>
            <a:r>
              <a:rPr lang="tk-TM" sz="2900" b="1" i="1" dirty="0">
                <a:latin typeface="Times New Roman" panose="02020603050405020304" pitchFamily="18" charset="0"/>
                <a:cs typeface="Times New Roman" panose="02020603050405020304" pitchFamily="18" charset="0"/>
              </a:rPr>
              <a:t>8</a:t>
            </a:r>
            <a:r>
              <a:rPr lang="tk-TM" sz="2900" i="1" dirty="0">
                <a:latin typeface="Times New Roman" panose="02020603050405020304" pitchFamily="18" charset="0"/>
                <a:cs typeface="Times New Roman" panose="02020603050405020304" pitchFamily="18" charset="0"/>
              </a:rPr>
              <a:t>-nji nokatdan </a:t>
            </a:r>
            <a:r>
              <a:rPr lang="tk-TM" sz="2900" dirty="0">
                <a:latin typeface="Times New Roman" panose="02020603050405020304" pitchFamily="18" charset="0"/>
                <a:cs typeface="Times New Roman" panose="02020603050405020304" pitchFamily="18" charset="0"/>
              </a:rPr>
              <a:t>ýokarlygyna, bir bölünmä deň bolan, </a:t>
            </a:r>
            <a:r>
              <a:rPr lang="tk-TM" sz="2900" b="1" i="1" dirty="0">
                <a:latin typeface="Times New Roman" panose="02020603050405020304" pitchFamily="18" charset="0"/>
                <a:cs typeface="Times New Roman" panose="02020603050405020304" pitchFamily="18" charset="0"/>
              </a:rPr>
              <a:t>8-1</a:t>
            </a:r>
            <a:r>
              <a:rPr lang="tk-TM" sz="2900" dirty="0">
                <a:latin typeface="Times New Roman" panose="02020603050405020304" pitchFamily="18" charset="0"/>
                <a:cs typeface="Times New Roman" panose="02020603050405020304" pitchFamily="18" charset="0"/>
              </a:rPr>
              <a:t> kesimi goýýarys. </a:t>
            </a:r>
            <a:r>
              <a:rPr lang="tk-TM" sz="2900" b="1" i="1" dirty="0">
                <a:latin typeface="Times New Roman" panose="02020603050405020304" pitchFamily="18" charset="0"/>
                <a:cs typeface="Times New Roman" panose="02020603050405020304" pitchFamily="18" charset="0"/>
              </a:rPr>
              <a:t>1</a:t>
            </a:r>
            <a:r>
              <a:rPr lang="tk-TM" sz="2900" dirty="0">
                <a:latin typeface="Times New Roman" panose="02020603050405020304" pitchFamily="18" charset="0"/>
                <a:cs typeface="Times New Roman" panose="02020603050405020304" pitchFamily="18" charset="0"/>
              </a:rPr>
              <a:t> we </a:t>
            </a:r>
            <a:r>
              <a:rPr lang="tk-TM" sz="2900" b="1" i="1" dirty="0">
                <a:latin typeface="Times New Roman" panose="02020603050405020304" pitchFamily="18" charset="0"/>
                <a:cs typeface="Times New Roman" panose="02020603050405020304" pitchFamily="18" charset="0"/>
              </a:rPr>
              <a:t>O </a:t>
            </a:r>
            <a:r>
              <a:rPr lang="tk-TM" sz="2900" dirty="0">
                <a:latin typeface="Times New Roman" panose="02020603050405020304" pitchFamily="18" charset="0"/>
                <a:cs typeface="Times New Roman" panose="02020603050405020304" pitchFamily="18" charset="0"/>
              </a:rPr>
              <a:t>nokatlaryň üstünden göni çyzyk </a:t>
            </a:r>
            <a:r>
              <a:rPr lang="tk-TM" sz="2900" dirty="0" smtClean="0">
                <a:latin typeface="Times New Roman" panose="02020603050405020304" pitchFamily="18" charset="0"/>
                <a:cs typeface="Times New Roman" panose="02020603050405020304" pitchFamily="18" charset="0"/>
              </a:rPr>
              <a:t>geçireliň. </a:t>
            </a:r>
            <a:r>
              <a:rPr lang="tk-TM" sz="2900" b="1" i="1" dirty="0">
                <a:latin typeface="Times New Roman" panose="02020603050405020304" pitchFamily="18" charset="0"/>
                <a:cs typeface="Times New Roman" panose="02020603050405020304" pitchFamily="18" charset="0"/>
              </a:rPr>
              <a:t>1-O </a:t>
            </a:r>
            <a:r>
              <a:rPr lang="tk-TM" sz="2900" dirty="0">
                <a:latin typeface="Times New Roman" panose="02020603050405020304" pitchFamily="18" charset="0"/>
                <a:cs typeface="Times New Roman" panose="02020603050405020304" pitchFamily="18" charset="0"/>
              </a:rPr>
              <a:t>göni çyzygy </a:t>
            </a:r>
            <a:r>
              <a:rPr lang="tk-TM" sz="2900" b="1" dirty="0">
                <a:latin typeface="Times New Roman" panose="02020603050405020304" pitchFamily="18" charset="0"/>
                <a:cs typeface="Times New Roman" panose="02020603050405020304" pitchFamily="18" charset="0"/>
              </a:rPr>
              <a:t>7</a:t>
            </a:r>
            <a:r>
              <a:rPr lang="tk-TM" sz="2900" b="1" baseline="30000" dirty="0">
                <a:latin typeface="Times New Roman" panose="02020603050405020304" pitchFamily="18" charset="0"/>
                <a:cs typeface="Times New Roman" panose="02020603050405020304" pitchFamily="18" charset="0"/>
              </a:rPr>
              <a:t>0 </a:t>
            </a:r>
            <a:r>
              <a:rPr lang="en-US" sz="2900" b="1" baseline="30000" dirty="0" smtClean="0">
                <a:latin typeface="Times New Roman" panose="02020603050405020304" pitchFamily="18" charset="0"/>
                <a:cs typeface="Times New Roman" panose="02020603050405020304" pitchFamily="18" charset="0"/>
              </a:rPr>
              <a:t> </a:t>
            </a:r>
            <a:r>
              <a:rPr lang="tk-TM" sz="2900" dirty="0" smtClean="0">
                <a:latin typeface="Times New Roman" panose="02020603050405020304" pitchFamily="18" charset="0"/>
                <a:cs typeface="Times New Roman" panose="02020603050405020304" pitchFamily="18" charset="0"/>
              </a:rPr>
              <a:t>burç </a:t>
            </a:r>
            <a:r>
              <a:rPr lang="tk-TM" sz="2900" dirty="0">
                <a:latin typeface="Times New Roman" panose="02020603050405020304" pitchFamily="18" charset="0"/>
                <a:cs typeface="Times New Roman" panose="02020603050405020304" pitchFamily="18" charset="0"/>
              </a:rPr>
              <a:t>astynda geçer</a:t>
            </a:r>
            <a:r>
              <a:rPr lang="tk-TM" sz="2900" dirty="0" smtClean="0">
                <a:latin typeface="Times New Roman" panose="02020603050405020304" pitchFamily="18" charset="0"/>
                <a:cs typeface="Times New Roman" panose="02020603050405020304" pitchFamily="18" charset="0"/>
              </a:rPr>
              <a:t>.</a:t>
            </a:r>
            <a:endParaRPr lang="ru-RU" sz="2900" dirty="0"/>
          </a:p>
        </p:txBody>
      </p:sp>
    </p:spTree>
    <p:extLst>
      <p:ext uri="{BB962C8B-B14F-4D97-AF65-F5344CB8AC3E}">
        <p14:creationId xmlns:p14="http://schemas.microsoft.com/office/powerpoint/2010/main" val="104719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7267575" cy="6093976"/>
          </a:xfrm>
          <a:prstGeom prst="rect">
            <a:avLst/>
          </a:prstGeom>
          <a:noFill/>
        </p:spPr>
        <p:txBody>
          <a:bodyPr wrap="square" rtlCol="0">
            <a:spAutoFit/>
          </a:bodyPr>
          <a:lstStyle/>
          <a:p>
            <a:pPr algn="ctr"/>
            <a:r>
              <a:rPr lang="tk-TM" sz="3000" b="1" dirty="0">
                <a:latin typeface="Times New Roman" panose="02020603050405020304" pitchFamily="18" charset="0"/>
                <a:cs typeface="Times New Roman" panose="02020603050405020304" pitchFamily="18" charset="0"/>
              </a:rPr>
              <a:t>2</a:t>
            </a:r>
            <a:r>
              <a:rPr lang="ru-RU" sz="3000" b="1" dirty="0" smtClean="0">
                <a:latin typeface="Times New Roman" panose="02020603050405020304" pitchFamily="18" charset="0"/>
                <a:cs typeface="Times New Roman" panose="02020603050405020304" pitchFamily="18" charset="0"/>
              </a:rPr>
              <a:t>.4</a:t>
            </a:r>
            <a:r>
              <a:rPr lang="ru-RU" sz="3000" b="1" dirty="0">
                <a:latin typeface="Times New Roman" panose="02020603050405020304" pitchFamily="18" charset="0"/>
                <a:cs typeface="Times New Roman" panose="02020603050405020304" pitchFamily="18" charset="0"/>
              </a:rPr>
              <a:t>. </a:t>
            </a:r>
            <a:r>
              <a:rPr lang="tk-TM" sz="3000" b="1" dirty="0" smtClean="0">
                <a:latin typeface="Times New Roman" panose="02020603050405020304" pitchFamily="18" charset="0"/>
                <a:cs typeface="Times New Roman" panose="02020603050405020304" pitchFamily="18" charset="0"/>
              </a:rPr>
              <a:t>Burçy deň böleklere bölmek</a:t>
            </a:r>
            <a:r>
              <a:rPr lang="ru-RU" sz="3000" b="1" dirty="0" smtClean="0">
                <a:latin typeface="Times New Roman" panose="02020603050405020304" pitchFamily="18" charset="0"/>
                <a:cs typeface="Times New Roman" panose="02020603050405020304" pitchFamily="18" charset="0"/>
              </a:rPr>
              <a:t>.</a:t>
            </a:r>
            <a:endParaRPr lang="ru-RU" sz="3000" dirty="0">
              <a:latin typeface="Times New Roman" panose="02020603050405020304" pitchFamily="18" charset="0"/>
              <a:cs typeface="Times New Roman" panose="02020603050405020304" pitchFamily="18" charset="0"/>
            </a:endParaRPr>
          </a:p>
          <a:p>
            <a:pPr algn="just"/>
            <a:r>
              <a:rPr lang="en-US" sz="3000" dirty="0" smtClean="0">
                <a:latin typeface="Times New Roman" panose="02020603050405020304" pitchFamily="18" charset="0"/>
                <a:cs typeface="Times New Roman" panose="02020603050405020304" pitchFamily="18" charset="0"/>
              </a:rPr>
              <a:t>	</a:t>
            </a:r>
          </a:p>
          <a:p>
            <a:pPr algn="just"/>
            <a:r>
              <a:rPr lang="en-US" sz="3000" dirty="0">
                <a:latin typeface="Times New Roman" panose="02020603050405020304" pitchFamily="18" charset="0"/>
                <a:cs typeface="Times New Roman" panose="02020603050405020304" pitchFamily="18" charset="0"/>
              </a:rPr>
              <a:t>	</a:t>
            </a:r>
            <a:r>
              <a:rPr lang="tk-TM" sz="3000" dirty="0" smtClean="0">
                <a:latin typeface="Times New Roman" panose="02020603050405020304" pitchFamily="18" charset="0"/>
                <a:cs typeface="Times New Roman" panose="02020603050405020304" pitchFamily="18" charset="0"/>
              </a:rPr>
              <a:t>Tejribede</a:t>
            </a:r>
            <a:r>
              <a:rPr lang="ru-RU" sz="3000" dirty="0" smtClean="0">
                <a:latin typeface="Times New Roman" panose="02020603050405020304" pitchFamily="18" charset="0"/>
                <a:cs typeface="Times New Roman" panose="02020603050405020304" pitchFamily="18" charset="0"/>
              </a:rPr>
              <a:t>, </a:t>
            </a:r>
            <a:r>
              <a:rPr lang="tk-TM" sz="3000" dirty="0" smtClean="0">
                <a:latin typeface="Times New Roman" panose="02020603050405020304" pitchFamily="18" charset="0"/>
                <a:cs typeface="Times New Roman" panose="02020603050405020304" pitchFamily="18" charset="0"/>
              </a:rPr>
              <a:t>burçy</a:t>
            </a:r>
            <a:r>
              <a:rPr lang="ru-RU" sz="3000" dirty="0" smtClean="0">
                <a:latin typeface="Times New Roman" panose="02020603050405020304" pitchFamily="18" charset="0"/>
                <a:cs typeface="Times New Roman" panose="02020603050405020304" pitchFamily="18" charset="0"/>
              </a:rPr>
              <a:t> </a:t>
            </a:r>
            <a:r>
              <a:rPr lang="tk-TM" sz="3000" dirty="0" smtClean="0">
                <a:latin typeface="Times New Roman" panose="02020603050405020304" pitchFamily="18" charset="0"/>
                <a:cs typeface="Times New Roman" panose="02020603050405020304" pitchFamily="18" charset="0"/>
              </a:rPr>
              <a:t>birnäçe deň böleklere bölmek zerurlygy</a:t>
            </a:r>
            <a:r>
              <a:rPr lang="ru-RU" sz="3000" dirty="0" smtClean="0">
                <a:latin typeface="Times New Roman" panose="02020603050405020304" pitchFamily="18" charset="0"/>
                <a:cs typeface="Times New Roman" panose="02020603050405020304" pitchFamily="18" charset="0"/>
              </a:rPr>
              <a:t> </a:t>
            </a:r>
            <a:r>
              <a:rPr lang="tk-TM" sz="3000" dirty="0" smtClean="0">
                <a:latin typeface="Times New Roman" panose="02020603050405020304" pitchFamily="18" charset="0"/>
                <a:cs typeface="Times New Roman" panose="02020603050405020304" pitchFamily="18" charset="0"/>
              </a:rPr>
              <a:t>ýaly ýagdaýlar duş gelip biler</a:t>
            </a:r>
            <a:r>
              <a:rPr lang="ru-RU" sz="3000" dirty="0" smtClean="0">
                <a:latin typeface="Times New Roman" panose="02020603050405020304" pitchFamily="18" charset="0"/>
                <a:cs typeface="Times New Roman" panose="02020603050405020304" pitchFamily="18" charset="0"/>
              </a:rPr>
              <a:t>. </a:t>
            </a:r>
            <a:r>
              <a:rPr lang="ru-RU" sz="3000" b="1" i="1" dirty="0">
                <a:latin typeface="Times New Roman" panose="02020603050405020304" pitchFamily="18" charset="0"/>
                <a:cs typeface="Times New Roman" panose="02020603050405020304" pitchFamily="18" charset="0"/>
              </a:rPr>
              <a:t>AB</a:t>
            </a:r>
            <a:r>
              <a:rPr lang="sq-AL" sz="3000" b="1" i="1" dirty="0">
                <a:latin typeface="Times New Roman" panose="02020603050405020304" pitchFamily="18" charset="0"/>
                <a:cs typeface="Times New Roman" panose="02020603050405020304" pitchFamily="18" charset="0"/>
              </a:rPr>
              <a:t>C</a:t>
            </a:r>
            <a:r>
              <a:rPr lang="sq-AL" sz="3000" b="1" dirty="0">
                <a:latin typeface="Times New Roman" panose="02020603050405020304" pitchFamily="18" charset="0"/>
                <a:cs typeface="Times New Roman" panose="02020603050405020304" pitchFamily="18" charset="0"/>
              </a:rPr>
              <a:t> </a:t>
            </a:r>
            <a:r>
              <a:rPr lang="sq-AL" sz="3000" dirty="0">
                <a:latin typeface="Times New Roman" panose="02020603050405020304" pitchFamily="18" charset="0"/>
                <a:cs typeface="Times New Roman" panose="02020603050405020304" pitchFamily="18" charset="0"/>
              </a:rPr>
              <a:t>burçunyň ikä bölünişin</a:t>
            </a:r>
            <a:r>
              <a:rPr lang="ru-RU" sz="3000" dirty="0">
                <a:latin typeface="Times New Roman" panose="02020603050405020304" pitchFamily="18" charset="0"/>
                <a:cs typeface="Times New Roman" panose="02020603050405020304" pitchFamily="18" charset="0"/>
              </a:rPr>
              <a:t>e </a:t>
            </a:r>
            <a:r>
              <a:rPr lang="tk-TM" sz="3000" dirty="0" smtClean="0">
                <a:latin typeface="Times New Roman" panose="02020603050405020304" pitchFamily="18" charset="0"/>
                <a:cs typeface="Times New Roman" panose="02020603050405020304" pitchFamily="18" charset="0"/>
              </a:rPr>
              <a:t>seredeliň</a:t>
            </a:r>
            <a:r>
              <a:rPr lang="ru-RU" sz="3000" dirty="0" smtClean="0">
                <a:latin typeface="Times New Roman" panose="02020603050405020304" pitchFamily="18" charset="0"/>
                <a:cs typeface="Times New Roman" panose="02020603050405020304" pitchFamily="18" charset="0"/>
              </a:rPr>
              <a:t> </a:t>
            </a:r>
            <a:r>
              <a:rPr lang="ru-RU" sz="3000" i="1" dirty="0">
                <a:solidFill>
                  <a:srgbClr val="7030A0"/>
                </a:solidFill>
                <a:latin typeface="Times New Roman" panose="02020603050405020304" pitchFamily="18" charset="0"/>
                <a:cs typeface="Times New Roman" panose="02020603050405020304" pitchFamily="18" charset="0"/>
              </a:rPr>
              <a:t>(</a:t>
            </a:r>
            <a:r>
              <a:rPr lang="ru-RU" sz="3000" b="1" i="1" dirty="0">
                <a:solidFill>
                  <a:srgbClr val="7030A0"/>
                </a:solidFill>
                <a:latin typeface="Times New Roman" panose="02020603050405020304" pitchFamily="18" charset="0"/>
                <a:cs typeface="Times New Roman" panose="02020603050405020304" pitchFamily="18" charset="0"/>
              </a:rPr>
              <a:t>14</a:t>
            </a:r>
            <a:r>
              <a:rPr lang="ru-RU" sz="3000" i="1" dirty="0">
                <a:solidFill>
                  <a:srgbClr val="7030A0"/>
                </a:solidFill>
                <a:latin typeface="Times New Roman" panose="02020603050405020304" pitchFamily="18" charset="0"/>
                <a:cs typeface="Times New Roman" panose="02020603050405020304" pitchFamily="18" charset="0"/>
              </a:rPr>
              <a:t>-surat)</a:t>
            </a:r>
            <a:r>
              <a:rPr lang="ru-RU" sz="3000" dirty="0">
                <a:latin typeface="Times New Roman" panose="02020603050405020304" pitchFamily="18" charset="0"/>
                <a:cs typeface="Times New Roman" panose="02020603050405020304" pitchFamily="18" charset="0"/>
              </a:rPr>
              <a:t>. </a:t>
            </a:r>
            <a:r>
              <a:rPr lang="ru-RU" sz="3000" b="1" i="1" dirty="0">
                <a:latin typeface="Times New Roman" panose="02020603050405020304" pitchFamily="18" charset="0"/>
                <a:cs typeface="Times New Roman" panose="02020603050405020304" pitchFamily="18" charset="0"/>
              </a:rPr>
              <a:t>AB</a:t>
            </a:r>
            <a:r>
              <a:rPr lang="sq-AL" sz="3000" b="1" i="1" dirty="0">
                <a:latin typeface="Times New Roman" panose="02020603050405020304" pitchFamily="18" charset="0"/>
                <a:cs typeface="Times New Roman" panose="02020603050405020304" pitchFamily="18" charset="0"/>
              </a:rPr>
              <a:t>C</a:t>
            </a:r>
            <a:r>
              <a:rPr lang="sq-AL" sz="3000" b="1" dirty="0">
                <a:latin typeface="Times New Roman" panose="02020603050405020304" pitchFamily="18" charset="0"/>
                <a:cs typeface="Times New Roman" panose="02020603050405020304" pitchFamily="18" charset="0"/>
              </a:rPr>
              <a:t> </a:t>
            </a:r>
            <a:r>
              <a:rPr lang="sq-AL" sz="3000" dirty="0">
                <a:latin typeface="Times New Roman" panose="02020603050405020304" pitchFamily="18" charset="0"/>
                <a:cs typeface="Times New Roman" panose="02020603050405020304" pitchFamily="18" charset="0"/>
              </a:rPr>
              <a:t>burçunyň</a:t>
            </a:r>
            <a:r>
              <a:rPr lang="ru-RU" sz="3000" dirty="0">
                <a:latin typeface="Times New Roman" panose="02020603050405020304" pitchFamily="18" charset="0"/>
                <a:cs typeface="Times New Roman" panose="02020603050405020304" pitchFamily="18" charset="0"/>
              </a:rPr>
              <a:t> </a:t>
            </a:r>
            <a:r>
              <a:rPr lang="tk-TM" sz="3000" dirty="0" smtClean="0">
                <a:latin typeface="Times New Roman" panose="02020603050405020304" pitchFamily="18" charset="0"/>
                <a:cs typeface="Times New Roman" panose="02020603050405020304" pitchFamily="18" charset="0"/>
              </a:rPr>
              <a:t>bissektrisasyny gurmak üçin, burçuň </a:t>
            </a:r>
            <a:r>
              <a:rPr lang="tk-TM" sz="3000" b="1" i="1" dirty="0" smtClean="0">
                <a:latin typeface="Times New Roman" panose="02020603050405020304" pitchFamily="18" charset="0"/>
                <a:cs typeface="Times New Roman" panose="02020603050405020304" pitchFamily="18" charset="0"/>
              </a:rPr>
              <a:t>B</a:t>
            </a:r>
            <a:r>
              <a:rPr lang="tk-TM" sz="3000" dirty="0" smtClean="0">
                <a:latin typeface="Times New Roman" panose="02020603050405020304" pitchFamily="18" charset="0"/>
                <a:cs typeface="Times New Roman" panose="02020603050405020304" pitchFamily="18" charset="0"/>
              </a:rPr>
              <a:t> depesinden her tarapyna deň </a:t>
            </a:r>
            <a:r>
              <a:rPr lang="tk-TM" sz="3000" b="1" i="1" dirty="0" smtClean="0">
                <a:latin typeface="Times New Roman" panose="02020603050405020304" pitchFamily="18" charset="0"/>
                <a:cs typeface="Times New Roman" panose="02020603050405020304" pitchFamily="18" charset="0"/>
              </a:rPr>
              <a:t>B-1</a:t>
            </a:r>
            <a:r>
              <a:rPr lang="tk-TM" sz="3000" dirty="0" smtClean="0">
                <a:latin typeface="Times New Roman" panose="02020603050405020304" pitchFamily="18" charset="0"/>
                <a:cs typeface="Times New Roman" panose="02020603050405020304" pitchFamily="18" charset="0"/>
              </a:rPr>
              <a:t> we </a:t>
            </a:r>
            <a:r>
              <a:rPr lang="tk-TM" sz="3000" b="1" i="1" dirty="0" smtClean="0">
                <a:latin typeface="Times New Roman" panose="02020603050405020304" pitchFamily="18" charset="0"/>
                <a:cs typeface="Times New Roman" panose="02020603050405020304" pitchFamily="18" charset="0"/>
              </a:rPr>
              <a:t>B-2</a:t>
            </a:r>
            <a:r>
              <a:rPr lang="tk-TM" sz="3000" dirty="0" smtClean="0">
                <a:latin typeface="Times New Roman" panose="02020603050405020304" pitchFamily="18" charset="0"/>
                <a:cs typeface="Times New Roman" panose="02020603050405020304" pitchFamily="18" charset="0"/>
              </a:rPr>
              <a:t> kesimleri ölçäp goýalyň.  </a:t>
            </a:r>
            <a:r>
              <a:rPr lang="tk-TM" sz="3000" b="1" i="1" dirty="0" smtClean="0">
                <a:latin typeface="Times New Roman" panose="02020603050405020304" pitchFamily="18" charset="0"/>
                <a:cs typeface="Times New Roman" panose="02020603050405020304" pitchFamily="18" charset="0"/>
              </a:rPr>
              <a:t>1</a:t>
            </a:r>
            <a:r>
              <a:rPr lang="tk-TM" sz="3000" dirty="0" smtClean="0">
                <a:latin typeface="Times New Roman" panose="02020603050405020304" pitchFamily="18" charset="0"/>
                <a:cs typeface="Times New Roman" panose="02020603050405020304" pitchFamily="18" charset="0"/>
              </a:rPr>
              <a:t> we </a:t>
            </a:r>
            <a:r>
              <a:rPr lang="tk-TM" sz="3000" b="1" i="1" dirty="0" smtClean="0">
                <a:latin typeface="Times New Roman" panose="02020603050405020304" pitchFamily="18" charset="0"/>
                <a:cs typeface="Times New Roman" panose="02020603050405020304" pitchFamily="18" charset="0"/>
              </a:rPr>
              <a:t>2</a:t>
            </a:r>
            <a:r>
              <a:rPr lang="tk-TM" sz="3000" dirty="0" smtClean="0">
                <a:latin typeface="Times New Roman" panose="02020603050405020304" pitchFamily="18" charset="0"/>
                <a:cs typeface="Times New Roman" panose="02020603050405020304" pitchFamily="18" charset="0"/>
              </a:rPr>
              <a:t> nokatlary göni çyzyk bilen birleşdirmeli, soňra göz çeni bilen </a:t>
            </a:r>
            <a:r>
              <a:rPr lang="tk-TM" sz="3000" b="1" i="1" dirty="0" smtClean="0">
                <a:latin typeface="Times New Roman" panose="02020603050405020304" pitchFamily="18" charset="0"/>
                <a:cs typeface="Times New Roman" panose="02020603050405020304" pitchFamily="18" charset="0"/>
              </a:rPr>
              <a:t>1-2 </a:t>
            </a:r>
            <a:r>
              <a:rPr lang="tk-TM" sz="3000" dirty="0" smtClean="0">
                <a:latin typeface="Times New Roman" panose="02020603050405020304" pitchFamily="18" charset="0"/>
                <a:cs typeface="Times New Roman" panose="02020603050405020304" pitchFamily="18" charset="0"/>
              </a:rPr>
              <a:t>kesimi ikä bölmeli (</a:t>
            </a:r>
            <a:r>
              <a:rPr lang="tk-TM" sz="3000" b="1" i="1" dirty="0">
                <a:latin typeface="Times New Roman" panose="02020603050405020304" pitchFamily="18" charset="0"/>
                <a:cs typeface="Times New Roman" panose="02020603050405020304" pitchFamily="18" charset="0"/>
              </a:rPr>
              <a:t>3</a:t>
            </a:r>
            <a:r>
              <a:rPr lang="tk-TM" sz="3000" i="1" dirty="0">
                <a:latin typeface="Times New Roman" panose="02020603050405020304" pitchFamily="18" charset="0"/>
                <a:cs typeface="Times New Roman" panose="02020603050405020304" pitchFamily="18" charset="0"/>
              </a:rPr>
              <a:t>-nji </a:t>
            </a:r>
            <a:r>
              <a:rPr lang="tk-TM" sz="3000" i="1" dirty="0" smtClean="0">
                <a:latin typeface="Times New Roman" panose="02020603050405020304" pitchFamily="18" charset="0"/>
                <a:cs typeface="Times New Roman" panose="02020603050405020304" pitchFamily="18" charset="0"/>
              </a:rPr>
              <a:t>nokat)</a:t>
            </a:r>
            <a:r>
              <a:rPr lang="ru-RU" sz="3000" dirty="0" smtClean="0">
                <a:latin typeface="Times New Roman" panose="02020603050405020304" pitchFamily="18" charset="0"/>
                <a:cs typeface="Times New Roman" panose="02020603050405020304" pitchFamily="18" charset="0"/>
              </a:rPr>
              <a:t>. </a:t>
            </a:r>
            <a:r>
              <a:rPr lang="ru-RU" sz="3000" b="1" i="1" dirty="0">
                <a:latin typeface="Times New Roman" panose="02020603050405020304" pitchFamily="18" charset="0"/>
                <a:cs typeface="Times New Roman" panose="02020603050405020304" pitchFamily="18" charset="0"/>
              </a:rPr>
              <a:t>AB</a:t>
            </a:r>
            <a:r>
              <a:rPr lang="sq-AL" sz="3000" b="1" i="1" dirty="0">
                <a:latin typeface="Times New Roman" panose="02020603050405020304" pitchFamily="18" charset="0"/>
                <a:cs typeface="Times New Roman" panose="02020603050405020304" pitchFamily="18" charset="0"/>
              </a:rPr>
              <a:t>C</a:t>
            </a:r>
            <a:r>
              <a:rPr lang="sq-AL" sz="3000" b="1" dirty="0">
                <a:latin typeface="Times New Roman" panose="02020603050405020304" pitchFamily="18" charset="0"/>
                <a:cs typeface="Times New Roman" panose="02020603050405020304" pitchFamily="18" charset="0"/>
              </a:rPr>
              <a:t> </a:t>
            </a:r>
            <a:r>
              <a:rPr lang="sq-AL" sz="3000" dirty="0">
                <a:latin typeface="Times New Roman" panose="02020603050405020304" pitchFamily="18" charset="0"/>
                <a:cs typeface="Times New Roman" panose="02020603050405020304" pitchFamily="18" charset="0"/>
              </a:rPr>
              <a:t>burçuň</a:t>
            </a:r>
            <a:r>
              <a:rPr lang="ru-RU" sz="3000" dirty="0">
                <a:latin typeface="Times New Roman" panose="02020603050405020304" pitchFamily="18" charset="0"/>
                <a:cs typeface="Times New Roman" panose="02020603050405020304" pitchFamily="18" charset="0"/>
              </a:rPr>
              <a:t> </a:t>
            </a:r>
            <a:r>
              <a:rPr lang="tk-TM" sz="3000" dirty="0" smtClean="0">
                <a:latin typeface="Times New Roman" panose="02020603050405020304" pitchFamily="18" charset="0"/>
                <a:cs typeface="Times New Roman" panose="02020603050405020304" pitchFamily="18" charset="0"/>
              </a:rPr>
              <a:t>bissektrisasy</a:t>
            </a:r>
            <a:r>
              <a:rPr lang="ru-RU" sz="3000" dirty="0" smtClean="0">
                <a:latin typeface="Times New Roman" panose="02020603050405020304" pitchFamily="18" charset="0"/>
                <a:cs typeface="Times New Roman" panose="02020603050405020304" pitchFamily="18" charset="0"/>
              </a:rPr>
              <a:t>, </a:t>
            </a:r>
            <a:r>
              <a:rPr lang="ru-RU" sz="3000" b="1" i="1" dirty="0">
                <a:latin typeface="Times New Roman" panose="02020603050405020304" pitchFamily="18" charset="0"/>
                <a:cs typeface="Times New Roman" panose="02020603050405020304" pitchFamily="18" charset="0"/>
              </a:rPr>
              <a:t>B</a:t>
            </a:r>
            <a:r>
              <a:rPr lang="ru-RU" sz="3000" dirty="0">
                <a:latin typeface="Times New Roman" panose="02020603050405020304" pitchFamily="18" charset="0"/>
                <a:cs typeface="Times New Roman" panose="02020603050405020304" pitchFamily="18" charset="0"/>
              </a:rPr>
              <a:t> </a:t>
            </a:r>
            <a:r>
              <a:rPr lang="tk-TM" sz="3000" dirty="0" smtClean="0">
                <a:latin typeface="Times New Roman" panose="02020603050405020304" pitchFamily="18" charset="0"/>
                <a:cs typeface="Times New Roman" panose="02020603050405020304" pitchFamily="18" charset="0"/>
              </a:rPr>
              <a:t>depeden we </a:t>
            </a:r>
            <a:r>
              <a:rPr lang="tk-TM" sz="3000" b="1" i="1" dirty="0" smtClean="0">
                <a:latin typeface="Times New Roman" panose="02020603050405020304" pitchFamily="18" charset="0"/>
                <a:cs typeface="Times New Roman" panose="02020603050405020304" pitchFamily="18" charset="0"/>
              </a:rPr>
              <a:t>3</a:t>
            </a:r>
            <a:r>
              <a:rPr lang="tk-TM" sz="3000" i="1" dirty="0" smtClean="0">
                <a:latin typeface="Times New Roman" panose="02020603050405020304" pitchFamily="18" charset="0"/>
                <a:cs typeface="Times New Roman" panose="02020603050405020304" pitchFamily="18" charset="0"/>
              </a:rPr>
              <a:t>-nji nokatdan </a:t>
            </a:r>
            <a:r>
              <a:rPr lang="tk-TM" sz="3000" dirty="0" smtClean="0">
                <a:latin typeface="Times New Roman" panose="02020603050405020304" pitchFamily="18" charset="0"/>
                <a:cs typeface="Times New Roman" panose="02020603050405020304" pitchFamily="18" charset="0"/>
              </a:rPr>
              <a:t>geçýän, göni çyzyk bolar</a:t>
            </a:r>
            <a:r>
              <a:rPr lang="ru-RU" sz="3000" dirty="0" smtClean="0">
                <a:latin typeface="Times New Roman" panose="02020603050405020304" pitchFamily="18" charset="0"/>
                <a:cs typeface="Times New Roman" panose="02020603050405020304" pitchFamily="18" charset="0"/>
              </a:rPr>
              <a:t>. </a:t>
            </a:r>
            <a:endParaRPr lang="ru-RU" dirty="0"/>
          </a:p>
        </p:txBody>
      </p:sp>
      <p:sp>
        <p:nvSpPr>
          <p:cNvPr id="2" name="Прямоугольник 1"/>
          <p:cNvSpPr/>
          <p:nvPr/>
        </p:nvSpPr>
        <p:spPr>
          <a:xfrm>
            <a:off x="8494451" y="5171538"/>
            <a:ext cx="2192599" cy="400110"/>
          </a:xfrm>
          <a:prstGeom prst="rect">
            <a:avLst/>
          </a:prstGeom>
        </p:spPr>
        <p:txBody>
          <a:bodyPr wrap="square">
            <a:spAutoFit/>
          </a:bodyPr>
          <a:lstStyle/>
          <a:p>
            <a:pPr algn="ctr">
              <a:spcAft>
                <a:spcPts val="0"/>
              </a:spcAft>
            </a:pPr>
            <a:r>
              <a:rPr lang="ru-RU" sz="2000" b="1" dirty="0">
                <a:solidFill>
                  <a:srgbClr val="000000"/>
                </a:solidFill>
                <a:latin typeface="Times New Roman" panose="02020603050405020304" pitchFamily="18" charset="0"/>
                <a:ea typeface="Calibri" panose="020F0502020204030204" pitchFamily="34" charset="0"/>
              </a:rPr>
              <a:t>14-surat         </a:t>
            </a:r>
            <a:r>
              <a:rPr lang="tk-TM" sz="2000" b="1" dirty="0" smtClean="0">
                <a:solidFill>
                  <a:srgbClr val="000000"/>
                </a:solidFill>
                <a:latin typeface="Times New Roman" panose="02020603050405020304" pitchFamily="18" charset="0"/>
                <a:ea typeface="Calibri" panose="020F0502020204030204" pitchFamily="34" charset="0"/>
              </a:rPr>
              <a:t>    </a:t>
            </a:r>
            <a:r>
              <a:rPr lang="ru-RU" sz="2000" b="1" dirty="0" smtClean="0">
                <a:solidFill>
                  <a:srgbClr val="000000"/>
                </a:solidFill>
                <a:latin typeface="Times New Roman" panose="02020603050405020304" pitchFamily="18" charset="0"/>
                <a:ea typeface="Calibri" panose="020F0502020204030204" pitchFamily="34" charset="0"/>
              </a:rPr>
              <a:t>               </a:t>
            </a:r>
            <a:endParaRPr lang="ru-RU" sz="2000" dirty="0">
              <a:solidFill>
                <a:srgbClr val="000000"/>
              </a:solidFill>
              <a:effectLst/>
              <a:latin typeface="Times New Roman" panose="02020603050405020304" pitchFamily="18" charset="0"/>
              <a:ea typeface="Calibri" panose="020F0502020204030204" pitchFamily="34" charset="0"/>
            </a:endParaRPr>
          </a:p>
        </p:txBody>
      </p:sp>
      <p:pic>
        <p:nvPicPr>
          <p:cNvPr id="4" name="Рисунок 3"/>
          <p:cNvPicPr>
            <a:picLocks noChangeAspect="1"/>
          </p:cNvPicPr>
          <p:nvPr/>
        </p:nvPicPr>
        <p:blipFill>
          <a:blip r:embed="rId2"/>
          <a:stretch>
            <a:fillRect/>
          </a:stretch>
        </p:blipFill>
        <p:spPr>
          <a:xfrm>
            <a:off x="7267575" y="761999"/>
            <a:ext cx="4924425" cy="4409539"/>
          </a:xfrm>
          <a:prstGeom prst="rect">
            <a:avLst/>
          </a:prstGeom>
        </p:spPr>
      </p:pic>
    </p:spTree>
    <p:extLst>
      <p:ext uri="{BB962C8B-B14F-4D97-AF65-F5344CB8AC3E}">
        <p14:creationId xmlns:p14="http://schemas.microsoft.com/office/powerpoint/2010/main" val="3869526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 y="-1"/>
            <a:ext cx="4918445" cy="4247317"/>
          </a:xfrm>
          <a:prstGeom prst="rect">
            <a:avLst/>
          </a:prstGeom>
          <a:noFill/>
        </p:spPr>
        <p:txBody>
          <a:bodyPr wrap="square" rtlCol="0">
            <a:spAutoFit/>
          </a:bodyPr>
          <a:lstStyle/>
          <a:p>
            <a:pPr algn="just"/>
            <a:r>
              <a:rPr lang="tk-TM" sz="3000" dirty="0" smtClean="0">
                <a:latin typeface="Times New Roman" panose="02020603050405020304" pitchFamily="18" charset="0"/>
                <a:cs typeface="Times New Roman" panose="02020603050405020304" pitchFamily="18" charset="0"/>
              </a:rPr>
              <a:t>Ondan başga-da, bu usul bilen islendik burçy diňe iki deň bölege däl</a:t>
            </a:r>
            <a:r>
              <a:rPr lang="ru-RU" sz="3000" dirty="0" smtClean="0">
                <a:latin typeface="Times New Roman" panose="02020603050405020304" pitchFamily="18" charset="0"/>
                <a:cs typeface="Times New Roman" panose="02020603050405020304" pitchFamily="18" charset="0"/>
              </a:rPr>
              <a:t>, </a:t>
            </a:r>
            <a:r>
              <a:rPr lang="tk-TM" sz="3000" dirty="0" smtClean="0">
                <a:latin typeface="Times New Roman" panose="02020603050405020304" pitchFamily="18" charset="0"/>
                <a:cs typeface="Times New Roman" panose="02020603050405020304" pitchFamily="18" charset="0"/>
              </a:rPr>
              <a:t>eýsem</a:t>
            </a:r>
            <a:r>
              <a:rPr lang="ru-RU" sz="3000" dirty="0" smtClean="0">
                <a:latin typeface="Times New Roman" panose="02020603050405020304" pitchFamily="18" charset="0"/>
                <a:cs typeface="Times New Roman" panose="02020603050405020304" pitchFamily="18" charset="0"/>
              </a:rPr>
              <a:t> </a:t>
            </a:r>
            <a:r>
              <a:rPr lang="ru-RU" sz="3000" b="1" i="1" dirty="0">
                <a:latin typeface="Times New Roman" panose="02020603050405020304" pitchFamily="18" charset="0"/>
                <a:cs typeface="Times New Roman" panose="02020603050405020304" pitchFamily="18" charset="0"/>
              </a:rPr>
              <a:t>4, 8, 16</a:t>
            </a:r>
            <a:r>
              <a:rPr lang="ru-RU" sz="3000" dirty="0">
                <a:latin typeface="Times New Roman" panose="02020603050405020304" pitchFamily="18" charset="0"/>
                <a:cs typeface="Times New Roman" panose="02020603050405020304" pitchFamily="18" charset="0"/>
              </a:rPr>
              <a:t> </a:t>
            </a:r>
            <a:r>
              <a:rPr lang="tk-TM" sz="3000" dirty="0" smtClean="0">
                <a:latin typeface="Times New Roman" panose="02020603050405020304" pitchFamily="18" charset="0"/>
                <a:cs typeface="Times New Roman" panose="02020603050405020304" pitchFamily="18" charset="0"/>
              </a:rPr>
              <a:t>we ş.m deň böleklere bölüp bolar. Onuň üçin başda </a:t>
            </a:r>
            <a:r>
              <a:rPr lang="ru-RU" sz="3000" b="1" i="1" dirty="0" smtClean="0">
                <a:latin typeface="Times New Roman" panose="02020603050405020304" pitchFamily="18" charset="0"/>
                <a:cs typeface="Times New Roman" panose="02020603050405020304" pitchFamily="18" charset="0"/>
              </a:rPr>
              <a:t>AB</a:t>
            </a:r>
            <a:r>
              <a:rPr lang="sq-AL" sz="3000" b="1" i="1" dirty="0">
                <a:latin typeface="Times New Roman" panose="02020603050405020304" pitchFamily="18" charset="0"/>
                <a:cs typeface="Times New Roman" panose="02020603050405020304" pitchFamily="18" charset="0"/>
              </a:rPr>
              <a:t>C</a:t>
            </a:r>
            <a:r>
              <a:rPr lang="sq-AL" sz="3000" b="1" dirty="0">
                <a:latin typeface="Times New Roman" panose="02020603050405020304" pitchFamily="18" charset="0"/>
                <a:cs typeface="Times New Roman" panose="02020603050405020304" pitchFamily="18" charset="0"/>
              </a:rPr>
              <a:t> </a:t>
            </a:r>
            <a:r>
              <a:rPr lang="sq-AL" sz="3000" dirty="0">
                <a:latin typeface="Times New Roman" panose="02020603050405020304" pitchFamily="18" charset="0"/>
                <a:cs typeface="Times New Roman" panose="02020603050405020304" pitchFamily="18" charset="0"/>
              </a:rPr>
              <a:t>burçy iki deň bölege bölýäris </a:t>
            </a:r>
            <a:r>
              <a:rPr lang="sq-AL" sz="3000" i="1" dirty="0" smtClean="0">
                <a:solidFill>
                  <a:srgbClr val="7030A0"/>
                </a:solidFill>
                <a:latin typeface="Times New Roman" panose="02020603050405020304" pitchFamily="18" charset="0"/>
                <a:cs typeface="Times New Roman" panose="02020603050405020304" pitchFamily="18" charset="0"/>
              </a:rPr>
              <a:t>(</a:t>
            </a:r>
            <a:r>
              <a:rPr lang="sq-AL" sz="3000" b="1" i="1" dirty="0">
                <a:solidFill>
                  <a:srgbClr val="7030A0"/>
                </a:solidFill>
                <a:latin typeface="Times New Roman" panose="02020603050405020304" pitchFamily="18" charset="0"/>
                <a:cs typeface="Times New Roman" panose="02020603050405020304" pitchFamily="18" charset="0"/>
              </a:rPr>
              <a:t>15</a:t>
            </a:r>
            <a:r>
              <a:rPr lang="sq-AL" sz="3000" i="1" dirty="0">
                <a:solidFill>
                  <a:srgbClr val="7030A0"/>
                </a:solidFill>
                <a:latin typeface="Times New Roman" panose="02020603050405020304" pitchFamily="18" charset="0"/>
                <a:cs typeface="Times New Roman" panose="02020603050405020304" pitchFamily="18" charset="0"/>
              </a:rPr>
              <a:t>-surat)</a:t>
            </a:r>
            <a:r>
              <a:rPr lang="sq-AL" sz="3000" dirty="0">
                <a:latin typeface="Times New Roman" panose="02020603050405020304" pitchFamily="18" charset="0"/>
                <a:cs typeface="Times New Roman" panose="02020603050405020304" pitchFamily="18" charset="0"/>
              </a:rPr>
              <a:t>,</a:t>
            </a:r>
            <a:r>
              <a:rPr lang="ru-RU" sz="3000" dirty="0">
                <a:latin typeface="Times New Roman" panose="02020603050405020304" pitchFamily="18" charset="0"/>
                <a:cs typeface="Times New Roman" panose="02020603050405020304" pitchFamily="18" charset="0"/>
              </a:rPr>
              <a:t> </a:t>
            </a:r>
            <a:r>
              <a:rPr lang="tk-TM" sz="3000" dirty="0" smtClean="0">
                <a:latin typeface="Times New Roman" panose="02020603050405020304" pitchFamily="18" charset="0"/>
                <a:cs typeface="Times New Roman" panose="02020603050405020304" pitchFamily="18" charset="0"/>
              </a:rPr>
              <a:t>soňra </a:t>
            </a:r>
            <a:r>
              <a:rPr lang="tk-TM" sz="3000" dirty="0">
                <a:latin typeface="Times New Roman" panose="02020603050405020304" pitchFamily="18" charset="0"/>
                <a:cs typeface="Times New Roman" panose="02020603050405020304" pitchFamily="18" charset="0"/>
              </a:rPr>
              <a:t>her bir alnan burçy ýene bir gezek ikä bölmeli</a:t>
            </a:r>
            <a:r>
              <a:rPr lang="ru-RU" sz="3000" dirty="0">
                <a:latin typeface="Times New Roman" panose="02020603050405020304" pitchFamily="18" charset="0"/>
                <a:cs typeface="Times New Roman" panose="02020603050405020304" pitchFamily="18" charset="0"/>
              </a:rPr>
              <a:t>.</a:t>
            </a:r>
            <a:r>
              <a:rPr lang="tk-TM" sz="3000" dirty="0">
                <a:latin typeface="Times New Roman" panose="02020603050405020304" pitchFamily="18" charset="0"/>
                <a:cs typeface="Times New Roman" panose="02020603050405020304" pitchFamily="18" charset="0"/>
              </a:rPr>
              <a:t> </a:t>
            </a:r>
          </a:p>
        </p:txBody>
      </p:sp>
      <p:pic>
        <p:nvPicPr>
          <p:cNvPr id="2" name="Рисунок 1"/>
          <p:cNvPicPr>
            <a:picLocks noChangeAspect="1"/>
          </p:cNvPicPr>
          <p:nvPr/>
        </p:nvPicPr>
        <p:blipFill>
          <a:blip r:embed="rId2"/>
          <a:stretch>
            <a:fillRect/>
          </a:stretch>
        </p:blipFill>
        <p:spPr>
          <a:xfrm>
            <a:off x="4918445" y="-1"/>
            <a:ext cx="7273555" cy="3323987"/>
          </a:xfrm>
          <a:prstGeom prst="rect">
            <a:avLst/>
          </a:prstGeom>
        </p:spPr>
      </p:pic>
      <p:sp>
        <p:nvSpPr>
          <p:cNvPr id="4" name="TextBox 3"/>
          <p:cNvSpPr txBox="1"/>
          <p:nvPr/>
        </p:nvSpPr>
        <p:spPr>
          <a:xfrm>
            <a:off x="0" y="4033778"/>
            <a:ext cx="12192000" cy="2862322"/>
          </a:xfrm>
          <a:prstGeom prst="rect">
            <a:avLst/>
          </a:prstGeom>
          <a:noFill/>
        </p:spPr>
        <p:txBody>
          <a:bodyPr wrap="square" rtlCol="0">
            <a:spAutoFit/>
          </a:bodyPr>
          <a:lstStyle/>
          <a:p>
            <a:pPr algn="just"/>
            <a:r>
              <a:rPr lang="tk-TM" sz="3000" dirty="0" smtClean="0">
                <a:latin typeface="Times New Roman" panose="02020603050405020304" pitchFamily="18" charset="0"/>
                <a:cs typeface="Times New Roman" panose="02020603050405020304" pitchFamily="18" charset="0"/>
              </a:rPr>
              <a:t>	Burçy </a:t>
            </a:r>
            <a:r>
              <a:rPr lang="tk-TM" sz="3000" dirty="0">
                <a:latin typeface="Times New Roman" panose="02020603050405020304" pitchFamily="18" charset="0"/>
                <a:cs typeface="Times New Roman" panose="02020603050405020304" pitchFamily="18" charset="0"/>
              </a:rPr>
              <a:t>täk sanly deň böleklere bölmek üçin başga usul ulanylýar. </a:t>
            </a:r>
            <a:r>
              <a:rPr lang="tk-TM" sz="3000" b="1" i="1" dirty="0">
                <a:latin typeface="Times New Roman" panose="02020603050405020304" pitchFamily="18" charset="0"/>
                <a:cs typeface="Times New Roman" panose="02020603050405020304" pitchFamily="18" charset="0"/>
              </a:rPr>
              <a:t>ABC</a:t>
            </a:r>
            <a:r>
              <a:rPr lang="tk-TM" sz="3000" dirty="0">
                <a:latin typeface="Times New Roman" panose="02020603050405020304" pitchFamily="18" charset="0"/>
                <a:cs typeface="Times New Roman" panose="02020603050405020304" pitchFamily="18" charset="0"/>
              </a:rPr>
              <a:t> burçy, çen bilen üç deň bölege böleliň </a:t>
            </a:r>
            <a:r>
              <a:rPr lang="tk-TM" sz="3000" i="1" dirty="0">
                <a:solidFill>
                  <a:srgbClr val="7030A0"/>
                </a:solidFill>
                <a:latin typeface="Times New Roman" panose="02020603050405020304" pitchFamily="18" charset="0"/>
                <a:cs typeface="Times New Roman" panose="02020603050405020304" pitchFamily="18" charset="0"/>
              </a:rPr>
              <a:t>(16-surat)</a:t>
            </a:r>
            <a:r>
              <a:rPr lang="tk-TM" sz="3000" dirty="0">
                <a:latin typeface="Times New Roman" panose="02020603050405020304" pitchFamily="18" charset="0"/>
                <a:cs typeface="Times New Roman" panose="02020603050405020304" pitchFamily="18" charset="0"/>
              </a:rPr>
              <a:t>. Burçuň taraplaryna </a:t>
            </a:r>
            <a:r>
              <a:rPr lang="tk-TM" sz="3000" b="1" i="1" dirty="0">
                <a:latin typeface="Times New Roman" panose="02020603050405020304" pitchFamily="18" charset="0"/>
                <a:cs typeface="Times New Roman" panose="02020603050405020304" pitchFamily="18" charset="0"/>
              </a:rPr>
              <a:t>B</a:t>
            </a:r>
            <a:r>
              <a:rPr lang="tk-TM" sz="3000" dirty="0">
                <a:latin typeface="Times New Roman" panose="02020603050405020304" pitchFamily="18" charset="0"/>
                <a:cs typeface="Times New Roman" panose="02020603050405020304" pitchFamily="18" charset="0"/>
              </a:rPr>
              <a:t> depeden birmeňzeş </a:t>
            </a:r>
            <a:r>
              <a:rPr lang="tk-TM" sz="3000" b="1" i="1" dirty="0">
                <a:latin typeface="Times New Roman" panose="02020603050405020304" pitchFamily="18" charset="0"/>
                <a:cs typeface="Times New Roman" panose="02020603050405020304" pitchFamily="18" charset="0"/>
              </a:rPr>
              <a:t>B-1</a:t>
            </a:r>
            <a:r>
              <a:rPr lang="tk-TM" sz="3000" dirty="0">
                <a:latin typeface="Times New Roman" panose="02020603050405020304" pitchFamily="18" charset="0"/>
                <a:cs typeface="Times New Roman" panose="02020603050405020304" pitchFamily="18" charset="0"/>
              </a:rPr>
              <a:t> we </a:t>
            </a:r>
            <a:r>
              <a:rPr lang="tk-TM" sz="3000" b="1" i="1" dirty="0">
                <a:latin typeface="Times New Roman" panose="02020603050405020304" pitchFamily="18" charset="0"/>
                <a:cs typeface="Times New Roman" panose="02020603050405020304" pitchFamily="18" charset="0"/>
              </a:rPr>
              <a:t>B-2</a:t>
            </a:r>
            <a:r>
              <a:rPr lang="tk-TM" sz="3000" dirty="0">
                <a:latin typeface="Times New Roman" panose="02020603050405020304" pitchFamily="18" charset="0"/>
                <a:cs typeface="Times New Roman" panose="02020603050405020304" pitchFamily="18" charset="0"/>
              </a:rPr>
              <a:t> kesimleri </a:t>
            </a:r>
            <a:r>
              <a:rPr lang="tk-TM" sz="3000" dirty="0" smtClean="0">
                <a:latin typeface="Times New Roman" panose="02020603050405020304" pitchFamily="18" charset="0"/>
                <a:cs typeface="Times New Roman" panose="02020603050405020304" pitchFamily="18" charset="0"/>
              </a:rPr>
              <a:t>goýalyň </a:t>
            </a:r>
            <a:r>
              <a:rPr lang="tk-TM" sz="3000" dirty="0">
                <a:latin typeface="Times New Roman" panose="02020603050405020304" pitchFamily="18" charset="0"/>
                <a:cs typeface="Times New Roman" panose="02020603050405020304" pitchFamily="18" charset="0"/>
              </a:rPr>
              <a:t>we töweregiň dugasyny çekeliň. Soňra bu dugany </a:t>
            </a:r>
            <a:r>
              <a:rPr lang="tk-TM" sz="3000" b="1" i="1" dirty="0">
                <a:latin typeface="Times New Roman" panose="02020603050405020304" pitchFamily="18" charset="0"/>
                <a:cs typeface="Times New Roman" panose="02020603050405020304" pitchFamily="18" charset="0"/>
              </a:rPr>
              <a:t>3, 4 </a:t>
            </a:r>
            <a:r>
              <a:rPr lang="tk-TM" sz="3000" dirty="0">
                <a:latin typeface="Times New Roman" panose="02020603050405020304" pitchFamily="18" charset="0"/>
                <a:cs typeface="Times New Roman" panose="02020603050405020304" pitchFamily="18" charset="0"/>
              </a:rPr>
              <a:t>nokatlarda üç deň böleklere </a:t>
            </a:r>
            <a:r>
              <a:rPr lang="tk-TM" sz="3000" dirty="0" smtClean="0">
                <a:latin typeface="Times New Roman" panose="02020603050405020304" pitchFamily="18" charset="0"/>
                <a:cs typeface="Times New Roman" panose="02020603050405020304" pitchFamily="18" charset="0"/>
              </a:rPr>
              <a:t>böleliň. </a:t>
            </a:r>
            <a:r>
              <a:rPr lang="tk-TM" sz="3000" dirty="0">
                <a:latin typeface="Times New Roman" panose="02020603050405020304" pitchFamily="18" charset="0"/>
                <a:cs typeface="Times New Roman" panose="02020603050405020304" pitchFamily="18" charset="0"/>
              </a:rPr>
              <a:t>Burçuň </a:t>
            </a:r>
            <a:r>
              <a:rPr lang="tk-TM" sz="3000" b="1" i="1" dirty="0">
                <a:latin typeface="Times New Roman" panose="02020603050405020304" pitchFamily="18" charset="0"/>
                <a:cs typeface="Times New Roman" panose="02020603050405020304" pitchFamily="18" charset="0"/>
              </a:rPr>
              <a:t>B</a:t>
            </a:r>
            <a:r>
              <a:rPr lang="tk-TM" sz="3000" dirty="0">
                <a:latin typeface="Times New Roman" panose="02020603050405020304" pitchFamily="18" charset="0"/>
                <a:cs typeface="Times New Roman" panose="02020603050405020304" pitchFamily="18" charset="0"/>
              </a:rPr>
              <a:t> depesinden </a:t>
            </a:r>
            <a:r>
              <a:rPr lang="tk-TM" sz="3000" b="1" i="1" dirty="0">
                <a:latin typeface="Times New Roman" panose="02020603050405020304" pitchFamily="18" charset="0"/>
                <a:cs typeface="Times New Roman" panose="02020603050405020304" pitchFamily="18" charset="0"/>
              </a:rPr>
              <a:t>B-3</a:t>
            </a:r>
            <a:r>
              <a:rPr lang="tk-TM" sz="3000" dirty="0">
                <a:latin typeface="Times New Roman" panose="02020603050405020304" pitchFamily="18" charset="0"/>
                <a:cs typeface="Times New Roman" panose="02020603050405020304" pitchFamily="18" charset="0"/>
              </a:rPr>
              <a:t> we </a:t>
            </a:r>
            <a:r>
              <a:rPr lang="tk-TM" sz="3000" b="1" i="1" dirty="0">
                <a:latin typeface="Times New Roman" panose="02020603050405020304" pitchFamily="18" charset="0"/>
                <a:cs typeface="Times New Roman" panose="02020603050405020304" pitchFamily="18" charset="0"/>
              </a:rPr>
              <a:t>B-4</a:t>
            </a:r>
            <a:r>
              <a:rPr lang="tk-TM" sz="3000" dirty="0">
                <a:latin typeface="Times New Roman" panose="02020603050405020304" pitchFamily="18" charset="0"/>
                <a:cs typeface="Times New Roman" panose="02020603050405020304" pitchFamily="18" charset="0"/>
              </a:rPr>
              <a:t> göni çyzyklary geçireliň. Şuňa meňzeş ýagdaýda burçy </a:t>
            </a:r>
            <a:r>
              <a:rPr lang="tk-TM" sz="3000" b="1" i="1" dirty="0">
                <a:latin typeface="Times New Roman" panose="02020603050405020304" pitchFamily="18" charset="0"/>
                <a:cs typeface="Times New Roman" panose="02020603050405020304" pitchFamily="18" charset="0"/>
              </a:rPr>
              <a:t>5</a:t>
            </a:r>
            <a:r>
              <a:rPr lang="tk-TM" sz="3000" dirty="0">
                <a:latin typeface="Times New Roman" panose="02020603050405020304" pitchFamily="18" charset="0"/>
                <a:cs typeface="Times New Roman" panose="02020603050405020304" pitchFamily="18" charset="0"/>
              </a:rPr>
              <a:t> we </a:t>
            </a:r>
            <a:r>
              <a:rPr lang="tk-TM" sz="3000" b="1" i="1" dirty="0">
                <a:latin typeface="Times New Roman" panose="02020603050405020304" pitchFamily="18" charset="0"/>
                <a:cs typeface="Times New Roman" panose="02020603050405020304" pitchFamily="18" charset="0"/>
              </a:rPr>
              <a:t>7</a:t>
            </a:r>
            <a:r>
              <a:rPr lang="tk-TM" sz="3000" dirty="0">
                <a:latin typeface="Times New Roman" panose="02020603050405020304" pitchFamily="18" charset="0"/>
                <a:cs typeface="Times New Roman" panose="02020603050405020304" pitchFamily="18" charset="0"/>
              </a:rPr>
              <a:t> deň böleklere bölüp bolar</a:t>
            </a:r>
            <a:r>
              <a:rPr lang="tk-TM" sz="3000" dirty="0" smtClean="0">
                <a:latin typeface="Times New Roman" panose="02020603050405020304" pitchFamily="18" charset="0"/>
                <a:cs typeface="Times New Roman" panose="02020603050405020304" pitchFamily="18" charset="0"/>
              </a:rPr>
              <a:t>.</a:t>
            </a:r>
            <a:endParaRPr lang="ru-RU" sz="3000" dirty="0"/>
          </a:p>
        </p:txBody>
      </p:sp>
      <p:sp>
        <p:nvSpPr>
          <p:cNvPr id="6" name="Прямоугольник 5"/>
          <p:cNvSpPr/>
          <p:nvPr/>
        </p:nvSpPr>
        <p:spPr>
          <a:xfrm>
            <a:off x="5829272" y="3124147"/>
            <a:ext cx="5451899" cy="400110"/>
          </a:xfrm>
          <a:prstGeom prst="rect">
            <a:avLst/>
          </a:prstGeom>
        </p:spPr>
        <p:txBody>
          <a:bodyPr wrap="square">
            <a:spAutoFit/>
          </a:bodyPr>
          <a:lstStyle/>
          <a:p>
            <a:r>
              <a:rPr lang="ru-RU" sz="2000" b="1" dirty="0" smtClean="0">
                <a:solidFill>
                  <a:srgbClr val="000000"/>
                </a:solidFill>
                <a:latin typeface="Times New Roman" panose="02020603050405020304" pitchFamily="18" charset="0"/>
                <a:ea typeface="Calibri" panose="020F0502020204030204" pitchFamily="34" charset="0"/>
              </a:rPr>
              <a:t>1</a:t>
            </a:r>
            <a:r>
              <a:rPr lang="tk-TM" sz="2000" b="1" dirty="0" smtClean="0">
                <a:solidFill>
                  <a:srgbClr val="000000"/>
                </a:solidFill>
                <a:latin typeface="Times New Roman" panose="02020603050405020304" pitchFamily="18" charset="0"/>
                <a:ea typeface="Calibri" panose="020F0502020204030204" pitchFamily="34" charset="0"/>
              </a:rPr>
              <a:t>5-surat                                                   </a:t>
            </a:r>
            <a:r>
              <a:rPr lang="ru-RU" sz="2000" b="1" dirty="0" smtClean="0">
                <a:solidFill>
                  <a:srgbClr val="000000"/>
                </a:solidFill>
                <a:latin typeface="Times New Roman" panose="02020603050405020304" pitchFamily="18" charset="0"/>
                <a:ea typeface="Calibri" panose="020F0502020204030204" pitchFamily="34" charset="0"/>
              </a:rPr>
              <a:t>1</a:t>
            </a:r>
            <a:r>
              <a:rPr lang="tk-TM" sz="2000" b="1" dirty="0" smtClean="0">
                <a:solidFill>
                  <a:srgbClr val="000000"/>
                </a:solidFill>
                <a:latin typeface="Times New Roman" panose="02020603050405020304" pitchFamily="18" charset="0"/>
                <a:ea typeface="Calibri" panose="020F0502020204030204" pitchFamily="34" charset="0"/>
              </a:rPr>
              <a:t>6-surat </a:t>
            </a:r>
            <a:endParaRPr lang="tk-TM" sz="2000" dirty="0"/>
          </a:p>
        </p:txBody>
      </p:sp>
    </p:spTree>
    <p:extLst>
      <p:ext uri="{BB962C8B-B14F-4D97-AF65-F5344CB8AC3E}">
        <p14:creationId xmlns:p14="http://schemas.microsoft.com/office/powerpoint/2010/main" val="4532169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523220"/>
          </a:xfrm>
          <a:prstGeom prst="rect">
            <a:avLst/>
          </a:prstGeom>
          <a:noFill/>
        </p:spPr>
        <p:txBody>
          <a:bodyPr wrap="square" rtlCol="0">
            <a:spAutoFit/>
          </a:bodyPr>
          <a:lstStyle/>
          <a:p>
            <a:pPr algn="ctr"/>
            <a:r>
              <a:rPr lang="tk-TM" sz="2800" b="1" dirty="0">
                <a:latin typeface="Times New Roman" panose="02020603050405020304" pitchFamily="18" charset="0"/>
                <a:cs typeface="Times New Roman" panose="02020603050405020304" pitchFamily="18" charset="0"/>
              </a:rPr>
              <a:t>3</a:t>
            </a:r>
            <a:r>
              <a:rPr lang="tk-TM" sz="2800" b="1" dirty="0" smtClean="0">
                <a:latin typeface="Times New Roman" panose="02020603050405020304" pitchFamily="18" charset="0"/>
                <a:cs typeface="Times New Roman" panose="02020603050405020304" pitchFamily="18" charset="0"/>
              </a:rPr>
              <a:t>. AKSONOMETRIKI PROÝEKSIÝALAR BARADA DÜŞÜNJE.</a:t>
            </a:r>
            <a:endParaRPr lang="tk-TM" sz="2800" dirty="0" smtClean="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17108" y="571520"/>
            <a:ext cx="5774891" cy="5696276"/>
          </a:xfrm>
          <a:prstGeom prst="rect">
            <a:avLst/>
          </a:prstGeom>
          <a:noFill/>
          <a:ln>
            <a:noFill/>
          </a:ln>
        </p:spPr>
      </p:pic>
      <p:sp>
        <p:nvSpPr>
          <p:cNvPr id="3" name="TextBox 2"/>
          <p:cNvSpPr txBox="1"/>
          <p:nvPr/>
        </p:nvSpPr>
        <p:spPr>
          <a:xfrm>
            <a:off x="0" y="571520"/>
            <a:ext cx="7404100" cy="2862322"/>
          </a:xfrm>
          <a:prstGeom prst="rect">
            <a:avLst/>
          </a:prstGeom>
          <a:noFill/>
        </p:spPr>
        <p:txBody>
          <a:bodyPr wrap="square" rtlCol="0">
            <a:spAutoFit/>
          </a:bodyPr>
          <a:lstStyle/>
          <a:p>
            <a:pPr algn="just"/>
            <a:r>
              <a:rPr lang="tk-TM" sz="3000" dirty="0">
                <a:latin typeface="Times New Roman" panose="02020603050405020304" pitchFamily="18" charset="0"/>
                <a:cs typeface="Times New Roman" panose="02020603050405020304" pitchFamily="18" charset="0"/>
              </a:rPr>
              <a:t>	Eger giňişlikde ýerleşen predmeti, proýeksiýalar tekizlikleri bilen gabat gelýän, üç sany özara perpendikulýar bolan koordinata tekizlikler ulgamyna degişli edip, ony we koordinata oklaryny haýsydyr bir </a:t>
            </a:r>
            <a:r>
              <a:rPr lang="tk-TM" sz="3000" b="1" i="1" dirty="0">
                <a:latin typeface="Times New Roman" panose="02020603050405020304" pitchFamily="18" charset="0"/>
                <a:cs typeface="Times New Roman" panose="02020603050405020304" pitchFamily="18" charset="0"/>
              </a:rPr>
              <a:t>P</a:t>
            </a:r>
            <a:r>
              <a:rPr lang="tk-TM" sz="3000" dirty="0">
                <a:latin typeface="Times New Roman" panose="02020603050405020304" pitchFamily="18" charset="0"/>
                <a:cs typeface="Times New Roman" panose="02020603050405020304" pitchFamily="18" charset="0"/>
              </a:rPr>
              <a:t> tekizligine parallel şöhleleri bilen </a:t>
            </a:r>
            <a:r>
              <a:rPr lang="tk-TM" sz="3000" dirty="0" smtClean="0">
                <a:latin typeface="Times New Roman" panose="02020603050405020304" pitchFamily="18" charset="0"/>
                <a:cs typeface="Times New Roman" panose="02020603050405020304" pitchFamily="18" charset="0"/>
              </a:rPr>
              <a:t>proýektirlense, </a:t>
            </a:r>
            <a:endParaRPr lang="tk-TM" sz="30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10288844" y="5746234"/>
            <a:ext cx="1159292" cy="400110"/>
          </a:xfrm>
          <a:prstGeom prst="rect">
            <a:avLst/>
          </a:prstGeom>
        </p:spPr>
        <p:txBody>
          <a:bodyPr wrap="none">
            <a:spAutoFit/>
          </a:bodyPr>
          <a:lstStyle/>
          <a:p>
            <a:r>
              <a:rPr lang="ru-RU" sz="2000" b="1" dirty="0">
                <a:solidFill>
                  <a:srgbClr val="000000"/>
                </a:solidFill>
                <a:latin typeface="Times New Roman" panose="02020603050405020304" pitchFamily="18" charset="0"/>
                <a:ea typeface="Calibri" panose="020F0502020204030204" pitchFamily="34" charset="0"/>
              </a:rPr>
              <a:t>1</a:t>
            </a:r>
            <a:r>
              <a:rPr lang="tk-TM" sz="2000" b="1" dirty="0">
                <a:solidFill>
                  <a:srgbClr val="000000"/>
                </a:solidFill>
                <a:latin typeface="Times New Roman" panose="02020603050405020304" pitchFamily="18" charset="0"/>
                <a:ea typeface="Calibri" panose="020F0502020204030204" pitchFamily="34" charset="0"/>
              </a:rPr>
              <a:t>6-surat </a:t>
            </a:r>
            <a:endParaRPr lang="ru-RU" sz="2000" dirty="0"/>
          </a:p>
        </p:txBody>
      </p:sp>
      <p:sp>
        <p:nvSpPr>
          <p:cNvPr id="9" name="TextBox 8"/>
          <p:cNvSpPr txBox="1"/>
          <p:nvPr/>
        </p:nvSpPr>
        <p:spPr>
          <a:xfrm>
            <a:off x="0" y="3454400"/>
            <a:ext cx="6375400" cy="3323987"/>
          </a:xfrm>
          <a:prstGeom prst="rect">
            <a:avLst/>
          </a:prstGeom>
          <a:noFill/>
        </p:spPr>
        <p:txBody>
          <a:bodyPr wrap="square" rtlCol="0">
            <a:spAutoFit/>
          </a:bodyPr>
          <a:lstStyle/>
          <a:p>
            <a:r>
              <a:rPr lang="tk-TM" sz="3000" dirty="0">
                <a:latin typeface="Times New Roman" panose="02020603050405020304" pitchFamily="18" charset="0"/>
                <a:cs typeface="Times New Roman" panose="02020603050405020304" pitchFamily="18" charset="0"/>
              </a:rPr>
              <a:t>onda alnan predmetiň parallel </a:t>
            </a:r>
            <a:r>
              <a:rPr lang="tk-TM" sz="3000" dirty="0" smtClean="0">
                <a:latin typeface="Times New Roman" panose="02020603050405020304" pitchFamily="18" charset="0"/>
                <a:cs typeface="Times New Roman" panose="02020603050405020304" pitchFamily="18" charset="0"/>
              </a:rPr>
              <a:t>proýek-siýasyna </a:t>
            </a:r>
            <a:r>
              <a:rPr lang="tk-TM" sz="3000" b="1" i="1" dirty="0">
                <a:latin typeface="Times New Roman" panose="02020603050405020304" pitchFamily="18" charset="0"/>
                <a:cs typeface="Times New Roman" panose="02020603050405020304" pitchFamily="18" charset="0"/>
              </a:rPr>
              <a:t>aksonometriki proýeksiýa</a:t>
            </a:r>
            <a:r>
              <a:rPr lang="tk-TM" sz="3000" dirty="0">
                <a:latin typeface="Times New Roman" panose="02020603050405020304" pitchFamily="18" charset="0"/>
                <a:cs typeface="Times New Roman" panose="02020603050405020304" pitchFamily="18" charset="0"/>
              </a:rPr>
              <a:t>, </a:t>
            </a:r>
            <a:r>
              <a:rPr lang="tk-TM" sz="3000" dirty="0" smtClean="0">
                <a:latin typeface="Times New Roman" panose="02020603050405020304" pitchFamily="18" charset="0"/>
                <a:cs typeface="Times New Roman" panose="02020603050405020304" pitchFamily="18" charset="0"/>
              </a:rPr>
              <a:t>ýa-da </a:t>
            </a:r>
            <a:r>
              <a:rPr lang="tk-TM" sz="3000" b="1" i="1" dirty="0">
                <a:latin typeface="Times New Roman" panose="02020603050405020304" pitchFamily="18" charset="0"/>
                <a:cs typeface="Times New Roman" panose="02020603050405020304" pitchFamily="18" charset="0"/>
              </a:rPr>
              <a:t>aksonometriýa</a:t>
            </a:r>
            <a:r>
              <a:rPr lang="tk-TM" sz="3000" dirty="0">
                <a:latin typeface="Times New Roman" panose="02020603050405020304" pitchFamily="18" charset="0"/>
                <a:cs typeface="Times New Roman" panose="02020603050405020304" pitchFamily="18" charset="0"/>
              </a:rPr>
              <a:t> diýilýär </a:t>
            </a:r>
            <a:r>
              <a:rPr lang="tk-TM" sz="3000" i="1" dirty="0">
                <a:solidFill>
                  <a:srgbClr val="7030A0"/>
                </a:solidFill>
                <a:latin typeface="Times New Roman" panose="02020603050405020304" pitchFamily="18" charset="0"/>
                <a:cs typeface="Times New Roman" panose="02020603050405020304" pitchFamily="18" charset="0"/>
              </a:rPr>
              <a:t>(</a:t>
            </a:r>
            <a:r>
              <a:rPr lang="tk-TM" sz="3000" b="1" i="1" dirty="0">
                <a:solidFill>
                  <a:srgbClr val="7030A0"/>
                </a:solidFill>
                <a:latin typeface="Times New Roman" panose="02020603050405020304" pitchFamily="18" charset="0"/>
                <a:cs typeface="Times New Roman" panose="02020603050405020304" pitchFamily="18" charset="0"/>
              </a:rPr>
              <a:t>17</a:t>
            </a:r>
            <a:r>
              <a:rPr lang="tk-TM" sz="3000" i="1" dirty="0">
                <a:solidFill>
                  <a:srgbClr val="7030A0"/>
                </a:solidFill>
                <a:latin typeface="Times New Roman" panose="02020603050405020304" pitchFamily="18" charset="0"/>
                <a:cs typeface="Times New Roman" panose="02020603050405020304" pitchFamily="18" charset="0"/>
              </a:rPr>
              <a:t>-surat</a:t>
            </a:r>
            <a:r>
              <a:rPr lang="tk-TM" sz="3000" i="1" dirty="0" smtClean="0">
                <a:solidFill>
                  <a:srgbClr val="7030A0"/>
                </a:solidFill>
                <a:latin typeface="Times New Roman" panose="02020603050405020304" pitchFamily="18" charset="0"/>
                <a:cs typeface="Times New Roman" panose="02020603050405020304" pitchFamily="18" charset="0"/>
              </a:rPr>
              <a:t>)</a:t>
            </a:r>
            <a:r>
              <a:rPr lang="tk-TM" sz="3000" dirty="0" smtClean="0">
                <a:latin typeface="Times New Roman" panose="02020603050405020304" pitchFamily="18" charset="0"/>
                <a:cs typeface="Times New Roman" panose="02020603050405020304" pitchFamily="18" charset="0"/>
              </a:rPr>
              <a:t>.</a:t>
            </a:r>
          </a:p>
          <a:p>
            <a:r>
              <a:rPr lang="tk-TM" dirty="0" smtClean="0">
                <a:latin typeface="Times New Roman" panose="02020603050405020304" pitchFamily="18" charset="0"/>
                <a:cs typeface="Times New Roman" panose="02020603050405020304" pitchFamily="18" charset="0"/>
              </a:rPr>
              <a:t>	</a:t>
            </a:r>
            <a:r>
              <a:rPr lang="tk-TM" sz="3000" dirty="0" smtClean="0">
                <a:latin typeface="Times New Roman" panose="02020603050405020304" pitchFamily="18" charset="0"/>
                <a:cs typeface="Times New Roman" panose="02020603050405020304" pitchFamily="18" charset="0"/>
              </a:rPr>
              <a:t>Proýektirleme </a:t>
            </a:r>
            <a:r>
              <a:rPr lang="tk-TM" sz="3000" dirty="0">
                <a:latin typeface="Times New Roman" panose="02020603050405020304" pitchFamily="18" charset="0"/>
                <a:cs typeface="Times New Roman" panose="02020603050405020304" pitchFamily="18" charset="0"/>
              </a:rPr>
              <a:t>ugruna </a:t>
            </a:r>
            <a:r>
              <a:rPr lang="tk-TM" sz="3000" dirty="0" smtClean="0">
                <a:latin typeface="Times New Roman" panose="02020603050405020304" pitchFamily="18" charset="0"/>
                <a:cs typeface="Times New Roman" panose="02020603050405020304" pitchFamily="18" charset="0"/>
              </a:rPr>
              <a:t>baglylyk-</a:t>
            </a:r>
          </a:p>
          <a:p>
            <a:r>
              <a:rPr lang="tk-TM" sz="3000" dirty="0" smtClean="0">
                <a:latin typeface="Times New Roman" panose="02020603050405020304" pitchFamily="18" charset="0"/>
                <a:cs typeface="Times New Roman" panose="02020603050405020304" pitchFamily="18" charset="0"/>
              </a:rPr>
              <a:t>da </a:t>
            </a:r>
            <a:r>
              <a:rPr lang="tk-TM" sz="3000" dirty="0">
                <a:latin typeface="Times New Roman" panose="02020603050405020304" pitchFamily="18" charset="0"/>
                <a:cs typeface="Times New Roman" panose="02020603050405020304" pitchFamily="18" charset="0"/>
              </a:rPr>
              <a:t>aksonometriki proýeksiýalary </a:t>
            </a:r>
            <a:r>
              <a:rPr lang="tk-TM" sz="3000" dirty="0" smtClean="0">
                <a:latin typeface="Times New Roman" panose="02020603050405020304" pitchFamily="18" charset="0"/>
                <a:cs typeface="Times New Roman" panose="02020603050405020304" pitchFamily="18" charset="0"/>
              </a:rPr>
              <a:t>iki </a:t>
            </a:r>
            <a:r>
              <a:rPr lang="tk-TM" sz="3000" dirty="0">
                <a:latin typeface="Times New Roman" panose="02020603050405020304" pitchFamily="18" charset="0"/>
                <a:cs typeface="Times New Roman" panose="02020603050405020304" pitchFamily="18" charset="0"/>
              </a:rPr>
              <a:t>görnüşe bölünýär: </a:t>
            </a:r>
            <a:r>
              <a:rPr lang="tk-TM" sz="3000" dirty="0">
                <a:solidFill>
                  <a:srgbClr val="7030A0"/>
                </a:solidFill>
                <a:latin typeface="Times New Roman" panose="02020603050405020304" pitchFamily="18" charset="0"/>
                <a:cs typeface="Times New Roman" panose="02020603050405020304" pitchFamily="18" charset="0"/>
              </a:rPr>
              <a:t>gönüburçly</a:t>
            </a:r>
            <a:r>
              <a:rPr lang="tk-TM" sz="3000" dirty="0">
                <a:latin typeface="Times New Roman" panose="02020603050405020304" pitchFamily="18" charset="0"/>
                <a:cs typeface="Times New Roman" panose="02020603050405020304" pitchFamily="18" charset="0"/>
              </a:rPr>
              <a:t> we </a:t>
            </a:r>
            <a:r>
              <a:rPr lang="tk-TM" sz="3000" dirty="0">
                <a:solidFill>
                  <a:srgbClr val="7030A0"/>
                </a:solidFill>
                <a:latin typeface="Times New Roman" panose="02020603050405020304" pitchFamily="18" charset="0"/>
                <a:cs typeface="Times New Roman" panose="02020603050405020304" pitchFamily="18" charset="0"/>
              </a:rPr>
              <a:t>gytakburçly</a:t>
            </a:r>
            <a:r>
              <a:rPr lang="tk-TM" sz="3000" dirty="0">
                <a:latin typeface="Times New Roman" panose="02020603050405020304" pitchFamily="18" charset="0"/>
                <a:cs typeface="Times New Roman" panose="02020603050405020304" pitchFamily="18" charset="0"/>
              </a:rPr>
              <a:t>.</a:t>
            </a:r>
            <a:endParaRPr lang="ru-RU" sz="3000" dirty="0"/>
          </a:p>
        </p:txBody>
      </p:sp>
    </p:spTree>
    <p:extLst>
      <p:ext uri="{BB962C8B-B14F-4D97-AF65-F5344CB8AC3E}">
        <p14:creationId xmlns:p14="http://schemas.microsoft.com/office/powerpoint/2010/main" val="27120486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52380" y="513794"/>
            <a:ext cx="6239620" cy="6154678"/>
          </a:xfrm>
          <a:prstGeom prst="rect">
            <a:avLst/>
          </a:prstGeom>
          <a:noFill/>
          <a:ln>
            <a:noFill/>
          </a:ln>
        </p:spPr>
      </p:pic>
      <p:sp>
        <p:nvSpPr>
          <p:cNvPr id="3" name="TextBox 2"/>
          <p:cNvSpPr txBox="1"/>
          <p:nvPr/>
        </p:nvSpPr>
        <p:spPr>
          <a:xfrm>
            <a:off x="0" y="0"/>
            <a:ext cx="8648700" cy="3139321"/>
          </a:xfrm>
          <a:prstGeom prst="rect">
            <a:avLst/>
          </a:prstGeom>
          <a:noFill/>
        </p:spPr>
        <p:txBody>
          <a:bodyPr wrap="square" rtlCol="0">
            <a:spAutoFit/>
          </a:bodyPr>
          <a:lstStyle/>
          <a:p>
            <a:r>
              <a:rPr lang="tk-TM" sz="3000" dirty="0">
                <a:latin typeface="Times New Roman" panose="02020603050405020304" pitchFamily="18" charset="0"/>
                <a:cs typeface="Times New Roman" panose="02020603050405020304" pitchFamily="18" charset="0"/>
              </a:rPr>
              <a:t>	</a:t>
            </a:r>
            <a:r>
              <a:rPr lang="tk-TM" sz="3000" dirty="0" smtClean="0">
                <a:latin typeface="Times New Roman" panose="02020603050405020304" pitchFamily="18" charset="0"/>
                <a:cs typeface="Times New Roman" panose="02020603050405020304" pitchFamily="18" charset="0"/>
              </a:rPr>
              <a:t> </a:t>
            </a:r>
            <a:r>
              <a:rPr lang="tk-TM" sz="2800" dirty="0" smtClean="0">
                <a:latin typeface="Times New Roman" panose="02020603050405020304" pitchFamily="18" charset="0"/>
                <a:cs typeface="Times New Roman" panose="02020603050405020304" pitchFamily="18" charset="0"/>
              </a:rPr>
              <a:t>Eger proýektirleýji şöhleler aksonometriki tekizlige perpendikulýar bolsa, onda </a:t>
            </a:r>
            <a:r>
              <a:rPr lang="tk-TM" sz="2800" b="1" i="1" dirty="0" smtClean="0">
                <a:latin typeface="Times New Roman" panose="02020603050405020304" pitchFamily="18" charset="0"/>
                <a:cs typeface="Times New Roman" panose="02020603050405020304" pitchFamily="18" charset="0"/>
              </a:rPr>
              <a:t>gönüburçly aksonometriýa </a:t>
            </a:r>
            <a:r>
              <a:rPr lang="tk-TM" sz="2800" dirty="0" smtClean="0">
                <a:latin typeface="Times New Roman" panose="02020603050405020304" pitchFamily="18" charset="0"/>
                <a:cs typeface="Times New Roman" panose="02020603050405020304" pitchFamily="18" charset="0"/>
              </a:rPr>
              <a:t>diýilýär, eger-de proýektirleýji şöhleler ýapgyt, ýagny </a:t>
            </a:r>
            <a:r>
              <a:rPr lang="tk-TM" sz="2800" b="1" dirty="0" smtClean="0">
                <a:latin typeface="Times New Roman" panose="02020603050405020304" pitchFamily="18" charset="0"/>
                <a:cs typeface="Times New Roman" panose="02020603050405020304" pitchFamily="18" charset="0"/>
              </a:rPr>
              <a:t>90</a:t>
            </a:r>
            <a:r>
              <a:rPr lang="tk-TM" sz="2800" b="1" baseline="30000" dirty="0" smtClean="0">
                <a:latin typeface="Times New Roman" panose="02020603050405020304" pitchFamily="18" charset="0"/>
                <a:cs typeface="Times New Roman" panose="02020603050405020304" pitchFamily="18" charset="0"/>
              </a:rPr>
              <a:t>0 </a:t>
            </a:r>
            <a:r>
              <a:rPr lang="tk-TM" sz="2800" dirty="0" smtClean="0">
                <a:latin typeface="Times New Roman" panose="02020603050405020304" pitchFamily="18" charset="0"/>
                <a:cs typeface="Times New Roman" panose="02020603050405020304" pitchFamily="18" charset="0"/>
              </a:rPr>
              <a:t>deň däl bolsa, onda </a:t>
            </a:r>
            <a:r>
              <a:rPr lang="tk-TM" sz="2800" b="1" i="1" dirty="0" smtClean="0">
                <a:latin typeface="Times New Roman" panose="02020603050405020304" pitchFamily="18" charset="0"/>
                <a:cs typeface="Times New Roman" panose="02020603050405020304" pitchFamily="18" charset="0"/>
              </a:rPr>
              <a:t>gytakburçly</a:t>
            </a:r>
            <a:r>
              <a:rPr lang="tk-TM" sz="2800" dirty="0" smtClean="0">
                <a:latin typeface="Times New Roman" panose="02020603050405020304" pitchFamily="18" charset="0"/>
                <a:cs typeface="Times New Roman" panose="02020603050405020304" pitchFamily="18" charset="0"/>
              </a:rPr>
              <a:t> </a:t>
            </a:r>
            <a:r>
              <a:rPr lang="tk-TM" sz="2800" i="1" dirty="0" smtClean="0">
                <a:solidFill>
                  <a:srgbClr val="7030A0"/>
                </a:solidFill>
                <a:latin typeface="Times New Roman" panose="02020603050405020304" pitchFamily="18" charset="0"/>
                <a:cs typeface="Times New Roman" panose="02020603050405020304" pitchFamily="18" charset="0"/>
              </a:rPr>
              <a:t>(frontal) </a:t>
            </a:r>
            <a:r>
              <a:rPr lang="tk-TM" sz="2800" b="1" i="1" dirty="0" smtClean="0">
                <a:latin typeface="Times New Roman" panose="02020603050405020304" pitchFamily="18" charset="0"/>
                <a:cs typeface="Times New Roman" panose="02020603050405020304" pitchFamily="18" charset="0"/>
              </a:rPr>
              <a:t>aksonometriýa</a:t>
            </a:r>
            <a:r>
              <a:rPr lang="tk-TM" sz="2800" dirty="0" smtClean="0">
                <a:latin typeface="Times New Roman" panose="02020603050405020304" pitchFamily="18" charset="0"/>
                <a:cs typeface="Times New Roman" panose="02020603050405020304" pitchFamily="18" charset="0"/>
              </a:rPr>
              <a:t> diýilýär. </a:t>
            </a:r>
          </a:p>
          <a:p>
            <a:r>
              <a:rPr lang="tk-TM" sz="2800" dirty="0" smtClean="0">
                <a:latin typeface="Times New Roman" panose="02020603050405020304" pitchFamily="18" charset="0"/>
                <a:cs typeface="Times New Roman" panose="02020603050405020304" pitchFamily="18" charset="0"/>
              </a:rPr>
              <a:t>	</a:t>
            </a:r>
            <a:r>
              <a:rPr lang="tk-TM" sz="2800" dirty="0" smtClean="0">
                <a:solidFill>
                  <a:srgbClr val="FF0000"/>
                </a:solidFill>
                <a:latin typeface="Times New Roman" panose="02020603050405020304" pitchFamily="18" charset="0"/>
                <a:cs typeface="Times New Roman" panose="02020603050405020304" pitchFamily="18" charset="0"/>
              </a:rPr>
              <a:t>Tehniki suratlar diňe göniburçly aksonometriki proýeksiýalar görnüşinde ýerine ýetirilýär:</a:t>
            </a:r>
            <a:endParaRPr lang="tk-TM" sz="2800" dirty="0">
              <a:solidFill>
                <a:srgbClr val="FF0000"/>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10288844" y="5746234"/>
            <a:ext cx="1159292" cy="400110"/>
          </a:xfrm>
          <a:prstGeom prst="rect">
            <a:avLst/>
          </a:prstGeom>
        </p:spPr>
        <p:txBody>
          <a:bodyPr wrap="none">
            <a:spAutoFit/>
          </a:bodyPr>
          <a:lstStyle/>
          <a:p>
            <a:r>
              <a:rPr lang="ru-RU" sz="2000" b="1" dirty="0">
                <a:solidFill>
                  <a:srgbClr val="000000"/>
                </a:solidFill>
                <a:latin typeface="Times New Roman" panose="02020603050405020304" pitchFamily="18" charset="0"/>
                <a:ea typeface="Calibri" panose="020F0502020204030204" pitchFamily="34" charset="0"/>
              </a:rPr>
              <a:t>1</a:t>
            </a:r>
            <a:r>
              <a:rPr lang="tk-TM" sz="2000" b="1" dirty="0">
                <a:solidFill>
                  <a:srgbClr val="000000"/>
                </a:solidFill>
                <a:latin typeface="Times New Roman" panose="02020603050405020304" pitchFamily="18" charset="0"/>
                <a:ea typeface="Calibri" panose="020F0502020204030204" pitchFamily="34" charset="0"/>
              </a:rPr>
              <a:t>6-surat </a:t>
            </a:r>
            <a:endParaRPr lang="ru-RU" sz="2000" dirty="0"/>
          </a:p>
        </p:txBody>
      </p:sp>
      <p:sp>
        <p:nvSpPr>
          <p:cNvPr id="2" name="TextBox 1"/>
          <p:cNvSpPr txBox="1"/>
          <p:nvPr/>
        </p:nvSpPr>
        <p:spPr>
          <a:xfrm>
            <a:off x="0" y="3129042"/>
            <a:ext cx="6743700" cy="3539430"/>
          </a:xfrm>
          <a:prstGeom prst="rect">
            <a:avLst/>
          </a:prstGeom>
          <a:noFill/>
        </p:spPr>
        <p:txBody>
          <a:bodyPr wrap="square" rtlCol="0">
            <a:spAutoFit/>
          </a:bodyPr>
          <a:lstStyle/>
          <a:p>
            <a:r>
              <a:rPr lang="tk-TM" sz="2800" b="1" dirty="0">
                <a:latin typeface="Times New Roman" panose="02020603050405020304" pitchFamily="18" charset="0"/>
                <a:cs typeface="Times New Roman" panose="02020603050405020304" pitchFamily="18" charset="0"/>
              </a:rPr>
              <a:t>izometriýa</a:t>
            </a:r>
            <a:r>
              <a:rPr lang="tk-TM" sz="2800" dirty="0">
                <a:latin typeface="Times New Roman" panose="02020603050405020304" pitchFamily="18" charset="0"/>
                <a:cs typeface="Times New Roman" panose="02020603050405020304" pitchFamily="18" charset="0"/>
              </a:rPr>
              <a:t> </a:t>
            </a:r>
            <a:r>
              <a:rPr lang="tk-TM" sz="2800" i="1" dirty="0" smtClean="0">
                <a:solidFill>
                  <a:srgbClr val="7030A0"/>
                </a:solidFill>
                <a:latin typeface="Times New Roman" panose="02020603050405020304" pitchFamily="18" charset="0"/>
                <a:cs typeface="Times New Roman" panose="02020603050405020304" pitchFamily="18" charset="0"/>
              </a:rPr>
              <a:t>(üç </a:t>
            </a:r>
            <a:r>
              <a:rPr lang="tk-TM" sz="2800" i="1" dirty="0">
                <a:solidFill>
                  <a:srgbClr val="7030A0"/>
                </a:solidFill>
                <a:latin typeface="Times New Roman" panose="02020603050405020304" pitchFamily="18" charset="0"/>
                <a:cs typeface="Times New Roman" panose="02020603050405020304" pitchFamily="18" charset="0"/>
              </a:rPr>
              <a:t>koordinata oklary boýunça hem deň ölçegli) </a:t>
            </a:r>
            <a:r>
              <a:rPr lang="tk-TM" sz="2800" dirty="0">
                <a:latin typeface="Times New Roman" panose="02020603050405020304" pitchFamily="18" charset="0"/>
                <a:cs typeface="Times New Roman" panose="02020603050405020304" pitchFamily="18" charset="0"/>
              </a:rPr>
              <a:t>we </a:t>
            </a:r>
            <a:r>
              <a:rPr lang="tk-TM" sz="2800" b="1" dirty="0">
                <a:latin typeface="Times New Roman" panose="02020603050405020304" pitchFamily="18" charset="0"/>
                <a:cs typeface="Times New Roman" panose="02020603050405020304" pitchFamily="18" charset="0"/>
              </a:rPr>
              <a:t>dimetriýa</a:t>
            </a:r>
            <a:r>
              <a:rPr lang="tk-TM" sz="2800" dirty="0">
                <a:latin typeface="Times New Roman" panose="02020603050405020304" pitchFamily="18" charset="0"/>
                <a:cs typeface="Times New Roman" panose="02020603050405020304" pitchFamily="18" charset="0"/>
              </a:rPr>
              <a:t> </a:t>
            </a:r>
            <a:r>
              <a:rPr lang="tk-TM" sz="2800" i="1" dirty="0">
                <a:solidFill>
                  <a:srgbClr val="7030A0"/>
                </a:solidFill>
                <a:latin typeface="Times New Roman" panose="02020603050405020304" pitchFamily="18" charset="0"/>
                <a:cs typeface="Times New Roman" panose="02020603050405020304" pitchFamily="18" charset="0"/>
              </a:rPr>
              <a:t>(iki </a:t>
            </a:r>
            <a:r>
              <a:rPr lang="tk-TM" sz="2800" i="1" dirty="0" smtClean="0">
                <a:solidFill>
                  <a:srgbClr val="7030A0"/>
                </a:solidFill>
                <a:latin typeface="Times New Roman" panose="02020603050405020304" pitchFamily="18" charset="0"/>
                <a:cs typeface="Times New Roman" panose="02020603050405020304" pitchFamily="18" charset="0"/>
              </a:rPr>
              <a:t>koordi-nata </a:t>
            </a:r>
            <a:r>
              <a:rPr lang="tk-TM" sz="2800" i="1" dirty="0">
                <a:solidFill>
                  <a:srgbClr val="7030A0"/>
                </a:solidFill>
                <a:latin typeface="Times New Roman" panose="02020603050405020304" pitchFamily="18" charset="0"/>
                <a:cs typeface="Times New Roman" panose="02020603050405020304" pitchFamily="18" charset="0"/>
              </a:rPr>
              <a:t>oklary boýunça ölçegler deň, üçünji ok boýunça bolsa </a:t>
            </a:r>
            <a:r>
              <a:rPr lang="tk-TM" sz="2800" i="1" dirty="0" smtClean="0">
                <a:solidFill>
                  <a:srgbClr val="7030A0"/>
                </a:solidFill>
                <a:latin typeface="Times New Roman" panose="02020603050405020304" pitchFamily="18" charset="0"/>
                <a:cs typeface="Times New Roman" panose="02020603050405020304" pitchFamily="18" charset="0"/>
              </a:rPr>
              <a:t>iki esse kiçi)</a:t>
            </a:r>
            <a:r>
              <a:rPr lang="tk-TM" sz="2800" dirty="0" smtClean="0">
                <a:latin typeface="Times New Roman" panose="02020603050405020304" pitchFamily="18" charset="0"/>
                <a:cs typeface="Times New Roman" panose="02020603050405020304" pitchFamily="18" charset="0"/>
              </a:rPr>
              <a:t> </a:t>
            </a:r>
            <a:r>
              <a:rPr lang="tk-TM" sz="2800" dirty="0">
                <a:latin typeface="Times New Roman" panose="02020603050405020304" pitchFamily="18" charset="0"/>
                <a:cs typeface="Times New Roman" panose="02020603050405020304" pitchFamily="18" charset="0"/>
              </a:rPr>
              <a:t>(tabl. 2).</a:t>
            </a:r>
          </a:p>
          <a:p>
            <a:r>
              <a:rPr lang="tk-TM" sz="2800" dirty="0" smtClean="0">
                <a:latin typeface="Times New Roman" panose="02020603050405020304" pitchFamily="18" charset="0"/>
                <a:cs typeface="Times New Roman" panose="02020603050405020304" pitchFamily="18" charset="0"/>
              </a:rPr>
              <a:t>	Aksonometriki </a:t>
            </a:r>
            <a:r>
              <a:rPr lang="tk-TM" sz="2800" dirty="0">
                <a:latin typeface="Times New Roman" panose="02020603050405020304" pitchFamily="18" charset="0"/>
                <a:cs typeface="Times New Roman" panose="02020603050405020304" pitchFamily="18" charset="0"/>
              </a:rPr>
              <a:t>proýeksiýalaryň görnüşleri </a:t>
            </a:r>
            <a:r>
              <a:rPr lang="tk-TM" sz="2800" dirty="0" smtClean="0">
                <a:latin typeface="Times New Roman" panose="02020603050405020304" pitchFamily="18" charset="0"/>
                <a:cs typeface="Times New Roman" panose="02020603050405020304" pitchFamily="18" charset="0"/>
              </a:rPr>
              <a:t>we </a:t>
            </a:r>
            <a:r>
              <a:rPr lang="tk-TM" sz="2800" dirty="0">
                <a:latin typeface="Times New Roman" panose="02020603050405020304" pitchFamily="18" charset="0"/>
                <a:cs typeface="Times New Roman" panose="02020603050405020304" pitchFamily="18" charset="0"/>
              </a:rPr>
              <a:t>mysallary, </a:t>
            </a:r>
            <a:r>
              <a:rPr lang="tk-TM" sz="2800" dirty="0">
                <a:solidFill>
                  <a:srgbClr val="7030A0"/>
                </a:solidFill>
                <a:latin typeface="Times New Roman" panose="02020603050405020304" pitchFamily="18" charset="0"/>
                <a:cs typeface="Times New Roman" panose="02020603050405020304" pitchFamily="18" charset="0"/>
              </a:rPr>
              <a:t>TDS </a:t>
            </a:r>
            <a:r>
              <a:rPr lang="tk-TM" sz="2800" dirty="0" smtClean="0">
                <a:solidFill>
                  <a:srgbClr val="7030A0"/>
                </a:solidFill>
                <a:latin typeface="Times New Roman" panose="02020603050405020304" pitchFamily="18" charset="0"/>
                <a:cs typeface="Times New Roman" panose="02020603050405020304" pitchFamily="18" charset="0"/>
              </a:rPr>
              <a:t>2.317-69 </a:t>
            </a:r>
            <a:r>
              <a:rPr lang="tk-TM" sz="2800" dirty="0">
                <a:latin typeface="Times New Roman" panose="02020603050405020304" pitchFamily="18" charset="0"/>
                <a:cs typeface="Times New Roman" panose="02020603050405020304" pitchFamily="18" charset="0"/>
              </a:rPr>
              <a:t>boýunça kesgitlenen, we tejribede has köp gabat </a:t>
            </a:r>
            <a:r>
              <a:rPr lang="tk-TM" sz="2800" dirty="0" smtClean="0">
                <a:latin typeface="Times New Roman" panose="02020603050405020304" pitchFamily="18" charset="0"/>
                <a:cs typeface="Times New Roman" panose="02020603050405020304" pitchFamily="18" charset="0"/>
              </a:rPr>
              <a:t>gelýänleri</a:t>
            </a:r>
            <a:r>
              <a:rPr lang="tk-TM" sz="2800" dirty="0">
                <a:latin typeface="Times New Roman" panose="02020603050405020304" pitchFamily="18" charset="0"/>
                <a:cs typeface="Times New Roman" panose="02020603050405020304" pitchFamily="18" charset="0"/>
              </a:rPr>
              <a:t>, </a:t>
            </a:r>
            <a:r>
              <a:rPr lang="tk-TM" sz="2800" i="1" dirty="0">
                <a:solidFill>
                  <a:srgbClr val="7030A0"/>
                </a:solidFill>
                <a:latin typeface="Times New Roman" panose="02020603050405020304" pitchFamily="18" charset="0"/>
                <a:cs typeface="Times New Roman" panose="02020603050405020304" pitchFamily="18" charset="0"/>
              </a:rPr>
              <a:t>2 tablisada</a:t>
            </a:r>
            <a:r>
              <a:rPr lang="tk-TM" sz="2800" dirty="0">
                <a:solidFill>
                  <a:srgbClr val="7030A0"/>
                </a:solidFill>
                <a:latin typeface="Times New Roman" panose="02020603050405020304" pitchFamily="18" charset="0"/>
                <a:cs typeface="Times New Roman" panose="02020603050405020304" pitchFamily="18" charset="0"/>
              </a:rPr>
              <a:t> </a:t>
            </a:r>
            <a:r>
              <a:rPr lang="tk-TM" sz="2800" dirty="0">
                <a:latin typeface="Times New Roman" panose="02020603050405020304" pitchFamily="18" charset="0"/>
                <a:cs typeface="Times New Roman" panose="02020603050405020304" pitchFamily="18" charset="0"/>
              </a:rPr>
              <a:t>görkezilen</a:t>
            </a:r>
            <a:r>
              <a:rPr lang="tk-TM" sz="2800" dirty="0" smtClean="0">
                <a:latin typeface="Times New Roman" panose="02020603050405020304" pitchFamily="18" charset="0"/>
                <a:cs typeface="Times New Roman" panose="02020603050405020304" pitchFamily="18" charset="0"/>
              </a:rPr>
              <a:t>.</a:t>
            </a:r>
            <a:endParaRPr lang="ru-RU" sz="2800" dirty="0"/>
          </a:p>
        </p:txBody>
      </p:sp>
    </p:spTree>
    <p:extLst>
      <p:ext uri="{BB962C8B-B14F-4D97-AF65-F5344CB8AC3E}">
        <p14:creationId xmlns:p14="http://schemas.microsoft.com/office/powerpoint/2010/main" val="1607134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533524" y="0"/>
            <a:ext cx="9239459" cy="6858000"/>
          </a:xfrm>
          <a:prstGeom prst="rect">
            <a:avLst/>
          </a:prstGeom>
        </p:spPr>
      </p:pic>
    </p:spTree>
    <p:extLst>
      <p:ext uri="{BB962C8B-B14F-4D97-AF65-F5344CB8AC3E}">
        <p14:creationId xmlns:p14="http://schemas.microsoft.com/office/powerpoint/2010/main" val="8259435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362710" y="0"/>
            <a:ext cx="9601200" cy="6858000"/>
          </a:xfrm>
          <a:prstGeom prst="rect">
            <a:avLst/>
          </a:prstGeom>
        </p:spPr>
      </p:pic>
    </p:spTree>
    <p:extLst>
      <p:ext uri="{BB962C8B-B14F-4D97-AF65-F5344CB8AC3E}">
        <p14:creationId xmlns:p14="http://schemas.microsoft.com/office/powerpoint/2010/main" val="30985499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3323987"/>
          </a:xfrm>
          <a:prstGeom prst="rect">
            <a:avLst/>
          </a:prstGeom>
          <a:noFill/>
        </p:spPr>
        <p:txBody>
          <a:bodyPr wrap="square" rtlCol="0">
            <a:spAutoFit/>
          </a:bodyPr>
          <a:lstStyle/>
          <a:p>
            <a:pPr algn="just"/>
            <a:r>
              <a:rPr lang="tk-TM" sz="3000" dirty="0" smtClean="0">
                <a:latin typeface="Times New Roman" panose="02020603050405020304" pitchFamily="18" charset="0"/>
                <a:cs typeface="Times New Roman" panose="02020603050405020304" pitchFamily="18" charset="0"/>
              </a:rPr>
              <a:t>	Aksonometriýanyň görnüşi detalyň </a:t>
            </a:r>
            <a:r>
              <a:rPr lang="tk-TM" sz="3000" i="1" dirty="0" smtClean="0">
                <a:solidFill>
                  <a:srgbClr val="7030A0"/>
                </a:solidFill>
                <a:latin typeface="Times New Roman" panose="02020603050405020304" pitchFamily="18" charset="0"/>
                <a:cs typeface="Times New Roman" panose="02020603050405020304" pitchFamily="18" charset="0"/>
              </a:rPr>
              <a:t>konfigurasiýasyna</a:t>
            </a:r>
            <a:r>
              <a:rPr lang="tk-TM" sz="3000" dirty="0" smtClean="0">
                <a:latin typeface="Times New Roman" panose="02020603050405020304" pitchFamily="18" charset="0"/>
                <a:cs typeface="Times New Roman" panose="02020603050405020304" pitchFamily="18" charset="0"/>
              </a:rPr>
              <a:t> baglylykda saýlanýar, ýagny aksonometriýanyň oklary haýsy görnüşde ýerleşende, predmetiň şekili has aýdyň boljakdygy kesgitlenýär. </a:t>
            </a:r>
          </a:p>
          <a:p>
            <a:pPr algn="just"/>
            <a:r>
              <a:rPr lang="tk-TM" sz="3000" dirty="0" smtClean="0">
                <a:latin typeface="Times New Roman" panose="02020603050405020304" pitchFamily="18" charset="0"/>
                <a:cs typeface="Times New Roman" panose="02020603050405020304" pitchFamily="18" charset="0"/>
              </a:rPr>
              <a:t>	Aksonometriki proýeksiýany nädogry saýlasaňyz, siz okap bolmaýan we aýdyň däl surat alarsyňyz. </a:t>
            </a:r>
            <a:r>
              <a:rPr lang="tk-TM" sz="3000" i="1" dirty="0" smtClean="0">
                <a:solidFill>
                  <a:srgbClr val="7030A0"/>
                </a:solidFill>
                <a:latin typeface="Times New Roman" panose="02020603050405020304" pitchFamily="18" charset="0"/>
                <a:cs typeface="Times New Roman" panose="02020603050405020304" pitchFamily="18" charset="0"/>
              </a:rPr>
              <a:t>18-suratda</a:t>
            </a:r>
            <a:r>
              <a:rPr lang="tk-TM" sz="3000" dirty="0" smtClean="0">
                <a:latin typeface="Times New Roman" panose="02020603050405020304" pitchFamily="18" charset="0"/>
                <a:cs typeface="Times New Roman" panose="02020603050405020304" pitchFamily="18" charset="0"/>
              </a:rPr>
              <a:t> parallelepipediň ortogonal çyzgysy berlen, </a:t>
            </a:r>
            <a:r>
              <a:rPr lang="tk-TM" sz="3000" i="1" dirty="0" smtClean="0">
                <a:solidFill>
                  <a:srgbClr val="7030A0"/>
                </a:solidFill>
                <a:latin typeface="Times New Roman" panose="02020603050405020304" pitchFamily="18" charset="0"/>
                <a:cs typeface="Times New Roman" panose="02020603050405020304" pitchFamily="18" charset="0"/>
              </a:rPr>
              <a:t>19-suratda</a:t>
            </a:r>
            <a:r>
              <a:rPr lang="tk-TM" sz="3000" dirty="0" smtClean="0">
                <a:latin typeface="Times New Roman" panose="02020603050405020304" pitchFamily="18" charset="0"/>
                <a:cs typeface="Times New Roman" panose="02020603050405020304" pitchFamily="18" charset="0"/>
              </a:rPr>
              <a:t> bolsa nädogry aksonometriki görnüş saýlanan </a:t>
            </a:r>
            <a:r>
              <a:rPr lang="tk-TM" sz="3000" dirty="0" smtClean="0">
                <a:solidFill>
                  <a:srgbClr val="FF0000"/>
                </a:solidFill>
                <a:latin typeface="Times New Roman" panose="02020603050405020304" pitchFamily="18" charset="0"/>
                <a:cs typeface="Times New Roman" panose="02020603050405020304" pitchFamily="18" charset="0"/>
              </a:rPr>
              <a:t>(gönüburçly izometriýa)</a:t>
            </a:r>
            <a:r>
              <a:rPr lang="tk-TM" sz="3000" dirty="0" smtClean="0">
                <a:latin typeface="Times New Roman" panose="02020603050405020304" pitchFamily="18" charset="0"/>
                <a:cs typeface="Times New Roman" panose="02020603050405020304" pitchFamily="18" charset="0"/>
              </a:rPr>
              <a:t>, </a:t>
            </a:r>
            <a:r>
              <a:rPr lang="tk-TM" sz="3000" i="1" dirty="0" smtClean="0">
                <a:solidFill>
                  <a:srgbClr val="7030A0"/>
                </a:solidFill>
                <a:latin typeface="Times New Roman" panose="02020603050405020304" pitchFamily="18" charset="0"/>
                <a:cs typeface="Times New Roman" panose="02020603050405020304" pitchFamily="18" charset="0"/>
              </a:rPr>
              <a:t>20-suratda</a:t>
            </a:r>
            <a:r>
              <a:rPr lang="tk-TM" sz="3000" dirty="0" smtClean="0">
                <a:latin typeface="Times New Roman" panose="02020603050405020304" pitchFamily="18" charset="0"/>
                <a:cs typeface="Times New Roman" panose="02020603050405020304" pitchFamily="18" charset="0"/>
              </a:rPr>
              <a:t> bolsa has aýdyň </a:t>
            </a:r>
            <a:r>
              <a:rPr lang="tk-TM" sz="3000" dirty="0" smtClean="0">
                <a:solidFill>
                  <a:srgbClr val="FF0000"/>
                </a:solidFill>
                <a:latin typeface="Times New Roman" panose="02020603050405020304" pitchFamily="18" charset="0"/>
                <a:cs typeface="Times New Roman" panose="02020603050405020304" pitchFamily="18" charset="0"/>
              </a:rPr>
              <a:t>(gönüburçly dimetriýa).</a:t>
            </a:r>
            <a:endParaRPr lang="ru-RU" dirty="0">
              <a:solidFill>
                <a:srgbClr val="FF0000"/>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0191" y="3323986"/>
            <a:ext cx="9476117" cy="2848213"/>
          </a:xfrm>
          <a:prstGeom prst="rect">
            <a:avLst/>
          </a:prstGeom>
          <a:noFill/>
          <a:ln>
            <a:noFill/>
          </a:ln>
        </p:spPr>
      </p:pic>
      <p:sp>
        <p:nvSpPr>
          <p:cNvPr id="5" name="Прямоугольник 4"/>
          <p:cNvSpPr/>
          <p:nvPr/>
        </p:nvSpPr>
        <p:spPr>
          <a:xfrm>
            <a:off x="2078307" y="6368534"/>
            <a:ext cx="7494359" cy="369332"/>
          </a:xfrm>
          <a:prstGeom prst="rect">
            <a:avLst/>
          </a:prstGeom>
        </p:spPr>
        <p:txBody>
          <a:bodyPr wrap="none">
            <a:spAutoFit/>
          </a:bodyPr>
          <a:lstStyle/>
          <a:p>
            <a:r>
              <a:rPr lang="ru-RU" b="1" dirty="0">
                <a:latin typeface="Times New Roman" panose="02020603050405020304" pitchFamily="18" charset="0"/>
                <a:ea typeface="Calibri" panose="020F0502020204030204" pitchFamily="34" charset="0"/>
                <a:cs typeface="Times New Roman" panose="02020603050405020304" pitchFamily="18" charset="0"/>
              </a:rPr>
              <a:t>18-surat                       </a:t>
            </a:r>
            <a:r>
              <a:rPr lang="tk-TM" b="1" dirty="0" smtClean="0">
                <a:latin typeface="Times New Roman" panose="02020603050405020304" pitchFamily="18" charset="0"/>
                <a:ea typeface="Calibri" panose="020F0502020204030204" pitchFamily="34" charset="0"/>
                <a:cs typeface="Times New Roman" panose="02020603050405020304" pitchFamily="18" charset="0"/>
              </a:rPr>
              <a:t>  </a:t>
            </a:r>
            <a:r>
              <a:rPr lang="ru-RU" b="1" dirty="0" smtClean="0">
                <a:latin typeface="Times New Roman" panose="02020603050405020304" pitchFamily="18" charset="0"/>
                <a:ea typeface="Calibri" panose="020F0502020204030204" pitchFamily="34" charset="0"/>
                <a:cs typeface="Times New Roman" panose="02020603050405020304" pitchFamily="18" charset="0"/>
              </a:rPr>
              <a:t>      </a:t>
            </a:r>
            <a:r>
              <a:rPr lang="tk-TM" b="1" dirty="0" smtClean="0">
                <a:latin typeface="Times New Roman" panose="02020603050405020304" pitchFamily="18" charset="0"/>
                <a:ea typeface="Calibri" panose="020F0502020204030204" pitchFamily="34" charset="0"/>
                <a:cs typeface="Times New Roman" panose="02020603050405020304" pitchFamily="18" charset="0"/>
              </a:rPr>
              <a:t>      </a:t>
            </a:r>
            <a:r>
              <a:rPr lang="ru-RU" b="1" dirty="0" smtClean="0">
                <a:latin typeface="Times New Roman" panose="02020603050405020304" pitchFamily="18" charset="0"/>
                <a:ea typeface="Calibri" panose="020F0502020204030204" pitchFamily="34" charset="0"/>
                <a:cs typeface="Times New Roman" panose="02020603050405020304" pitchFamily="18" charset="0"/>
              </a:rPr>
              <a:t>19-surat                                 </a:t>
            </a:r>
            <a:r>
              <a:rPr lang="tk-TM" b="1" dirty="0" smtClean="0">
                <a:latin typeface="Times New Roman" panose="02020603050405020304" pitchFamily="18" charset="0"/>
                <a:ea typeface="Calibri" panose="020F0502020204030204" pitchFamily="34" charset="0"/>
                <a:cs typeface="Times New Roman" panose="02020603050405020304" pitchFamily="18" charset="0"/>
              </a:rPr>
              <a:t>              </a:t>
            </a:r>
            <a:r>
              <a:rPr lang="ru-RU" b="1" dirty="0" smtClean="0">
                <a:latin typeface="Times New Roman" panose="02020603050405020304" pitchFamily="18" charset="0"/>
                <a:ea typeface="Calibri" panose="020F0502020204030204" pitchFamily="34" charset="0"/>
                <a:cs typeface="Times New Roman" panose="02020603050405020304" pitchFamily="18" charset="0"/>
              </a:rPr>
              <a:t>20-surat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84067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2862322"/>
          </a:xfrm>
          <a:prstGeom prst="rect">
            <a:avLst/>
          </a:prstGeom>
          <a:noFill/>
        </p:spPr>
        <p:txBody>
          <a:bodyPr wrap="square" rtlCol="0">
            <a:spAutoFit/>
          </a:bodyPr>
          <a:lstStyle/>
          <a:p>
            <a:pPr algn="ctr"/>
            <a:r>
              <a:rPr lang="tk-TM" sz="3000" dirty="0" smtClean="0">
                <a:latin typeface="Times New Roman" panose="02020603050405020304" pitchFamily="18" charset="0"/>
                <a:cs typeface="Times New Roman" panose="02020603050405020304" pitchFamily="18" charset="0"/>
              </a:rPr>
              <a:t>	</a:t>
            </a:r>
            <a:r>
              <a:rPr lang="tk-TM" sz="3000" b="1" dirty="0">
                <a:latin typeface="Times New Roman" panose="02020603050405020304" pitchFamily="18" charset="0"/>
                <a:cs typeface="Times New Roman" panose="02020603050405020304" pitchFamily="18" charset="0"/>
              </a:rPr>
              <a:t>3</a:t>
            </a:r>
            <a:r>
              <a:rPr lang="tk-TM" sz="3000" b="1" dirty="0" smtClean="0">
                <a:latin typeface="Times New Roman" panose="02020603050405020304" pitchFamily="18" charset="0"/>
                <a:cs typeface="Times New Roman" panose="02020603050405020304" pitchFamily="18" charset="0"/>
              </a:rPr>
              <a:t>.1. Aksonometriki proýeksiýalarda kesikleri ştrihleme.</a:t>
            </a:r>
            <a:endParaRPr lang="tk-TM" sz="3000" dirty="0" smtClean="0">
              <a:latin typeface="Times New Roman" panose="02020603050405020304" pitchFamily="18" charset="0"/>
              <a:cs typeface="Times New Roman" panose="02020603050405020304" pitchFamily="18" charset="0"/>
            </a:endParaRPr>
          </a:p>
          <a:p>
            <a:r>
              <a:rPr lang="tk-TM" sz="3000" dirty="0" smtClean="0">
                <a:latin typeface="Times New Roman" panose="02020603050405020304" pitchFamily="18" charset="0"/>
                <a:cs typeface="Times New Roman" panose="02020603050405020304" pitchFamily="18" charset="0"/>
              </a:rPr>
              <a:t> </a:t>
            </a:r>
          </a:p>
          <a:p>
            <a:pPr algn="just"/>
            <a:r>
              <a:rPr lang="tk-TM" sz="3000" dirty="0" smtClean="0">
                <a:latin typeface="Times New Roman" panose="02020603050405020304" pitchFamily="18" charset="0"/>
                <a:cs typeface="Times New Roman" panose="02020603050405020304" pitchFamily="18" charset="0"/>
              </a:rPr>
              <a:t>	Aksonometriki proýeksiýalarda, kesikleri ştrihleme çyzyklaryny, gapdallary aksonometriki oklaryna prallel bolan, degişlilikde koordinata tekizliklerinde ýatan, kwadratyň proýeksiýasynyň diagonalynyň birine, parallel geçirilýär </a:t>
            </a:r>
            <a:r>
              <a:rPr lang="tk-TM" sz="3000" i="1" dirty="0" smtClean="0">
                <a:solidFill>
                  <a:srgbClr val="7030A0"/>
                </a:solidFill>
                <a:latin typeface="Times New Roman" panose="02020603050405020304" pitchFamily="18" charset="0"/>
                <a:cs typeface="Times New Roman" panose="02020603050405020304" pitchFamily="18" charset="0"/>
              </a:rPr>
              <a:t>(21-surat)</a:t>
            </a:r>
            <a:r>
              <a:rPr lang="tk-TM" sz="3000" dirty="0" smtClean="0">
                <a:latin typeface="Times New Roman" panose="02020603050405020304" pitchFamily="18" charset="0"/>
                <a:cs typeface="Times New Roman" panose="02020603050405020304" pitchFamily="18" charset="0"/>
              </a:rPr>
              <a:t>. </a:t>
            </a:r>
            <a:endParaRPr lang="tk-TM" sz="3000" dirty="0">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77935" y="2862322"/>
            <a:ext cx="6836130" cy="3074021"/>
          </a:xfrm>
          <a:prstGeom prst="rect">
            <a:avLst/>
          </a:prstGeom>
          <a:noFill/>
          <a:ln>
            <a:noFill/>
          </a:ln>
        </p:spPr>
      </p:pic>
      <p:sp>
        <p:nvSpPr>
          <p:cNvPr id="9" name="Прямоугольник 8"/>
          <p:cNvSpPr/>
          <p:nvPr/>
        </p:nvSpPr>
        <p:spPr>
          <a:xfrm>
            <a:off x="3114641" y="5567011"/>
            <a:ext cx="2566728" cy="400110"/>
          </a:xfrm>
          <a:prstGeom prst="rect">
            <a:avLst/>
          </a:prstGeom>
        </p:spPr>
        <p:txBody>
          <a:bodyPr wrap="none">
            <a:spAutoFit/>
          </a:bodyPr>
          <a:lstStyle/>
          <a:p>
            <a:r>
              <a:rPr lang="tk-TM" sz="2000" dirty="0" smtClean="0">
                <a:latin typeface="Times New Roman" panose="02020603050405020304" pitchFamily="18" charset="0"/>
                <a:ea typeface="Calibri" panose="020F0502020204030204" pitchFamily="34" charset="0"/>
                <a:cs typeface="Times New Roman" panose="02020603050405020304" pitchFamily="18" charset="0"/>
              </a:rPr>
              <a:t>Gönüburçly izometriýa</a:t>
            </a:r>
            <a:endParaRPr lang="tk-TM" sz="20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6728307" y="5782455"/>
            <a:ext cx="2452916" cy="400110"/>
          </a:xfrm>
          <a:prstGeom prst="rect">
            <a:avLst/>
          </a:prstGeom>
        </p:spPr>
        <p:txBody>
          <a:bodyPr wrap="none">
            <a:spAutoFit/>
          </a:bodyPr>
          <a:lstStyle/>
          <a:p>
            <a:r>
              <a:rPr lang="tk-TM" sz="2000" dirty="0" smtClean="0">
                <a:latin typeface="Times New Roman" panose="02020603050405020304" pitchFamily="18" charset="0"/>
                <a:ea typeface="Calibri" panose="020F0502020204030204" pitchFamily="34" charset="0"/>
                <a:cs typeface="Times New Roman" panose="02020603050405020304" pitchFamily="18" charset="0"/>
              </a:rPr>
              <a:t>Gönüburçly dimetriýa</a:t>
            </a:r>
            <a:endParaRPr lang="tk-TM"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3636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6801862"/>
          </a:xfrm>
          <a:prstGeom prst="rect">
            <a:avLst/>
          </a:prstGeom>
          <a:noFill/>
        </p:spPr>
        <p:txBody>
          <a:bodyPr wrap="square" rtlCol="0">
            <a:spAutoFit/>
          </a:bodyPr>
          <a:lstStyle/>
          <a:p>
            <a:pPr algn="ctr"/>
            <a:r>
              <a:rPr lang="tk-TM" sz="3000" dirty="0" smtClean="0">
                <a:latin typeface="Times New Roman" panose="02020603050405020304" pitchFamily="18" charset="0"/>
                <a:cs typeface="Times New Roman" panose="02020603050405020304" pitchFamily="18" charset="0"/>
              </a:rPr>
              <a:t>	</a:t>
            </a:r>
            <a:r>
              <a:rPr lang="tk-TM" sz="2900" b="1" dirty="0">
                <a:latin typeface="Times New Roman" panose="02020603050405020304" pitchFamily="18" charset="0"/>
                <a:cs typeface="Times New Roman" panose="02020603050405020304" pitchFamily="18" charset="0"/>
              </a:rPr>
              <a:t>3</a:t>
            </a:r>
            <a:r>
              <a:rPr lang="ru-RU" sz="2900" b="1" dirty="0" smtClean="0">
                <a:latin typeface="Times New Roman" panose="02020603050405020304" pitchFamily="18" charset="0"/>
                <a:cs typeface="Times New Roman" panose="02020603050405020304" pitchFamily="18" charset="0"/>
              </a:rPr>
              <a:t>.2</a:t>
            </a:r>
            <a:r>
              <a:rPr lang="ru-RU" sz="2900" b="1" dirty="0">
                <a:latin typeface="Times New Roman" panose="02020603050405020304" pitchFamily="18" charset="0"/>
                <a:cs typeface="Times New Roman" panose="02020603050405020304" pitchFamily="18" charset="0"/>
              </a:rPr>
              <a:t>. </a:t>
            </a:r>
            <a:r>
              <a:rPr lang="tk-TM" sz="2900" b="1" dirty="0" smtClean="0">
                <a:latin typeface="Times New Roman" panose="02020603050405020304" pitchFamily="18" charset="0"/>
                <a:cs typeface="Times New Roman" panose="02020603050405020304" pitchFamily="18" charset="0"/>
              </a:rPr>
              <a:t>Aksonometriýada tehniki suratyň aýratynlyklary</a:t>
            </a:r>
            <a:r>
              <a:rPr lang="ru-RU" sz="2900" b="1" dirty="0" smtClean="0">
                <a:latin typeface="Times New Roman" panose="02020603050405020304" pitchFamily="18" charset="0"/>
                <a:cs typeface="Times New Roman" panose="02020603050405020304" pitchFamily="18" charset="0"/>
              </a:rPr>
              <a:t>.</a:t>
            </a:r>
            <a:endParaRPr lang="tk-TM" sz="2900" b="1" dirty="0" smtClean="0">
              <a:latin typeface="Times New Roman" panose="02020603050405020304" pitchFamily="18" charset="0"/>
              <a:cs typeface="Times New Roman" panose="02020603050405020304" pitchFamily="18" charset="0"/>
            </a:endParaRPr>
          </a:p>
          <a:p>
            <a:pPr algn="ctr"/>
            <a:endParaRPr lang="ru-RU" sz="2900" dirty="0">
              <a:latin typeface="Times New Roman" panose="02020603050405020304" pitchFamily="18" charset="0"/>
              <a:cs typeface="Times New Roman" panose="02020603050405020304" pitchFamily="18" charset="0"/>
            </a:endParaRPr>
          </a:p>
          <a:p>
            <a:r>
              <a:rPr lang="ru-RU" sz="2900" b="1" dirty="0">
                <a:latin typeface="Times New Roman" panose="02020603050405020304" pitchFamily="18" charset="0"/>
                <a:cs typeface="Times New Roman" panose="02020603050405020304" pitchFamily="18" charset="0"/>
              </a:rPr>
              <a:t> </a:t>
            </a:r>
            <a:r>
              <a:rPr lang="tk-TM" sz="2900" dirty="0" smtClean="0">
                <a:latin typeface="Times New Roman" panose="02020603050405020304" pitchFamily="18" charset="0"/>
                <a:cs typeface="Times New Roman" panose="02020603050405020304" pitchFamily="18" charset="0"/>
              </a:rPr>
              <a:t>	Tehniki surat aksonometriýada indiki aýratynlyklara eýedir:</a:t>
            </a:r>
          </a:p>
          <a:p>
            <a:r>
              <a:rPr lang="tk-TM" sz="2900" dirty="0" smtClean="0">
                <a:latin typeface="Times New Roman" panose="02020603050405020304" pitchFamily="18" charset="0"/>
                <a:cs typeface="Times New Roman" panose="02020603050405020304" pitchFamily="18" charset="0"/>
              </a:rPr>
              <a:t>1. Daşky gurşawdan üzňe şekillendirilýär. Mysal üçin, geometriki jisimi ýada detaly çekmek bilen, olaryň nämäniň üstünde durany görkezilmeýär.</a:t>
            </a:r>
          </a:p>
          <a:p>
            <a:r>
              <a:rPr lang="tk-TM" sz="2900" dirty="0" smtClean="0">
                <a:latin typeface="Times New Roman" panose="02020603050405020304" pitchFamily="18" charset="0"/>
                <a:cs typeface="Times New Roman" panose="02020603050405020304" pitchFamily="18" charset="0"/>
              </a:rPr>
              <a:t>2. Dürli galyňlykdaky çyzyklarda ýerine ýeirilýär, ýagny sudur çyzyklary hemme ýerde birmeňzeş däl, ýagny kölege tarapynda ýogynrak.</a:t>
            </a:r>
          </a:p>
          <a:p>
            <a:r>
              <a:rPr lang="tk-TM" sz="2900" dirty="0">
                <a:latin typeface="Times New Roman" panose="02020603050405020304" pitchFamily="18" charset="0"/>
                <a:cs typeface="Times New Roman" panose="02020603050405020304" pitchFamily="18" charset="0"/>
              </a:rPr>
              <a:t>3. Ýagtylyk-kölegäni şertleýin kabul edilen shema boýunça çekilýär. Şonda, ýagtylyk çep-ýokardan düşýär, diýip hasap edilýär </a:t>
            </a:r>
            <a:r>
              <a:rPr lang="tk-TM" sz="2900" i="1" dirty="0">
                <a:latin typeface="Times New Roman" panose="02020603050405020304" pitchFamily="18" charset="0"/>
                <a:cs typeface="Times New Roman" panose="02020603050405020304" pitchFamily="18" charset="0"/>
              </a:rPr>
              <a:t>(kub diagonal ugry boýunça).</a:t>
            </a:r>
          </a:p>
          <a:p>
            <a:r>
              <a:rPr lang="tk-TM" sz="2900" dirty="0">
                <a:latin typeface="Times New Roman" panose="02020603050405020304" pitchFamily="18" charset="0"/>
                <a:cs typeface="Times New Roman" panose="02020603050405020304" pitchFamily="18" charset="0"/>
              </a:rPr>
              <a:t>4. Aşak düşýän kölegeler, aksonometriki proýeksiýalar, tehniki suratlarynda köplenç görkezilmeýär.</a:t>
            </a:r>
          </a:p>
          <a:p>
            <a:r>
              <a:rPr lang="tk-TM" sz="2900" dirty="0">
                <a:latin typeface="Times New Roman" panose="02020603050405020304" pitchFamily="18" charset="0"/>
                <a:cs typeface="Times New Roman" panose="02020603050405020304" pitchFamily="18" charset="0"/>
              </a:rPr>
              <a:t>5. Gönüburçly ýa-da gytakburçly aksonometriki proýeksiýany şekillendirilýän predmetiň görnüşine baglylykda saýlaýarlar </a:t>
            </a:r>
            <a:r>
              <a:rPr lang="tk-TM" sz="2900" i="1" dirty="0">
                <a:solidFill>
                  <a:srgbClr val="7030A0"/>
                </a:solidFill>
                <a:latin typeface="Times New Roman" panose="02020603050405020304" pitchFamily="18" charset="0"/>
                <a:cs typeface="Times New Roman" panose="02020603050405020304" pitchFamily="18" charset="0"/>
              </a:rPr>
              <a:t>(19, 20-suratlar). </a:t>
            </a:r>
          </a:p>
          <a:p>
            <a:r>
              <a:rPr lang="tk-TM" sz="2900" dirty="0">
                <a:latin typeface="Times New Roman" panose="02020603050405020304" pitchFamily="18" charset="0"/>
                <a:cs typeface="Times New Roman" panose="02020603050405020304" pitchFamily="18" charset="0"/>
              </a:rPr>
              <a:t>6. Suraty ýerine ýetirlende, şertlilik </a:t>
            </a:r>
            <a:r>
              <a:rPr lang="tk-TM" sz="2900" dirty="0">
                <a:solidFill>
                  <a:srgbClr val="7030A0"/>
                </a:solidFill>
                <a:latin typeface="Times New Roman" panose="02020603050405020304" pitchFamily="18" charset="0"/>
                <a:cs typeface="Times New Roman" panose="02020603050405020304" pitchFamily="18" charset="0"/>
              </a:rPr>
              <a:t>TDS 2.317-69 </a:t>
            </a:r>
            <a:r>
              <a:rPr lang="tk-TM" sz="2900" dirty="0">
                <a:latin typeface="Times New Roman" panose="02020603050405020304" pitchFamily="18" charset="0"/>
                <a:cs typeface="Times New Roman" panose="02020603050405020304" pitchFamily="18" charset="0"/>
              </a:rPr>
              <a:t>düzgünleri boýunça ýerine ýetirilýär</a:t>
            </a:r>
            <a:r>
              <a:rPr lang="tk-TM" sz="2900" dirty="0" smtClean="0">
                <a:latin typeface="Times New Roman" panose="02020603050405020304" pitchFamily="18" charset="0"/>
                <a:cs typeface="Times New Roman" panose="02020603050405020304" pitchFamily="18" charset="0"/>
              </a:rPr>
              <a:t>.</a:t>
            </a:r>
            <a:endParaRPr lang="tk-TM" sz="2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9290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555641"/>
          </a:xfrm>
          <a:prstGeom prst="rect">
            <a:avLst/>
          </a:prstGeom>
          <a:noFill/>
        </p:spPr>
        <p:txBody>
          <a:bodyPr wrap="square" rtlCol="0">
            <a:spAutoFit/>
          </a:bodyPr>
          <a:lstStyle/>
          <a:p>
            <a:pPr algn="ctr"/>
            <a:r>
              <a:rPr lang="tk-TM" sz="3000" b="1" dirty="0" smtClean="0">
                <a:latin typeface="Times New Roman" panose="02020603050405020304" pitchFamily="18" charset="0"/>
                <a:cs typeface="Times New Roman" panose="02020603050405020304" pitchFamily="18" charset="0"/>
              </a:rPr>
              <a:t>2. </a:t>
            </a:r>
            <a:r>
              <a:rPr lang="en-US" sz="3000" b="1" dirty="0" smtClean="0">
                <a:latin typeface="Times New Roman" panose="02020603050405020304" pitchFamily="18" charset="0"/>
                <a:cs typeface="Times New Roman" panose="02020603050405020304" pitchFamily="18" charset="0"/>
              </a:rPr>
              <a:t>TEHNIKI SURATY ÇEKMEKDE ÝÖNEKEÝ GURLUŞLAR.</a:t>
            </a:r>
            <a:endParaRPr lang="tk-TM" sz="3000" b="1" dirty="0" smtClean="0">
              <a:latin typeface="Times New Roman" panose="02020603050405020304" pitchFamily="18" charset="0"/>
              <a:cs typeface="Times New Roman" panose="02020603050405020304" pitchFamily="18" charset="0"/>
            </a:endParaRPr>
          </a:p>
          <a:p>
            <a:pPr algn="ctr"/>
            <a:endParaRPr lang="en-US" sz="3000" dirty="0" smtClean="0">
              <a:latin typeface="Times New Roman" panose="02020603050405020304" pitchFamily="18" charset="0"/>
              <a:cs typeface="Times New Roman" panose="02020603050405020304" pitchFamily="18" charset="0"/>
            </a:endParaRPr>
          </a:p>
          <a:p>
            <a:pPr algn="just"/>
            <a:r>
              <a:rPr lang="tk-TM" sz="3000" dirty="0" smtClean="0">
                <a:latin typeface="Times New Roman" panose="02020603050405020304" pitchFamily="18" charset="0"/>
                <a:cs typeface="Times New Roman" panose="02020603050405020304" pitchFamily="18" charset="0"/>
              </a:rPr>
              <a:t>	Tehniki suraty ýerine ýetirmäge girişmezden öňürti, birnäçe türgenleşikleri geçmek peýdalydyr, ýagny oňa degişli: </a:t>
            </a:r>
            <a:r>
              <a:rPr lang="tk-TM" sz="3000" dirty="0" smtClean="0">
                <a:solidFill>
                  <a:srgbClr val="7030A0"/>
                </a:solidFill>
                <a:latin typeface="Times New Roman" panose="02020603050405020304" pitchFamily="18" charset="0"/>
                <a:cs typeface="Times New Roman" panose="02020603050405020304" pitchFamily="18" charset="0"/>
              </a:rPr>
              <a:t>1) çyzyk çekmek, 2) kesimi deň böleklere bölmek, 3) burçlary çekmek, burçlary deň böleklere bölmek. </a:t>
            </a:r>
            <a:r>
              <a:rPr lang="tk-TM" sz="3000" i="1" dirty="0" smtClean="0">
                <a:solidFill>
                  <a:srgbClr val="FF0000"/>
                </a:solidFill>
                <a:latin typeface="Times New Roman" panose="02020603050405020304" pitchFamily="18" charset="0"/>
                <a:cs typeface="Times New Roman" panose="02020603050405020304" pitchFamily="18" charset="0"/>
              </a:rPr>
              <a:t>Ähli gurluşlar, çyzgy gurallaryny ulanmazdan, galamda ýerine ýetirilýändigini ýatda saklamak zerurdyr.</a:t>
            </a:r>
            <a:r>
              <a:rPr lang="tk-TM" sz="3000" dirty="0" smtClean="0">
                <a:latin typeface="Times New Roman" panose="02020603050405020304" pitchFamily="18" charset="0"/>
                <a:cs typeface="Times New Roman" panose="02020603050405020304" pitchFamily="18" charset="0"/>
              </a:rPr>
              <a:t> Ondan başga-da göz çeni bilen ölçegleri we bölekleriň arabaglanşygyny dogry kesgitlemek, çyzyklary bölmek we çyzgy tagtasynyň meýdanyny deň bölmek başarnygy zerurdyr.</a:t>
            </a:r>
          </a:p>
          <a:p>
            <a:pPr algn="just"/>
            <a:endParaRPr lang="tk-TM" sz="3000" dirty="0" smtClean="0">
              <a:latin typeface="Times New Roman" panose="02020603050405020304" pitchFamily="18" charset="0"/>
              <a:cs typeface="Times New Roman" panose="02020603050405020304" pitchFamily="18" charset="0"/>
            </a:endParaRPr>
          </a:p>
          <a:p>
            <a:pPr algn="ctr"/>
            <a:r>
              <a:rPr lang="tk-TM" sz="3000" b="1" dirty="0">
                <a:latin typeface="Times New Roman" panose="02020603050405020304" pitchFamily="18" charset="0"/>
                <a:cs typeface="Times New Roman" panose="02020603050405020304" pitchFamily="18" charset="0"/>
              </a:rPr>
              <a:t>2</a:t>
            </a:r>
            <a:r>
              <a:rPr lang="tk-TM" sz="3000" b="1" dirty="0" smtClean="0">
                <a:latin typeface="Times New Roman" panose="02020603050405020304" pitchFamily="18" charset="0"/>
                <a:cs typeface="Times New Roman" panose="02020603050405020304" pitchFamily="18" charset="0"/>
              </a:rPr>
              <a:t>.1. Çyzyklary çekmek.</a:t>
            </a:r>
          </a:p>
          <a:p>
            <a:pPr algn="ctr"/>
            <a:endParaRPr lang="tk-TM" sz="3000" dirty="0" smtClean="0">
              <a:latin typeface="Times New Roman" panose="02020603050405020304" pitchFamily="18" charset="0"/>
              <a:cs typeface="Times New Roman" panose="02020603050405020304" pitchFamily="18" charset="0"/>
            </a:endParaRPr>
          </a:p>
          <a:p>
            <a:pPr algn="just"/>
            <a:r>
              <a:rPr lang="tk-TM" sz="3000" dirty="0" smtClean="0">
                <a:latin typeface="Times New Roman" panose="02020603050405020304" pitchFamily="18" charset="0"/>
                <a:cs typeface="Times New Roman" panose="02020603050405020304" pitchFamily="18" charset="0"/>
              </a:rPr>
              <a:t>	Çyzyklar göni, egri we döwük bolýar. Tejribede gorizontal we wertikal göni çyzyklary çekmek has ýygy-ýygydan ulanylýar.</a:t>
            </a:r>
          </a:p>
        </p:txBody>
      </p:sp>
    </p:spTree>
    <p:extLst>
      <p:ext uri="{BB962C8B-B14F-4D97-AF65-F5344CB8AC3E}">
        <p14:creationId xmlns:p14="http://schemas.microsoft.com/office/powerpoint/2010/main" val="7475696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99011"/>
            <a:ext cx="12192000" cy="2785378"/>
          </a:xfrm>
          <a:prstGeom prst="rect">
            <a:avLst/>
          </a:prstGeom>
          <a:noFill/>
        </p:spPr>
        <p:txBody>
          <a:bodyPr wrap="square" rtlCol="0">
            <a:spAutoFit/>
          </a:bodyPr>
          <a:lstStyle/>
          <a:p>
            <a:pPr algn="ctr"/>
            <a:r>
              <a:rPr lang="tk-TM" sz="3000" dirty="0" smtClean="0">
                <a:latin typeface="Times New Roman" panose="02020603050405020304" pitchFamily="18" charset="0"/>
                <a:cs typeface="Times New Roman" panose="02020603050405020304" pitchFamily="18" charset="0"/>
              </a:rPr>
              <a:t>	</a:t>
            </a:r>
            <a:r>
              <a:rPr lang="tk-TM" sz="2900" b="1" dirty="0">
                <a:latin typeface="Times New Roman" panose="02020603050405020304" pitchFamily="18" charset="0"/>
                <a:cs typeface="Times New Roman" panose="02020603050405020304" pitchFamily="18" charset="0"/>
              </a:rPr>
              <a:t>4</a:t>
            </a:r>
            <a:r>
              <a:rPr lang="tk-TM" sz="2900" b="1" dirty="0" smtClean="0">
                <a:latin typeface="Times New Roman" panose="02020603050405020304" pitchFamily="18" charset="0"/>
                <a:cs typeface="Times New Roman" panose="02020603050405020304" pitchFamily="18" charset="0"/>
              </a:rPr>
              <a:t>. ÝAZGYN ŞEKILLERIŇ SURATYNY GURMAK.</a:t>
            </a:r>
          </a:p>
          <a:p>
            <a:pPr algn="ctr"/>
            <a:endParaRPr lang="tk-TM" sz="2900" b="1" dirty="0" smtClean="0">
              <a:latin typeface="Times New Roman" panose="02020603050405020304" pitchFamily="18" charset="0"/>
              <a:cs typeface="Times New Roman" panose="02020603050405020304" pitchFamily="18" charset="0"/>
            </a:endParaRPr>
          </a:p>
          <a:p>
            <a:pPr algn="just"/>
            <a:r>
              <a:rPr lang="tk-TM" sz="2900" dirty="0">
                <a:latin typeface="Times New Roman" panose="02020603050405020304" pitchFamily="18" charset="0"/>
                <a:cs typeface="Times New Roman" panose="02020603050405020304" pitchFamily="18" charset="0"/>
              </a:rPr>
              <a:t>	</a:t>
            </a:r>
            <a:r>
              <a:rPr lang="tk-TM" sz="2900" dirty="0" smtClean="0">
                <a:latin typeface="Times New Roman" panose="02020603050405020304" pitchFamily="18" charset="0"/>
                <a:cs typeface="Times New Roman" panose="02020603050405020304" pitchFamily="18" charset="0"/>
              </a:rPr>
              <a:t>Ýazgyn şekilleriň suratyny gurup başarmak, gelejekde göwrümli predmetleriň suratyny çekmek mümkinçiligini berýär.</a:t>
            </a:r>
          </a:p>
          <a:p>
            <a:pPr algn="just"/>
            <a:r>
              <a:rPr lang="tk-TM" sz="2900" dirty="0">
                <a:latin typeface="Times New Roman" panose="02020603050405020304" pitchFamily="18" charset="0"/>
                <a:cs typeface="Times New Roman" panose="02020603050405020304" pitchFamily="18" charset="0"/>
              </a:rPr>
              <a:t>	</a:t>
            </a:r>
            <a:r>
              <a:rPr lang="tk-TM" sz="2900" dirty="0" smtClean="0">
                <a:latin typeface="Times New Roman" panose="02020603050405020304" pitchFamily="18" charset="0"/>
                <a:cs typeface="Times New Roman" panose="02020603050405020304" pitchFamily="18" charset="0"/>
              </a:rPr>
              <a:t>Tejribede has köp duşýan, ýazgyn şekilleriň suratynyň gurluşyna seredeliň: </a:t>
            </a:r>
            <a:r>
              <a:rPr lang="tk-TM" sz="2900" dirty="0" smtClean="0">
                <a:solidFill>
                  <a:srgbClr val="7030A0"/>
                </a:solidFill>
                <a:latin typeface="Times New Roman" panose="02020603050405020304" pitchFamily="18" charset="0"/>
                <a:cs typeface="Times New Roman" panose="02020603050405020304" pitchFamily="18" charset="0"/>
              </a:rPr>
              <a:t>üçburçlugyň, kwadratyň, altyburçlugyň we töweregiň</a:t>
            </a:r>
            <a:r>
              <a:rPr lang="tk-TM" sz="2900" dirty="0" smtClean="0">
                <a:latin typeface="Times New Roman" panose="02020603050405020304" pitchFamily="18" charset="0"/>
                <a:cs typeface="Times New Roman" panose="02020603050405020304" pitchFamily="18" charset="0"/>
              </a:rPr>
              <a:t>.</a:t>
            </a:r>
            <a:endParaRPr lang="tk-TM" sz="2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50381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3323987"/>
          </a:xfrm>
          <a:prstGeom prst="rect">
            <a:avLst/>
          </a:prstGeom>
          <a:noFill/>
        </p:spPr>
        <p:txBody>
          <a:bodyPr wrap="square" rtlCol="0">
            <a:spAutoFit/>
          </a:bodyPr>
          <a:lstStyle/>
          <a:p>
            <a:pPr algn="ctr"/>
            <a:r>
              <a:rPr lang="tk-TM" sz="3000" dirty="0" smtClean="0">
                <a:latin typeface="Times New Roman" panose="02020603050405020304" pitchFamily="18" charset="0"/>
                <a:cs typeface="Times New Roman" panose="02020603050405020304" pitchFamily="18" charset="0"/>
              </a:rPr>
              <a:t>	</a:t>
            </a:r>
            <a:r>
              <a:rPr lang="tk-TM" sz="3000" b="1" dirty="0">
                <a:latin typeface="Times New Roman" panose="02020603050405020304" pitchFamily="18" charset="0"/>
                <a:cs typeface="Times New Roman" panose="02020603050405020304" pitchFamily="18" charset="0"/>
              </a:rPr>
              <a:t>4</a:t>
            </a:r>
            <a:r>
              <a:rPr lang="ru-RU" sz="3000" b="1" dirty="0" smtClean="0">
                <a:latin typeface="Times New Roman" panose="02020603050405020304" pitchFamily="18" charset="0"/>
                <a:cs typeface="Times New Roman" panose="02020603050405020304" pitchFamily="18" charset="0"/>
              </a:rPr>
              <a:t>.1</a:t>
            </a:r>
            <a:r>
              <a:rPr lang="ru-RU" sz="3000" b="1" dirty="0">
                <a:latin typeface="Times New Roman" panose="02020603050405020304" pitchFamily="18" charset="0"/>
                <a:cs typeface="Times New Roman" panose="02020603050405020304" pitchFamily="18" charset="0"/>
              </a:rPr>
              <a:t>. </a:t>
            </a:r>
            <a:r>
              <a:rPr lang="tk-TM" sz="3000" b="1" dirty="0" smtClean="0">
                <a:latin typeface="Times New Roman" panose="02020603050405020304" pitchFamily="18" charset="0"/>
                <a:cs typeface="Times New Roman" panose="02020603050405020304" pitchFamily="18" charset="0"/>
              </a:rPr>
              <a:t>Üçburçlugyň gurluşy</a:t>
            </a:r>
            <a:r>
              <a:rPr lang="ru-RU" sz="3000" b="1" dirty="0" smtClean="0">
                <a:latin typeface="Times New Roman" panose="02020603050405020304" pitchFamily="18" charset="0"/>
                <a:cs typeface="Times New Roman" panose="02020603050405020304" pitchFamily="18" charset="0"/>
              </a:rPr>
              <a:t>.</a:t>
            </a:r>
            <a:endParaRPr lang="ru-RU" sz="3000" dirty="0">
              <a:latin typeface="Times New Roman" panose="02020603050405020304" pitchFamily="18" charset="0"/>
              <a:cs typeface="Times New Roman" panose="02020603050405020304" pitchFamily="18" charset="0"/>
            </a:endParaRPr>
          </a:p>
          <a:p>
            <a:r>
              <a:rPr lang="tk-TM" sz="3000" b="1" dirty="0">
                <a:latin typeface="Times New Roman" panose="02020603050405020304" pitchFamily="18" charset="0"/>
                <a:cs typeface="Times New Roman" panose="02020603050405020304" pitchFamily="18" charset="0"/>
              </a:rPr>
              <a:t>	</a:t>
            </a:r>
            <a:r>
              <a:rPr lang="tk-TM" sz="3000" dirty="0" smtClean="0">
                <a:latin typeface="Times New Roman" panose="02020603050405020304" pitchFamily="18" charset="0"/>
                <a:cs typeface="Times New Roman" panose="02020603050405020304" pitchFamily="18" charset="0"/>
              </a:rPr>
              <a:t>Goý, iki tarapy </a:t>
            </a:r>
            <a:r>
              <a:rPr lang="sq-AL" sz="3000" b="1" i="1" dirty="0" smtClean="0">
                <a:latin typeface="Times New Roman" panose="02020603050405020304" pitchFamily="18" charset="0"/>
                <a:cs typeface="Times New Roman" panose="02020603050405020304" pitchFamily="18" charset="0"/>
              </a:rPr>
              <a:t>x</a:t>
            </a:r>
            <a:r>
              <a:rPr lang="sq-AL" sz="3000" b="1" i="1" dirty="0">
                <a:latin typeface="Times New Roman" panose="02020603050405020304" pitchFamily="18" charset="0"/>
                <a:cs typeface="Times New Roman" panose="02020603050405020304" pitchFamily="18" charset="0"/>
              </a:rPr>
              <a:t>, z</a:t>
            </a:r>
            <a:r>
              <a:rPr lang="sq-AL" sz="3000" dirty="0">
                <a:latin typeface="Times New Roman" panose="02020603050405020304" pitchFamily="18" charset="0"/>
                <a:cs typeface="Times New Roman" panose="02020603050405020304" pitchFamily="18" charset="0"/>
              </a:rPr>
              <a:t> </a:t>
            </a:r>
            <a:r>
              <a:rPr lang="tk-TM" sz="3000" dirty="0" smtClean="0">
                <a:latin typeface="Times New Roman" panose="02020603050405020304" pitchFamily="18" charset="0"/>
                <a:cs typeface="Times New Roman" panose="02020603050405020304" pitchFamily="18" charset="0"/>
              </a:rPr>
              <a:t>aksonometriki oklar bilen gabat gelýän </a:t>
            </a:r>
            <a:r>
              <a:rPr lang="ru-RU" sz="3000" i="1" dirty="0" smtClean="0">
                <a:solidFill>
                  <a:srgbClr val="7030A0"/>
                </a:solidFill>
                <a:latin typeface="Times New Roman" panose="02020603050405020304" pitchFamily="18" charset="0"/>
                <a:cs typeface="Times New Roman" panose="02020603050405020304" pitchFamily="18" charset="0"/>
              </a:rPr>
              <a:t>(</a:t>
            </a:r>
            <a:r>
              <a:rPr lang="ru-RU" sz="3000" i="1" dirty="0">
                <a:solidFill>
                  <a:srgbClr val="7030A0"/>
                </a:solidFill>
                <a:latin typeface="Times New Roman" panose="02020603050405020304" pitchFamily="18" charset="0"/>
                <a:cs typeface="Times New Roman" panose="02020603050405020304" pitchFamily="18" charset="0"/>
              </a:rPr>
              <a:t>22-surat)</a:t>
            </a:r>
            <a:r>
              <a:rPr lang="ru-RU" sz="3000" dirty="0">
                <a:latin typeface="Times New Roman" panose="02020603050405020304" pitchFamily="18" charset="0"/>
                <a:cs typeface="Times New Roman" panose="02020603050405020304" pitchFamily="18" charset="0"/>
              </a:rPr>
              <a:t>, </a:t>
            </a:r>
            <a:r>
              <a:rPr lang="ru-RU" sz="3000" b="1" i="1" dirty="0">
                <a:latin typeface="Times New Roman" panose="02020603050405020304" pitchFamily="18" charset="0"/>
                <a:cs typeface="Times New Roman" panose="02020603050405020304" pitchFamily="18" charset="0"/>
              </a:rPr>
              <a:t>AB</a:t>
            </a:r>
            <a:r>
              <a:rPr lang="sq-AL" sz="3000" b="1" i="1" dirty="0" smtClean="0">
                <a:latin typeface="Times New Roman" panose="02020603050405020304" pitchFamily="18" charset="0"/>
                <a:cs typeface="Times New Roman" panose="02020603050405020304" pitchFamily="18" charset="0"/>
              </a:rPr>
              <a:t>C </a:t>
            </a:r>
            <a:r>
              <a:rPr lang="tk-TM" sz="3000" dirty="0" smtClean="0">
                <a:latin typeface="Times New Roman" panose="02020603050405020304" pitchFamily="18" charset="0"/>
                <a:cs typeface="Times New Roman" panose="02020603050405020304" pitchFamily="18" charset="0"/>
              </a:rPr>
              <a:t>gönüburçy üçburçlugyň suratyny gurmak we ony </a:t>
            </a:r>
            <a:r>
              <a:rPr lang="tk-TM" sz="3000" i="1" dirty="0" smtClean="0">
                <a:latin typeface="Times New Roman" panose="02020603050405020304" pitchFamily="18" charset="0"/>
                <a:cs typeface="Times New Roman" panose="02020603050405020304" pitchFamily="18" charset="0"/>
              </a:rPr>
              <a:t>izometriýada</a:t>
            </a:r>
            <a:r>
              <a:rPr lang="tk-TM" sz="3000" dirty="0" smtClean="0">
                <a:latin typeface="Times New Roman" panose="02020603050405020304" pitchFamily="18" charset="0"/>
                <a:cs typeface="Times New Roman" panose="02020603050405020304" pitchFamily="18" charset="0"/>
              </a:rPr>
              <a:t> </a:t>
            </a:r>
            <a:r>
              <a:rPr lang="tk-TM" sz="3000" i="1" dirty="0" smtClean="0">
                <a:solidFill>
                  <a:srgbClr val="7030A0"/>
                </a:solidFill>
                <a:latin typeface="Times New Roman" panose="02020603050405020304" pitchFamily="18" charset="0"/>
                <a:cs typeface="Times New Roman" panose="02020603050405020304" pitchFamily="18" charset="0"/>
              </a:rPr>
              <a:t>(23-surat)</a:t>
            </a:r>
            <a:r>
              <a:rPr lang="tk-TM" sz="3000" dirty="0" smtClean="0">
                <a:latin typeface="Times New Roman" panose="02020603050405020304" pitchFamily="18" charset="0"/>
                <a:cs typeface="Times New Roman" panose="02020603050405020304" pitchFamily="18" charset="0"/>
              </a:rPr>
              <a:t> we </a:t>
            </a:r>
            <a:r>
              <a:rPr lang="tk-TM" sz="3000" i="1" dirty="0" smtClean="0">
                <a:latin typeface="Times New Roman" panose="02020603050405020304" pitchFamily="18" charset="0"/>
                <a:cs typeface="Times New Roman" panose="02020603050405020304" pitchFamily="18" charset="0"/>
              </a:rPr>
              <a:t>dimetriýada</a:t>
            </a:r>
            <a:r>
              <a:rPr lang="tk-TM" sz="3000" dirty="0" smtClean="0">
                <a:latin typeface="Times New Roman" panose="02020603050405020304" pitchFamily="18" charset="0"/>
                <a:cs typeface="Times New Roman" panose="02020603050405020304" pitchFamily="18" charset="0"/>
              </a:rPr>
              <a:t> </a:t>
            </a:r>
            <a:r>
              <a:rPr lang="tk-TM" sz="3000" i="1" dirty="0" smtClean="0">
                <a:solidFill>
                  <a:srgbClr val="7030A0"/>
                </a:solidFill>
                <a:latin typeface="Times New Roman" panose="02020603050405020304" pitchFamily="18" charset="0"/>
                <a:cs typeface="Times New Roman" panose="02020603050405020304" pitchFamily="18" charset="0"/>
              </a:rPr>
              <a:t>(24-surat)</a:t>
            </a:r>
            <a:r>
              <a:rPr lang="tk-TM" sz="3000" dirty="0" smtClean="0">
                <a:latin typeface="Times New Roman" panose="02020603050405020304" pitchFamily="18" charset="0"/>
                <a:cs typeface="Times New Roman" panose="02020603050405020304" pitchFamily="18" charset="0"/>
              </a:rPr>
              <a:t> suratyny çekmek, talap edilýän bolsun. Iki sany özara perpendikulýar bolan göni çyzyklary geçireliň </a:t>
            </a:r>
            <a:r>
              <a:rPr lang="tk-TM" sz="3000" i="1" dirty="0" smtClean="0">
                <a:solidFill>
                  <a:srgbClr val="7030A0"/>
                </a:solidFill>
                <a:latin typeface="Times New Roman" panose="02020603050405020304" pitchFamily="18" charset="0"/>
                <a:cs typeface="Times New Roman" panose="02020603050405020304" pitchFamily="18" charset="0"/>
              </a:rPr>
              <a:t>(22-surat)</a:t>
            </a:r>
            <a:r>
              <a:rPr lang="tk-TM" sz="3000" dirty="0" smtClean="0">
                <a:latin typeface="Times New Roman" panose="02020603050405020304" pitchFamily="18" charset="0"/>
                <a:cs typeface="Times New Roman" panose="02020603050405020304" pitchFamily="18" charset="0"/>
              </a:rPr>
              <a:t> we </a:t>
            </a:r>
            <a:r>
              <a:rPr lang="tk-TM" sz="3000" b="1" i="1" dirty="0" smtClean="0">
                <a:latin typeface="Times New Roman" panose="02020603050405020304" pitchFamily="18" charset="0"/>
                <a:cs typeface="Times New Roman" panose="02020603050405020304" pitchFamily="18" charset="0"/>
              </a:rPr>
              <a:t>A</a:t>
            </a:r>
            <a:r>
              <a:rPr lang="tk-TM" sz="3000" b="1" i="1" baseline="-25000" dirty="0" smtClean="0">
                <a:latin typeface="Times New Roman" panose="02020603050405020304" pitchFamily="18" charset="0"/>
                <a:cs typeface="Times New Roman" panose="02020603050405020304" pitchFamily="18" charset="0"/>
              </a:rPr>
              <a:t>2</a:t>
            </a:r>
            <a:r>
              <a:rPr lang="tk-TM" sz="3000" b="1" i="1" dirty="0" smtClean="0">
                <a:latin typeface="Times New Roman" panose="02020603050405020304" pitchFamily="18" charset="0"/>
                <a:cs typeface="Times New Roman" panose="02020603050405020304" pitchFamily="18" charset="0"/>
              </a:rPr>
              <a:t> </a:t>
            </a:r>
            <a:r>
              <a:rPr lang="tk-TM" sz="3000" dirty="0" smtClean="0">
                <a:latin typeface="Times New Roman" panose="02020603050405020304" pitchFamily="18" charset="0"/>
                <a:cs typeface="Times New Roman" panose="02020603050405020304" pitchFamily="18" charset="0"/>
              </a:rPr>
              <a:t>nokatdan </a:t>
            </a:r>
            <a:r>
              <a:rPr lang="tk-TM" sz="3000" b="1" i="1" dirty="0" smtClean="0">
                <a:latin typeface="Times New Roman" panose="02020603050405020304" pitchFamily="18" charset="0"/>
                <a:cs typeface="Times New Roman" panose="02020603050405020304" pitchFamily="18" charset="0"/>
              </a:rPr>
              <a:t>A</a:t>
            </a:r>
            <a:r>
              <a:rPr lang="tk-TM" sz="3000" b="1" i="1" baseline="-25000" dirty="0" smtClean="0">
                <a:latin typeface="Times New Roman" panose="02020603050405020304" pitchFamily="18" charset="0"/>
                <a:cs typeface="Times New Roman" panose="02020603050405020304" pitchFamily="18" charset="0"/>
              </a:rPr>
              <a:t>2</a:t>
            </a:r>
            <a:r>
              <a:rPr lang="tk-TM" sz="3000" b="1" i="1" dirty="0" smtClean="0">
                <a:latin typeface="Times New Roman" panose="02020603050405020304" pitchFamily="18" charset="0"/>
                <a:cs typeface="Times New Roman" panose="02020603050405020304" pitchFamily="18" charset="0"/>
              </a:rPr>
              <a:t>B</a:t>
            </a:r>
            <a:r>
              <a:rPr lang="tk-TM" sz="3000" b="1" i="1" baseline="-25000" dirty="0" smtClean="0">
                <a:latin typeface="Times New Roman" panose="02020603050405020304" pitchFamily="18" charset="0"/>
                <a:cs typeface="Times New Roman" panose="02020603050405020304" pitchFamily="18" charset="0"/>
              </a:rPr>
              <a:t>2 </a:t>
            </a:r>
            <a:r>
              <a:rPr lang="tk-TM" sz="3000" b="1" i="1" dirty="0" smtClean="0">
                <a:latin typeface="Times New Roman" panose="02020603050405020304" pitchFamily="18" charset="0"/>
                <a:cs typeface="Times New Roman" panose="02020603050405020304" pitchFamily="18" charset="0"/>
              </a:rPr>
              <a:t>A</a:t>
            </a:r>
            <a:r>
              <a:rPr lang="tk-TM" sz="3000" b="1" i="1" baseline="-25000" dirty="0" smtClean="0">
                <a:latin typeface="Times New Roman" panose="02020603050405020304" pitchFamily="18" charset="0"/>
                <a:cs typeface="Times New Roman" panose="02020603050405020304" pitchFamily="18" charset="0"/>
              </a:rPr>
              <a:t>2</a:t>
            </a:r>
            <a:r>
              <a:rPr lang="tk-TM" sz="3000" b="1" i="1" dirty="0" smtClean="0">
                <a:latin typeface="Times New Roman" panose="02020603050405020304" pitchFamily="18" charset="0"/>
                <a:cs typeface="Times New Roman" panose="02020603050405020304" pitchFamily="18" charset="0"/>
              </a:rPr>
              <a:t>С</a:t>
            </a:r>
            <a:r>
              <a:rPr lang="tk-TM" sz="3000" b="1" i="1" baseline="-25000" dirty="0" smtClean="0">
                <a:latin typeface="Times New Roman" panose="02020603050405020304" pitchFamily="18" charset="0"/>
                <a:cs typeface="Times New Roman" panose="02020603050405020304" pitchFamily="18" charset="0"/>
              </a:rPr>
              <a:t>2 </a:t>
            </a:r>
            <a:r>
              <a:rPr lang="tk-TM" sz="3000" dirty="0" smtClean="0">
                <a:latin typeface="Times New Roman" panose="02020603050405020304" pitchFamily="18" charset="0"/>
                <a:cs typeface="Times New Roman" panose="02020603050405020304" pitchFamily="18" charset="0"/>
              </a:rPr>
              <a:t>kesimleri geçireliň. </a:t>
            </a:r>
            <a:r>
              <a:rPr lang="tk-TM" sz="3000" b="1" i="1" dirty="0" smtClean="0">
                <a:latin typeface="Times New Roman" panose="02020603050405020304" pitchFamily="18" charset="0"/>
                <a:cs typeface="Times New Roman" panose="02020603050405020304" pitchFamily="18" charset="0"/>
              </a:rPr>
              <a:t>B</a:t>
            </a:r>
            <a:r>
              <a:rPr lang="tk-TM" sz="3000" b="1" i="1" baseline="-25000" dirty="0" smtClean="0">
                <a:latin typeface="Times New Roman" panose="02020603050405020304" pitchFamily="18" charset="0"/>
                <a:cs typeface="Times New Roman" panose="02020603050405020304" pitchFamily="18" charset="0"/>
              </a:rPr>
              <a:t>2</a:t>
            </a:r>
            <a:r>
              <a:rPr lang="tk-TM" sz="3000" b="1" i="1" dirty="0" smtClean="0">
                <a:latin typeface="Times New Roman" panose="02020603050405020304" pitchFamily="18" charset="0"/>
                <a:cs typeface="Times New Roman" panose="02020603050405020304" pitchFamily="18" charset="0"/>
              </a:rPr>
              <a:t>С</a:t>
            </a:r>
            <a:r>
              <a:rPr lang="tk-TM" sz="3000" b="1" i="1" baseline="-25000" dirty="0" smtClean="0">
                <a:latin typeface="Times New Roman" panose="02020603050405020304" pitchFamily="18" charset="0"/>
                <a:cs typeface="Times New Roman" panose="02020603050405020304" pitchFamily="18" charset="0"/>
              </a:rPr>
              <a:t>2 </a:t>
            </a:r>
            <a:r>
              <a:rPr lang="tk-TM" sz="3000" dirty="0" smtClean="0">
                <a:latin typeface="Times New Roman" panose="02020603050405020304" pitchFamily="18" charset="0"/>
                <a:cs typeface="Times New Roman" panose="02020603050405020304" pitchFamily="18" charset="0"/>
              </a:rPr>
              <a:t>göni çyzygy </a:t>
            </a:r>
            <a:r>
              <a:rPr lang="tk-TM" sz="3000" b="1" i="1" dirty="0">
                <a:latin typeface="Times New Roman" panose="02020603050405020304" pitchFamily="18" charset="0"/>
                <a:cs typeface="Times New Roman" panose="02020603050405020304" pitchFamily="18" charset="0"/>
              </a:rPr>
              <a:t>A</a:t>
            </a:r>
            <a:r>
              <a:rPr lang="tk-TM" sz="3000" b="1" i="1" baseline="-25000" dirty="0">
                <a:latin typeface="Times New Roman" panose="02020603050405020304" pitchFamily="18" charset="0"/>
                <a:cs typeface="Times New Roman" panose="02020603050405020304" pitchFamily="18" charset="0"/>
              </a:rPr>
              <a:t>2</a:t>
            </a:r>
            <a:r>
              <a:rPr lang="tk-TM" sz="3000" b="1" i="1" dirty="0" smtClean="0">
                <a:latin typeface="Times New Roman" panose="02020603050405020304" pitchFamily="18" charset="0"/>
                <a:cs typeface="Times New Roman" panose="02020603050405020304" pitchFamily="18" charset="0"/>
              </a:rPr>
              <a:t>B</a:t>
            </a:r>
            <a:r>
              <a:rPr lang="tk-TM" sz="3000" b="1" i="1" baseline="-25000" dirty="0" smtClean="0">
                <a:latin typeface="Times New Roman" panose="02020603050405020304" pitchFamily="18" charset="0"/>
                <a:cs typeface="Times New Roman" panose="02020603050405020304" pitchFamily="18" charset="0"/>
              </a:rPr>
              <a:t>2</a:t>
            </a:r>
            <a:r>
              <a:rPr lang="tk-TM" sz="3000" b="1" i="1" dirty="0" smtClean="0">
                <a:latin typeface="Times New Roman" panose="02020603050405020304" pitchFamily="18" charset="0"/>
                <a:cs typeface="Times New Roman" panose="02020603050405020304" pitchFamily="18" charset="0"/>
              </a:rPr>
              <a:t>С</a:t>
            </a:r>
            <a:r>
              <a:rPr lang="tk-TM" sz="3000" b="1" i="1" baseline="-25000" dirty="0" smtClean="0">
                <a:latin typeface="Times New Roman" panose="02020603050405020304" pitchFamily="18" charset="0"/>
                <a:cs typeface="Times New Roman" panose="02020603050405020304" pitchFamily="18" charset="0"/>
              </a:rPr>
              <a:t>2 </a:t>
            </a:r>
            <a:r>
              <a:rPr lang="tk-TM" sz="3000" dirty="0" smtClean="0">
                <a:latin typeface="Times New Roman" panose="02020603050405020304" pitchFamily="18" charset="0"/>
                <a:cs typeface="Times New Roman" panose="02020603050405020304" pitchFamily="18" charset="0"/>
              </a:rPr>
              <a:t>gönüburçy üçburçlugyň gipotenuzasy bolar.</a:t>
            </a:r>
            <a:endParaRPr lang="tk-TM" sz="30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44700" y="3323987"/>
            <a:ext cx="7901580" cy="2974691"/>
          </a:xfrm>
          <a:prstGeom prst="rect">
            <a:avLst/>
          </a:prstGeom>
          <a:noFill/>
          <a:ln>
            <a:noFill/>
          </a:ln>
        </p:spPr>
      </p:pic>
      <p:sp>
        <p:nvSpPr>
          <p:cNvPr id="4" name="Прямоугольник 3"/>
          <p:cNvSpPr/>
          <p:nvPr/>
        </p:nvSpPr>
        <p:spPr>
          <a:xfrm>
            <a:off x="2019300" y="6337300"/>
            <a:ext cx="7926980" cy="400110"/>
          </a:xfrm>
          <a:prstGeom prst="rect">
            <a:avLst/>
          </a:prstGeom>
        </p:spPr>
        <p:txBody>
          <a:bodyPr wrap="square">
            <a:spAutoFit/>
          </a:bodyPr>
          <a:lstStyle/>
          <a:p>
            <a:pPr indent="449580">
              <a:spcAft>
                <a:spcPts val="0"/>
              </a:spcAft>
            </a:pPr>
            <a:r>
              <a:rPr lang="ru-RU" sz="2000" b="1" dirty="0">
                <a:solidFill>
                  <a:srgbClr val="000000"/>
                </a:solidFill>
                <a:latin typeface="Times New Roman" panose="02020603050405020304" pitchFamily="18" charset="0"/>
                <a:ea typeface="Calibri" panose="020F0502020204030204" pitchFamily="34" charset="0"/>
              </a:rPr>
              <a:t>22-surat                           23-surat                                24-surat</a:t>
            </a:r>
            <a:endParaRPr lang="ru-RU" sz="20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1312696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3323987"/>
          </a:xfrm>
          <a:prstGeom prst="rect">
            <a:avLst/>
          </a:prstGeom>
          <a:noFill/>
        </p:spPr>
        <p:txBody>
          <a:bodyPr wrap="square" rtlCol="0">
            <a:spAutoFit/>
          </a:bodyPr>
          <a:lstStyle/>
          <a:p>
            <a:pPr algn="just"/>
            <a:r>
              <a:rPr lang="tk-TM" sz="3000" dirty="0" smtClean="0">
                <a:latin typeface="Times New Roman" panose="02020603050405020304" pitchFamily="18" charset="0"/>
                <a:cs typeface="Times New Roman" panose="02020603050405020304" pitchFamily="18" charset="0"/>
              </a:rPr>
              <a:t>	</a:t>
            </a:r>
            <a:r>
              <a:rPr lang="tk-TM" sz="3000" dirty="0" smtClean="0">
                <a:solidFill>
                  <a:srgbClr val="7030A0"/>
                </a:solidFill>
                <a:latin typeface="Times New Roman" panose="02020603050405020304" pitchFamily="18" charset="0"/>
                <a:cs typeface="Times New Roman" panose="02020603050405020304" pitchFamily="18" charset="0"/>
              </a:rPr>
              <a:t>Gönüburçy izometriki </a:t>
            </a:r>
            <a:r>
              <a:rPr lang="tk-TM" sz="3000" dirty="0" smtClean="0">
                <a:latin typeface="Times New Roman" panose="02020603050405020304" pitchFamily="18" charset="0"/>
                <a:cs typeface="Times New Roman" panose="02020603050405020304" pitchFamily="18" charset="0"/>
              </a:rPr>
              <a:t>proýeksiýalarda</a:t>
            </a:r>
            <a:r>
              <a:rPr lang="tk-TM" sz="3000" b="1" dirty="0" smtClean="0">
                <a:latin typeface="Times New Roman" panose="02020603050405020304" pitchFamily="18" charset="0"/>
                <a:cs typeface="Times New Roman" panose="02020603050405020304" pitchFamily="18" charset="0"/>
              </a:rPr>
              <a:t> </a:t>
            </a:r>
            <a:r>
              <a:rPr lang="tk-TM" sz="3000" b="1" i="1" dirty="0">
                <a:latin typeface="Times New Roman" panose="02020603050405020304" pitchFamily="18" charset="0"/>
                <a:cs typeface="Times New Roman" panose="02020603050405020304" pitchFamily="18" charset="0"/>
              </a:rPr>
              <a:t>АВС</a:t>
            </a:r>
            <a:r>
              <a:rPr lang="tk-TM" sz="3000" b="1" dirty="0" smtClean="0">
                <a:latin typeface="Times New Roman" panose="02020603050405020304" pitchFamily="18" charset="0"/>
                <a:cs typeface="Times New Roman" panose="02020603050405020304" pitchFamily="18" charset="0"/>
              </a:rPr>
              <a:t> </a:t>
            </a:r>
            <a:r>
              <a:rPr lang="tk-TM" sz="3000" dirty="0" smtClean="0">
                <a:latin typeface="Times New Roman" panose="02020603050405020304" pitchFamily="18" charset="0"/>
                <a:cs typeface="Times New Roman" panose="02020603050405020304" pitchFamily="18" charset="0"/>
              </a:rPr>
              <a:t>gönüburçy üçburçlugy gurmak üçin, </a:t>
            </a:r>
            <a:r>
              <a:rPr lang="tk-TM" sz="3000" b="1" i="1" dirty="0" smtClean="0">
                <a:latin typeface="Times New Roman" panose="02020603050405020304" pitchFamily="18" charset="0"/>
                <a:cs typeface="Times New Roman" panose="02020603050405020304" pitchFamily="18" charset="0"/>
              </a:rPr>
              <a:t>х, y, z</a:t>
            </a:r>
            <a:r>
              <a:rPr lang="tk-TM" sz="3000" dirty="0" smtClean="0">
                <a:latin typeface="Times New Roman" panose="02020603050405020304" pitchFamily="18" charset="0"/>
                <a:cs typeface="Times New Roman" panose="02020603050405020304" pitchFamily="18" charset="0"/>
              </a:rPr>
              <a:t> </a:t>
            </a:r>
            <a:r>
              <a:rPr lang="tk-TM" sz="3000" i="1" dirty="0" smtClean="0">
                <a:solidFill>
                  <a:srgbClr val="7030A0"/>
                </a:solidFill>
                <a:latin typeface="Times New Roman" panose="02020603050405020304" pitchFamily="18" charset="0"/>
                <a:cs typeface="Times New Roman" panose="02020603050405020304" pitchFamily="18" charset="0"/>
              </a:rPr>
              <a:t>(23-surat)</a:t>
            </a:r>
            <a:r>
              <a:rPr lang="tk-TM" sz="3000" dirty="0" smtClean="0">
                <a:latin typeface="Times New Roman" panose="02020603050405020304" pitchFamily="18" charset="0"/>
                <a:cs typeface="Times New Roman" panose="02020603050405020304" pitchFamily="18" charset="0"/>
              </a:rPr>
              <a:t> izometriki oklary çekeliň, soňra berlen </a:t>
            </a:r>
            <a:r>
              <a:rPr lang="ru-RU" sz="3000" b="1" i="1" dirty="0" smtClean="0">
                <a:latin typeface="Times New Roman" panose="02020603050405020304" pitchFamily="18" charset="0"/>
                <a:cs typeface="Times New Roman" panose="02020603050405020304" pitchFamily="18" charset="0"/>
              </a:rPr>
              <a:t>AB</a:t>
            </a:r>
            <a:r>
              <a:rPr lang="ru-RU" sz="3000" i="1" dirty="0">
                <a:latin typeface="Times New Roman" panose="02020603050405020304" pitchFamily="18" charset="0"/>
                <a:cs typeface="Times New Roman" panose="02020603050405020304" pitchFamily="18" charset="0"/>
              </a:rPr>
              <a:t>, </a:t>
            </a:r>
            <a:r>
              <a:rPr lang="ru-RU" sz="3000" b="1" i="1" dirty="0">
                <a:latin typeface="Times New Roman" panose="02020603050405020304" pitchFamily="18" charset="0"/>
                <a:cs typeface="Times New Roman" panose="02020603050405020304" pitchFamily="18" charset="0"/>
              </a:rPr>
              <a:t>A</a:t>
            </a:r>
            <a:r>
              <a:rPr lang="sq-AL" sz="3000" b="1" i="1" dirty="0">
                <a:latin typeface="Times New Roman" panose="02020603050405020304" pitchFamily="18" charset="0"/>
                <a:cs typeface="Times New Roman" panose="02020603050405020304" pitchFamily="18" charset="0"/>
              </a:rPr>
              <a:t>C</a:t>
            </a:r>
            <a:r>
              <a:rPr lang="sq-AL" sz="3000" dirty="0">
                <a:latin typeface="Times New Roman" panose="02020603050405020304" pitchFamily="18" charset="0"/>
                <a:cs typeface="Times New Roman" panose="02020603050405020304" pitchFamily="18" charset="0"/>
              </a:rPr>
              <a:t> </a:t>
            </a:r>
            <a:r>
              <a:rPr lang="ru-RU" sz="3000" i="1" dirty="0">
                <a:solidFill>
                  <a:srgbClr val="7030A0"/>
                </a:solidFill>
                <a:latin typeface="Times New Roman" panose="02020603050405020304" pitchFamily="18" charset="0"/>
                <a:cs typeface="Times New Roman" panose="02020603050405020304" pitchFamily="18" charset="0"/>
              </a:rPr>
              <a:t>(</a:t>
            </a:r>
            <a:r>
              <a:rPr lang="ru-RU" sz="3000" b="1" i="1" dirty="0">
                <a:solidFill>
                  <a:srgbClr val="7030A0"/>
                </a:solidFill>
                <a:latin typeface="Times New Roman" panose="02020603050405020304" pitchFamily="18" charset="0"/>
                <a:cs typeface="Times New Roman" panose="02020603050405020304" pitchFamily="18" charset="0"/>
              </a:rPr>
              <a:t>А</a:t>
            </a:r>
            <a:r>
              <a:rPr lang="ru-RU" sz="3000" b="1" i="1" baseline="-25000" dirty="0">
                <a:solidFill>
                  <a:srgbClr val="7030A0"/>
                </a:solidFill>
                <a:latin typeface="Times New Roman" panose="02020603050405020304" pitchFamily="18" charset="0"/>
                <a:cs typeface="Times New Roman" panose="02020603050405020304" pitchFamily="18" charset="0"/>
              </a:rPr>
              <a:t>2</a:t>
            </a:r>
            <a:r>
              <a:rPr lang="ru-RU" sz="3000" b="1" i="1" dirty="0">
                <a:solidFill>
                  <a:srgbClr val="7030A0"/>
                </a:solidFill>
                <a:latin typeface="Times New Roman" panose="02020603050405020304" pitchFamily="18" charset="0"/>
                <a:cs typeface="Times New Roman" panose="02020603050405020304" pitchFamily="18" charset="0"/>
              </a:rPr>
              <a:t>В</a:t>
            </a:r>
            <a:r>
              <a:rPr lang="ru-RU" sz="3000" b="1" i="1" baseline="-25000" dirty="0">
                <a:solidFill>
                  <a:srgbClr val="7030A0"/>
                </a:solidFill>
                <a:latin typeface="Times New Roman" panose="02020603050405020304" pitchFamily="18" charset="0"/>
                <a:cs typeface="Times New Roman" panose="02020603050405020304" pitchFamily="18" charset="0"/>
              </a:rPr>
              <a:t>2</a:t>
            </a:r>
            <a:r>
              <a:rPr lang="ru-RU" sz="3000" i="1" dirty="0">
                <a:solidFill>
                  <a:srgbClr val="7030A0"/>
                </a:solidFill>
                <a:latin typeface="Times New Roman" panose="02020603050405020304" pitchFamily="18" charset="0"/>
                <a:cs typeface="Times New Roman" panose="02020603050405020304" pitchFamily="18" charset="0"/>
              </a:rPr>
              <a:t> </a:t>
            </a:r>
            <a:r>
              <a:rPr lang="tk-TM" sz="3000" i="1" dirty="0" smtClean="0">
                <a:solidFill>
                  <a:srgbClr val="7030A0"/>
                </a:solidFill>
                <a:latin typeface="Times New Roman" panose="02020603050405020304" pitchFamily="18" charset="0"/>
                <a:cs typeface="Times New Roman" panose="02020603050405020304" pitchFamily="18" charset="0"/>
              </a:rPr>
              <a:t>we </a:t>
            </a:r>
            <a:r>
              <a:rPr lang="tk-TM" sz="3000" b="1" i="1" dirty="0" smtClean="0">
                <a:solidFill>
                  <a:srgbClr val="7030A0"/>
                </a:solidFill>
                <a:latin typeface="Times New Roman" panose="02020603050405020304" pitchFamily="18" charset="0"/>
                <a:cs typeface="Times New Roman" panose="02020603050405020304" pitchFamily="18" charset="0"/>
              </a:rPr>
              <a:t>А</a:t>
            </a:r>
            <a:r>
              <a:rPr lang="tk-TM" sz="3000" b="1" i="1" baseline="-25000" dirty="0" smtClean="0">
                <a:solidFill>
                  <a:srgbClr val="7030A0"/>
                </a:solidFill>
                <a:latin typeface="Times New Roman" panose="02020603050405020304" pitchFamily="18" charset="0"/>
                <a:cs typeface="Times New Roman" panose="02020603050405020304" pitchFamily="18" charset="0"/>
              </a:rPr>
              <a:t>2</a:t>
            </a:r>
            <a:r>
              <a:rPr lang="tk-TM" sz="3000" b="1" i="1" dirty="0" smtClean="0">
                <a:solidFill>
                  <a:srgbClr val="7030A0"/>
                </a:solidFill>
                <a:latin typeface="Times New Roman" panose="02020603050405020304" pitchFamily="18" charset="0"/>
                <a:cs typeface="Times New Roman" panose="02020603050405020304" pitchFamily="18" charset="0"/>
              </a:rPr>
              <a:t>С</a:t>
            </a:r>
            <a:r>
              <a:rPr lang="tk-TM" sz="3000" b="1" i="1" baseline="-25000" dirty="0" smtClean="0">
                <a:solidFill>
                  <a:srgbClr val="7030A0"/>
                </a:solidFill>
                <a:latin typeface="Times New Roman" panose="02020603050405020304" pitchFamily="18" charset="0"/>
                <a:cs typeface="Times New Roman" panose="02020603050405020304" pitchFamily="18" charset="0"/>
              </a:rPr>
              <a:t>2</a:t>
            </a:r>
            <a:r>
              <a:rPr lang="tk-TM" sz="3000" i="1" baseline="-25000" dirty="0" smtClean="0">
                <a:solidFill>
                  <a:srgbClr val="7030A0"/>
                </a:solidFill>
                <a:latin typeface="Times New Roman" panose="02020603050405020304" pitchFamily="18" charset="0"/>
                <a:cs typeface="Times New Roman" panose="02020603050405020304" pitchFamily="18" charset="0"/>
              </a:rPr>
              <a:t> </a:t>
            </a:r>
            <a:r>
              <a:rPr lang="tk-TM" sz="3000" i="1" dirty="0" smtClean="0">
                <a:solidFill>
                  <a:srgbClr val="7030A0"/>
                </a:solidFill>
                <a:latin typeface="Times New Roman" panose="02020603050405020304" pitchFamily="18" charset="0"/>
                <a:cs typeface="Times New Roman" panose="02020603050405020304" pitchFamily="18" charset="0"/>
              </a:rPr>
              <a:t>deň) </a:t>
            </a:r>
            <a:r>
              <a:rPr lang="tk-TM" sz="3000" dirty="0" smtClean="0">
                <a:latin typeface="Times New Roman" panose="02020603050405020304" pitchFamily="18" charset="0"/>
                <a:cs typeface="Times New Roman" panose="02020603050405020304" pitchFamily="18" charset="0"/>
              </a:rPr>
              <a:t>kesimleri degişli oklarda ölçäp goýalyň, ýagny </a:t>
            </a:r>
            <a:r>
              <a:rPr lang="tk-TM" sz="3000" b="1" i="1" dirty="0" smtClean="0">
                <a:latin typeface="Times New Roman" panose="02020603050405020304" pitchFamily="18" charset="0"/>
                <a:cs typeface="Times New Roman" panose="02020603050405020304" pitchFamily="18" charset="0"/>
              </a:rPr>
              <a:t>A* </a:t>
            </a:r>
            <a:r>
              <a:rPr lang="tk-TM" sz="3000" dirty="0" smtClean="0">
                <a:latin typeface="Times New Roman" panose="02020603050405020304" pitchFamily="18" charset="0"/>
                <a:cs typeface="Times New Roman" panose="02020603050405020304" pitchFamily="18" charset="0"/>
              </a:rPr>
              <a:t>nokat </a:t>
            </a:r>
            <a:r>
              <a:rPr lang="tk-TM" sz="3000" b="1" i="1" dirty="0" smtClean="0">
                <a:latin typeface="Times New Roman" panose="02020603050405020304" pitchFamily="18" charset="0"/>
                <a:cs typeface="Times New Roman" panose="02020603050405020304" pitchFamily="18" charset="0"/>
              </a:rPr>
              <a:t>O*</a:t>
            </a:r>
            <a:r>
              <a:rPr lang="tk-TM" sz="3000" b="1" dirty="0" smtClean="0">
                <a:latin typeface="Times New Roman" panose="02020603050405020304" pitchFamily="18" charset="0"/>
                <a:cs typeface="Times New Roman" panose="02020603050405020304" pitchFamily="18" charset="0"/>
              </a:rPr>
              <a:t> </a:t>
            </a:r>
            <a:r>
              <a:rPr lang="tk-TM" sz="3000" i="1" dirty="0" smtClean="0">
                <a:solidFill>
                  <a:srgbClr val="7030A0"/>
                </a:solidFill>
                <a:latin typeface="Times New Roman" panose="02020603050405020304" pitchFamily="18" charset="0"/>
                <a:cs typeface="Times New Roman" panose="02020603050405020304" pitchFamily="18" charset="0"/>
              </a:rPr>
              <a:t>(</a:t>
            </a:r>
            <a:r>
              <a:rPr lang="tk-TM" sz="3000" b="1" i="1" dirty="0" smtClean="0">
                <a:solidFill>
                  <a:srgbClr val="7030A0"/>
                </a:solidFill>
                <a:latin typeface="Times New Roman" panose="02020603050405020304" pitchFamily="18" charset="0"/>
                <a:cs typeface="Times New Roman" panose="02020603050405020304" pitchFamily="18" charset="0"/>
              </a:rPr>
              <a:t>х, y, z</a:t>
            </a:r>
            <a:r>
              <a:rPr lang="tk-TM" sz="3000" dirty="0" smtClean="0">
                <a:solidFill>
                  <a:srgbClr val="7030A0"/>
                </a:solidFill>
                <a:latin typeface="Times New Roman" panose="02020603050405020304" pitchFamily="18" charset="0"/>
                <a:cs typeface="Times New Roman" panose="02020603050405020304" pitchFamily="18" charset="0"/>
              </a:rPr>
              <a:t> </a:t>
            </a:r>
            <a:r>
              <a:rPr lang="tk-TM" sz="3000" i="1" dirty="0" smtClean="0">
                <a:solidFill>
                  <a:srgbClr val="7030A0"/>
                </a:solidFill>
                <a:latin typeface="Times New Roman" panose="02020603050405020304" pitchFamily="18" charset="0"/>
                <a:cs typeface="Times New Roman" panose="02020603050405020304" pitchFamily="18" charset="0"/>
              </a:rPr>
              <a:t>aksonometriki oklaryň kesişýän nokady)</a:t>
            </a:r>
            <a:r>
              <a:rPr lang="tk-TM" sz="3000" b="1" i="1" dirty="0" smtClean="0">
                <a:solidFill>
                  <a:srgbClr val="7030A0"/>
                </a:solidFill>
                <a:latin typeface="Times New Roman" panose="02020603050405020304" pitchFamily="18" charset="0"/>
                <a:cs typeface="Times New Roman" panose="02020603050405020304" pitchFamily="18" charset="0"/>
              </a:rPr>
              <a:t> </a:t>
            </a:r>
            <a:r>
              <a:rPr lang="tk-TM" sz="3000" dirty="0" smtClean="0">
                <a:latin typeface="Times New Roman" panose="02020603050405020304" pitchFamily="18" charset="0"/>
                <a:cs typeface="Times New Roman" panose="02020603050405020304" pitchFamily="18" charset="0"/>
              </a:rPr>
              <a:t>nokat bilen gabat gelýär. Üçburçlugyň </a:t>
            </a:r>
            <a:r>
              <a:rPr lang="tk-TM" sz="3000" b="1" i="1" dirty="0" smtClean="0">
                <a:latin typeface="Times New Roman" panose="02020603050405020304" pitchFamily="18" charset="0"/>
                <a:cs typeface="Times New Roman" panose="02020603050405020304" pitchFamily="18" charset="0"/>
              </a:rPr>
              <a:t>АВ</a:t>
            </a:r>
            <a:r>
              <a:rPr lang="tk-TM" sz="3000" dirty="0" smtClean="0">
                <a:latin typeface="Times New Roman" panose="02020603050405020304" pitchFamily="18" charset="0"/>
                <a:cs typeface="Times New Roman" panose="02020603050405020304" pitchFamily="18" charset="0"/>
              </a:rPr>
              <a:t> we </a:t>
            </a:r>
            <a:r>
              <a:rPr lang="tk-TM" sz="3000" b="1" i="1" dirty="0" smtClean="0">
                <a:latin typeface="Times New Roman" panose="02020603050405020304" pitchFamily="18" charset="0"/>
                <a:cs typeface="Times New Roman" panose="02020603050405020304" pitchFamily="18" charset="0"/>
              </a:rPr>
              <a:t>АС </a:t>
            </a:r>
            <a:r>
              <a:rPr lang="tk-TM" sz="3000" dirty="0" smtClean="0">
                <a:latin typeface="Times New Roman" panose="02020603050405020304" pitchFamily="18" charset="0"/>
                <a:cs typeface="Times New Roman" panose="02020603050405020304" pitchFamily="18" charset="0"/>
              </a:rPr>
              <a:t>taraplary, berlen proýeksiýada hakyky ululygynda, ýoýulmasyz, ölçäp goýulýar. Alnan </a:t>
            </a:r>
            <a:r>
              <a:rPr lang="tk-TM" sz="3000" b="1" i="1" dirty="0" smtClean="0">
                <a:latin typeface="Times New Roman" panose="02020603050405020304" pitchFamily="18" charset="0"/>
                <a:cs typeface="Times New Roman" panose="02020603050405020304" pitchFamily="18" charset="0"/>
              </a:rPr>
              <a:t>В*</a:t>
            </a:r>
            <a:r>
              <a:rPr lang="tk-TM" sz="3000" dirty="0" smtClean="0">
                <a:latin typeface="Times New Roman" panose="02020603050405020304" pitchFamily="18" charset="0"/>
                <a:cs typeface="Times New Roman" panose="02020603050405020304" pitchFamily="18" charset="0"/>
              </a:rPr>
              <a:t> we </a:t>
            </a:r>
            <a:r>
              <a:rPr lang="tk-TM" sz="3000" b="1" i="1" dirty="0" smtClean="0">
                <a:latin typeface="Times New Roman" panose="02020603050405020304" pitchFamily="18" charset="0"/>
                <a:cs typeface="Times New Roman" panose="02020603050405020304" pitchFamily="18" charset="0"/>
              </a:rPr>
              <a:t>С* </a:t>
            </a:r>
            <a:r>
              <a:rPr lang="tk-TM" sz="3000" dirty="0" smtClean="0">
                <a:latin typeface="Times New Roman" panose="02020603050405020304" pitchFamily="18" charset="0"/>
                <a:cs typeface="Times New Roman" panose="02020603050405020304" pitchFamily="18" charset="0"/>
              </a:rPr>
              <a:t>nokatlary birleşdirip, </a:t>
            </a:r>
            <a:r>
              <a:rPr lang="tk-TM" sz="3000" b="1" i="1" dirty="0">
                <a:latin typeface="Times New Roman" panose="02020603050405020304" pitchFamily="18" charset="0"/>
                <a:cs typeface="Times New Roman" panose="02020603050405020304" pitchFamily="18" charset="0"/>
              </a:rPr>
              <a:t>АВС </a:t>
            </a:r>
            <a:r>
              <a:rPr lang="tk-TM" sz="3000" dirty="0" smtClean="0">
                <a:latin typeface="Times New Roman" panose="02020603050405020304" pitchFamily="18" charset="0"/>
                <a:cs typeface="Times New Roman" panose="02020603050405020304" pitchFamily="18" charset="0"/>
              </a:rPr>
              <a:t>üçburçlugyň aksonometriýasyny alarys.</a:t>
            </a:r>
            <a:r>
              <a:rPr lang="tk-TM" sz="3000" dirty="0">
                <a:latin typeface="Times New Roman" panose="02020603050405020304" pitchFamily="18" charset="0"/>
                <a:cs typeface="Times New Roman" panose="02020603050405020304" pitchFamily="18" charset="0"/>
              </a:rPr>
              <a:t> </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65020" y="3296620"/>
            <a:ext cx="7901580" cy="2974691"/>
          </a:xfrm>
          <a:prstGeom prst="rect">
            <a:avLst/>
          </a:prstGeom>
          <a:noFill/>
          <a:ln>
            <a:noFill/>
          </a:ln>
        </p:spPr>
      </p:pic>
      <p:sp>
        <p:nvSpPr>
          <p:cNvPr id="6" name="Прямоугольник 5"/>
          <p:cNvSpPr/>
          <p:nvPr/>
        </p:nvSpPr>
        <p:spPr>
          <a:xfrm>
            <a:off x="4265020" y="6342131"/>
            <a:ext cx="7926980" cy="400110"/>
          </a:xfrm>
          <a:prstGeom prst="rect">
            <a:avLst/>
          </a:prstGeom>
        </p:spPr>
        <p:txBody>
          <a:bodyPr wrap="square">
            <a:spAutoFit/>
          </a:bodyPr>
          <a:lstStyle/>
          <a:p>
            <a:pPr indent="449580">
              <a:spcAft>
                <a:spcPts val="0"/>
              </a:spcAft>
            </a:pPr>
            <a:r>
              <a:rPr lang="ru-RU" sz="2000" b="1" dirty="0">
                <a:solidFill>
                  <a:srgbClr val="000000"/>
                </a:solidFill>
                <a:latin typeface="Times New Roman" panose="02020603050405020304" pitchFamily="18" charset="0"/>
                <a:ea typeface="Calibri" panose="020F0502020204030204" pitchFamily="34" charset="0"/>
              </a:rPr>
              <a:t>22-surat                           23-surat                                24-surat</a:t>
            </a:r>
            <a:endParaRPr lang="ru-RU" sz="2000" dirty="0">
              <a:solidFill>
                <a:srgbClr val="000000"/>
              </a:solidFill>
              <a:effectLst/>
              <a:latin typeface="Times New Roman" panose="02020603050405020304" pitchFamily="18" charset="0"/>
              <a:ea typeface="Calibri" panose="020F0502020204030204" pitchFamily="34" charset="0"/>
            </a:endParaRPr>
          </a:p>
        </p:txBody>
      </p:sp>
      <p:sp>
        <p:nvSpPr>
          <p:cNvPr id="3" name="TextBox 2"/>
          <p:cNvSpPr txBox="1"/>
          <p:nvPr/>
        </p:nvSpPr>
        <p:spPr>
          <a:xfrm>
            <a:off x="127000" y="3225800"/>
            <a:ext cx="4914900" cy="2862322"/>
          </a:xfrm>
          <a:prstGeom prst="rect">
            <a:avLst/>
          </a:prstGeom>
          <a:noFill/>
        </p:spPr>
        <p:txBody>
          <a:bodyPr wrap="square" rtlCol="0">
            <a:spAutoFit/>
          </a:bodyPr>
          <a:lstStyle/>
          <a:p>
            <a:r>
              <a:rPr lang="ru-RU" sz="3000" dirty="0" smtClean="0">
                <a:latin typeface="Times New Roman" panose="02020603050405020304" pitchFamily="18" charset="0"/>
                <a:cs typeface="Times New Roman" panose="02020603050405020304" pitchFamily="18" charset="0"/>
              </a:rPr>
              <a:t>	</a:t>
            </a:r>
            <a:r>
              <a:rPr lang="tk-TM" sz="3000" dirty="0" smtClean="0">
                <a:latin typeface="Times New Roman" panose="02020603050405020304" pitchFamily="18" charset="0"/>
                <a:cs typeface="Times New Roman" panose="02020603050405020304" pitchFamily="18" charset="0"/>
              </a:rPr>
              <a:t>Gönüburçy </a:t>
            </a:r>
            <a:r>
              <a:rPr lang="tk-TM" sz="3000" dirty="0">
                <a:latin typeface="Times New Roman" panose="02020603050405020304" pitchFamily="18" charset="0"/>
                <a:cs typeface="Times New Roman" panose="02020603050405020304" pitchFamily="18" charset="0"/>
              </a:rPr>
              <a:t>dimetriki </a:t>
            </a:r>
            <a:r>
              <a:rPr lang="tk-TM" sz="3000" dirty="0" smtClean="0">
                <a:latin typeface="Times New Roman" panose="02020603050405020304" pitchFamily="18" charset="0"/>
                <a:cs typeface="Times New Roman" panose="02020603050405020304" pitchFamily="18" charset="0"/>
              </a:rPr>
              <a:t>proýeksiýada </a:t>
            </a:r>
            <a:r>
              <a:rPr lang="tk-TM" sz="3000" b="1" i="1" dirty="0">
                <a:latin typeface="Times New Roman" panose="02020603050405020304" pitchFamily="18" charset="0"/>
                <a:cs typeface="Times New Roman" panose="02020603050405020304" pitchFamily="18" charset="0"/>
              </a:rPr>
              <a:t>АВС</a:t>
            </a:r>
            <a:r>
              <a:rPr lang="tk-TM" sz="3000" b="1" dirty="0" smtClean="0">
                <a:latin typeface="Times New Roman" panose="02020603050405020304" pitchFamily="18" charset="0"/>
                <a:cs typeface="Times New Roman" panose="02020603050405020304" pitchFamily="18" charset="0"/>
              </a:rPr>
              <a:t> </a:t>
            </a:r>
            <a:r>
              <a:rPr lang="tk-TM" sz="3000" dirty="0" smtClean="0">
                <a:latin typeface="Times New Roman" panose="02020603050405020304" pitchFamily="18" charset="0"/>
                <a:cs typeface="Times New Roman" panose="02020603050405020304" pitchFamily="18" charset="0"/>
              </a:rPr>
              <a:t>gönüburç</a:t>
            </a:r>
            <a:r>
              <a:rPr lang="tk-TM" sz="3000" dirty="0" smtClean="0">
                <a:latin typeface="Times New Roman" panose="02020603050405020304" pitchFamily="18" charset="0"/>
                <a:cs typeface="Times New Roman" panose="02020603050405020304" pitchFamily="18" charset="0"/>
              </a:rPr>
              <a:t>l</a:t>
            </a:r>
            <a:r>
              <a:rPr lang="tk-TM" sz="3000" dirty="0" smtClean="0">
                <a:latin typeface="Times New Roman" panose="02020603050405020304" pitchFamily="18" charset="0"/>
                <a:cs typeface="Times New Roman" panose="02020603050405020304" pitchFamily="18" charset="0"/>
              </a:rPr>
              <a:t>y </a:t>
            </a:r>
            <a:r>
              <a:rPr lang="tk-TM" sz="3000" dirty="0" smtClean="0">
                <a:latin typeface="Times New Roman" panose="02020603050405020304" pitchFamily="18" charset="0"/>
                <a:cs typeface="Times New Roman" panose="02020603050405020304" pitchFamily="18" charset="0"/>
              </a:rPr>
              <a:t>üçburçlugyň gurluşy </a:t>
            </a:r>
            <a:r>
              <a:rPr lang="tk-TM" sz="3000" i="1" dirty="0" smtClean="0">
                <a:solidFill>
                  <a:srgbClr val="7030A0"/>
                </a:solidFill>
                <a:latin typeface="Times New Roman" panose="02020603050405020304" pitchFamily="18" charset="0"/>
                <a:cs typeface="Times New Roman" panose="02020603050405020304" pitchFamily="18" charset="0"/>
              </a:rPr>
              <a:t>(24-surat)</a:t>
            </a:r>
            <a:r>
              <a:rPr lang="tk-TM" sz="3000" dirty="0" smtClean="0">
                <a:latin typeface="Times New Roman" panose="02020603050405020304" pitchFamily="18" charset="0"/>
                <a:cs typeface="Times New Roman" panose="02020603050405020304" pitchFamily="18" charset="0"/>
              </a:rPr>
              <a:t>, </a:t>
            </a:r>
            <a:r>
              <a:rPr lang="tk-TM" sz="3000" i="1" dirty="0" smtClean="0">
                <a:latin typeface="Times New Roman" panose="02020603050405020304" pitchFamily="18" charset="0"/>
                <a:cs typeface="Times New Roman" panose="02020603050405020304" pitchFamily="18" charset="0"/>
              </a:rPr>
              <a:t>izometriýada</a:t>
            </a:r>
            <a:r>
              <a:rPr lang="tk-TM" sz="3000" dirty="0" smtClean="0">
                <a:latin typeface="Times New Roman" panose="02020603050405020304" pitchFamily="18" charset="0"/>
                <a:cs typeface="Times New Roman" panose="02020603050405020304" pitchFamily="18" charset="0"/>
              </a:rPr>
              <a:t> </a:t>
            </a:r>
          </a:p>
          <a:p>
            <a:r>
              <a:rPr lang="tk-TM" sz="3000" dirty="0" smtClean="0">
                <a:latin typeface="Times New Roman" panose="02020603050405020304" pitchFamily="18" charset="0"/>
                <a:cs typeface="Times New Roman" panose="02020603050405020304" pitchFamily="18" charset="0"/>
              </a:rPr>
              <a:t>gurluşyna meňzeş</a:t>
            </a:r>
          </a:p>
          <a:p>
            <a:r>
              <a:rPr lang="tk-TM" sz="3000" dirty="0" smtClean="0">
                <a:latin typeface="Times New Roman" panose="02020603050405020304" pitchFamily="18" charset="0"/>
                <a:cs typeface="Times New Roman" panose="02020603050405020304" pitchFamily="18" charset="0"/>
              </a:rPr>
              <a:t>ýerine ýetirilýär</a:t>
            </a:r>
            <a:r>
              <a:rPr lang="tk-TM" sz="3000" dirty="0" smtClean="0">
                <a:latin typeface="Times New Roman" panose="02020603050405020304" pitchFamily="18" charset="0"/>
                <a:cs typeface="Times New Roman" panose="02020603050405020304" pitchFamily="18" charset="0"/>
              </a:rPr>
              <a:t>.</a:t>
            </a:r>
            <a:endParaRPr lang="ru-RU"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89464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1015663"/>
          </a:xfrm>
          <a:prstGeom prst="rect">
            <a:avLst/>
          </a:prstGeom>
          <a:noFill/>
        </p:spPr>
        <p:txBody>
          <a:bodyPr wrap="square" rtlCol="0">
            <a:spAutoFit/>
          </a:bodyPr>
          <a:lstStyle/>
          <a:p>
            <a:pPr algn="just"/>
            <a:r>
              <a:rPr lang="tk-TM" sz="3000" dirty="0" smtClean="0">
                <a:latin typeface="Times New Roman" panose="02020603050405020304" pitchFamily="18" charset="0"/>
                <a:cs typeface="Times New Roman" panose="02020603050405020304" pitchFamily="18" charset="0"/>
              </a:rPr>
              <a:t>	</a:t>
            </a:r>
            <a:r>
              <a:rPr lang="tk-TM" sz="3000" b="1" dirty="0" smtClean="0">
                <a:latin typeface="Times New Roman" panose="02020603050405020304" pitchFamily="18" charset="0"/>
                <a:cs typeface="Times New Roman" panose="02020603050405020304" pitchFamily="18" charset="0"/>
              </a:rPr>
              <a:t> 25-30</a:t>
            </a:r>
            <a:r>
              <a:rPr lang="tk-TM" sz="3000" dirty="0" smtClean="0">
                <a:latin typeface="Times New Roman" panose="02020603050405020304" pitchFamily="18" charset="0"/>
                <a:cs typeface="Times New Roman" panose="02020603050405020304" pitchFamily="18" charset="0"/>
              </a:rPr>
              <a:t>-suratlarda, hiç bir tarapy hiz bir proýeksiýalar tekizliklerine parallel bolmadyk, </a:t>
            </a:r>
            <a:r>
              <a:rPr lang="tk-TM" sz="3000" b="1" i="1" dirty="0" smtClean="0">
                <a:latin typeface="Times New Roman" panose="02020603050405020304" pitchFamily="18" charset="0"/>
                <a:cs typeface="Times New Roman" panose="02020603050405020304" pitchFamily="18" charset="0"/>
              </a:rPr>
              <a:t>АВС </a:t>
            </a:r>
            <a:r>
              <a:rPr lang="tk-TM" sz="3000" dirty="0" smtClean="0">
                <a:latin typeface="Times New Roman" panose="02020603050405020304" pitchFamily="18" charset="0"/>
                <a:cs typeface="Times New Roman" panose="02020603050405020304" pitchFamily="18" charset="0"/>
              </a:rPr>
              <a:t>üçburçlugyň şekillendirilişi ýerine ýetirilen. </a:t>
            </a:r>
            <a:endParaRPr lang="tk-TM" sz="3000"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 y="1002962"/>
            <a:ext cx="10782300" cy="3028795"/>
          </a:xfrm>
          <a:prstGeom prst="rect">
            <a:avLst/>
          </a:prstGeom>
          <a:noFill/>
          <a:ln>
            <a:noFill/>
          </a:ln>
        </p:spPr>
      </p:pic>
      <p:sp>
        <p:nvSpPr>
          <p:cNvPr id="4" name="Прямоугольник 3"/>
          <p:cNvSpPr/>
          <p:nvPr/>
        </p:nvSpPr>
        <p:spPr>
          <a:xfrm>
            <a:off x="585710" y="3787142"/>
            <a:ext cx="9687080" cy="646331"/>
          </a:xfrm>
          <a:prstGeom prst="rect">
            <a:avLst/>
          </a:prstGeom>
        </p:spPr>
        <p:txBody>
          <a:bodyPr wrap="square">
            <a:spAutoFit/>
          </a:bodyPr>
          <a:lstStyle/>
          <a:p>
            <a:pPr indent="449580">
              <a:spcAft>
                <a:spcPts val="0"/>
              </a:spcAft>
            </a:pPr>
            <a:r>
              <a:rPr lang="ru-RU" b="1" dirty="0">
                <a:solidFill>
                  <a:srgbClr val="000000"/>
                </a:solidFill>
                <a:latin typeface="Times New Roman" panose="02020603050405020304" pitchFamily="18" charset="0"/>
                <a:ea typeface="Calibri" panose="020F0502020204030204" pitchFamily="34" charset="0"/>
              </a:rPr>
              <a:t>25-surat                                                                </a:t>
            </a:r>
            <a:r>
              <a:rPr lang="tk-TM" b="1" dirty="0" smtClean="0">
                <a:solidFill>
                  <a:srgbClr val="000000"/>
                </a:solidFill>
                <a:latin typeface="Times New Roman" panose="02020603050405020304" pitchFamily="18" charset="0"/>
                <a:ea typeface="Calibri" panose="020F0502020204030204" pitchFamily="34" charset="0"/>
              </a:rPr>
              <a:t>                                   </a:t>
            </a:r>
            <a:r>
              <a:rPr lang="ru-RU" b="1" dirty="0" smtClean="0">
                <a:solidFill>
                  <a:srgbClr val="000000"/>
                </a:solidFill>
                <a:latin typeface="Times New Roman" panose="02020603050405020304" pitchFamily="18" charset="0"/>
                <a:ea typeface="Calibri" panose="020F0502020204030204" pitchFamily="34" charset="0"/>
              </a:rPr>
              <a:t>26-surat</a:t>
            </a:r>
            <a:endParaRPr lang="ru-RU" sz="1600" dirty="0">
              <a:solidFill>
                <a:srgbClr val="000000"/>
              </a:solidFill>
              <a:latin typeface="Times New Roman" panose="02020603050405020304" pitchFamily="18" charset="0"/>
              <a:ea typeface="Calibri" panose="020F0502020204030204" pitchFamily="34" charset="0"/>
            </a:endParaRPr>
          </a:p>
          <a:p>
            <a:pPr>
              <a:spcAft>
                <a:spcPts val="0"/>
              </a:spcAft>
            </a:pPr>
            <a:r>
              <a:rPr lang="tk-TM" dirty="0" smtClean="0">
                <a:solidFill>
                  <a:srgbClr val="000000"/>
                </a:solidFill>
                <a:latin typeface="Times New Roman" panose="02020603050405020304" pitchFamily="18" charset="0"/>
                <a:ea typeface="Calibri" panose="020F0502020204030204" pitchFamily="34" charset="0"/>
              </a:rPr>
              <a:t>Ortogonal proýektirleme                                                                        Gönüburçly dimetriýa</a:t>
            </a:r>
            <a:endParaRPr lang="tk-TM" sz="1600" dirty="0">
              <a:solidFill>
                <a:srgbClr val="000000"/>
              </a:solidFill>
              <a:effectLst/>
              <a:latin typeface="Times New Roman" panose="02020603050405020304" pitchFamily="18" charset="0"/>
              <a:ea typeface="Calibri" panose="020F0502020204030204" pitchFamily="34" charset="0"/>
            </a:endParaRPr>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95780" y="4366657"/>
            <a:ext cx="3784600" cy="1595755"/>
          </a:xfrm>
          <a:prstGeom prst="rect">
            <a:avLst/>
          </a:prstGeom>
          <a:noFill/>
          <a:ln>
            <a:noFill/>
          </a:ln>
        </p:spPr>
      </p:pic>
      <p:sp>
        <p:nvSpPr>
          <p:cNvPr id="9" name="Прямоугольник 8"/>
          <p:cNvSpPr/>
          <p:nvPr/>
        </p:nvSpPr>
        <p:spPr>
          <a:xfrm>
            <a:off x="2956080" y="6119513"/>
            <a:ext cx="3390900" cy="646331"/>
          </a:xfrm>
          <a:prstGeom prst="rect">
            <a:avLst/>
          </a:prstGeom>
        </p:spPr>
        <p:txBody>
          <a:bodyPr wrap="square">
            <a:spAutoFit/>
          </a:bodyPr>
          <a:lstStyle/>
          <a:p>
            <a:pPr indent="449580" algn="ctr">
              <a:spcAft>
                <a:spcPts val="0"/>
              </a:spcAft>
            </a:pPr>
            <a:r>
              <a:rPr lang="ru-RU" b="1" dirty="0">
                <a:solidFill>
                  <a:srgbClr val="000000"/>
                </a:solidFill>
                <a:latin typeface="Times New Roman" panose="02020603050405020304" pitchFamily="18" charset="0"/>
                <a:ea typeface="Calibri" panose="020F0502020204030204" pitchFamily="34" charset="0"/>
              </a:rPr>
              <a:t>27-surat</a:t>
            </a:r>
            <a:endParaRPr lang="ru-RU" sz="1600" dirty="0">
              <a:solidFill>
                <a:srgbClr val="000000"/>
              </a:solidFill>
              <a:latin typeface="Times New Roman" panose="02020603050405020304" pitchFamily="18" charset="0"/>
              <a:ea typeface="Calibri" panose="020F0502020204030204" pitchFamily="34" charset="0"/>
            </a:endParaRPr>
          </a:p>
          <a:p>
            <a:pPr algn="ctr">
              <a:spcAft>
                <a:spcPts val="0"/>
              </a:spcAft>
            </a:pPr>
            <a:r>
              <a:rPr lang="tk-TM" dirty="0" smtClean="0">
                <a:solidFill>
                  <a:srgbClr val="000000"/>
                </a:solidFill>
                <a:latin typeface="Times New Roman" panose="02020603050405020304" pitchFamily="18" charset="0"/>
                <a:ea typeface="Calibri" panose="020F0502020204030204" pitchFamily="34" charset="0"/>
              </a:rPr>
              <a:t>                Gönüburçly izometriýa</a:t>
            </a:r>
            <a:endParaRPr lang="tk-TM" sz="16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8770644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1938992"/>
          </a:xfrm>
          <a:prstGeom prst="rect">
            <a:avLst/>
          </a:prstGeom>
          <a:noFill/>
        </p:spPr>
        <p:txBody>
          <a:bodyPr wrap="square" rtlCol="0">
            <a:spAutoFit/>
          </a:bodyPr>
          <a:lstStyle/>
          <a:p>
            <a:pPr algn="just"/>
            <a:r>
              <a:rPr lang="tk-TM" sz="3000" dirty="0" smtClean="0">
                <a:latin typeface="Times New Roman" panose="02020603050405020304" pitchFamily="18" charset="0"/>
                <a:cs typeface="Times New Roman" panose="02020603050405020304" pitchFamily="18" charset="0"/>
              </a:rPr>
              <a:t>	</a:t>
            </a:r>
            <a:r>
              <a:rPr lang="tk-TM" sz="3000" b="1" dirty="0" smtClean="0">
                <a:latin typeface="Times New Roman" panose="02020603050405020304" pitchFamily="18" charset="0"/>
                <a:cs typeface="Times New Roman" panose="02020603050405020304" pitchFamily="18" charset="0"/>
              </a:rPr>
              <a:t> </a:t>
            </a:r>
            <a:r>
              <a:rPr lang="tk-TM" sz="3000" dirty="0" smtClean="0">
                <a:latin typeface="Times New Roman" panose="02020603050405020304" pitchFamily="18" charset="0"/>
                <a:cs typeface="Times New Roman" panose="02020603050405020304" pitchFamily="18" charset="0"/>
              </a:rPr>
              <a:t>Izometriki proýeksiýada ähli oklar boýunça hakyky ululyk ölçäp goýulýar</a:t>
            </a:r>
            <a:r>
              <a:rPr lang="tk-TM" sz="3000" i="1" dirty="0" smtClean="0">
                <a:latin typeface="Times New Roman" panose="02020603050405020304" pitchFamily="18" charset="0"/>
                <a:cs typeface="Times New Roman" panose="02020603050405020304" pitchFamily="18" charset="0"/>
              </a:rPr>
              <a:t> </a:t>
            </a:r>
            <a:r>
              <a:rPr lang="tk-TM" sz="3000" i="1" dirty="0" smtClean="0">
                <a:solidFill>
                  <a:srgbClr val="7030A0"/>
                </a:solidFill>
                <a:latin typeface="Times New Roman" panose="02020603050405020304" pitchFamily="18" charset="0"/>
                <a:cs typeface="Times New Roman" panose="02020603050405020304" pitchFamily="18" charset="0"/>
              </a:rPr>
              <a:t>(</a:t>
            </a:r>
            <a:r>
              <a:rPr lang="tk-TM" sz="3000" b="1" i="1" dirty="0" smtClean="0">
                <a:solidFill>
                  <a:srgbClr val="7030A0"/>
                </a:solidFill>
                <a:latin typeface="Times New Roman" panose="02020603050405020304" pitchFamily="18" charset="0"/>
                <a:cs typeface="Times New Roman" panose="02020603050405020304" pitchFamily="18" charset="0"/>
              </a:rPr>
              <a:t>27, 30</a:t>
            </a:r>
            <a:r>
              <a:rPr lang="tk-TM" sz="3000" i="1" dirty="0" smtClean="0">
                <a:solidFill>
                  <a:srgbClr val="7030A0"/>
                </a:solidFill>
                <a:latin typeface="Times New Roman" panose="02020603050405020304" pitchFamily="18" charset="0"/>
                <a:cs typeface="Times New Roman" panose="02020603050405020304" pitchFamily="18" charset="0"/>
              </a:rPr>
              <a:t>-suratlar)</a:t>
            </a:r>
            <a:r>
              <a:rPr lang="tk-TM" sz="3000" i="1" dirty="0" smtClean="0">
                <a:latin typeface="Times New Roman" panose="02020603050405020304" pitchFamily="18" charset="0"/>
                <a:cs typeface="Times New Roman" panose="02020603050405020304" pitchFamily="18" charset="0"/>
              </a:rPr>
              <a:t>. </a:t>
            </a:r>
            <a:r>
              <a:rPr lang="tk-TM" sz="3000" dirty="0" smtClean="0">
                <a:latin typeface="Times New Roman" panose="02020603050405020304" pitchFamily="18" charset="0"/>
                <a:cs typeface="Times New Roman" panose="02020603050405020304" pitchFamily="18" charset="0"/>
              </a:rPr>
              <a:t>Gönüburçly dimetriýada </a:t>
            </a:r>
            <a:r>
              <a:rPr lang="tk-TM" sz="3000" b="1" i="1" dirty="0" smtClean="0">
                <a:latin typeface="Times New Roman" panose="02020603050405020304" pitchFamily="18" charset="0"/>
                <a:cs typeface="Times New Roman" panose="02020603050405020304" pitchFamily="18" charset="0"/>
              </a:rPr>
              <a:t>x </a:t>
            </a:r>
            <a:r>
              <a:rPr lang="tk-TM" sz="3000" dirty="0" smtClean="0">
                <a:latin typeface="Times New Roman" panose="02020603050405020304" pitchFamily="18" charset="0"/>
                <a:cs typeface="Times New Roman" panose="02020603050405020304" pitchFamily="18" charset="0"/>
              </a:rPr>
              <a:t>boýunça we oňa parallel bolan çyzyklarda hakyky ululyklar, </a:t>
            </a:r>
            <a:r>
              <a:rPr lang="tk-TM" sz="3000" b="1" i="1" dirty="0" smtClean="0">
                <a:latin typeface="Times New Roman" panose="02020603050405020304" pitchFamily="18" charset="0"/>
                <a:cs typeface="Times New Roman" panose="02020603050405020304" pitchFamily="18" charset="0"/>
              </a:rPr>
              <a:t>y</a:t>
            </a:r>
            <a:r>
              <a:rPr lang="tk-TM" sz="3000" dirty="0" smtClean="0">
                <a:latin typeface="Times New Roman" panose="02020603050405020304" pitchFamily="18" charset="0"/>
                <a:cs typeface="Times New Roman" panose="02020603050405020304" pitchFamily="18" charset="0"/>
              </a:rPr>
              <a:t> oky boýunça bolsa hakyky ululygyndan </a:t>
            </a:r>
            <a:r>
              <a:rPr lang="tk-TM" sz="3000" i="1" dirty="0" smtClean="0">
                <a:solidFill>
                  <a:srgbClr val="7030A0"/>
                </a:solidFill>
                <a:latin typeface="Times New Roman" panose="02020603050405020304" pitchFamily="18" charset="0"/>
                <a:cs typeface="Times New Roman" panose="02020603050405020304" pitchFamily="18" charset="0"/>
              </a:rPr>
              <a:t>iki esse kiçi </a:t>
            </a:r>
            <a:r>
              <a:rPr lang="tk-TM" sz="3000" dirty="0" smtClean="0">
                <a:latin typeface="Times New Roman" panose="02020603050405020304" pitchFamily="18" charset="0"/>
                <a:cs typeface="Times New Roman" panose="02020603050405020304" pitchFamily="18" charset="0"/>
              </a:rPr>
              <a:t>ölçäp goýulýar </a:t>
            </a:r>
            <a:r>
              <a:rPr lang="tk-TM" sz="3000" i="1" dirty="0" smtClean="0">
                <a:solidFill>
                  <a:srgbClr val="7030A0"/>
                </a:solidFill>
                <a:latin typeface="Times New Roman" panose="02020603050405020304" pitchFamily="18" charset="0"/>
                <a:cs typeface="Times New Roman" panose="02020603050405020304" pitchFamily="18" charset="0"/>
              </a:rPr>
              <a:t>(</a:t>
            </a:r>
            <a:r>
              <a:rPr lang="tk-TM" sz="3000" b="1" i="1" dirty="0" smtClean="0">
                <a:solidFill>
                  <a:srgbClr val="7030A0"/>
                </a:solidFill>
                <a:latin typeface="Times New Roman" panose="02020603050405020304" pitchFamily="18" charset="0"/>
                <a:cs typeface="Times New Roman" panose="02020603050405020304" pitchFamily="18" charset="0"/>
              </a:rPr>
              <a:t>26, 29</a:t>
            </a:r>
            <a:r>
              <a:rPr lang="tk-TM" sz="3000" i="1" dirty="0" smtClean="0">
                <a:solidFill>
                  <a:srgbClr val="7030A0"/>
                </a:solidFill>
                <a:latin typeface="Times New Roman" panose="02020603050405020304" pitchFamily="18" charset="0"/>
                <a:cs typeface="Times New Roman" panose="02020603050405020304" pitchFamily="18" charset="0"/>
              </a:rPr>
              <a:t>-suratlar)</a:t>
            </a:r>
            <a:r>
              <a:rPr lang="tk-TM" sz="3000" i="1" dirty="0" smtClean="0">
                <a:latin typeface="Times New Roman" panose="02020603050405020304" pitchFamily="18" charset="0"/>
                <a:cs typeface="Times New Roman" panose="02020603050405020304" pitchFamily="18" charset="0"/>
              </a:rPr>
              <a:t>.</a:t>
            </a:r>
            <a:endParaRPr lang="tk-TM" sz="3000" dirty="0">
              <a:latin typeface="Times New Roman" panose="02020603050405020304" pitchFamily="18" charset="0"/>
              <a:cs typeface="Times New Roman" panose="02020603050405020304" pitchFamily="18" charset="0"/>
            </a:endParaRPr>
          </a:p>
        </p:txBody>
      </p:sp>
      <p:pic>
        <p:nvPicPr>
          <p:cNvPr id="10" name="Рисунок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53533"/>
            <a:ext cx="8243669" cy="3420408"/>
          </a:xfrm>
          <a:prstGeom prst="rect">
            <a:avLst/>
          </a:prstGeom>
          <a:noFill/>
          <a:ln>
            <a:noFill/>
          </a:ln>
        </p:spPr>
      </p:pic>
      <p:sp>
        <p:nvSpPr>
          <p:cNvPr id="3" name="Прямоугольник 2"/>
          <p:cNvSpPr/>
          <p:nvPr/>
        </p:nvSpPr>
        <p:spPr>
          <a:xfrm>
            <a:off x="197889" y="5588483"/>
            <a:ext cx="7124700" cy="646331"/>
          </a:xfrm>
          <a:prstGeom prst="rect">
            <a:avLst/>
          </a:prstGeom>
        </p:spPr>
        <p:txBody>
          <a:bodyPr wrap="square">
            <a:spAutoFit/>
          </a:bodyPr>
          <a:lstStyle/>
          <a:p>
            <a:pPr indent="449580">
              <a:spcAft>
                <a:spcPts val="0"/>
              </a:spcAft>
            </a:pPr>
            <a:r>
              <a:rPr lang="ru-RU" b="1" dirty="0">
                <a:solidFill>
                  <a:srgbClr val="000000"/>
                </a:solidFill>
                <a:latin typeface="Times New Roman" panose="02020603050405020304" pitchFamily="18" charset="0"/>
                <a:ea typeface="Calibri" panose="020F0502020204030204" pitchFamily="34" charset="0"/>
              </a:rPr>
              <a:t>28-surat                                                                29-surat</a:t>
            </a:r>
            <a:endParaRPr lang="ru-RU" sz="1600" dirty="0">
              <a:solidFill>
                <a:srgbClr val="000000"/>
              </a:solidFill>
              <a:latin typeface="Times New Roman" panose="02020603050405020304" pitchFamily="18" charset="0"/>
              <a:ea typeface="Calibri" panose="020F0502020204030204" pitchFamily="34" charset="0"/>
            </a:endParaRPr>
          </a:p>
          <a:p>
            <a:pPr>
              <a:spcAft>
                <a:spcPts val="0"/>
              </a:spcAft>
            </a:pPr>
            <a:r>
              <a:rPr lang="tk-TM" dirty="0" smtClean="0">
                <a:solidFill>
                  <a:srgbClr val="000000"/>
                </a:solidFill>
                <a:latin typeface="Times New Roman" panose="02020603050405020304" pitchFamily="18" charset="0"/>
                <a:ea typeface="Calibri" panose="020F0502020204030204" pitchFamily="34" charset="0"/>
              </a:rPr>
              <a:t>Ortogonal proýektirleme                                          Gönüburçly dimetriýa</a:t>
            </a:r>
            <a:endParaRPr lang="tk-TM" sz="1600" dirty="0">
              <a:solidFill>
                <a:srgbClr val="000000"/>
              </a:solidFill>
              <a:effectLst/>
              <a:latin typeface="Times New Roman" panose="02020603050405020304" pitchFamily="18" charset="0"/>
              <a:ea typeface="Calibri" panose="020F0502020204030204" pitchFamily="34" charset="0"/>
            </a:endParaRPr>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2163436"/>
            <a:ext cx="3657600" cy="3003160"/>
          </a:xfrm>
          <a:prstGeom prst="rect">
            <a:avLst/>
          </a:prstGeom>
          <a:noFill/>
          <a:ln>
            <a:noFill/>
          </a:ln>
        </p:spPr>
      </p:pic>
      <p:sp>
        <p:nvSpPr>
          <p:cNvPr id="5" name="Прямоугольник 4"/>
          <p:cNvSpPr/>
          <p:nvPr/>
        </p:nvSpPr>
        <p:spPr>
          <a:xfrm>
            <a:off x="8375056" y="5166596"/>
            <a:ext cx="3302000" cy="646331"/>
          </a:xfrm>
          <a:prstGeom prst="rect">
            <a:avLst/>
          </a:prstGeom>
        </p:spPr>
        <p:txBody>
          <a:bodyPr wrap="square">
            <a:spAutoFit/>
          </a:bodyPr>
          <a:lstStyle/>
          <a:p>
            <a:pPr indent="449580" algn="ctr">
              <a:spcAft>
                <a:spcPts val="0"/>
              </a:spcAft>
            </a:pPr>
            <a:r>
              <a:rPr lang="ru-RU" b="1" dirty="0">
                <a:solidFill>
                  <a:srgbClr val="000000"/>
                </a:solidFill>
                <a:latin typeface="Times New Roman" panose="02020603050405020304" pitchFamily="18" charset="0"/>
                <a:ea typeface="Calibri" panose="020F0502020204030204" pitchFamily="34" charset="0"/>
              </a:rPr>
              <a:t>30-surat</a:t>
            </a:r>
            <a:endParaRPr lang="ru-RU" sz="1600" dirty="0">
              <a:solidFill>
                <a:srgbClr val="000000"/>
              </a:solidFill>
              <a:latin typeface="Times New Roman" panose="02020603050405020304" pitchFamily="18" charset="0"/>
              <a:ea typeface="Calibri" panose="020F0502020204030204" pitchFamily="34" charset="0"/>
            </a:endParaRPr>
          </a:p>
          <a:p>
            <a:pPr algn="ctr">
              <a:spcAft>
                <a:spcPts val="0"/>
              </a:spcAft>
            </a:pPr>
            <a:r>
              <a:rPr lang="ru-RU" dirty="0">
                <a:solidFill>
                  <a:srgbClr val="000000"/>
                </a:solidFill>
                <a:latin typeface="Times New Roman" panose="02020603050405020304" pitchFamily="18" charset="0"/>
                <a:ea typeface="Calibri" panose="020F0502020204030204" pitchFamily="34" charset="0"/>
              </a:rPr>
              <a:t>             </a:t>
            </a:r>
            <a:r>
              <a:rPr lang="tk-TM" dirty="0" smtClean="0">
                <a:solidFill>
                  <a:srgbClr val="000000"/>
                </a:solidFill>
                <a:latin typeface="Times New Roman" panose="02020603050405020304" pitchFamily="18" charset="0"/>
                <a:ea typeface="Calibri" panose="020F0502020204030204" pitchFamily="34" charset="0"/>
              </a:rPr>
              <a:t>Gönüburçly izometriýa</a:t>
            </a:r>
            <a:endParaRPr lang="tk-TM" sz="16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4055193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2400657"/>
          </a:xfrm>
          <a:prstGeom prst="rect">
            <a:avLst/>
          </a:prstGeom>
          <a:noFill/>
        </p:spPr>
        <p:txBody>
          <a:bodyPr wrap="square" rtlCol="0">
            <a:spAutoFit/>
          </a:bodyPr>
          <a:lstStyle/>
          <a:p>
            <a:pPr algn="ctr"/>
            <a:r>
              <a:rPr lang="tk-TM" sz="3000" dirty="0" smtClean="0">
                <a:latin typeface="Times New Roman" panose="02020603050405020304" pitchFamily="18" charset="0"/>
                <a:cs typeface="Times New Roman" panose="02020603050405020304" pitchFamily="18" charset="0"/>
              </a:rPr>
              <a:t>	</a:t>
            </a:r>
            <a:r>
              <a:rPr lang="tk-TM" sz="3000" b="1" dirty="0" smtClean="0">
                <a:latin typeface="Times New Roman" panose="02020603050405020304" pitchFamily="18" charset="0"/>
                <a:cs typeface="Times New Roman" panose="02020603050405020304" pitchFamily="18" charset="0"/>
              </a:rPr>
              <a:t> 4.2. Kwadratyň gurluşy. </a:t>
            </a:r>
            <a:endParaRPr lang="tk-TM" sz="3000" dirty="0" smtClean="0">
              <a:latin typeface="Times New Roman" panose="02020603050405020304" pitchFamily="18" charset="0"/>
              <a:cs typeface="Times New Roman" panose="02020603050405020304" pitchFamily="18" charset="0"/>
            </a:endParaRPr>
          </a:p>
          <a:p>
            <a:pPr algn="just"/>
            <a:r>
              <a:rPr lang="tk-TM" sz="3000" dirty="0" smtClean="0">
                <a:latin typeface="Times New Roman" panose="02020603050405020304" pitchFamily="18" charset="0"/>
                <a:cs typeface="Times New Roman" panose="02020603050405020304" pitchFamily="18" charset="0"/>
              </a:rPr>
              <a:t>	Iki sany özara perpendikulýar bolan oklary çekeliň </a:t>
            </a:r>
            <a:r>
              <a:rPr lang="tk-TM" sz="3000" i="1" dirty="0" smtClean="0">
                <a:solidFill>
                  <a:srgbClr val="7030A0"/>
                </a:solidFill>
                <a:latin typeface="Times New Roman" panose="02020603050405020304" pitchFamily="18" charset="0"/>
                <a:cs typeface="Times New Roman" panose="02020603050405020304" pitchFamily="18" charset="0"/>
              </a:rPr>
              <a:t>(31-surat)</a:t>
            </a:r>
            <a:r>
              <a:rPr lang="tk-TM" sz="3000" dirty="0" smtClean="0">
                <a:latin typeface="Times New Roman" panose="02020603050405020304" pitchFamily="18" charset="0"/>
                <a:cs typeface="Times New Roman" panose="02020603050405020304" pitchFamily="18" charset="0"/>
              </a:rPr>
              <a:t>. Olaryň kesişme nokatlary - </a:t>
            </a:r>
            <a:r>
              <a:rPr lang="tk-TM" sz="3000" b="1" i="1" dirty="0" smtClean="0">
                <a:latin typeface="Times New Roman" panose="02020603050405020304" pitchFamily="18" charset="0"/>
                <a:cs typeface="Times New Roman" panose="02020603050405020304" pitchFamily="18" charset="0"/>
              </a:rPr>
              <a:t>O </a:t>
            </a:r>
            <a:r>
              <a:rPr lang="tk-TM" sz="3000" dirty="0" smtClean="0">
                <a:latin typeface="Times New Roman" panose="02020603050405020304" pitchFamily="18" charset="0"/>
                <a:cs typeface="Times New Roman" panose="02020603050405020304" pitchFamily="18" charset="0"/>
              </a:rPr>
              <a:t>nokady. </a:t>
            </a:r>
            <a:r>
              <a:rPr lang="tk-TM" sz="3000" b="1" i="1" dirty="0" smtClean="0">
                <a:latin typeface="Times New Roman" panose="02020603050405020304" pitchFamily="18" charset="0"/>
                <a:cs typeface="Times New Roman" panose="02020603050405020304" pitchFamily="18" charset="0"/>
              </a:rPr>
              <a:t>O </a:t>
            </a:r>
            <a:r>
              <a:rPr lang="tk-TM" sz="3000" dirty="0" smtClean="0">
                <a:latin typeface="Times New Roman" panose="02020603050405020304" pitchFamily="18" charset="0"/>
                <a:cs typeface="Times New Roman" panose="02020603050405020304" pitchFamily="18" charset="0"/>
              </a:rPr>
              <a:t>nokatdan bu oklarda, ýagny kwadratyň tarapynyň ýaryna deň </a:t>
            </a:r>
            <a:r>
              <a:rPr lang="tk-TM" sz="3000" b="1" i="1" dirty="0" smtClean="0">
                <a:latin typeface="Times New Roman" panose="02020603050405020304" pitchFamily="18" charset="0"/>
                <a:cs typeface="Times New Roman" panose="02020603050405020304" pitchFamily="18" charset="0"/>
              </a:rPr>
              <a:t>O1</a:t>
            </a:r>
            <a:r>
              <a:rPr lang="tk-TM" sz="3000" dirty="0" smtClean="0">
                <a:latin typeface="Times New Roman" panose="02020603050405020304" pitchFamily="18" charset="0"/>
                <a:cs typeface="Times New Roman" panose="02020603050405020304" pitchFamily="18" charset="0"/>
              </a:rPr>
              <a:t>, </a:t>
            </a:r>
            <a:r>
              <a:rPr lang="tk-TM" sz="3000" b="1" i="1" dirty="0" smtClean="0">
                <a:latin typeface="Times New Roman" panose="02020603050405020304" pitchFamily="18" charset="0"/>
                <a:cs typeface="Times New Roman" panose="02020603050405020304" pitchFamily="18" charset="0"/>
              </a:rPr>
              <a:t>O2</a:t>
            </a:r>
            <a:r>
              <a:rPr lang="tk-TM" sz="3000" dirty="0" smtClean="0">
                <a:latin typeface="Times New Roman" panose="02020603050405020304" pitchFamily="18" charset="0"/>
                <a:cs typeface="Times New Roman" panose="02020603050405020304" pitchFamily="18" charset="0"/>
              </a:rPr>
              <a:t>, </a:t>
            </a:r>
            <a:r>
              <a:rPr lang="tk-TM" sz="3000" b="1" i="1" dirty="0" smtClean="0">
                <a:latin typeface="Times New Roman" panose="02020603050405020304" pitchFamily="18" charset="0"/>
                <a:cs typeface="Times New Roman" panose="02020603050405020304" pitchFamily="18" charset="0"/>
              </a:rPr>
              <a:t>O3</a:t>
            </a:r>
            <a:r>
              <a:rPr lang="tk-TM" sz="3000" dirty="0" smtClean="0">
                <a:latin typeface="Times New Roman" panose="02020603050405020304" pitchFamily="18" charset="0"/>
                <a:cs typeface="Times New Roman" panose="02020603050405020304" pitchFamily="18" charset="0"/>
              </a:rPr>
              <a:t> we </a:t>
            </a:r>
            <a:r>
              <a:rPr lang="tk-TM" sz="3000" b="1" i="1" dirty="0" smtClean="0">
                <a:latin typeface="Times New Roman" panose="02020603050405020304" pitchFamily="18" charset="0"/>
                <a:cs typeface="Times New Roman" panose="02020603050405020304" pitchFamily="18" charset="0"/>
              </a:rPr>
              <a:t>O4 </a:t>
            </a:r>
            <a:r>
              <a:rPr lang="tk-TM" sz="3000" dirty="0" smtClean="0">
                <a:latin typeface="Times New Roman" panose="02020603050405020304" pitchFamily="18" charset="0"/>
                <a:cs typeface="Times New Roman" panose="02020603050405020304" pitchFamily="18" charset="0"/>
              </a:rPr>
              <a:t>kesimleri ölçäp goýalyň, soňra alnan </a:t>
            </a:r>
            <a:r>
              <a:rPr lang="tk-TM" sz="3000" dirty="0">
                <a:latin typeface="Times New Roman" panose="02020603050405020304" pitchFamily="18" charset="0"/>
                <a:cs typeface="Times New Roman" panose="02020603050405020304" pitchFamily="18" charset="0"/>
              </a:rPr>
              <a:t>nokatlardan oklara parallel göni çyzyklary geçireliň. Alnan kwadratyň </a:t>
            </a:r>
          </a:p>
        </p:txBody>
      </p:sp>
      <p:sp>
        <p:nvSpPr>
          <p:cNvPr id="4" name="Прямоугольник 3"/>
          <p:cNvSpPr/>
          <p:nvPr/>
        </p:nvSpPr>
        <p:spPr>
          <a:xfrm>
            <a:off x="5930900" y="6062007"/>
            <a:ext cx="5473700" cy="400110"/>
          </a:xfrm>
          <a:prstGeom prst="rect">
            <a:avLst/>
          </a:prstGeom>
        </p:spPr>
        <p:txBody>
          <a:bodyPr wrap="square">
            <a:spAutoFit/>
          </a:bodyPr>
          <a:lstStyle/>
          <a:p>
            <a:r>
              <a:rPr lang="ru-RU" sz="2000" b="1" dirty="0">
                <a:latin typeface="Times New Roman" panose="02020603050405020304" pitchFamily="18" charset="0"/>
                <a:ea typeface="Calibri" panose="020F0502020204030204" pitchFamily="34" charset="0"/>
                <a:cs typeface="Times New Roman" panose="02020603050405020304" pitchFamily="18" charset="0"/>
              </a:rPr>
              <a:t>31-surat                              </a:t>
            </a:r>
            <a:r>
              <a:rPr lang="tk-TM" sz="2000" b="1"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000" b="1" dirty="0" smtClean="0">
                <a:latin typeface="Times New Roman" panose="02020603050405020304" pitchFamily="18" charset="0"/>
                <a:ea typeface="Calibri" panose="020F0502020204030204" pitchFamily="34" charset="0"/>
                <a:cs typeface="Times New Roman" panose="02020603050405020304" pitchFamily="18" charset="0"/>
              </a:rPr>
              <a:t> 32-surat               </a:t>
            </a:r>
            <a:endParaRPr lang="ru-RU" sz="2000"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stretch>
            <a:fillRect/>
          </a:stretch>
        </p:blipFill>
        <p:spPr>
          <a:xfrm>
            <a:off x="5290137" y="2471083"/>
            <a:ext cx="6901863" cy="3383618"/>
          </a:xfrm>
          <a:prstGeom prst="rect">
            <a:avLst/>
          </a:prstGeom>
        </p:spPr>
      </p:pic>
      <p:sp>
        <p:nvSpPr>
          <p:cNvPr id="8" name="TextBox 7"/>
          <p:cNvSpPr txBox="1"/>
          <p:nvPr/>
        </p:nvSpPr>
        <p:spPr>
          <a:xfrm>
            <a:off x="0" y="2296338"/>
            <a:ext cx="4762500" cy="3785652"/>
          </a:xfrm>
          <a:prstGeom prst="rect">
            <a:avLst/>
          </a:prstGeom>
          <a:noFill/>
        </p:spPr>
        <p:txBody>
          <a:bodyPr wrap="square" rtlCol="0">
            <a:spAutoFit/>
          </a:bodyPr>
          <a:lstStyle/>
          <a:p>
            <a:pPr algn="just"/>
            <a:r>
              <a:rPr lang="tk-TM" sz="3000" dirty="0" smtClean="0">
                <a:latin typeface="Times New Roman" panose="02020603050405020304" pitchFamily="18" charset="0"/>
                <a:cs typeface="Times New Roman" panose="02020603050405020304" pitchFamily="18" charset="0"/>
              </a:rPr>
              <a:t>üstünden </a:t>
            </a:r>
            <a:r>
              <a:rPr lang="tk-TM" sz="3000" dirty="0">
                <a:latin typeface="Times New Roman" panose="02020603050405020304" pitchFamily="18" charset="0"/>
                <a:cs typeface="Times New Roman" panose="02020603050405020304" pitchFamily="18" charset="0"/>
              </a:rPr>
              <a:t>ýogyn çyzyk </a:t>
            </a:r>
            <a:r>
              <a:rPr lang="tk-TM" sz="3000" dirty="0" smtClean="0">
                <a:latin typeface="Times New Roman" panose="02020603050405020304" pitchFamily="18" charset="0"/>
                <a:cs typeface="Times New Roman" panose="02020603050405020304" pitchFamily="18" charset="0"/>
              </a:rPr>
              <a:t>çekmezden </a:t>
            </a:r>
            <a:r>
              <a:rPr lang="tk-TM" sz="3000" dirty="0">
                <a:latin typeface="Times New Roman" panose="02020603050405020304" pitchFamily="18" charset="0"/>
                <a:cs typeface="Times New Roman" panose="02020603050405020304" pitchFamily="18" charset="0"/>
              </a:rPr>
              <a:t>öňürti, onuň taraplarynyň ölçegini we burçlaryny </a:t>
            </a:r>
            <a:r>
              <a:rPr lang="tk-TM" sz="3000" dirty="0" smtClean="0">
                <a:latin typeface="Times New Roman" panose="02020603050405020304" pitchFamily="18" charset="0"/>
                <a:cs typeface="Times New Roman" panose="02020603050405020304" pitchFamily="18" charset="0"/>
              </a:rPr>
              <a:t>barlamaly</a:t>
            </a:r>
            <a:r>
              <a:rPr lang="tk-TM" sz="3000" dirty="0">
                <a:latin typeface="Times New Roman" panose="02020603050405020304" pitchFamily="18" charset="0"/>
                <a:cs typeface="Times New Roman" panose="02020603050405020304" pitchFamily="18" charset="0"/>
              </a:rPr>
              <a:t>. Ýüze çykan  nätakyklyklary </a:t>
            </a:r>
            <a:r>
              <a:rPr lang="tk-TM" sz="3000" dirty="0" smtClean="0">
                <a:latin typeface="Times New Roman" panose="02020603050405020304" pitchFamily="18" charset="0"/>
                <a:cs typeface="Times New Roman" panose="02020603050405020304" pitchFamily="18" charset="0"/>
              </a:rPr>
              <a:t>düzet-meli</a:t>
            </a:r>
            <a:r>
              <a:rPr lang="tk-TM" sz="3000" dirty="0">
                <a:latin typeface="Times New Roman" panose="02020603050405020304" pitchFamily="18" charset="0"/>
                <a:cs typeface="Times New Roman" panose="02020603050405020304" pitchFamily="18" charset="0"/>
              </a:rPr>
              <a:t>. Soňra artyk </a:t>
            </a:r>
            <a:r>
              <a:rPr lang="tk-TM" sz="3000" dirty="0" smtClean="0">
                <a:latin typeface="Times New Roman" panose="02020603050405020304" pitchFamily="18" charset="0"/>
                <a:cs typeface="Times New Roman" panose="02020603050405020304" pitchFamily="18" charset="0"/>
              </a:rPr>
              <a:t>çyzyklary </a:t>
            </a:r>
            <a:r>
              <a:rPr lang="tk-TM" sz="3000" dirty="0">
                <a:latin typeface="Times New Roman" panose="02020603050405020304" pitchFamily="18" charset="0"/>
                <a:cs typeface="Times New Roman" panose="02020603050405020304" pitchFamily="18" charset="0"/>
              </a:rPr>
              <a:t>öçürmeli we sudur </a:t>
            </a:r>
            <a:r>
              <a:rPr lang="tk-TM" sz="3000" dirty="0" smtClean="0">
                <a:latin typeface="Times New Roman" panose="02020603050405020304" pitchFamily="18" charset="0"/>
                <a:cs typeface="Times New Roman" panose="02020603050405020304" pitchFamily="18" charset="0"/>
              </a:rPr>
              <a:t>çyzyk-larynyň </a:t>
            </a:r>
            <a:r>
              <a:rPr lang="tk-TM" sz="3000" dirty="0">
                <a:latin typeface="Times New Roman" panose="02020603050405020304" pitchFamily="18" charset="0"/>
                <a:cs typeface="Times New Roman" panose="02020603050405020304" pitchFamily="18" charset="0"/>
              </a:rPr>
              <a:t>üstünden geçmeli.</a:t>
            </a:r>
          </a:p>
        </p:txBody>
      </p:sp>
    </p:spTree>
    <p:extLst>
      <p:ext uri="{BB962C8B-B14F-4D97-AF65-F5344CB8AC3E}">
        <p14:creationId xmlns:p14="http://schemas.microsoft.com/office/powerpoint/2010/main" val="3495205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5290137" y="2524730"/>
            <a:ext cx="6901863" cy="3383618"/>
          </a:xfrm>
          <a:prstGeom prst="rect">
            <a:avLst/>
          </a:prstGeom>
        </p:spPr>
      </p:pic>
      <p:sp>
        <p:nvSpPr>
          <p:cNvPr id="2" name="TextBox 1"/>
          <p:cNvSpPr txBox="1"/>
          <p:nvPr/>
        </p:nvSpPr>
        <p:spPr>
          <a:xfrm>
            <a:off x="0" y="0"/>
            <a:ext cx="12192000" cy="2862322"/>
          </a:xfrm>
          <a:prstGeom prst="rect">
            <a:avLst/>
          </a:prstGeom>
          <a:noFill/>
        </p:spPr>
        <p:txBody>
          <a:bodyPr wrap="square" rtlCol="0">
            <a:spAutoFit/>
          </a:bodyPr>
          <a:lstStyle/>
          <a:p>
            <a:pPr algn="just"/>
            <a:r>
              <a:rPr lang="tk-TM" sz="3000" dirty="0" smtClean="0">
                <a:latin typeface="Times New Roman" panose="02020603050405020304" pitchFamily="18" charset="0"/>
                <a:cs typeface="Times New Roman" panose="02020603050405020304" pitchFamily="18" charset="0"/>
              </a:rPr>
              <a:t>	</a:t>
            </a:r>
            <a:r>
              <a:rPr lang="tk-TM" sz="3000" b="1" dirty="0" smtClean="0">
                <a:latin typeface="Times New Roman" panose="02020603050405020304" pitchFamily="18" charset="0"/>
                <a:cs typeface="Times New Roman" panose="02020603050405020304" pitchFamily="18" charset="0"/>
              </a:rPr>
              <a:t> </a:t>
            </a:r>
            <a:r>
              <a:rPr lang="tk-TM" sz="3000" dirty="0" smtClean="0">
                <a:latin typeface="Times New Roman" panose="02020603050405020304" pitchFamily="18" charset="0"/>
                <a:cs typeface="Times New Roman" panose="02020603050405020304" pitchFamily="18" charset="0"/>
              </a:rPr>
              <a:t>Gönüburçly izometriýada </a:t>
            </a:r>
            <a:r>
              <a:rPr lang="tk-TM" sz="3000" b="1" i="1" dirty="0" smtClean="0">
                <a:latin typeface="Times New Roman" panose="02020603050405020304" pitchFamily="18" charset="0"/>
                <a:cs typeface="Times New Roman" panose="02020603050405020304" pitchFamily="18" charset="0"/>
              </a:rPr>
              <a:t>ABCD </a:t>
            </a:r>
            <a:r>
              <a:rPr lang="tk-TM" sz="3000" dirty="0" smtClean="0">
                <a:latin typeface="Times New Roman" panose="02020603050405020304" pitchFamily="18" charset="0"/>
                <a:cs typeface="Times New Roman" panose="02020603050405020304" pitchFamily="18" charset="0"/>
              </a:rPr>
              <a:t>kwadratiň, onuň taraplary </a:t>
            </a:r>
            <a:r>
              <a:rPr lang="tk-TM" sz="3000" b="1" i="1" dirty="0" smtClean="0">
                <a:latin typeface="Times New Roman" panose="02020603050405020304" pitchFamily="18" charset="0"/>
                <a:cs typeface="Times New Roman" panose="02020603050405020304" pitchFamily="18" charset="0"/>
              </a:rPr>
              <a:t>х</a:t>
            </a:r>
            <a:r>
              <a:rPr lang="tk-TM" sz="3000" dirty="0" smtClean="0">
                <a:latin typeface="Times New Roman" panose="02020603050405020304" pitchFamily="18" charset="0"/>
                <a:cs typeface="Times New Roman" panose="02020603050405020304" pitchFamily="18" charset="0"/>
              </a:rPr>
              <a:t> we </a:t>
            </a:r>
            <a:r>
              <a:rPr lang="tk-TM" sz="3000" b="1" i="1" dirty="0" smtClean="0">
                <a:latin typeface="Times New Roman" panose="02020603050405020304" pitchFamily="18" charset="0"/>
                <a:cs typeface="Times New Roman" panose="02020603050405020304" pitchFamily="18" charset="0"/>
              </a:rPr>
              <a:t>y</a:t>
            </a:r>
            <a:r>
              <a:rPr lang="tk-TM" sz="3000" dirty="0" smtClean="0">
                <a:latin typeface="Times New Roman" panose="02020603050405020304" pitchFamily="18" charset="0"/>
                <a:cs typeface="Times New Roman" panose="02020603050405020304" pitchFamily="18" charset="0"/>
              </a:rPr>
              <a:t> oklaryna parallel ýgdaýda, şerti bilen, gurluşyna seredeliň.  </a:t>
            </a:r>
            <a:r>
              <a:rPr lang="tk-TM" sz="3000" b="1" i="1" dirty="0" smtClean="0">
                <a:latin typeface="Times New Roman" panose="02020603050405020304" pitchFamily="18" charset="0"/>
                <a:cs typeface="Times New Roman" panose="02020603050405020304" pitchFamily="18" charset="0"/>
              </a:rPr>
              <a:t>х</a:t>
            </a:r>
            <a:r>
              <a:rPr lang="tk-TM" sz="3000" dirty="0" smtClean="0">
                <a:latin typeface="Times New Roman" panose="02020603050405020304" pitchFamily="18" charset="0"/>
                <a:cs typeface="Times New Roman" panose="02020603050405020304" pitchFamily="18" charset="0"/>
              </a:rPr>
              <a:t> we </a:t>
            </a:r>
            <a:r>
              <a:rPr lang="tk-TM" sz="3000" b="1" i="1" dirty="0" smtClean="0">
                <a:latin typeface="Times New Roman" panose="02020603050405020304" pitchFamily="18" charset="0"/>
                <a:cs typeface="Times New Roman" panose="02020603050405020304" pitchFamily="18" charset="0"/>
              </a:rPr>
              <a:t>y </a:t>
            </a:r>
            <a:r>
              <a:rPr lang="tk-TM" sz="3000" dirty="0" smtClean="0">
                <a:latin typeface="Times New Roman" panose="02020603050405020304" pitchFamily="18" charset="0"/>
                <a:cs typeface="Times New Roman" panose="02020603050405020304" pitchFamily="18" charset="0"/>
              </a:rPr>
              <a:t>izometriki oklary çekeliň </a:t>
            </a:r>
            <a:r>
              <a:rPr lang="tk-TM" sz="3000" i="1" dirty="0" smtClean="0">
                <a:solidFill>
                  <a:srgbClr val="7030A0"/>
                </a:solidFill>
                <a:latin typeface="Times New Roman" panose="02020603050405020304" pitchFamily="18" charset="0"/>
                <a:cs typeface="Times New Roman" panose="02020603050405020304" pitchFamily="18" charset="0"/>
              </a:rPr>
              <a:t>(32-surat)</a:t>
            </a:r>
            <a:r>
              <a:rPr lang="tk-TM" sz="3000" dirty="0" smtClean="0">
                <a:latin typeface="Times New Roman" panose="02020603050405020304" pitchFamily="18" charset="0"/>
                <a:cs typeface="Times New Roman" panose="02020603050405020304" pitchFamily="18" charset="0"/>
              </a:rPr>
              <a:t> we olarda </a:t>
            </a:r>
            <a:r>
              <a:rPr lang="tk-TM" sz="3000" b="1" i="1" dirty="0" smtClean="0">
                <a:latin typeface="Times New Roman" panose="02020603050405020304" pitchFamily="18" charset="0"/>
                <a:cs typeface="Times New Roman" panose="02020603050405020304" pitchFamily="18" charset="0"/>
              </a:rPr>
              <a:t>O </a:t>
            </a:r>
            <a:r>
              <a:rPr lang="tk-TM" sz="3000" dirty="0" smtClean="0">
                <a:latin typeface="Times New Roman" panose="02020603050405020304" pitchFamily="18" charset="0"/>
                <a:cs typeface="Times New Roman" panose="02020603050405020304" pitchFamily="18" charset="0"/>
              </a:rPr>
              <a:t>nokatdan, kwadratyň tarapynyň ýaryna deň </a:t>
            </a:r>
            <a:r>
              <a:rPr lang="tk-TM" sz="3000" b="1" i="1" dirty="0" smtClean="0">
                <a:latin typeface="Times New Roman" panose="02020603050405020304" pitchFamily="18" charset="0"/>
                <a:cs typeface="Times New Roman" panose="02020603050405020304" pitchFamily="18" charset="0"/>
              </a:rPr>
              <a:t>О-1, О-2, О-3, О-4</a:t>
            </a:r>
            <a:r>
              <a:rPr lang="tk-TM" sz="3000" dirty="0" smtClean="0">
                <a:latin typeface="Times New Roman" panose="02020603050405020304" pitchFamily="18" charset="0"/>
                <a:cs typeface="Times New Roman" panose="02020603050405020304" pitchFamily="18" charset="0"/>
              </a:rPr>
              <a:t> kesimleri ölçäp goýalyň. Alnan oklardaky </a:t>
            </a:r>
            <a:r>
              <a:rPr lang="tk-TM" sz="3000" b="1" i="1" dirty="0" smtClean="0">
                <a:latin typeface="Times New Roman" panose="02020603050405020304" pitchFamily="18" charset="0"/>
                <a:cs typeface="Times New Roman" panose="02020603050405020304" pitchFamily="18" charset="0"/>
              </a:rPr>
              <a:t>2</a:t>
            </a:r>
            <a:r>
              <a:rPr lang="tk-TM" sz="3000" dirty="0" smtClean="0">
                <a:latin typeface="Times New Roman" panose="02020603050405020304" pitchFamily="18" charset="0"/>
                <a:cs typeface="Times New Roman" panose="02020603050405020304" pitchFamily="18" charset="0"/>
              </a:rPr>
              <a:t> we </a:t>
            </a:r>
            <a:r>
              <a:rPr lang="tk-TM" sz="3000" b="1" i="1" dirty="0" smtClean="0">
                <a:latin typeface="Times New Roman" panose="02020603050405020304" pitchFamily="18" charset="0"/>
                <a:cs typeface="Times New Roman" panose="02020603050405020304" pitchFamily="18" charset="0"/>
              </a:rPr>
              <a:t>4</a:t>
            </a:r>
            <a:r>
              <a:rPr lang="tk-TM" sz="3000" dirty="0" smtClean="0">
                <a:latin typeface="Times New Roman" panose="02020603050405020304" pitchFamily="18" charset="0"/>
                <a:cs typeface="Times New Roman" panose="02020603050405020304" pitchFamily="18" charset="0"/>
              </a:rPr>
              <a:t> nokatlardan </a:t>
            </a:r>
            <a:r>
              <a:rPr lang="tk-TM" sz="3000" b="1" i="1" dirty="0" smtClean="0">
                <a:latin typeface="Times New Roman" panose="02020603050405020304" pitchFamily="18" charset="0"/>
                <a:cs typeface="Times New Roman" panose="02020603050405020304" pitchFamily="18" charset="0"/>
              </a:rPr>
              <a:t>х</a:t>
            </a:r>
            <a:r>
              <a:rPr lang="tk-TM" sz="3000" dirty="0" smtClean="0">
                <a:latin typeface="Times New Roman" panose="02020603050405020304" pitchFamily="18" charset="0"/>
                <a:cs typeface="Times New Roman" panose="02020603050405020304" pitchFamily="18" charset="0"/>
              </a:rPr>
              <a:t> okuna, </a:t>
            </a:r>
            <a:r>
              <a:rPr lang="tk-TM" sz="3000" b="1" i="1" dirty="0" smtClean="0">
                <a:latin typeface="Times New Roman" panose="02020603050405020304" pitchFamily="18" charset="0"/>
                <a:cs typeface="Times New Roman" panose="02020603050405020304" pitchFamily="18" charset="0"/>
              </a:rPr>
              <a:t>1</a:t>
            </a:r>
            <a:r>
              <a:rPr lang="tk-TM" sz="3000" dirty="0" smtClean="0">
                <a:latin typeface="Times New Roman" panose="02020603050405020304" pitchFamily="18" charset="0"/>
                <a:cs typeface="Times New Roman" panose="02020603050405020304" pitchFamily="18" charset="0"/>
              </a:rPr>
              <a:t> we </a:t>
            </a:r>
            <a:r>
              <a:rPr lang="tk-TM" sz="3000" b="1" i="1" dirty="0" smtClean="0">
                <a:latin typeface="Times New Roman" panose="02020603050405020304" pitchFamily="18" charset="0"/>
                <a:cs typeface="Times New Roman" panose="02020603050405020304" pitchFamily="18" charset="0"/>
              </a:rPr>
              <a:t>3 </a:t>
            </a:r>
            <a:r>
              <a:rPr lang="tk-TM" sz="3000" dirty="0" smtClean="0">
                <a:latin typeface="Times New Roman" panose="02020603050405020304" pitchFamily="18" charset="0"/>
                <a:cs typeface="Times New Roman" panose="02020603050405020304" pitchFamily="18" charset="0"/>
              </a:rPr>
              <a:t>nokatlardan bolsa </a:t>
            </a:r>
            <a:r>
              <a:rPr lang="tk-TM" sz="3000" b="1" i="1" dirty="0" smtClean="0">
                <a:latin typeface="Times New Roman" panose="02020603050405020304" pitchFamily="18" charset="0"/>
                <a:cs typeface="Times New Roman" panose="02020603050405020304" pitchFamily="18" charset="0"/>
              </a:rPr>
              <a:t>y</a:t>
            </a:r>
            <a:r>
              <a:rPr lang="tk-TM" sz="3000" dirty="0" smtClean="0">
                <a:latin typeface="Times New Roman" panose="02020603050405020304" pitchFamily="18" charset="0"/>
                <a:cs typeface="Times New Roman" panose="02020603050405020304" pitchFamily="18" charset="0"/>
              </a:rPr>
              <a:t> okuna parallel göni çyzyk geçireliň, </a:t>
            </a:r>
            <a:r>
              <a:rPr lang="tk-TM" sz="3000" dirty="0">
                <a:latin typeface="Times New Roman" panose="02020603050405020304" pitchFamily="18" charset="0"/>
                <a:cs typeface="Times New Roman" panose="02020603050405020304" pitchFamily="18" charset="0"/>
              </a:rPr>
              <a:t>olaryň kesişmesi </a:t>
            </a:r>
            <a:endParaRPr lang="tk-TM" sz="30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5867399" y="6081892"/>
            <a:ext cx="4965701" cy="400110"/>
          </a:xfrm>
          <a:prstGeom prst="rect">
            <a:avLst/>
          </a:prstGeom>
        </p:spPr>
        <p:txBody>
          <a:bodyPr wrap="square">
            <a:spAutoFit/>
          </a:bodyPr>
          <a:lstStyle/>
          <a:p>
            <a:r>
              <a:rPr lang="ru-RU" sz="2000" b="1" dirty="0">
                <a:latin typeface="Times New Roman" panose="02020603050405020304" pitchFamily="18" charset="0"/>
                <a:ea typeface="Calibri" panose="020F0502020204030204" pitchFamily="34" charset="0"/>
                <a:cs typeface="Times New Roman" panose="02020603050405020304" pitchFamily="18" charset="0"/>
              </a:rPr>
              <a:t>31-surat                              </a:t>
            </a:r>
            <a:r>
              <a:rPr lang="tk-TM" sz="2000" b="1"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000" b="1" dirty="0" smtClean="0">
                <a:latin typeface="Times New Roman" panose="02020603050405020304" pitchFamily="18" charset="0"/>
                <a:ea typeface="Calibri" panose="020F0502020204030204" pitchFamily="34" charset="0"/>
                <a:cs typeface="Times New Roman" panose="02020603050405020304" pitchFamily="18" charset="0"/>
              </a:rPr>
              <a:t>32-surat               </a:t>
            </a:r>
            <a:endParaRPr lang="ru-RU" sz="2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0" y="2785378"/>
            <a:ext cx="4838700" cy="1938992"/>
          </a:xfrm>
          <a:prstGeom prst="rect">
            <a:avLst/>
          </a:prstGeom>
          <a:noFill/>
        </p:spPr>
        <p:txBody>
          <a:bodyPr wrap="square" rtlCol="0">
            <a:spAutoFit/>
          </a:bodyPr>
          <a:lstStyle/>
          <a:p>
            <a:pPr algn="just"/>
            <a:r>
              <a:rPr lang="tk-TM" sz="3000" b="1" i="1" dirty="0" smtClean="0">
                <a:latin typeface="Times New Roman" panose="02020603050405020304" pitchFamily="18" charset="0"/>
                <a:cs typeface="Times New Roman" panose="02020603050405020304" pitchFamily="18" charset="0"/>
              </a:rPr>
              <a:t>ABCD</a:t>
            </a:r>
            <a:r>
              <a:rPr lang="tk-TM" sz="3000" dirty="0" smtClean="0">
                <a:latin typeface="Times New Roman" panose="02020603050405020304" pitchFamily="18" charset="0"/>
                <a:cs typeface="Times New Roman" panose="02020603050405020304" pitchFamily="18" charset="0"/>
              </a:rPr>
              <a:t> </a:t>
            </a:r>
            <a:r>
              <a:rPr lang="tk-TM" sz="3000" dirty="0">
                <a:latin typeface="Times New Roman" panose="02020603050405020304" pitchFamily="18" charset="0"/>
                <a:cs typeface="Times New Roman" panose="02020603050405020304" pitchFamily="18" charset="0"/>
              </a:rPr>
              <a:t>rombuň depelerini </a:t>
            </a:r>
            <a:r>
              <a:rPr lang="tk-TM" sz="3000" dirty="0" smtClean="0">
                <a:latin typeface="Times New Roman" panose="02020603050405020304" pitchFamily="18" charset="0"/>
                <a:cs typeface="Times New Roman" panose="02020603050405020304" pitchFamily="18" charset="0"/>
              </a:rPr>
              <a:t>kesgitleýär</a:t>
            </a:r>
            <a:r>
              <a:rPr lang="tk-TM" sz="3000" dirty="0">
                <a:latin typeface="Times New Roman" panose="02020603050405020304" pitchFamily="18" charset="0"/>
                <a:cs typeface="Times New Roman" panose="02020603050405020304" pitchFamily="18" charset="0"/>
              </a:rPr>
              <a:t>, ýagny </a:t>
            </a:r>
            <a:r>
              <a:rPr lang="tk-TM" sz="3000" dirty="0" smtClean="0">
                <a:latin typeface="Times New Roman" panose="02020603050405020304" pitchFamily="18" charset="0"/>
                <a:cs typeface="Times New Roman" panose="02020603050405020304" pitchFamily="18" charset="0"/>
              </a:rPr>
              <a:t>izometri-ýada </a:t>
            </a:r>
            <a:r>
              <a:rPr lang="tk-TM" sz="3000" dirty="0" smtClean="0">
                <a:latin typeface="Times New Roman" panose="02020603050405020304" pitchFamily="18" charset="0"/>
                <a:cs typeface="Times New Roman" panose="02020603050405020304" pitchFamily="18" charset="0"/>
              </a:rPr>
              <a:t>kwadratyň </a:t>
            </a:r>
            <a:r>
              <a:rPr lang="tk-TM" sz="3000" dirty="0">
                <a:latin typeface="Times New Roman" panose="02020603050405020304" pitchFamily="18" charset="0"/>
                <a:cs typeface="Times New Roman" panose="02020603050405020304" pitchFamily="18" charset="0"/>
              </a:rPr>
              <a:t>şekilini berýär</a:t>
            </a:r>
            <a:r>
              <a:rPr lang="tk-TM" sz="3000" dirty="0" smtClean="0">
                <a:latin typeface="Times New Roman" panose="02020603050405020304" pitchFamily="18" charset="0"/>
                <a:cs typeface="Times New Roman" panose="02020603050405020304" pitchFamily="18" charset="0"/>
              </a:rPr>
              <a:t>.</a:t>
            </a:r>
            <a:endParaRPr lang="ru-RU" sz="3000" dirty="0"/>
          </a:p>
        </p:txBody>
      </p:sp>
    </p:spTree>
    <p:extLst>
      <p:ext uri="{BB962C8B-B14F-4D97-AF65-F5344CB8AC3E}">
        <p14:creationId xmlns:p14="http://schemas.microsoft.com/office/powerpoint/2010/main" val="17741891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1938992"/>
          </a:xfrm>
          <a:prstGeom prst="rect">
            <a:avLst/>
          </a:prstGeom>
          <a:noFill/>
        </p:spPr>
        <p:txBody>
          <a:bodyPr wrap="square" rtlCol="0">
            <a:spAutoFit/>
          </a:bodyPr>
          <a:lstStyle/>
          <a:p>
            <a:pPr algn="just"/>
            <a:r>
              <a:rPr lang="tk-TM" sz="3000" dirty="0" smtClean="0">
                <a:latin typeface="Times New Roman" panose="02020603050405020304" pitchFamily="18" charset="0"/>
                <a:cs typeface="Times New Roman" panose="02020603050405020304" pitchFamily="18" charset="0"/>
              </a:rPr>
              <a:t>	Gönüburçly dimetriýada </a:t>
            </a:r>
            <a:r>
              <a:rPr lang="tk-TM" sz="3000" b="1" i="1" dirty="0" smtClean="0">
                <a:latin typeface="Times New Roman" panose="02020603050405020304" pitchFamily="18" charset="0"/>
                <a:cs typeface="Times New Roman" panose="02020603050405020304" pitchFamily="18" charset="0"/>
              </a:rPr>
              <a:t>ABCD </a:t>
            </a:r>
            <a:r>
              <a:rPr lang="tk-TM" sz="3000" dirty="0" smtClean="0">
                <a:latin typeface="Times New Roman" panose="02020603050405020304" pitchFamily="18" charset="0"/>
                <a:cs typeface="Times New Roman" panose="02020603050405020304" pitchFamily="18" charset="0"/>
              </a:rPr>
              <a:t>kwadratyň suraty parallelogramyň görnüşine eýe bolýar, sebäbi </a:t>
            </a:r>
            <a:r>
              <a:rPr lang="tk-TM" sz="3000" b="1" i="1" dirty="0" smtClean="0">
                <a:latin typeface="Times New Roman" panose="02020603050405020304" pitchFamily="18" charset="0"/>
                <a:cs typeface="Times New Roman" panose="02020603050405020304" pitchFamily="18" charset="0"/>
              </a:rPr>
              <a:t>АD</a:t>
            </a:r>
            <a:r>
              <a:rPr lang="tk-TM" sz="3000" dirty="0" smtClean="0">
                <a:latin typeface="Times New Roman" panose="02020603050405020304" pitchFamily="18" charset="0"/>
                <a:cs typeface="Times New Roman" panose="02020603050405020304" pitchFamily="18" charset="0"/>
              </a:rPr>
              <a:t> we </a:t>
            </a:r>
            <a:r>
              <a:rPr lang="tk-TM" sz="3000" b="1" i="1" dirty="0" smtClean="0">
                <a:latin typeface="Times New Roman" panose="02020603050405020304" pitchFamily="18" charset="0"/>
                <a:cs typeface="Times New Roman" panose="02020603050405020304" pitchFamily="18" charset="0"/>
              </a:rPr>
              <a:t>ВС</a:t>
            </a:r>
            <a:r>
              <a:rPr lang="tk-TM" sz="3000" dirty="0" smtClean="0">
                <a:latin typeface="Times New Roman" panose="02020603050405020304" pitchFamily="18" charset="0"/>
                <a:cs typeface="Times New Roman" panose="02020603050405020304" pitchFamily="18" charset="0"/>
              </a:rPr>
              <a:t> taraplary, </a:t>
            </a:r>
            <a:r>
              <a:rPr lang="tk-TM" sz="3000" b="1" i="1" dirty="0" smtClean="0">
                <a:latin typeface="Times New Roman" panose="02020603050405020304" pitchFamily="18" charset="0"/>
                <a:cs typeface="Times New Roman" panose="02020603050405020304" pitchFamily="18" charset="0"/>
              </a:rPr>
              <a:t>AB</a:t>
            </a:r>
            <a:r>
              <a:rPr lang="tk-TM" sz="3000" dirty="0" smtClean="0">
                <a:latin typeface="Times New Roman" panose="02020603050405020304" pitchFamily="18" charset="0"/>
                <a:cs typeface="Times New Roman" panose="02020603050405020304" pitchFamily="18" charset="0"/>
              </a:rPr>
              <a:t> we </a:t>
            </a:r>
            <a:r>
              <a:rPr lang="sq-AL" sz="3000" b="1" i="1" dirty="0" smtClean="0">
                <a:latin typeface="Times New Roman" panose="02020603050405020304" pitchFamily="18" charset="0"/>
                <a:cs typeface="Times New Roman" panose="02020603050405020304" pitchFamily="18" charset="0"/>
              </a:rPr>
              <a:t>CD</a:t>
            </a:r>
            <a:r>
              <a:rPr lang="sq-AL" sz="3000" dirty="0" smtClean="0">
                <a:latin typeface="Times New Roman" panose="02020603050405020304" pitchFamily="18" charset="0"/>
                <a:cs typeface="Times New Roman" panose="02020603050405020304" pitchFamily="18" charset="0"/>
              </a:rPr>
              <a:t> </a:t>
            </a:r>
            <a:r>
              <a:rPr lang="ru-RU" sz="3000" dirty="0" smtClean="0">
                <a:latin typeface="Times New Roman" panose="02020603050405020304" pitchFamily="18" charset="0"/>
                <a:cs typeface="Times New Roman" panose="02020603050405020304" pitchFamily="18" charset="0"/>
              </a:rPr>
              <a:t>t</a:t>
            </a:r>
            <a:r>
              <a:rPr lang="tk-TM" sz="3000" dirty="0" smtClean="0">
                <a:latin typeface="Times New Roman" panose="02020603050405020304" pitchFamily="18" charset="0"/>
                <a:cs typeface="Times New Roman" panose="02020603050405020304" pitchFamily="18" charset="0"/>
              </a:rPr>
              <a:t>araplaryndan iki esse kiçidir.  Onuň gurluşy hem izometriýada gurluşy ýaly izigiderlikde ýerine ýetirilýä</a:t>
            </a:r>
            <a:r>
              <a:rPr lang="ru-RU" sz="3000" dirty="0" smtClean="0">
                <a:latin typeface="Times New Roman" panose="02020603050405020304" pitchFamily="18" charset="0"/>
                <a:cs typeface="Times New Roman" panose="02020603050405020304" pitchFamily="18" charset="0"/>
              </a:rPr>
              <a:t>r </a:t>
            </a:r>
            <a:r>
              <a:rPr lang="ru-RU" sz="3000" i="1" dirty="0">
                <a:solidFill>
                  <a:srgbClr val="7030A0"/>
                </a:solidFill>
                <a:latin typeface="Times New Roman" panose="02020603050405020304" pitchFamily="18" charset="0"/>
                <a:cs typeface="Times New Roman" panose="02020603050405020304" pitchFamily="18" charset="0"/>
              </a:rPr>
              <a:t>(33-surat)</a:t>
            </a:r>
            <a:r>
              <a:rPr lang="ru-RU" sz="3000" dirty="0">
                <a:latin typeface="Times New Roman" panose="02020603050405020304" pitchFamily="18" charset="0"/>
                <a:cs typeface="Times New Roman" panose="02020603050405020304" pitchFamily="18" charset="0"/>
              </a:rPr>
              <a:t>.</a:t>
            </a: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783" y="1938992"/>
            <a:ext cx="10672617" cy="3446996"/>
          </a:xfrm>
          <a:prstGeom prst="rect">
            <a:avLst/>
          </a:prstGeom>
          <a:noFill/>
          <a:ln>
            <a:noFill/>
          </a:ln>
        </p:spPr>
      </p:pic>
      <p:sp>
        <p:nvSpPr>
          <p:cNvPr id="4" name="Прямоугольник 3"/>
          <p:cNvSpPr/>
          <p:nvPr/>
        </p:nvSpPr>
        <p:spPr>
          <a:xfrm>
            <a:off x="2133600" y="5633135"/>
            <a:ext cx="9575800" cy="400110"/>
          </a:xfrm>
          <a:prstGeom prst="rect">
            <a:avLst/>
          </a:prstGeom>
        </p:spPr>
        <p:txBody>
          <a:bodyPr wrap="square">
            <a:spAutoFit/>
          </a:bodyPr>
          <a:lstStyle/>
          <a:p>
            <a:r>
              <a:rPr lang="ru-RU" sz="2000" b="1" dirty="0">
                <a:latin typeface="Times New Roman" panose="02020603050405020304" pitchFamily="18" charset="0"/>
                <a:ea typeface="Calibri" panose="020F0502020204030204" pitchFamily="34" charset="0"/>
                <a:cs typeface="Times New Roman" panose="02020603050405020304" pitchFamily="18" charset="0"/>
              </a:rPr>
              <a:t>31-surat                              </a:t>
            </a:r>
            <a:r>
              <a:rPr lang="tk-TM" sz="2000" b="1"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000" b="1"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000" b="1" dirty="0">
                <a:latin typeface="Times New Roman" panose="02020603050405020304" pitchFamily="18" charset="0"/>
                <a:ea typeface="Calibri" panose="020F0502020204030204" pitchFamily="34" charset="0"/>
                <a:cs typeface="Times New Roman" panose="02020603050405020304" pitchFamily="18" charset="0"/>
              </a:rPr>
              <a:t>32-surat                                       </a:t>
            </a:r>
            <a:r>
              <a:rPr lang="tk-TM" sz="2000" b="1"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000" b="1"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000" b="1" dirty="0">
                <a:latin typeface="Times New Roman" panose="02020603050405020304" pitchFamily="18" charset="0"/>
                <a:ea typeface="Calibri" panose="020F0502020204030204" pitchFamily="34" charset="0"/>
                <a:cs typeface="Times New Roman" panose="02020603050405020304" pitchFamily="18" charset="0"/>
              </a:rPr>
              <a:t>33-surat</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16969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6200" y="3705224"/>
            <a:ext cx="10794505" cy="3152776"/>
          </a:xfrm>
          <a:prstGeom prst="rect">
            <a:avLst/>
          </a:prstGeom>
          <a:noFill/>
          <a:ln>
            <a:noFill/>
          </a:ln>
        </p:spPr>
      </p:pic>
      <p:sp>
        <p:nvSpPr>
          <p:cNvPr id="2" name="TextBox 1"/>
          <p:cNvSpPr txBox="1"/>
          <p:nvPr/>
        </p:nvSpPr>
        <p:spPr>
          <a:xfrm>
            <a:off x="0" y="0"/>
            <a:ext cx="12192000" cy="3785652"/>
          </a:xfrm>
          <a:prstGeom prst="rect">
            <a:avLst/>
          </a:prstGeom>
          <a:noFill/>
        </p:spPr>
        <p:txBody>
          <a:bodyPr wrap="square" rtlCol="0">
            <a:spAutoFit/>
          </a:bodyPr>
          <a:lstStyle/>
          <a:p>
            <a:pPr algn="ctr"/>
            <a:r>
              <a:rPr lang="tk-TM" sz="3000" dirty="0" smtClean="0">
                <a:latin typeface="Times New Roman" panose="02020603050405020304" pitchFamily="18" charset="0"/>
                <a:cs typeface="Times New Roman" panose="02020603050405020304" pitchFamily="18" charset="0"/>
              </a:rPr>
              <a:t>	</a:t>
            </a:r>
            <a:r>
              <a:rPr lang="tk-TM" sz="3000" b="1" dirty="0">
                <a:latin typeface="Times New Roman" panose="02020603050405020304" pitchFamily="18" charset="0"/>
                <a:cs typeface="Times New Roman" panose="02020603050405020304" pitchFamily="18" charset="0"/>
              </a:rPr>
              <a:t>4</a:t>
            </a:r>
            <a:r>
              <a:rPr lang="ru-RU" sz="3000" b="1" dirty="0" smtClean="0">
                <a:latin typeface="Times New Roman" panose="02020603050405020304" pitchFamily="18" charset="0"/>
                <a:cs typeface="Times New Roman" panose="02020603050405020304" pitchFamily="18" charset="0"/>
              </a:rPr>
              <a:t>.3</a:t>
            </a:r>
            <a:r>
              <a:rPr lang="ru-RU" sz="3000" b="1" dirty="0">
                <a:latin typeface="Times New Roman" panose="02020603050405020304" pitchFamily="18" charset="0"/>
                <a:cs typeface="Times New Roman" panose="02020603050405020304" pitchFamily="18" charset="0"/>
              </a:rPr>
              <a:t>. </a:t>
            </a:r>
            <a:r>
              <a:rPr lang="tk-TM" sz="3000" b="1" dirty="0" smtClean="0">
                <a:latin typeface="Times New Roman" panose="02020603050405020304" pitchFamily="18" charset="0"/>
                <a:cs typeface="Times New Roman" panose="02020603050405020304" pitchFamily="18" charset="0"/>
              </a:rPr>
              <a:t>Gönüburçlugyň gurluşy.</a:t>
            </a:r>
            <a:r>
              <a:rPr lang="ru-RU" sz="3000" b="1" dirty="0">
                <a:latin typeface="Times New Roman" panose="02020603050405020304" pitchFamily="18" charset="0"/>
                <a:cs typeface="Times New Roman" panose="02020603050405020304" pitchFamily="18" charset="0"/>
              </a:rPr>
              <a:t> </a:t>
            </a:r>
            <a:endParaRPr lang="ru-RU" sz="3000" dirty="0">
              <a:latin typeface="Times New Roman" panose="02020603050405020304" pitchFamily="18" charset="0"/>
              <a:cs typeface="Times New Roman" panose="02020603050405020304" pitchFamily="18" charset="0"/>
            </a:endParaRPr>
          </a:p>
          <a:p>
            <a:pPr algn="just"/>
            <a:r>
              <a:rPr lang="tk-TM" sz="3000" dirty="0" smtClean="0">
                <a:latin typeface="Times New Roman" panose="02020603050405020304" pitchFamily="18" charset="0"/>
                <a:cs typeface="Times New Roman" panose="02020603050405020304" pitchFamily="18" charset="0"/>
              </a:rPr>
              <a:t>	Göni burçy </a:t>
            </a:r>
            <a:r>
              <a:rPr lang="tk-TM" sz="3000" dirty="0" smtClean="0">
                <a:latin typeface="Times New Roman" panose="02020603050405020304" pitchFamily="18" charset="0"/>
                <a:cs typeface="Times New Roman" panose="02020603050405020304" pitchFamily="18" charset="0"/>
              </a:rPr>
              <a:t>gurmakdan başlalyň. Onuň </a:t>
            </a:r>
            <a:r>
              <a:rPr lang="tk-TM" sz="3000" dirty="0" smtClean="0">
                <a:latin typeface="Times New Roman" panose="02020603050405020304" pitchFamily="18" charset="0"/>
                <a:cs typeface="Times New Roman" panose="02020603050405020304" pitchFamily="18" charset="0"/>
              </a:rPr>
              <a:t>depeleriniň </a:t>
            </a:r>
            <a:r>
              <a:rPr lang="tk-TM" sz="3000" dirty="0" smtClean="0">
                <a:latin typeface="Times New Roman" panose="02020603050405020304" pitchFamily="18" charset="0"/>
                <a:cs typeface="Times New Roman" panose="02020603050405020304" pitchFamily="18" charset="0"/>
              </a:rPr>
              <a:t>burç taraplaryndan, </a:t>
            </a:r>
            <a:r>
              <a:rPr lang="tk-TM" sz="3000" dirty="0" smtClean="0">
                <a:latin typeface="Times New Roman" panose="02020603050405020304" pitchFamily="18" charset="0"/>
                <a:cs typeface="Times New Roman" panose="02020603050405020304" pitchFamily="18" charset="0"/>
              </a:rPr>
              <a:t>berlen </a:t>
            </a:r>
            <a:r>
              <a:rPr lang="tk-TM" sz="3000" b="1" i="1" dirty="0" smtClean="0">
                <a:latin typeface="Times New Roman" panose="02020603050405020304" pitchFamily="18" charset="0"/>
                <a:cs typeface="Times New Roman" panose="02020603050405020304" pitchFamily="18" charset="0"/>
              </a:rPr>
              <a:t>AB</a:t>
            </a:r>
            <a:r>
              <a:rPr lang="tk-TM" sz="3000" dirty="0" smtClean="0">
                <a:latin typeface="Times New Roman" panose="02020603050405020304" pitchFamily="18" charset="0"/>
                <a:cs typeface="Times New Roman" panose="02020603050405020304" pitchFamily="18" charset="0"/>
              </a:rPr>
              <a:t> we </a:t>
            </a:r>
            <a:r>
              <a:rPr lang="tk-TM" sz="3000" b="1" i="1" dirty="0" smtClean="0">
                <a:latin typeface="Times New Roman" panose="02020603050405020304" pitchFamily="18" charset="0"/>
                <a:cs typeface="Times New Roman" panose="02020603050405020304" pitchFamily="18" charset="0"/>
              </a:rPr>
              <a:t>AD </a:t>
            </a:r>
            <a:r>
              <a:rPr lang="tk-TM" sz="3000" dirty="0" smtClean="0">
                <a:latin typeface="Times New Roman" panose="02020603050405020304" pitchFamily="18" charset="0"/>
                <a:cs typeface="Times New Roman" panose="02020603050405020304" pitchFamily="18" charset="0"/>
              </a:rPr>
              <a:t>taraplarynyň ölçeglerini goýalyň. </a:t>
            </a:r>
            <a:r>
              <a:rPr lang="tk-TM" sz="3000" b="1" i="1" dirty="0" smtClean="0">
                <a:latin typeface="Times New Roman" panose="02020603050405020304" pitchFamily="18" charset="0"/>
                <a:cs typeface="Times New Roman" panose="02020603050405020304" pitchFamily="18" charset="0"/>
              </a:rPr>
              <a:t>B</a:t>
            </a:r>
            <a:r>
              <a:rPr lang="tk-TM" sz="3000" dirty="0" smtClean="0">
                <a:latin typeface="Times New Roman" panose="02020603050405020304" pitchFamily="18" charset="0"/>
                <a:cs typeface="Times New Roman" panose="02020603050405020304" pitchFamily="18" charset="0"/>
              </a:rPr>
              <a:t> we </a:t>
            </a:r>
            <a:r>
              <a:rPr lang="tk-TM" sz="3000" b="1" i="1" dirty="0" smtClean="0">
                <a:latin typeface="Times New Roman" panose="02020603050405020304" pitchFamily="18" charset="0"/>
                <a:cs typeface="Times New Roman" panose="02020603050405020304" pitchFamily="18" charset="0"/>
              </a:rPr>
              <a:t>D</a:t>
            </a:r>
            <a:r>
              <a:rPr lang="tk-TM" sz="3000" dirty="0" smtClean="0">
                <a:latin typeface="Times New Roman" panose="02020603050405020304" pitchFamily="18" charset="0"/>
                <a:cs typeface="Times New Roman" panose="02020603050405020304" pitchFamily="18" charset="0"/>
              </a:rPr>
              <a:t> nokatlardan, gönüburçuň taraplaryna parallel bolan, göni çyzyklary gerireliň we gurluşyň takyklygyny barlalyň. Ýalňyşlyklary düzedilenden soň suratyň sudur çyzyklaryny ýogyn çyzyk bilen geçmeli </a:t>
            </a:r>
            <a:r>
              <a:rPr lang="ru-RU" sz="3000" i="1" dirty="0" smtClean="0">
                <a:solidFill>
                  <a:srgbClr val="7030A0"/>
                </a:solidFill>
                <a:latin typeface="Times New Roman" panose="02020603050405020304" pitchFamily="18" charset="0"/>
                <a:cs typeface="Times New Roman" panose="02020603050405020304" pitchFamily="18" charset="0"/>
              </a:rPr>
              <a:t>(</a:t>
            </a:r>
            <a:r>
              <a:rPr lang="ru-RU" sz="3000" i="1" dirty="0">
                <a:solidFill>
                  <a:srgbClr val="7030A0"/>
                </a:solidFill>
                <a:latin typeface="Times New Roman" panose="02020603050405020304" pitchFamily="18" charset="0"/>
                <a:cs typeface="Times New Roman" panose="02020603050405020304" pitchFamily="18" charset="0"/>
              </a:rPr>
              <a:t>34-surat</a:t>
            </a:r>
            <a:r>
              <a:rPr lang="ru-RU" sz="3000" i="1" dirty="0" smtClean="0">
                <a:solidFill>
                  <a:srgbClr val="7030A0"/>
                </a:solidFill>
                <a:latin typeface="Times New Roman" panose="02020603050405020304" pitchFamily="18" charset="0"/>
                <a:cs typeface="Times New Roman" panose="02020603050405020304" pitchFamily="18" charset="0"/>
              </a:rPr>
              <a:t>)</a:t>
            </a:r>
            <a:r>
              <a:rPr lang="ru-RU" sz="3000" dirty="0" smtClean="0">
                <a:solidFill>
                  <a:srgbClr val="7030A0"/>
                </a:solidFill>
                <a:latin typeface="Times New Roman" panose="02020603050405020304" pitchFamily="18" charset="0"/>
                <a:cs typeface="Times New Roman" panose="02020603050405020304" pitchFamily="18" charset="0"/>
              </a:rPr>
              <a:t>.</a:t>
            </a:r>
            <a:endParaRPr lang="tk-TM" sz="3000" dirty="0" smtClean="0">
              <a:solidFill>
                <a:srgbClr val="7030A0"/>
              </a:solidFill>
              <a:latin typeface="Times New Roman" panose="02020603050405020304" pitchFamily="18" charset="0"/>
              <a:cs typeface="Times New Roman" panose="02020603050405020304" pitchFamily="18" charset="0"/>
            </a:endParaRPr>
          </a:p>
          <a:p>
            <a:pPr algn="just"/>
            <a:r>
              <a:rPr lang="tk-TM" sz="3000" dirty="0" smtClean="0">
                <a:latin typeface="Times New Roman" panose="02020603050405020304" pitchFamily="18" charset="0"/>
                <a:cs typeface="Times New Roman" panose="02020603050405020304" pitchFamily="18" charset="0"/>
              </a:rPr>
              <a:t>	Gönüburçlugyň suraty </a:t>
            </a:r>
            <a:r>
              <a:rPr lang="tk-TM" sz="3000" i="1" dirty="0" smtClean="0">
                <a:latin typeface="Times New Roman" panose="02020603050405020304" pitchFamily="18" charset="0"/>
                <a:cs typeface="Times New Roman" panose="02020603050405020304" pitchFamily="18" charset="0"/>
              </a:rPr>
              <a:t>gönüburçly izometriýada </a:t>
            </a:r>
            <a:r>
              <a:rPr lang="tk-TM" sz="3000" dirty="0" smtClean="0">
                <a:latin typeface="Times New Roman" panose="02020603050405020304" pitchFamily="18" charset="0"/>
                <a:cs typeface="Times New Roman" panose="02020603050405020304" pitchFamily="18" charset="0"/>
              </a:rPr>
              <a:t>indiki şekilde ýerine ýetirilýär: </a:t>
            </a:r>
            <a:r>
              <a:rPr lang="tk-TM" sz="3000" b="1" i="1" dirty="0" smtClean="0">
                <a:latin typeface="Times New Roman" panose="02020603050405020304" pitchFamily="18" charset="0"/>
                <a:cs typeface="Times New Roman" panose="02020603050405020304" pitchFamily="18" charset="0"/>
              </a:rPr>
              <a:t>х</a:t>
            </a:r>
            <a:r>
              <a:rPr lang="tk-TM" sz="3000" dirty="0" smtClean="0">
                <a:latin typeface="Times New Roman" panose="02020603050405020304" pitchFamily="18" charset="0"/>
                <a:cs typeface="Times New Roman" panose="02020603050405020304" pitchFamily="18" charset="0"/>
              </a:rPr>
              <a:t> we </a:t>
            </a:r>
            <a:r>
              <a:rPr lang="tk-TM" sz="3000" b="1" i="1" dirty="0" smtClean="0">
                <a:latin typeface="Times New Roman" panose="02020603050405020304" pitchFamily="18" charset="0"/>
                <a:cs typeface="Times New Roman" panose="02020603050405020304" pitchFamily="18" charset="0"/>
              </a:rPr>
              <a:t>y </a:t>
            </a:r>
            <a:r>
              <a:rPr lang="tk-TM" sz="3000" dirty="0" smtClean="0">
                <a:latin typeface="Times New Roman" panose="02020603050405020304" pitchFamily="18" charset="0"/>
                <a:cs typeface="Times New Roman" panose="02020603050405020304" pitchFamily="18" charset="0"/>
              </a:rPr>
              <a:t>oklaryny çekeliň</a:t>
            </a:r>
            <a:r>
              <a:rPr lang="ru-RU" sz="3000" dirty="0" smtClean="0">
                <a:latin typeface="Times New Roman" panose="02020603050405020304" pitchFamily="18" charset="0"/>
                <a:cs typeface="Times New Roman" panose="02020603050405020304" pitchFamily="18" charset="0"/>
              </a:rPr>
              <a:t> </a:t>
            </a:r>
            <a:r>
              <a:rPr lang="ru-RU" sz="3000" i="1" dirty="0">
                <a:solidFill>
                  <a:srgbClr val="7030A0"/>
                </a:solidFill>
                <a:latin typeface="Times New Roman" panose="02020603050405020304" pitchFamily="18" charset="0"/>
                <a:cs typeface="Times New Roman" panose="02020603050405020304" pitchFamily="18" charset="0"/>
              </a:rPr>
              <a:t>(35-surat)</a:t>
            </a:r>
            <a:r>
              <a:rPr lang="ru-RU" sz="3000" dirty="0">
                <a:solidFill>
                  <a:srgbClr val="7030A0"/>
                </a:solidFill>
                <a:latin typeface="Times New Roman" panose="02020603050405020304" pitchFamily="18" charset="0"/>
                <a:cs typeface="Times New Roman" panose="02020603050405020304" pitchFamily="18" charset="0"/>
              </a:rPr>
              <a:t>. </a:t>
            </a:r>
            <a:r>
              <a:rPr lang="ru-RU" sz="3000" dirty="0" smtClean="0">
                <a:solidFill>
                  <a:srgbClr val="7030A0"/>
                </a:solidFill>
                <a:latin typeface="Times New Roman" panose="02020603050405020304" pitchFamily="18" charset="0"/>
                <a:cs typeface="Times New Roman" panose="02020603050405020304" pitchFamily="18" charset="0"/>
              </a:rPr>
              <a:t> </a:t>
            </a:r>
            <a:endParaRPr lang="ru-RU" sz="3000" dirty="0">
              <a:solidFill>
                <a:srgbClr val="7030A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6743452" y="6375280"/>
            <a:ext cx="4906433" cy="400110"/>
          </a:xfrm>
          <a:prstGeom prst="rect">
            <a:avLst/>
          </a:prstGeom>
        </p:spPr>
        <p:txBody>
          <a:bodyPr wrap="square">
            <a:spAutoFit/>
          </a:bodyPr>
          <a:lstStyle/>
          <a:p>
            <a:pPr indent="449580">
              <a:spcAft>
                <a:spcPts val="0"/>
              </a:spcAft>
            </a:pPr>
            <a:r>
              <a:rPr lang="ru-RU" sz="2000" b="1" dirty="0" smtClean="0">
                <a:solidFill>
                  <a:srgbClr val="000000"/>
                </a:solidFill>
                <a:latin typeface="Times New Roman" panose="02020603050405020304" pitchFamily="18" charset="0"/>
                <a:ea typeface="Calibri" panose="020F0502020204030204" pitchFamily="34" charset="0"/>
              </a:rPr>
              <a:t>35-surat                           </a:t>
            </a:r>
            <a:r>
              <a:rPr lang="tk-TM" sz="2000" b="1" dirty="0" smtClean="0">
                <a:solidFill>
                  <a:srgbClr val="000000"/>
                </a:solidFill>
                <a:latin typeface="Times New Roman" panose="02020603050405020304" pitchFamily="18" charset="0"/>
                <a:ea typeface="Calibri" panose="020F0502020204030204" pitchFamily="34" charset="0"/>
              </a:rPr>
              <a:t>      </a:t>
            </a:r>
            <a:r>
              <a:rPr lang="ru-RU" sz="2000" b="1" dirty="0" smtClean="0">
                <a:solidFill>
                  <a:srgbClr val="000000"/>
                </a:solidFill>
                <a:latin typeface="Times New Roman" panose="02020603050405020304" pitchFamily="18" charset="0"/>
                <a:ea typeface="Calibri" panose="020F0502020204030204" pitchFamily="34" charset="0"/>
              </a:rPr>
              <a:t>36-surat</a:t>
            </a:r>
            <a:endParaRPr lang="ru-RU" dirty="0"/>
          </a:p>
        </p:txBody>
      </p:sp>
      <p:sp>
        <p:nvSpPr>
          <p:cNvPr id="8" name="Прямоугольник 7"/>
          <p:cNvSpPr/>
          <p:nvPr/>
        </p:nvSpPr>
        <p:spPr>
          <a:xfrm>
            <a:off x="279400" y="6445070"/>
            <a:ext cx="1625600" cy="400110"/>
          </a:xfrm>
          <a:prstGeom prst="rect">
            <a:avLst/>
          </a:prstGeom>
        </p:spPr>
        <p:txBody>
          <a:bodyPr wrap="square">
            <a:spAutoFit/>
          </a:bodyPr>
          <a:lstStyle/>
          <a:p>
            <a:pPr indent="449580">
              <a:spcAft>
                <a:spcPts val="0"/>
              </a:spcAft>
            </a:pPr>
            <a:r>
              <a:rPr lang="ru-RU" sz="2000" b="1" dirty="0" smtClean="0">
                <a:solidFill>
                  <a:srgbClr val="000000"/>
                </a:solidFill>
                <a:latin typeface="Times New Roman" panose="02020603050405020304" pitchFamily="18" charset="0"/>
                <a:ea typeface="Calibri" panose="020F0502020204030204" pitchFamily="34" charset="0"/>
              </a:rPr>
              <a:t>34-surat </a:t>
            </a:r>
            <a:endParaRPr lang="ru-RU" dirty="0"/>
          </a:p>
        </p:txBody>
      </p:sp>
    </p:spTree>
    <p:extLst>
      <p:ext uri="{BB962C8B-B14F-4D97-AF65-F5344CB8AC3E}">
        <p14:creationId xmlns:p14="http://schemas.microsoft.com/office/powerpoint/2010/main" val="18997879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3785652"/>
          </a:xfrm>
          <a:prstGeom prst="rect">
            <a:avLst/>
          </a:prstGeom>
          <a:noFill/>
        </p:spPr>
        <p:txBody>
          <a:bodyPr wrap="square" rtlCol="0">
            <a:spAutoFit/>
          </a:bodyPr>
          <a:lstStyle/>
          <a:p>
            <a:pPr algn="just"/>
            <a:r>
              <a:rPr lang="tk-TM" sz="3000" dirty="0" smtClean="0">
                <a:latin typeface="Times New Roman" panose="02020603050405020304" pitchFamily="18" charset="0"/>
                <a:cs typeface="Times New Roman" panose="02020603050405020304" pitchFamily="18" charset="0"/>
              </a:rPr>
              <a:t>	</a:t>
            </a:r>
            <a:r>
              <a:rPr lang="tk-TM" sz="3000" b="1" i="1" dirty="0" smtClean="0">
                <a:latin typeface="Times New Roman" panose="02020603050405020304" pitchFamily="18" charset="0"/>
                <a:cs typeface="Times New Roman" panose="02020603050405020304" pitchFamily="18" charset="0"/>
              </a:rPr>
              <a:t>O </a:t>
            </a:r>
            <a:r>
              <a:rPr lang="tk-TM" sz="3000" dirty="0" smtClean="0">
                <a:latin typeface="Times New Roman" panose="02020603050405020304" pitchFamily="18" charset="0"/>
                <a:cs typeface="Times New Roman" panose="02020603050405020304" pitchFamily="18" charset="0"/>
              </a:rPr>
              <a:t>nokatdan </a:t>
            </a:r>
            <a:r>
              <a:rPr lang="tk-TM" sz="3000" b="1" i="1" dirty="0" smtClean="0">
                <a:latin typeface="Times New Roman" panose="02020603050405020304" pitchFamily="18" charset="0"/>
                <a:cs typeface="Times New Roman" panose="02020603050405020304" pitchFamily="18" charset="0"/>
              </a:rPr>
              <a:t>х </a:t>
            </a:r>
            <a:r>
              <a:rPr lang="tk-TM" sz="3000" dirty="0" smtClean="0">
                <a:latin typeface="Times New Roman" panose="02020603050405020304" pitchFamily="18" charset="0"/>
                <a:cs typeface="Times New Roman" panose="02020603050405020304" pitchFamily="18" charset="0"/>
              </a:rPr>
              <a:t>oky boýunça </a:t>
            </a:r>
            <a:r>
              <a:rPr lang="tk-TM" sz="3000" b="1" i="1" dirty="0" smtClean="0">
                <a:latin typeface="Times New Roman" panose="02020603050405020304" pitchFamily="18" charset="0"/>
                <a:cs typeface="Times New Roman" panose="02020603050405020304" pitchFamily="18" charset="0"/>
              </a:rPr>
              <a:t>AD</a:t>
            </a:r>
            <a:r>
              <a:rPr lang="tk-TM" sz="3000" dirty="0" smtClean="0">
                <a:latin typeface="Times New Roman" panose="02020603050405020304" pitchFamily="18" charset="0"/>
                <a:cs typeface="Times New Roman" panose="02020603050405020304" pitchFamily="18" charset="0"/>
              </a:rPr>
              <a:t> tarapynyň ýaryna deň </a:t>
            </a:r>
            <a:r>
              <a:rPr lang="tk-TM" sz="3000" b="1" i="1" dirty="0" smtClean="0">
                <a:latin typeface="Times New Roman" panose="02020603050405020304" pitchFamily="18" charset="0"/>
                <a:cs typeface="Times New Roman" panose="02020603050405020304" pitchFamily="18" charset="0"/>
              </a:rPr>
              <a:t>О-1</a:t>
            </a:r>
            <a:r>
              <a:rPr lang="tk-TM" sz="3000" dirty="0" smtClean="0">
                <a:latin typeface="Times New Roman" panose="02020603050405020304" pitchFamily="18" charset="0"/>
                <a:cs typeface="Times New Roman" panose="02020603050405020304" pitchFamily="18" charset="0"/>
              </a:rPr>
              <a:t> we </a:t>
            </a:r>
            <a:r>
              <a:rPr lang="tk-TM" sz="3000" b="1" i="1" dirty="0" smtClean="0">
                <a:latin typeface="Times New Roman" panose="02020603050405020304" pitchFamily="18" charset="0"/>
                <a:cs typeface="Times New Roman" panose="02020603050405020304" pitchFamily="18" charset="0"/>
              </a:rPr>
              <a:t>О-2</a:t>
            </a:r>
            <a:r>
              <a:rPr lang="tk-TM" sz="3000" dirty="0" smtClean="0">
                <a:latin typeface="Times New Roman" panose="02020603050405020304" pitchFamily="18" charset="0"/>
                <a:cs typeface="Times New Roman" panose="02020603050405020304" pitchFamily="18" charset="0"/>
              </a:rPr>
              <a:t>, </a:t>
            </a:r>
            <a:r>
              <a:rPr lang="tk-TM" sz="3000" b="1" i="1" dirty="0" smtClean="0">
                <a:latin typeface="Times New Roman" panose="02020603050405020304" pitchFamily="18" charset="0"/>
                <a:cs typeface="Times New Roman" panose="02020603050405020304" pitchFamily="18" charset="0"/>
              </a:rPr>
              <a:t>y </a:t>
            </a:r>
            <a:r>
              <a:rPr lang="tk-TM" sz="3000" dirty="0" smtClean="0">
                <a:latin typeface="Times New Roman" panose="02020603050405020304" pitchFamily="18" charset="0"/>
                <a:cs typeface="Times New Roman" panose="02020603050405020304" pitchFamily="18" charset="0"/>
              </a:rPr>
              <a:t>oky boýunça</a:t>
            </a:r>
            <a:r>
              <a:rPr lang="tk-TM" sz="3000" b="1" i="1" dirty="0" smtClean="0">
                <a:latin typeface="Times New Roman" panose="02020603050405020304" pitchFamily="18" charset="0"/>
                <a:cs typeface="Times New Roman" panose="02020603050405020304" pitchFamily="18" charset="0"/>
              </a:rPr>
              <a:t> AB</a:t>
            </a:r>
            <a:r>
              <a:rPr lang="tk-TM" sz="3000" dirty="0" smtClean="0">
                <a:latin typeface="Times New Roman" panose="02020603050405020304" pitchFamily="18" charset="0"/>
                <a:cs typeface="Times New Roman" panose="02020603050405020304" pitchFamily="18" charset="0"/>
              </a:rPr>
              <a:t> tarapynyň ýaryna deň  </a:t>
            </a:r>
            <a:r>
              <a:rPr lang="tk-TM" sz="3000" b="1" i="1" dirty="0" smtClean="0">
                <a:latin typeface="Times New Roman" panose="02020603050405020304" pitchFamily="18" charset="0"/>
                <a:cs typeface="Times New Roman" panose="02020603050405020304" pitchFamily="18" charset="0"/>
              </a:rPr>
              <a:t>О-3</a:t>
            </a:r>
            <a:r>
              <a:rPr lang="tk-TM" sz="3000" dirty="0" smtClean="0">
                <a:latin typeface="Times New Roman" panose="02020603050405020304" pitchFamily="18" charset="0"/>
                <a:cs typeface="Times New Roman" panose="02020603050405020304" pitchFamily="18" charset="0"/>
              </a:rPr>
              <a:t> we </a:t>
            </a:r>
            <a:r>
              <a:rPr lang="tk-TM" sz="3000" b="1" i="1" dirty="0" smtClean="0">
                <a:latin typeface="Times New Roman" panose="02020603050405020304" pitchFamily="18" charset="0"/>
                <a:cs typeface="Times New Roman" panose="02020603050405020304" pitchFamily="18" charset="0"/>
              </a:rPr>
              <a:t>О-4 </a:t>
            </a:r>
            <a:r>
              <a:rPr lang="tk-TM" sz="3000" dirty="0" smtClean="0">
                <a:latin typeface="Times New Roman" panose="02020603050405020304" pitchFamily="18" charset="0"/>
                <a:cs typeface="Times New Roman" panose="02020603050405020304" pitchFamily="18" charset="0"/>
              </a:rPr>
              <a:t>kesimleri geçireliň. </a:t>
            </a:r>
            <a:r>
              <a:rPr lang="tk-TM" sz="3000" b="1" i="1" dirty="0" smtClean="0">
                <a:latin typeface="Times New Roman" panose="02020603050405020304" pitchFamily="18" charset="0"/>
                <a:cs typeface="Times New Roman" panose="02020603050405020304" pitchFamily="18" charset="0"/>
              </a:rPr>
              <a:t>1</a:t>
            </a:r>
            <a:r>
              <a:rPr lang="tk-TM" sz="3000" i="1" dirty="0" smtClean="0">
                <a:latin typeface="Times New Roman" panose="02020603050405020304" pitchFamily="18" charset="0"/>
                <a:cs typeface="Times New Roman" panose="02020603050405020304" pitchFamily="18" charset="0"/>
              </a:rPr>
              <a:t>,</a:t>
            </a:r>
            <a:r>
              <a:rPr lang="tk-TM" sz="3000" b="1" i="1" dirty="0" smtClean="0">
                <a:latin typeface="Times New Roman" panose="02020603050405020304" pitchFamily="18" charset="0"/>
                <a:cs typeface="Times New Roman" panose="02020603050405020304" pitchFamily="18" charset="0"/>
              </a:rPr>
              <a:t>2</a:t>
            </a:r>
            <a:r>
              <a:rPr lang="tk-TM" sz="3000" i="1" dirty="0" smtClean="0">
                <a:latin typeface="Times New Roman" panose="02020603050405020304" pitchFamily="18" charset="0"/>
                <a:cs typeface="Times New Roman" panose="02020603050405020304" pitchFamily="18" charset="0"/>
              </a:rPr>
              <a:t>,</a:t>
            </a:r>
            <a:r>
              <a:rPr lang="tk-TM" sz="3000" b="1" i="1" dirty="0" smtClean="0">
                <a:latin typeface="Times New Roman" panose="02020603050405020304" pitchFamily="18" charset="0"/>
                <a:cs typeface="Times New Roman" panose="02020603050405020304" pitchFamily="18" charset="0"/>
              </a:rPr>
              <a:t>3</a:t>
            </a:r>
            <a:r>
              <a:rPr lang="tk-TM" sz="3000" i="1" dirty="0" smtClean="0">
                <a:latin typeface="Times New Roman" panose="02020603050405020304" pitchFamily="18" charset="0"/>
                <a:cs typeface="Times New Roman" panose="02020603050405020304" pitchFamily="18" charset="0"/>
              </a:rPr>
              <a:t>,</a:t>
            </a:r>
            <a:r>
              <a:rPr lang="tk-TM" sz="3000" b="1" i="1" dirty="0" smtClean="0">
                <a:latin typeface="Times New Roman" panose="02020603050405020304" pitchFamily="18" charset="0"/>
                <a:cs typeface="Times New Roman" panose="02020603050405020304" pitchFamily="18" charset="0"/>
              </a:rPr>
              <a:t>4 </a:t>
            </a:r>
            <a:r>
              <a:rPr lang="tk-TM" sz="3000" dirty="0" smtClean="0">
                <a:latin typeface="Times New Roman" panose="02020603050405020304" pitchFamily="18" charset="0"/>
                <a:cs typeface="Times New Roman" panose="02020603050405020304" pitchFamily="18" charset="0"/>
              </a:rPr>
              <a:t>nokatlardan, </a:t>
            </a:r>
            <a:r>
              <a:rPr lang="tk-TM" sz="3000" b="1" dirty="0" smtClean="0">
                <a:latin typeface="Times New Roman" panose="02020603050405020304" pitchFamily="18" charset="0"/>
                <a:cs typeface="Times New Roman" panose="02020603050405020304" pitchFamily="18" charset="0"/>
              </a:rPr>
              <a:t>х</a:t>
            </a:r>
            <a:r>
              <a:rPr lang="tk-TM" sz="3000" dirty="0" smtClean="0">
                <a:latin typeface="Times New Roman" panose="02020603050405020304" pitchFamily="18" charset="0"/>
                <a:cs typeface="Times New Roman" panose="02020603050405020304" pitchFamily="18" charset="0"/>
              </a:rPr>
              <a:t> we </a:t>
            </a:r>
            <a:r>
              <a:rPr lang="tk-TM" sz="3000" b="1" dirty="0" smtClean="0">
                <a:latin typeface="Times New Roman" panose="02020603050405020304" pitchFamily="18" charset="0"/>
                <a:cs typeface="Times New Roman" panose="02020603050405020304" pitchFamily="18" charset="0"/>
              </a:rPr>
              <a:t>y </a:t>
            </a:r>
            <a:r>
              <a:rPr lang="tk-TM" sz="3000" dirty="0" smtClean="0">
                <a:latin typeface="Times New Roman" panose="02020603050405020304" pitchFamily="18" charset="0"/>
                <a:cs typeface="Times New Roman" panose="02020603050405020304" pitchFamily="18" charset="0"/>
              </a:rPr>
              <a:t>oklaryna parallel göni </a:t>
            </a:r>
            <a:r>
              <a:rPr lang="tk-TM" sz="3000" dirty="0" smtClean="0">
                <a:latin typeface="Times New Roman" panose="02020603050405020304" pitchFamily="18" charset="0"/>
                <a:cs typeface="Times New Roman" panose="02020603050405020304" pitchFamily="18" charset="0"/>
              </a:rPr>
              <a:t>çyzyklary </a:t>
            </a:r>
            <a:r>
              <a:rPr lang="tk-TM" sz="3000" dirty="0" smtClean="0">
                <a:latin typeface="Times New Roman" panose="02020603050405020304" pitchFamily="18" charset="0"/>
                <a:cs typeface="Times New Roman" panose="02020603050405020304" pitchFamily="18" charset="0"/>
              </a:rPr>
              <a:t>geçireliň, olaryň kesişmesinde şekiliň depelerini - </a:t>
            </a:r>
            <a:r>
              <a:rPr lang="tk-TM" sz="3000" b="1" i="1" dirty="0" smtClean="0">
                <a:latin typeface="Times New Roman" panose="02020603050405020304" pitchFamily="18" charset="0"/>
                <a:cs typeface="Times New Roman" panose="02020603050405020304" pitchFamily="18" charset="0"/>
              </a:rPr>
              <a:t>АВСD</a:t>
            </a:r>
            <a:r>
              <a:rPr lang="tk-TM" sz="3000" dirty="0" smtClean="0">
                <a:latin typeface="Times New Roman" panose="02020603050405020304" pitchFamily="18" charset="0"/>
                <a:cs typeface="Times New Roman" panose="02020603050405020304" pitchFamily="18" charset="0"/>
              </a:rPr>
              <a:t> gönüburçlugyň şekilini alarys. </a:t>
            </a:r>
            <a:r>
              <a:rPr lang="tk-TM" sz="3000" i="1" dirty="0" smtClean="0">
                <a:solidFill>
                  <a:srgbClr val="7030A0"/>
                </a:solidFill>
                <a:latin typeface="Times New Roman" panose="02020603050405020304" pitchFamily="18" charset="0"/>
                <a:cs typeface="Times New Roman" panose="02020603050405020304" pitchFamily="18" charset="0"/>
              </a:rPr>
              <a:t>36-suratda</a:t>
            </a:r>
            <a:r>
              <a:rPr lang="tk-TM" sz="3000" dirty="0" smtClean="0">
                <a:latin typeface="Times New Roman" panose="02020603050405020304" pitchFamily="18" charset="0"/>
                <a:cs typeface="Times New Roman" panose="02020603050405020304" pitchFamily="18" charset="0"/>
              </a:rPr>
              <a:t> gönüburçlugyň gönüburçly dimetriýada suraty şekillendirilen. </a:t>
            </a:r>
            <a:r>
              <a:rPr lang="tk-TM" sz="3000" b="1" i="1" dirty="0" smtClean="0">
                <a:latin typeface="Times New Roman" panose="02020603050405020304" pitchFamily="18" charset="0"/>
                <a:cs typeface="Times New Roman" panose="02020603050405020304" pitchFamily="18" charset="0"/>
              </a:rPr>
              <a:t>ВС</a:t>
            </a:r>
            <a:r>
              <a:rPr lang="tk-TM" sz="3000" dirty="0" smtClean="0">
                <a:latin typeface="Times New Roman" panose="02020603050405020304" pitchFamily="18" charset="0"/>
                <a:cs typeface="Times New Roman" panose="02020603050405020304" pitchFamily="18" charset="0"/>
              </a:rPr>
              <a:t> we </a:t>
            </a:r>
            <a:r>
              <a:rPr lang="tk-TM" sz="3000" b="1" i="1" dirty="0" smtClean="0">
                <a:latin typeface="Times New Roman" panose="02020603050405020304" pitchFamily="18" charset="0"/>
                <a:cs typeface="Times New Roman" panose="02020603050405020304" pitchFamily="18" charset="0"/>
              </a:rPr>
              <a:t>АD </a:t>
            </a:r>
            <a:r>
              <a:rPr lang="tk-TM" sz="3000" dirty="0" smtClean="0">
                <a:latin typeface="Times New Roman" panose="02020603050405020304" pitchFamily="18" charset="0"/>
                <a:cs typeface="Times New Roman" panose="02020603050405020304" pitchFamily="18" charset="0"/>
              </a:rPr>
              <a:t>taraplary hakyky ululygynda çekilen, </a:t>
            </a:r>
            <a:r>
              <a:rPr lang="tk-TM" sz="3000" b="1" i="1" dirty="0" smtClean="0">
                <a:latin typeface="Times New Roman" panose="02020603050405020304" pitchFamily="18" charset="0"/>
                <a:cs typeface="Times New Roman" panose="02020603050405020304" pitchFamily="18" charset="0"/>
              </a:rPr>
              <a:t>АВ</a:t>
            </a:r>
            <a:r>
              <a:rPr lang="tk-TM" sz="3000" dirty="0" smtClean="0">
                <a:latin typeface="Times New Roman" panose="02020603050405020304" pitchFamily="18" charset="0"/>
                <a:cs typeface="Times New Roman" panose="02020603050405020304" pitchFamily="18" charset="0"/>
              </a:rPr>
              <a:t> we </a:t>
            </a:r>
            <a:r>
              <a:rPr lang="tk-TM" sz="3000" b="1" i="1" dirty="0" smtClean="0">
                <a:latin typeface="Times New Roman" panose="02020603050405020304" pitchFamily="18" charset="0"/>
                <a:cs typeface="Times New Roman" panose="02020603050405020304" pitchFamily="18" charset="0"/>
              </a:rPr>
              <a:t>СD </a:t>
            </a:r>
            <a:r>
              <a:rPr lang="tk-TM" sz="3000" dirty="0" smtClean="0">
                <a:latin typeface="Times New Roman" panose="02020603050405020304" pitchFamily="18" charset="0"/>
                <a:cs typeface="Times New Roman" panose="02020603050405020304" pitchFamily="18" charset="0"/>
              </a:rPr>
              <a:t>taraplary iki esse kiçeldilen. Şeýlelikde, gönüburçlugyň </a:t>
            </a:r>
            <a:r>
              <a:rPr lang="tk-TM" sz="3000" dirty="0" smtClean="0">
                <a:latin typeface="Times New Roman" panose="02020603050405020304" pitchFamily="18" charset="0"/>
                <a:cs typeface="Times New Roman" panose="02020603050405020304" pitchFamily="18" charset="0"/>
              </a:rPr>
              <a:t>çyzgysyny, izometriýadaky şekili </a:t>
            </a:r>
            <a:r>
              <a:rPr lang="tk-TM" sz="3000" dirty="0" smtClean="0">
                <a:latin typeface="Times New Roman" panose="02020603050405020304" pitchFamily="18" charset="0"/>
                <a:cs typeface="Times New Roman" panose="02020603050405020304" pitchFamily="18" charset="0"/>
              </a:rPr>
              <a:t>bilen deňeşdirende, </a:t>
            </a:r>
            <a:r>
              <a:rPr lang="tk-TM" sz="3000" dirty="0" smtClean="0">
                <a:latin typeface="Times New Roman" panose="02020603050405020304" pitchFamily="18" charset="0"/>
                <a:cs typeface="Times New Roman" panose="02020603050405020304" pitchFamily="18" charset="0"/>
              </a:rPr>
              <a:t>dimetriýada aýdyňlygy pes </a:t>
            </a:r>
            <a:r>
              <a:rPr lang="tk-TM" sz="3000" dirty="0" smtClean="0">
                <a:latin typeface="Times New Roman" panose="02020603050405020304" pitchFamily="18" charset="0"/>
                <a:cs typeface="Times New Roman" panose="02020603050405020304" pitchFamily="18" charset="0"/>
              </a:rPr>
              <a:t>bolýar. </a:t>
            </a:r>
            <a:endParaRPr lang="tk-TM" sz="30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0700" y="3820068"/>
            <a:ext cx="10401300" cy="3037932"/>
          </a:xfrm>
          <a:prstGeom prst="rect">
            <a:avLst/>
          </a:prstGeom>
          <a:noFill/>
          <a:ln>
            <a:noFill/>
          </a:ln>
        </p:spPr>
      </p:pic>
      <p:sp>
        <p:nvSpPr>
          <p:cNvPr id="7" name="Прямоугольник 6"/>
          <p:cNvSpPr/>
          <p:nvPr/>
        </p:nvSpPr>
        <p:spPr>
          <a:xfrm>
            <a:off x="6743452" y="6375280"/>
            <a:ext cx="4906433" cy="400110"/>
          </a:xfrm>
          <a:prstGeom prst="rect">
            <a:avLst/>
          </a:prstGeom>
        </p:spPr>
        <p:txBody>
          <a:bodyPr wrap="square">
            <a:spAutoFit/>
          </a:bodyPr>
          <a:lstStyle/>
          <a:p>
            <a:pPr indent="449580">
              <a:spcAft>
                <a:spcPts val="0"/>
              </a:spcAft>
            </a:pPr>
            <a:r>
              <a:rPr lang="ru-RU" sz="2000" b="1" dirty="0" smtClean="0">
                <a:solidFill>
                  <a:srgbClr val="000000"/>
                </a:solidFill>
                <a:latin typeface="Times New Roman" panose="02020603050405020304" pitchFamily="18" charset="0"/>
                <a:ea typeface="Calibri" panose="020F0502020204030204" pitchFamily="34" charset="0"/>
              </a:rPr>
              <a:t>35-surat                           </a:t>
            </a:r>
            <a:r>
              <a:rPr lang="tk-TM" sz="2000" b="1" dirty="0" smtClean="0">
                <a:solidFill>
                  <a:srgbClr val="000000"/>
                </a:solidFill>
                <a:latin typeface="Times New Roman" panose="02020603050405020304" pitchFamily="18" charset="0"/>
                <a:ea typeface="Calibri" panose="020F0502020204030204" pitchFamily="34" charset="0"/>
              </a:rPr>
              <a:t>      </a:t>
            </a:r>
            <a:r>
              <a:rPr lang="ru-RU" sz="2000" b="1" dirty="0" smtClean="0">
                <a:solidFill>
                  <a:srgbClr val="000000"/>
                </a:solidFill>
                <a:latin typeface="Times New Roman" panose="02020603050405020304" pitchFamily="18" charset="0"/>
                <a:ea typeface="Calibri" panose="020F0502020204030204" pitchFamily="34" charset="0"/>
              </a:rPr>
              <a:t>36-surat</a:t>
            </a:r>
            <a:endParaRPr lang="ru-RU" dirty="0"/>
          </a:p>
        </p:txBody>
      </p:sp>
      <p:sp>
        <p:nvSpPr>
          <p:cNvPr id="8" name="Прямоугольник 7"/>
          <p:cNvSpPr/>
          <p:nvPr/>
        </p:nvSpPr>
        <p:spPr>
          <a:xfrm>
            <a:off x="622300" y="6311660"/>
            <a:ext cx="1625600" cy="400110"/>
          </a:xfrm>
          <a:prstGeom prst="rect">
            <a:avLst/>
          </a:prstGeom>
        </p:spPr>
        <p:txBody>
          <a:bodyPr wrap="square">
            <a:spAutoFit/>
          </a:bodyPr>
          <a:lstStyle/>
          <a:p>
            <a:pPr indent="449580">
              <a:spcAft>
                <a:spcPts val="0"/>
              </a:spcAft>
            </a:pPr>
            <a:r>
              <a:rPr lang="ru-RU" sz="2000" b="1" dirty="0" smtClean="0">
                <a:solidFill>
                  <a:srgbClr val="000000"/>
                </a:solidFill>
                <a:latin typeface="Times New Roman" panose="02020603050405020304" pitchFamily="18" charset="0"/>
                <a:ea typeface="Calibri" panose="020F0502020204030204" pitchFamily="34" charset="0"/>
              </a:rPr>
              <a:t>34-surat </a:t>
            </a:r>
            <a:endParaRPr lang="ru-RU" dirty="0"/>
          </a:p>
        </p:txBody>
      </p:sp>
    </p:spTree>
    <p:extLst>
      <p:ext uri="{BB962C8B-B14F-4D97-AF65-F5344CB8AC3E}">
        <p14:creationId xmlns:p14="http://schemas.microsoft.com/office/powerpoint/2010/main" val="2642502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3785652"/>
          </a:xfrm>
          <a:prstGeom prst="rect">
            <a:avLst/>
          </a:prstGeom>
          <a:noFill/>
        </p:spPr>
        <p:txBody>
          <a:bodyPr wrap="square" rtlCol="0">
            <a:spAutoFit/>
          </a:bodyPr>
          <a:lstStyle/>
          <a:p>
            <a:pPr algn="just"/>
            <a:r>
              <a:rPr lang="tk-TM" sz="3000" dirty="0" smtClean="0">
                <a:latin typeface="Times New Roman" panose="02020603050405020304" pitchFamily="18" charset="0"/>
                <a:cs typeface="Times New Roman" panose="02020603050405020304" pitchFamily="18" charset="0"/>
              </a:rPr>
              <a:t>	Gorizontal göni çyzyk indiki şekilde çekilýär. Çyzgy tagtasynyň ýokarky gyrasyndan deň aralykda daşlaşýan, birnaçe nokatlary belläp, we bellenen nokatlary birleşdirýän ýaly, howada sag elimiz bilen çepden saga hereket etmeli. Şeýle türgenleşigi birnäçe gezek gaýtalap, ondan söňra göni çyzygy uzyn inçe çyzyk bilen çekmeli. Emele gelen çyzykdaky gyşarmalary düzetmeli, we soňra galam bilen has ýogyn çyzyklary geçirmeli </a:t>
            </a:r>
            <a:r>
              <a:rPr lang="tk-TM" sz="3000" i="1" dirty="0" smtClean="0">
                <a:solidFill>
                  <a:srgbClr val="7030A0"/>
                </a:solidFill>
                <a:latin typeface="Times New Roman" panose="02020603050405020304" pitchFamily="18" charset="0"/>
                <a:cs typeface="Times New Roman" panose="02020603050405020304" pitchFamily="18" charset="0"/>
              </a:rPr>
              <a:t>(1-surat)</a:t>
            </a:r>
            <a:r>
              <a:rPr lang="tk-TM" sz="3000" dirty="0" smtClean="0">
                <a:latin typeface="Times New Roman" panose="02020603050405020304" pitchFamily="18" charset="0"/>
                <a:cs typeface="Times New Roman" panose="02020603050405020304" pitchFamily="18" charset="0"/>
              </a:rPr>
              <a:t>. </a:t>
            </a:r>
          </a:p>
          <a:p>
            <a:pPr algn="just"/>
            <a:r>
              <a:rPr lang="tk-TM" sz="3000" dirty="0" smtClean="0">
                <a:latin typeface="Times New Roman" panose="02020603050405020304" pitchFamily="18" charset="0"/>
                <a:cs typeface="Times New Roman" panose="02020603050405020304" pitchFamily="18" charset="0"/>
              </a:rPr>
              <a:t>	Wertikal göni çyzyklar hem, gorizontal çyzyklaryň çekilişi ýaly, ýokardan aşak, şol bir düzgün boýunça çekilýär </a:t>
            </a:r>
            <a:r>
              <a:rPr lang="tk-TM" sz="3000" i="1" dirty="0" smtClean="0">
                <a:solidFill>
                  <a:srgbClr val="7030A0"/>
                </a:solidFill>
                <a:latin typeface="Times New Roman" panose="02020603050405020304" pitchFamily="18" charset="0"/>
                <a:cs typeface="Times New Roman" panose="02020603050405020304" pitchFamily="18" charset="0"/>
              </a:rPr>
              <a:t>(2-surat)</a:t>
            </a:r>
            <a:r>
              <a:rPr lang="tk-TM" sz="3000" dirty="0" smtClean="0">
                <a:latin typeface="Times New Roman" panose="02020603050405020304" pitchFamily="18" charset="0"/>
                <a:cs typeface="Times New Roman" panose="02020603050405020304" pitchFamily="18" charset="0"/>
              </a:rPr>
              <a:t>.  	</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90692" y="3785653"/>
            <a:ext cx="6743759" cy="2255628"/>
          </a:xfrm>
          <a:prstGeom prst="rect">
            <a:avLst/>
          </a:prstGeom>
          <a:noFill/>
          <a:ln>
            <a:noFill/>
          </a:ln>
        </p:spPr>
      </p:pic>
      <p:sp>
        <p:nvSpPr>
          <p:cNvPr id="2" name="TextBox 1"/>
          <p:cNvSpPr txBox="1"/>
          <p:nvPr/>
        </p:nvSpPr>
        <p:spPr>
          <a:xfrm>
            <a:off x="3491344" y="6201295"/>
            <a:ext cx="6043353" cy="400110"/>
          </a:xfrm>
          <a:prstGeom prst="rect">
            <a:avLst/>
          </a:prstGeom>
          <a:noFill/>
        </p:spPr>
        <p:txBody>
          <a:bodyPr wrap="square" rtlCol="0">
            <a:spAutoFit/>
          </a:bodyPr>
          <a:lstStyle/>
          <a:p>
            <a:r>
              <a:rPr lang="tk-TM" sz="2000"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1-surat                                                    </a:t>
            </a:r>
            <a:r>
              <a:rPr lang="tk-TM" sz="2000" b="1"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2-surat</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64084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4247317"/>
          </a:xfrm>
          <a:prstGeom prst="rect">
            <a:avLst/>
          </a:prstGeom>
          <a:noFill/>
        </p:spPr>
        <p:txBody>
          <a:bodyPr wrap="square" rtlCol="0">
            <a:spAutoFit/>
          </a:bodyPr>
          <a:lstStyle/>
          <a:p>
            <a:pPr algn="ctr"/>
            <a:r>
              <a:rPr lang="tk-TM" sz="3000" dirty="0" smtClean="0">
                <a:latin typeface="Times New Roman" panose="02020603050405020304" pitchFamily="18" charset="0"/>
                <a:cs typeface="Times New Roman" panose="02020603050405020304" pitchFamily="18" charset="0"/>
              </a:rPr>
              <a:t>	</a:t>
            </a:r>
            <a:r>
              <a:rPr lang="tk-TM" sz="3000" b="1" dirty="0">
                <a:latin typeface="Times New Roman" panose="02020603050405020304" pitchFamily="18" charset="0"/>
                <a:cs typeface="Times New Roman" panose="02020603050405020304" pitchFamily="18" charset="0"/>
              </a:rPr>
              <a:t>4</a:t>
            </a:r>
            <a:r>
              <a:rPr lang="ru-RU" sz="3000" b="1" dirty="0" smtClean="0">
                <a:latin typeface="Times New Roman" panose="02020603050405020304" pitchFamily="18" charset="0"/>
                <a:cs typeface="Times New Roman" panose="02020603050405020304" pitchFamily="18" charset="0"/>
              </a:rPr>
              <a:t>.4</a:t>
            </a:r>
            <a:r>
              <a:rPr lang="ru-RU" sz="3000" b="1" dirty="0">
                <a:latin typeface="Times New Roman" panose="02020603050405020304" pitchFamily="18" charset="0"/>
                <a:cs typeface="Times New Roman" panose="02020603050405020304" pitchFamily="18" charset="0"/>
              </a:rPr>
              <a:t>. </a:t>
            </a:r>
            <a:r>
              <a:rPr lang="tk-TM" sz="3000" b="1" dirty="0" smtClean="0">
                <a:latin typeface="Times New Roman" panose="02020603050405020304" pitchFamily="18" charset="0"/>
                <a:cs typeface="Times New Roman" panose="02020603050405020304" pitchFamily="18" charset="0"/>
              </a:rPr>
              <a:t>Dogry altyburçlugyň gurluşy</a:t>
            </a:r>
            <a:r>
              <a:rPr lang="ru-RU" sz="3000" b="1" dirty="0" smtClean="0">
                <a:latin typeface="Times New Roman" panose="02020603050405020304" pitchFamily="18" charset="0"/>
                <a:cs typeface="Times New Roman" panose="02020603050405020304" pitchFamily="18" charset="0"/>
              </a:rPr>
              <a:t>.</a:t>
            </a:r>
            <a:r>
              <a:rPr lang="ru-RU" sz="3000" dirty="0">
                <a:latin typeface="Times New Roman" panose="02020603050405020304" pitchFamily="18" charset="0"/>
                <a:cs typeface="Times New Roman" panose="02020603050405020304" pitchFamily="18" charset="0"/>
              </a:rPr>
              <a:t> </a:t>
            </a:r>
          </a:p>
          <a:p>
            <a:pPr algn="just"/>
            <a:r>
              <a:rPr lang="tk-TM" sz="3000" dirty="0" smtClean="0">
                <a:latin typeface="Times New Roman" panose="02020603050405020304" pitchFamily="18" charset="0"/>
                <a:cs typeface="Times New Roman" panose="02020603050405020304" pitchFamily="18" charset="0"/>
              </a:rPr>
              <a:t>	Dogry altyburçlugy çekmek üçin goşmaça gurluşlary ulanýarys, şeýlelikde, surat has takyk bolýar. Inçe çyzyklar bilen kwadratyň suratyny gurmaga başlalyň </a:t>
            </a:r>
            <a:r>
              <a:rPr lang="tk-TM" sz="3000" i="1" dirty="0" smtClean="0">
                <a:solidFill>
                  <a:srgbClr val="7030A0"/>
                </a:solidFill>
                <a:latin typeface="Times New Roman" panose="02020603050405020304" pitchFamily="18" charset="0"/>
                <a:cs typeface="Times New Roman" panose="02020603050405020304" pitchFamily="18" charset="0"/>
              </a:rPr>
              <a:t>(37-surat)</a:t>
            </a:r>
            <a:r>
              <a:rPr lang="tk-TM" sz="3000" i="1" dirty="0" smtClean="0">
                <a:latin typeface="Times New Roman" panose="02020603050405020304" pitchFamily="18" charset="0"/>
                <a:cs typeface="Times New Roman" panose="02020603050405020304" pitchFamily="18" charset="0"/>
              </a:rPr>
              <a:t>. </a:t>
            </a:r>
            <a:r>
              <a:rPr lang="tk-TM" sz="3000" dirty="0" smtClean="0">
                <a:latin typeface="Times New Roman" panose="02020603050405020304" pitchFamily="18" charset="0"/>
                <a:cs typeface="Times New Roman" panose="02020603050405020304" pitchFamily="18" charset="0"/>
              </a:rPr>
              <a:t>Merkezinden, onuň degişli taraplaryna, iki sani özara perpendikulýar bolan, </a:t>
            </a:r>
            <a:r>
              <a:rPr lang="tk-TM" sz="3000" b="1" i="1" dirty="0" smtClean="0">
                <a:latin typeface="Times New Roman" panose="02020603050405020304" pitchFamily="18" charset="0"/>
                <a:cs typeface="Times New Roman" panose="02020603050405020304" pitchFamily="18" charset="0"/>
              </a:rPr>
              <a:t>O</a:t>
            </a:r>
            <a:r>
              <a:rPr lang="tk-TM" sz="3000" dirty="0" smtClean="0">
                <a:latin typeface="Times New Roman" panose="02020603050405020304" pitchFamily="18" charset="0"/>
                <a:cs typeface="Times New Roman" panose="02020603050405020304" pitchFamily="18" charset="0"/>
              </a:rPr>
              <a:t> nokatda kesişýän, inçe göni çyzyk geçireliň. </a:t>
            </a:r>
            <a:r>
              <a:rPr lang="tk-TM" sz="3000" b="1" i="1" dirty="0" smtClean="0">
                <a:latin typeface="Times New Roman" panose="02020603050405020304" pitchFamily="18" charset="0"/>
                <a:cs typeface="Times New Roman" panose="02020603050405020304" pitchFamily="18" charset="0"/>
              </a:rPr>
              <a:t>AD</a:t>
            </a:r>
            <a:r>
              <a:rPr lang="tk-TM" sz="3000" dirty="0" smtClean="0">
                <a:latin typeface="Times New Roman" panose="02020603050405020304" pitchFamily="18" charset="0"/>
                <a:cs typeface="Times New Roman" panose="02020603050405020304" pitchFamily="18" charset="0"/>
              </a:rPr>
              <a:t> göni çyzyk altyburçlugyň gorizontal oky bolar. Ondan soň kwadratyň çep we sag </a:t>
            </a:r>
            <a:r>
              <a:rPr lang="tk-TM" sz="3000" dirty="0" smtClean="0">
                <a:latin typeface="Times New Roman" panose="02020603050405020304" pitchFamily="18" charset="0"/>
                <a:cs typeface="Times New Roman" panose="02020603050405020304" pitchFamily="18" charset="0"/>
              </a:rPr>
              <a:t>bölegini,</a:t>
            </a:r>
            <a:r>
              <a:rPr lang="tk-TM" sz="3000" b="1" i="1" dirty="0">
                <a:latin typeface="Times New Roman" panose="02020603050405020304" pitchFamily="18" charset="0"/>
                <a:cs typeface="Times New Roman" panose="02020603050405020304" pitchFamily="18" charset="0"/>
              </a:rPr>
              <a:t> KL</a:t>
            </a:r>
            <a:r>
              <a:rPr lang="tk-TM" sz="3000" dirty="0">
                <a:latin typeface="Times New Roman" panose="02020603050405020304" pitchFamily="18" charset="0"/>
                <a:cs typeface="Times New Roman" panose="02020603050405020304" pitchFamily="18" charset="0"/>
              </a:rPr>
              <a:t> we </a:t>
            </a:r>
            <a:r>
              <a:rPr lang="tk-TM" sz="3000" b="1" i="1" dirty="0">
                <a:latin typeface="Times New Roman" panose="02020603050405020304" pitchFamily="18" charset="0"/>
                <a:cs typeface="Times New Roman" panose="02020603050405020304" pitchFamily="18" charset="0"/>
              </a:rPr>
              <a:t>MN</a:t>
            </a:r>
            <a:r>
              <a:rPr lang="tk-TM" sz="3000" dirty="0">
                <a:latin typeface="Times New Roman" panose="02020603050405020304" pitchFamily="18" charset="0"/>
                <a:cs typeface="Times New Roman" panose="02020603050405020304" pitchFamily="18" charset="0"/>
              </a:rPr>
              <a:t> </a:t>
            </a:r>
            <a:r>
              <a:rPr lang="tk-TM" sz="3000" dirty="0" smtClean="0">
                <a:latin typeface="Times New Roman" panose="02020603050405020304" pitchFamily="18" charset="0"/>
                <a:cs typeface="Times New Roman" panose="02020603050405020304" pitchFamily="18" charset="0"/>
              </a:rPr>
              <a:t>wertikal </a:t>
            </a:r>
            <a:r>
              <a:rPr lang="tk-TM" sz="3000" dirty="0" smtClean="0">
                <a:latin typeface="Times New Roman" panose="02020603050405020304" pitchFamily="18" charset="0"/>
                <a:cs typeface="Times New Roman" panose="02020603050405020304" pitchFamily="18" charset="0"/>
              </a:rPr>
              <a:t>göni </a:t>
            </a:r>
            <a:r>
              <a:rPr lang="tk-TM" sz="3000" dirty="0" smtClean="0">
                <a:latin typeface="Times New Roman" panose="02020603050405020304" pitchFamily="18" charset="0"/>
                <a:cs typeface="Times New Roman" panose="02020603050405020304" pitchFamily="18" charset="0"/>
              </a:rPr>
              <a:t>çyzyklar </a:t>
            </a:r>
            <a:r>
              <a:rPr lang="tk-TM" sz="3000" dirty="0" smtClean="0">
                <a:latin typeface="Times New Roman" panose="02020603050405020304" pitchFamily="18" charset="0"/>
                <a:cs typeface="Times New Roman" panose="02020603050405020304" pitchFamily="18" charset="0"/>
              </a:rPr>
              <a:t>bilen </a:t>
            </a:r>
            <a:r>
              <a:rPr lang="tk-TM" sz="3000" dirty="0" smtClean="0">
                <a:latin typeface="Times New Roman" panose="02020603050405020304" pitchFamily="18" charset="0"/>
                <a:cs typeface="Times New Roman" panose="02020603050405020304" pitchFamily="18" charset="0"/>
              </a:rPr>
              <a:t>iki deň böleliň</a:t>
            </a:r>
            <a:r>
              <a:rPr lang="tk-TM" sz="3000" dirty="0" smtClean="0">
                <a:latin typeface="Times New Roman" panose="02020603050405020304" pitchFamily="18" charset="0"/>
                <a:cs typeface="Times New Roman" panose="02020603050405020304" pitchFamily="18" charset="0"/>
              </a:rPr>
              <a:t>. Soňra wertikal okunyň ýokarky bölegini iki deň </a:t>
            </a:r>
            <a:r>
              <a:rPr lang="tk-TM" sz="3000" dirty="0" smtClean="0">
                <a:latin typeface="Times New Roman" panose="02020603050405020304" pitchFamily="18" charset="0"/>
                <a:cs typeface="Times New Roman" panose="02020603050405020304" pitchFamily="18" charset="0"/>
              </a:rPr>
              <a:t>bölüp</a:t>
            </a:r>
            <a:r>
              <a:rPr lang="tk-TM" sz="3000" dirty="0" smtClean="0">
                <a:latin typeface="Times New Roman" panose="02020603050405020304" pitchFamily="18" charset="0"/>
                <a:cs typeface="Times New Roman" panose="02020603050405020304" pitchFamily="18" charset="0"/>
              </a:rPr>
              <a:t>,</a:t>
            </a:r>
            <a:r>
              <a:rPr lang="tk-TM" sz="3000" b="1" i="1" dirty="0" smtClean="0">
                <a:latin typeface="Times New Roman" panose="02020603050405020304" pitchFamily="18" charset="0"/>
                <a:cs typeface="Times New Roman" panose="02020603050405020304" pitchFamily="18" charset="0"/>
              </a:rPr>
              <a:t> </a:t>
            </a:r>
            <a:r>
              <a:rPr lang="tk-TM" sz="3000" b="1" i="1" dirty="0" smtClean="0">
                <a:latin typeface="Times New Roman" panose="02020603050405020304" pitchFamily="18" charset="0"/>
                <a:cs typeface="Times New Roman" panose="02020603050405020304" pitchFamily="18" charset="0"/>
              </a:rPr>
              <a:t>О-1=1-2 </a:t>
            </a:r>
            <a:r>
              <a:rPr lang="tk-TM" sz="3000" dirty="0" smtClean="0">
                <a:latin typeface="Times New Roman" panose="02020603050405020304" pitchFamily="18" charset="0"/>
                <a:cs typeface="Times New Roman" panose="02020603050405020304" pitchFamily="18" charset="0"/>
              </a:rPr>
              <a:t>kesimleri alarys. </a:t>
            </a:r>
            <a:endParaRPr lang="tk-TM" sz="3000" dirty="0">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38654" y="3745003"/>
            <a:ext cx="8106684" cy="3063875"/>
          </a:xfrm>
          <a:prstGeom prst="rect">
            <a:avLst/>
          </a:prstGeom>
          <a:noFill/>
          <a:ln>
            <a:noFill/>
          </a:ln>
        </p:spPr>
      </p:pic>
      <p:sp>
        <p:nvSpPr>
          <p:cNvPr id="3" name="Прямоугольник 2"/>
          <p:cNvSpPr/>
          <p:nvPr/>
        </p:nvSpPr>
        <p:spPr>
          <a:xfrm>
            <a:off x="1827891" y="6408768"/>
            <a:ext cx="1144024" cy="400110"/>
          </a:xfrm>
          <a:prstGeom prst="rect">
            <a:avLst/>
          </a:prstGeom>
        </p:spPr>
        <p:txBody>
          <a:bodyPr wrap="square">
            <a:spAutoFit/>
          </a:bodyPr>
          <a:lstStyle/>
          <a:p>
            <a:r>
              <a:rPr lang="ru-RU" sz="2000" b="1" dirty="0">
                <a:latin typeface="Times New Roman" panose="02020603050405020304" pitchFamily="18" charset="0"/>
                <a:ea typeface="Calibri" panose="020F0502020204030204" pitchFamily="34" charset="0"/>
                <a:cs typeface="Times New Roman" panose="02020603050405020304" pitchFamily="18" charset="0"/>
              </a:rPr>
              <a:t>37-surat</a:t>
            </a:r>
            <a:endParaRPr lang="ru-RU" sz="20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6474316" y="6408768"/>
            <a:ext cx="1095172" cy="400110"/>
          </a:xfrm>
          <a:prstGeom prst="rect">
            <a:avLst/>
          </a:prstGeom>
        </p:spPr>
        <p:txBody>
          <a:bodyPr wrap="none">
            <a:spAutoFit/>
          </a:bodyPr>
          <a:lstStyle/>
          <a:p>
            <a:r>
              <a:rPr lang="ru-RU" sz="2000" b="1" dirty="0" smtClean="0">
                <a:latin typeface="Times New Roman" panose="02020603050405020304" pitchFamily="18" charset="0"/>
                <a:ea typeface="Calibri" panose="020F0502020204030204" pitchFamily="34" charset="0"/>
                <a:cs typeface="Times New Roman" panose="02020603050405020304" pitchFamily="18" charset="0"/>
              </a:rPr>
              <a:t>3</a:t>
            </a:r>
            <a:r>
              <a:rPr lang="tk-TM" sz="2000" b="1" dirty="0" smtClean="0">
                <a:latin typeface="Times New Roman" panose="02020603050405020304" pitchFamily="18" charset="0"/>
                <a:ea typeface="Calibri" panose="020F0502020204030204" pitchFamily="34" charset="0"/>
                <a:cs typeface="Times New Roman" panose="02020603050405020304" pitchFamily="18" charset="0"/>
              </a:rPr>
              <a:t>8-surat</a:t>
            </a:r>
            <a:endParaRPr lang="tk-TM"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02975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3785652"/>
          </a:xfrm>
          <a:prstGeom prst="rect">
            <a:avLst/>
          </a:prstGeom>
          <a:noFill/>
        </p:spPr>
        <p:txBody>
          <a:bodyPr wrap="square" rtlCol="0">
            <a:spAutoFit/>
          </a:bodyPr>
          <a:lstStyle/>
          <a:p>
            <a:pPr algn="just"/>
            <a:r>
              <a:rPr lang="ru-RU" sz="3000" b="1" i="1" dirty="0" smtClean="0">
                <a:latin typeface="Times New Roman" panose="02020603050405020304" pitchFamily="18" charset="0"/>
                <a:cs typeface="Times New Roman" panose="02020603050405020304" pitchFamily="18" charset="0"/>
              </a:rPr>
              <a:t>1-2 </a:t>
            </a:r>
            <a:r>
              <a:rPr lang="tk-TM" sz="3000" dirty="0" smtClean="0">
                <a:latin typeface="Times New Roman" panose="02020603050405020304" pitchFamily="18" charset="0"/>
                <a:cs typeface="Times New Roman" panose="02020603050405020304" pitchFamily="18" charset="0"/>
              </a:rPr>
              <a:t>kesimi </a:t>
            </a:r>
            <a:r>
              <a:rPr lang="tk-TM" sz="3000" b="1" i="1" dirty="0" smtClean="0">
                <a:latin typeface="Times New Roman" panose="02020603050405020304" pitchFamily="18" charset="0"/>
                <a:cs typeface="Times New Roman" panose="02020603050405020304" pitchFamily="18" charset="0"/>
              </a:rPr>
              <a:t>3 </a:t>
            </a:r>
            <a:r>
              <a:rPr lang="tk-TM" sz="3000" dirty="0" smtClean="0">
                <a:latin typeface="Times New Roman" panose="02020603050405020304" pitchFamily="18" charset="0"/>
                <a:cs typeface="Times New Roman" panose="02020603050405020304" pitchFamily="18" charset="0"/>
              </a:rPr>
              <a:t>nokat bilen </a:t>
            </a:r>
            <a:r>
              <a:rPr lang="tk-TM" sz="3000" dirty="0" smtClean="0">
                <a:latin typeface="Times New Roman" panose="02020603050405020304" pitchFamily="18" charset="0"/>
                <a:cs typeface="Times New Roman" panose="02020603050405020304" pitchFamily="18" charset="0"/>
              </a:rPr>
              <a:t>iki deň </a:t>
            </a:r>
            <a:r>
              <a:rPr lang="tk-TM" sz="3000" dirty="0" smtClean="0">
                <a:latin typeface="Times New Roman" panose="02020603050405020304" pitchFamily="18" charset="0"/>
                <a:cs typeface="Times New Roman" panose="02020603050405020304" pitchFamily="18" charset="0"/>
              </a:rPr>
              <a:t>böleliň we, ahyrynda hem, </a:t>
            </a:r>
            <a:r>
              <a:rPr lang="tk-TM" sz="3000" b="1" i="1" dirty="0" smtClean="0">
                <a:latin typeface="Times New Roman" panose="02020603050405020304" pitchFamily="18" charset="0"/>
                <a:cs typeface="Times New Roman" panose="02020603050405020304" pitchFamily="18" charset="0"/>
              </a:rPr>
              <a:t>2-3 </a:t>
            </a:r>
            <a:r>
              <a:rPr lang="tk-TM" sz="3000" dirty="0" smtClean="0">
                <a:latin typeface="Times New Roman" panose="02020603050405020304" pitchFamily="18" charset="0"/>
                <a:cs typeface="Times New Roman" panose="02020603050405020304" pitchFamily="18" charset="0"/>
              </a:rPr>
              <a:t>kesimi </a:t>
            </a:r>
            <a:r>
              <a:rPr lang="tk-TM" sz="3000" b="1" i="1" dirty="0" smtClean="0">
                <a:latin typeface="Times New Roman" panose="02020603050405020304" pitchFamily="18" charset="0"/>
                <a:cs typeface="Times New Roman" panose="02020603050405020304" pitchFamily="18" charset="0"/>
              </a:rPr>
              <a:t>4 </a:t>
            </a:r>
            <a:r>
              <a:rPr lang="tk-TM" sz="3000" dirty="0" smtClean="0">
                <a:latin typeface="Times New Roman" panose="02020603050405020304" pitchFamily="18" charset="0"/>
                <a:cs typeface="Times New Roman" panose="02020603050405020304" pitchFamily="18" charset="0"/>
              </a:rPr>
              <a:t>nokat bilen </a:t>
            </a:r>
            <a:r>
              <a:rPr lang="tk-TM" sz="3000" dirty="0" smtClean="0">
                <a:latin typeface="Times New Roman" panose="02020603050405020304" pitchFamily="18" charset="0"/>
                <a:cs typeface="Times New Roman" panose="02020603050405020304" pitchFamily="18" charset="0"/>
              </a:rPr>
              <a:t>iki deň </a:t>
            </a:r>
            <a:r>
              <a:rPr lang="tk-TM" sz="3000" dirty="0" smtClean="0">
                <a:latin typeface="Times New Roman" panose="02020603050405020304" pitchFamily="18" charset="0"/>
                <a:cs typeface="Times New Roman" panose="02020603050405020304" pitchFamily="18" charset="0"/>
              </a:rPr>
              <a:t>böleliň</a:t>
            </a:r>
            <a:r>
              <a:rPr lang="ru-RU" sz="3000" dirty="0" smtClean="0">
                <a:latin typeface="Times New Roman" panose="02020603050405020304" pitchFamily="18" charset="0"/>
                <a:cs typeface="Times New Roman" panose="02020603050405020304" pitchFamily="18" charset="0"/>
              </a:rPr>
              <a:t>. </a:t>
            </a:r>
            <a:r>
              <a:rPr lang="en-US" sz="3000" b="1" i="1" dirty="0">
                <a:latin typeface="Times New Roman" panose="02020603050405020304" pitchFamily="18" charset="0"/>
                <a:cs typeface="Times New Roman" panose="02020603050405020304" pitchFamily="18" charset="0"/>
              </a:rPr>
              <a:t>4 </a:t>
            </a:r>
            <a:r>
              <a:rPr lang="tk-TM" sz="3000" dirty="0" smtClean="0">
                <a:latin typeface="Times New Roman" panose="02020603050405020304" pitchFamily="18" charset="0"/>
                <a:cs typeface="Times New Roman" panose="02020603050405020304" pitchFamily="18" charset="0"/>
              </a:rPr>
              <a:t>nokatdan gorizontal göni çyzyk geçireliň, ýagny </a:t>
            </a:r>
            <a:r>
              <a:rPr lang="tk-TM" sz="3000" b="1" i="1" dirty="0" smtClean="0">
                <a:latin typeface="Times New Roman" panose="02020603050405020304" pitchFamily="18" charset="0"/>
                <a:cs typeface="Times New Roman" panose="02020603050405020304" pitchFamily="18" charset="0"/>
              </a:rPr>
              <a:t>В</a:t>
            </a:r>
            <a:r>
              <a:rPr lang="tk-TM" sz="3000" dirty="0" smtClean="0">
                <a:latin typeface="Times New Roman" panose="02020603050405020304" pitchFamily="18" charset="0"/>
                <a:cs typeface="Times New Roman" panose="02020603050405020304" pitchFamily="18" charset="0"/>
              </a:rPr>
              <a:t> we </a:t>
            </a:r>
            <a:r>
              <a:rPr lang="tk-TM" sz="3000" b="1" i="1" dirty="0" smtClean="0">
                <a:latin typeface="Times New Roman" panose="02020603050405020304" pitchFamily="18" charset="0"/>
                <a:cs typeface="Times New Roman" panose="02020603050405020304" pitchFamily="18" charset="0"/>
              </a:rPr>
              <a:t>С</a:t>
            </a:r>
            <a:r>
              <a:rPr lang="tk-TM" sz="3000" dirty="0" smtClean="0">
                <a:latin typeface="Times New Roman" panose="02020603050405020304" pitchFamily="18" charset="0"/>
                <a:cs typeface="Times New Roman" panose="02020603050405020304" pitchFamily="18" charset="0"/>
              </a:rPr>
              <a:t> nokatlarda </a:t>
            </a:r>
            <a:r>
              <a:rPr lang="tk-TM" sz="3000" b="1" i="1" dirty="0" smtClean="0">
                <a:latin typeface="Times New Roman" panose="02020603050405020304" pitchFamily="18" charset="0"/>
                <a:cs typeface="Times New Roman" panose="02020603050405020304" pitchFamily="18" charset="0"/>
              </a:rPr>
              <a:t>KL</a:t>
            </a:r>
            <a:r>
              <a:rPr lang="tk-TM" sz="3000" dirty="0" smtClean="0">
                <a:latin typeface="Times New Roman" panose="02020603050405020304" pitchFamily="18" charset="0"/>
                <a:cs typeface="Times New Roman" panose="02020603050405020304" pitchFamily="18" charset="0"/>
              </a:rPr>
              <a:t> we </a:t>
            </a:r>
            <a:r>
              <a:rPr lang="tk-TM" sz="3000" b="1" i="1" dirty="0" smtClean="0">
                <a:latin typeface="Times New Roman" panose="02020603050405020304" pitchFamily="18" charset="0"/>
                <a:cs typeface="Times New Roman" panose="02020603050405020304" pitchFamily="18" charset="0"/>
              </a:rPr>
              <a:t>MN </a:t>
            </a:r>
            <a:r>
              <a:rPr lang="tk-TM" sz="3000" dirty="0" smtClean="0">
                <a:latin typeface="Times New Roman" panose="02020603050405020304" pitchFamily="18" charset="0"/>
                <a:cs typeface="Times New Roman" panose="02020603050405020304" pitchFamily="18" charset="0"/>
              </a:rPr>
              <a:t>göni çyzyklary keser. </a:t>
            </a:r>
            <a:r>
              <a:rPr lang="tk-TM" sz="3000" b="1" i="1" dirty="0" smtClean="0">
                <a:latin typeface="Times New Roman" panose="02020603050405020304" pitchFamily="18" charset="0"/>
                <a:cs typeface="Times New Roman" panose="02020603050405020304" pitchFamily="18" charset="0"/>
              </a:rPr>
              <a:t>А</a:t>
            </a:r>
            <a:r>
              <a:rPr lang="tk-TM" sz="3000" dirty="0" smtClean="0">
                <a:latin typeface="Times New Roman" panose="02020603050405020304" pitchFamily="18" charset="0"/>
                <a:cs typeface="Times New Roman" panose="02020603050405020304" pitchFamily="18" charset="0"/>
              </a:rPr>
              <a:t>, </a:t>
            </a:r>
            <a:r>
              <a:rPr lang="tk-TM" sz="3000" b="1" i="1" dirty="0" smtClean="0">
                <a:latin typeface="Times New Roman" panose="02020603050405020304" pitchFamily="18" charset="0"/>
                <a:cs typeface="Times New Roman" panose="02020603050405020304" pitchFamily="18" charset="0"/>
              </a:rPr>
              <a:t>В</a:t>
            </a:r>
            <a:r>
              <a:rPr lang="tk-TM" sz="3000" dirty="0" smtClean="0">
                <a:latin typeface="Times New Roman" panose="02020603050405020304" pitchFamily="18" charset="0"/>
                <a:cs typeface="Times New Roman" panose="02020603050405020304" pitchFamily="18" charset="0"/>
              </a:rPr>
              <a:t> we </a:t>
            </a:r>
            <a:r>
              <a:rPr lang="tk-TM" sz="3000" b="1" i="1" dirty="0" smtClean="0">
                <a:latin typeface="Times New Roman" panose="02020603050405020304" pitchFamily="18" charset="0"/>
                <a:cs typeface="Times New Roman" panose="02020603050405020304" pitchFamily="18" charset="0"/>
              </a:rPr>
              <a:t>С</a:t>
            </a:r>
            <a:r>
              <a:rPr lang="tk-TM" sz="3000" dirty="0" smtClean="0">
                <a:latin typeface="Times New Roman" panose="02020603050405020304" pitchFamily="18" charset="0"/>
                <a:cs typeface="Times New Roman" panose="02020603050405020304" pitchFamily="18" charset="0"/>
              </a:rPr>
              <a:t>, </a:t>
            </a:r>
            <a:r>
              <a:rPr lang="tk-TM" sz="3000" b="1" i="1" dirty="0" smtClean="0">
                <a:latin typeface="Times New Roman" panose="02020603050405020304" pitchFamily="18" charset="0"/>
                <a:cs typeface="Times New Roman" panose="02020603050405020304" pitchFamily="18" charset="0"/>
              </a:rPr>
              <a:t>D</a:t>
            </a:r>
            <a:r>
              <a:rPr lang="tk-TM" sz="3000" dirty="0" smtClean="0">
                <a:latin typeface="Times New Roman" panose="02020603050405020304" pitchFamily="18" charset="0"/>
                <a:cs typeface="Times New Roman" panose="02020603050405020304" pitchFamily="18" charset="0"/>
              </a:rPr>
              <a:t> nokatlary göni çyzyk bilen birikdirip, dogry altyburçlugyň ýokarky ýarym böleginiň suratyny alarys. Soňra aşaky ýarym bölegini hem şol bir tertipde ýerine ýetirip, altyburçlugyň </a:t>
            </a:r>
            <a:r>
              <a:rPr lang="tk-TM" sz="3000" b="1" i="1" dirty="0" smtClean="0">
                <a:latin typeface="Times New Roman" panose="02020603050405020304" pitchFamily="18" charset="0"/>
                <a:cs typeface="Times New Roman" panose="02020603050405020304" pitchFamily="18" charset="0"/>
              </a:rPr>
              <a:t>ABCDEF</a:t>
            </a:r>
            <a:r>
              <a:rPr lang="tk-TM" sz="3000" dirty="0" smtClean="0">
                <a:latin typeface="Times New Roman" panose="02020603050405020304" pitchFamily="18" charset="0"/>
                <a:cs typeface="Times New Roman" panose="02020603050405020304" pitchFamily="18" charset="0"/>
              </a:rPr>
              <a:t> ähli depelerini alarys. Eger altyburçluk gorizontal tekizlikde ýatan bolsa, onda aksonometriki proýeksiýa </a:t>
            </a:r>
            <a:r>
              <a:rPr lang="tk-TM" sz="3000" b="1" i="1" dirty="0" smtClean="0">
                <a:latin typeface="Times New Roman" panose="02020603050405020304" pitchFamily="18" charset="0"/>
                <a:cs typeface="Times New Roman" panose="02020603050405020304" pitchFamily="18" charset="0"/>
              </a:rPr>
              <a:t>х</a:t>
            </a:r>
            <a:r>
              <a:rPr lang="tk-TM" sz="3000" dirty="0" smtClean="0">
                <a:latin typeface="Times New Roman" panose="02020603050405020304" pitchFamily="18" charset="0"/>
                <a:cs typeface="Times New Roman" panose="02020603050405020304" pitchFamily="18" charset="0"/>
              </a:rPr>
              <a:t>, </a:t>
            </a:r>
            <a:r>
              <a:rPr lang="tk-TM" sz="3000" b="1" i="1" dirty="0" smtClean="0">
                <a:latin typeface="Times New Roman" panose="02020603050405020304" pitchFamily="18" charset="0"/>
                <a:cs typeface="Times New Roman" panose="02020603050405020304" pitchFamily="18" charset="0"/>
              </a:rPr>
              <a:t>y</a:t>
            </a:r>
            <a:r>
              <a:rPr lang="tk-TM" sz="3000" dirty="0" smtClean="0">
                <a:latin typeface="Times New Roman" panose="02020603050405020304" pitchFamily="18" charset="0"/>
                <a:cs typeface="Times New Roman" panose="02020603050405020304" pitchFamily="18" charset="0"/>
              </a:rPr>
              <a:t> oklarynda we olara parallel bolan çyzyklarda ýerine ýetirilýär. </a:t>
            </a:r>
            <a:endParaRPr lang="tk-TM" sz="3000" dirty="0">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06650" y="3794125"/>
            <a:ext cx="8106684" cy="3063875"/>
          </a:xfrm>
          <a:prstGeom prst="rect">
            <a:avLst/>
          </a:prstGeom>
          <a:noFill/>
          <a:ln>
            <a:noFill/>
          </a:ln>
        </p:spPr>
      </p:pic>
      <p:sp>
        <p:nvSpPr>
          <p:cNvPr id="3" name="Прямоугольник 2"/>
          <p:cNvSpPr/>
          <p:nvPr/>
        </p:nvSpPr>
        <p:spPr>
          <a:xfrm>
            <a:off x="1262626" y="6127234"/>
            <a:ext cx="1144024" cy="400110"/>
          </a:xfrm>
          <a:prstGeom prst="rect">
            <a:avLst/>
          </a:prstGeom>
        </p:spPr>
        <p:txBody>
          <a:bodyPr wrap="square">
            <a:spAutoFit/>
          </a:bodyPr>
          <a:lstStyle/>
          <a:p>
            <a:r>
              <a:rPr lang="ru-RU" sz="2000" b="1" dirty="0">
                <a:latin typeface="Times New Roman" panose="02020603050405020304" pitchFamily="18" charset="0"/>
                <a:ea typeface="Calibri" panose="020F0502020204030204" pitchFamily="34" charset="0"/>
                <a:cs typeface="Times New Roman" panose="02020603050405020304" pitchFamily="18" charset="0"/>
              </a:rPr>
              <a:t>37-surat</a:t>
            </a:r>
            <a:endParaRPr lang="ru-RU" sz="20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0347263" y="6158012"/>
            <a:ext cx="1095172" cy="400110"/>
          </a:xfrm>
          <a:prstGeom prst="rect">
            <a:avLst/>
          </a:prstGeom>
        </p:spPr>
        <p:txBody>
          <a:bodyPr wrap="none">
            <a:spAutoFit/>
          </a:bodyPr>
          <a:lstStyle/>
          <a:p>
            <a:r>
              <a:rPr lang="ru-RU" sz="2000" b="1" dirty="0" smtClean="0">
                <a:latin typeface="Times New Roman" panose="02020603050405020304" pitchFamily="18" charset="0"/>
                <a:ea typeface="Calibri" panose="020F0502020204030204" pitchFamily="34" charset="0"/>
                <a:cs typeface="Times New Roman" panose="02020603050405020304" pitchFamily="18" charset="0"/>
              </a:rPr>
              <a:t>3</a:t>
            </a:r>
            <a:r>
              <a:rPr lang="tk-TM" sz="2000" b="1" dirty="0" smtClean="0">
                <a:latin typeface="Times New Roman" panose="02020603050405020304" pitchFamily="18" charset="0"/>
                <a:ea typeface="Calibri" panose="020F0502020204030204" pitchFamily="34" charset="0"/>
                <a:cs typeface="Times New Roman" panose="02020603050405020304" pitchFamily="18" charset="0"/>
              </a:rPr>
              <a:t>8-surat</a:t>
            </a:r>
            <a:endParaRPr lang="tk-TM"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06418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3785652"/>
          </a:xfrm>
          <a:prstGeom prst="rect">
            <a:avLst/>
          </a:prstGeom>
          <a:noFill/>
        </p:spPr>
        <p:txBody>
          <a:bodyPr wrap="square" rtlCol="0">
            <a:spAutoFit/>
          </a:bodyPr>
          <a:lstStyle/>
          <a:p>
            <a:r>
              <a:rPr lang="tk-TM" sz="3000" dirty="0" smtClean="0">
                <a:latin typeface="Times New Roman" panose="02020603050405020304" pitchFamily="18" charset="0"/>
                <a:cs typeface="Times New Roman" panose="02020603050405020304" pitchFamily="18" charset="0"/>
              </a:rPr>
              <a:t>	Gönüburçly izometriýada we gönüburçly dimetriýada hem</a:t>
            </a:r>
            <a:r>
              <a:rPr lang="tk-TM" sz="3000" b="1" i="1" dirty="0" smtClean="0">
                <a:latin typeface="Times New Roman" panose="02020603050405020304" pitchFamily="18" charset="0"/>
                <a:cs typeface="Times New Roman" panose="02020603050405020304" pitchFamily="18" charset="0"/>
              </a:rPr>
              <a:t> ABCDEF    </a:t>
            </a:r>
            <a:r>
              <a:rPr lang="tk-TM" sz="3000" dirty="0" smtClean="0">
                <a:latin typeface="Times New Roman" panose="02020603050405020304" pitchFamily="18" charset="0"/>
                <a:cs typeface="Times New Roman" panose="02020603050405020304" pitchFamily="18" charset="0"/>
              </a:rPr>
              <a:t>altyburçlugyň suraty goşmaça gurluşlar bilen ýerine ýetireris. </a:t>
            </a:r>
            <a:r>
              <a:rPr lang="tk-TM" sz="3000" b="1" i="1" dirty="0" smtClean="0">
                <a:latin typeface="Times New Roman" panose="02020603050405020304" pitchFamily="18" charset="0"/>
                <a:cs typeface="Times New Roman" panose="02020603050405020304" pitchFamily="18" charset="0"/>
              </a:rPr>
              <a:t>х</a:t>
            </a:r>
            <a:r>
              <a:rPr lang="tk-TM" sz="3000" dirty="0" smtClean="0">
                <a:latin typeface="Times New Roman" panose="02020603050405020304" pitchFamily="18" charset="0"/>
                <a:cs typeface="Times New Roman" panose="02020603050405020304" pitchFamily="18" charset="0"/>
              </a:rPr>
              <a:t>, </a:t>
            </a:r>
            <a:r>
              <a:rPr lang="tk-TM" sz="3000" b="1" i="1" dirty="0" smtClean="0">
                <a:latin typeface="Times New Roman" panose="02020603050405020304" pitchFamily="18" charset="0"/>
                <a:cs typeface="Times New Roman" panose="02020603050405020304" pitchFamily="18" charset="0"/>
              </a:rPr>
              <a:t>y </a:t>
            </a:r>
            <a:r>
              <a:rPr lang="tk-TM" sz="3000" dirty="0" smtClean="0">
                <a:latin typeface="Times New Roman" panose="02020603050405020304" pitchFamily="18" charset="0"/>
                <a:cs typeface="Times New Roman" panose="02020603050405020304" pitchFamily="18" charset="0"/>
              </a:rPr>
              <a:t>izometriki oklary çekeliň </a:t>
            </a:r>
            <a:r>
              <a:rPr lang="tk-TM" sz="3000" i="1" dirty="0" smtClean="0">
                <a:solidFill>
                  <a:srgbClr val="7030A0"/>
                </a:solidFill>
                <a:latin typeface="Times New Roman" panose="02020603050405020304" pitchFamily="18" charset="0"/>
                <a:cs typeface="Times New Roman" panose="02020603050405020304" pitchFamily="18" charset="0"/>
              </a:rPr>
              <a:t>(38-surat)</a:t>
            </a:r>
            <a:r>
              <a:rPr lang="tk-TM" sz="3000" dirty="0" smtClean="0">
                <a:latin typeface="Times New Roman" panose="02020603050405020304" pitchFamily="18" charset="0"/>
                <a:cs typeface="Times New Roman" panose="02020603050405020304" pitchFamily="18" charset="0"/>
              </a:rPr>
              <a:t>. Izometriýada </a:t>
            </a:r>
            <a:r>
              <a:rPr lang="tk-TM" sz="3000" i="1" dirty="0" smtClean="0">
                <a:latin typeface="Times New Roman" panose="02020603050405020304" pitchFamily="18" charset="0"/>
                <a:cs typeface="Times New Roman" panose="02020603050405020304" pitchFamily="18" charset="0"/>
              </a:rPr>
              <a:t>(romb)</a:t>
            </a:r>
            <a:r>
              <a:rPr lang="tk-TM" sz="3000" dirty="0" smtClean="0">
                <a:latin typeface="Times New Roman" panose="02020603050405020304" pitchFamily="18" charset="0"/>
                <a:cs typeface="Times New Roman" panose="02020603050405020304" pitchFamily="18" charset="0"/>
              </a:rPr>
              <a:t> kwadratyň suratyny guralyň we onda </a:t>
            </a:r>
            <a:r>
              <a:rPr lang="tk-TM" sz="3000" b="1" dirty="0" smtClean="0">
                <a:latin typeface="Times New Roman" panose="02020603050405020304" pitchFamily="18" charset="0"/>
                <a:cs typeface="Times New Roman" panose="02020603050405020304" pitchFamily="18" charset="0"/>
              </a:rPr>
              <a:t>y</a:t>
            </a:r>
            <a:r>
              <a:rPr lang="tk-TM" sz="3000" dirty="0" smtClean="0">
                <a:latin typeface="Times New Roman" panose="02020603050405020304" pitchFamily="18" charset="0"/>
                <a:cs typeface="Times New Roman" panose="02020603050405020304" pitchFamily="18" charset="0"/>
              </a:rPr>
              <a:t> okuna parallel, </a:t>
            </a:r>
            <a:r>
              <a:rPr lang="tk-TM" sz="3000" b="1" i="1" dirty="0" smtClean="0">
                <a:latin typeface="Times New Roman" panose="02020603050405020304" pitchFamily="18" charset="0"/>
                <a:cs typeface="Times New Roman" panose="02020603050405020304" pitchFamily="18" charset="0"/>
              </a:rPr>
              <a:t>KL</a:t>
            </a:r>
            <a:r>
              <a:rPr lang="tk-TM" sz="3000" dirty="0" smtClean="0">
                <a:latin typeface="Times New Roman" panose="02020603050405020304" pitchFamily="18" charset="0"/>
                <a:cs typeface="Times New Roman" panose="02020603050405020304" pitchFamily="18" charset="0"/>
              </a:rPr>
              <a:t> we </a:t>
            </a:r>
            <a:r>
              <a:rPr lang="tk-TM" sz="3000" b="1" i="1" dirty="0" smtClean="0">
                <a:latin typeface="Times New Roman" panose="02020603050405020304" pitchFamily="18" charset="0"/>
                <a:cs typeface="Times New Roman" panose="02020603050405020304" pitchFamily="18" charset="0"/>
              </a:rPr>
              <a:t>MN </a:t>
            </a:r>
            <a:r>
              <a:rPr lang="tk-TM" sz="3000" dirty="0" smtClean="0">
                <a:latin typeface="Times New Roman" panose="02020603050405020304" pitchFamily="18" charset="0"/>
                <a:cs typeface="Times New Roman" panose="02020603050405020304" pitchFamily="18" charset="0"/>
              </a:rPr>
              <a:t>göni çyzyklary geçireliň.  </a:t>
            </a:r>
            <a:r>
              <a:rPr lang="tk-TM" sz="3000" b="1" i="1" dirty="0" smtClean="0">
                <a:latin typeface="Times New Roman" panose="02020603050405020304" pitchFamily="18" charset="0"/>
                <a:cs typeface="Times New Roman" panose="02020603050405020304" pitchFamily="18" charset="0"/>
              </a:rPr>
              <a:t>1</a:t>
            </a:r>
            <a:r>
              <a:rPr lang="tk-TM" sz="3000" i="1" dirty="0" smtClean="0">
                <a:latin typeface="Times New Roman" panose="02020603050405020304" pitchFamily="18" charset="0"/>
                <a:cs typeface="Times New Roman" panose="02020603050405020304" pitchFamily="18" charset="0"/>
              </a:rPr>
              <a:t>,</a:t>
            </a:r>
            <a:r>
              <a:rPr lang="tk-TM" sz="3000" b="1" i="1" dirty="0" smtClean="0">
                <a:latin typeface="Times New Roman" panose="02020603050405020304" pitchFamily="18" charset="0"/>
                <a:cs typeface="Times New Roman" panose="02020603050405020304" pitchFamily="18" charset="0"/>
              </a:rPr>
              <a:t>2</a:t>
            </a:r>
            <a:r>
              <a:rPr lang="tk-TM" sz="3000" i="1" dirty="0" smtClean="0">
                <a:latin typeface="Times New Roman" panose="02020603050405020304" pitchFamily="18" charset="0"/>
                <a:cs typeface="Times New Roman" panose="02020603050405020304" pitchFamily="18" charset="0"/>
              </a:rPr>
              <a:t>,</a:t>
            </a:r>
            <a:r>
              <a:rPr lang="tk-TM" sz="3000" b="1" i="1" dirty="0" smtClean="0">
                <a:latin typeface="Times New Roman" panose="02020603050405020304" pitchFamily="18" charset="0"/>
                <a:cs typeface="Times New Roman" panose="02020603050405020304" pitchFamily="18" charset="0"/>
              </a:rPr>
              <a:t>3</a:t>
            </a:r>
            <a:r>
              <a:rPr lang="tk-TM" sz="3000" i="1" dirty="0" smtClean="0">
                <a:latin typeface="Times New Roman" panose="02020603050405020304" pitchFamily="18" charset="0"/>
                <a:cs typeface="Times New Roman" panose="02020603050405020304" pitchFamily="18" charset="0"/>
              </a:rPr>
              <a:t>,</a:t>
            </a:r>
            <a:r>
              <a:rPr lang="tk-TM" sz="3000" b="1" i="1" dirty="0" smtClean="0">
                <a:latin typeface="Times New Roman" panose="02020603050405020304" pitchFamily="18" charset="0"/>
                <a:cs typeface="Times New Roman" panose="02020603050405020304" pitchFamily="18" charset="0"/>
              </a:rPr>
              <a:t>4 </a:t>
            </a:r>
            <a:r>
              <a:rPr lang="tk-TM" sz="3000" dirty="0" smtClean="0">
                <a:latin typeface="Times New Roman" panose="02020603050405020304" pitchFamily="18" charset="0"/>
                <a:cs typeface="Times New Roman" panose="02020603050405020304" pitchFamily="18" charset="0"/>
              </a:rPr>
              <a:t>nokatlary, altyburçlugyň suratynyň gurluşynda takyk ýerleşişi ýaly, şol bir yzygiderlikde kesgitläliň, ondan soňra </a:t>
            </a:r>
            <a:r>
              <a:rPr lang="tk-TM" sz="3000" b="1" i="1" dirty="0" smtClean="0">
                <a:latin typeface="Times New Roman" panose="02020603050405020304" pitchFamily="18" charset="0"/>
                <a:cs typeface="Times New Roman" panose="02020603050405020304" pitchFamily="18" charset="0"/>
              </a:rPr>
              <a:t>4</a:t>
            </a:r>
            <a:r>
              <a:rPr lang="tk-TM" sz="3000" dirty="0" smtClean="0">
                <a:latin typeface="Times New Roman" panose="02020603050405020304" pitchFamily="18" charset="0"/>
                <a:cs typeface="Times New Roman" panose="02020603050405020304" pitchFamily="18" charset="0"/>
              </a:rPr>
              <a:t> nokatdan,  </a:t>
            </a:r>
            <a:r>
              <a:rPr lang="tk-TM" sz="3000" b="1" i="1" dirty="0" smtClean="0">
                <a:latin typeface="Times New Roman" panose="02020603050405020304" pitchFamily="18" charset="0"/>
                <a:cs typeface="Times New Roman" panose="02020603050405020304" pitchFamily="18" charset="0"/>
              </a:rPr>
              <a:t>B</a:t>
            </a:r>
            <a:r>
              <a:rPr lang="tk-TM" sz="3000" dirty="0" smtClean="0">
                <a:latin typeface="Times New Roman" panose="02020603050405020304" pitchFamily="18" charset="0"/>
                <a:cs typeface="Times New Roman" panose="02020603050405020304" pitchFamily="18" charset="0"/>
              </a:rPr>
              <a:t> we </a:t>
            </a:r>
            <a:r>
              <a:rPr lang="tk-TM" sz="3000" b="1" i="1" dirty="0" smtClean="0">
                <a:latin typeface="Times New Roman" panose="02020603050405020304" pitchFamily="18" charset="0"/>
                <a:cs typeface="Times New Roman" panose="02020603050405020304" pitchFamily="18" charset="0"/>
              </a:rPr>
              <a:t>С </a:t>
            </a:r>
            <a:r>
              <a:rPr lang="tk-TM" sz="3000" dirty="0" smtClean="0">
                <a:latin typeface="Times New Roman" panose="02020603050405020304" pitchFamily="18" charset="0"/>
                <a:cs typeface="Times New Roman" panose="02020603050405020304" pitchFamily="18" charset="0"/>
              </a:rPr>
              <a:t>nokatlarda </a:t>
            </a:r>
            <a:r>
              <a:rPr lang="tk-TM" sz="3000" b="1" i="1" dirty="0" smtClean="0">
                <a:latin typeface="Times New Roman" panose="02020603050405020304" pitchFamily="18" charset="0"/>
                <a:cs typeface="Times New Roman" panose="02020603050405020304" pitchFamily="18" charset="0"/>
              </a:rPr>
              <a:t>KL</a:t>
            </a:r>
            <a:r>
              <a:rPr lang="tk-TM" sz="3000" dirty="0" smtClean="0">
                <a:latin typeface="Times New Roman" panose="02020603050405020304" pitchFamily="18" charset="0"/>
                <a:cs typeface="Times New Roman" panose="02020603050405020304" pitchFamily="18" charset="0"/>
              </a:rPr>
              <a:t> we </a:t>
            </a:r>
            <a:r>
              <a:rPr lang="tk-TM" sz="3000" b="1" i="1" dirty="0" smtClean="0">
                <a:latin typeface="Times New Roman" panose="02020603050405020304" pitchFamily="18" charset="0"/>
                <a:cs typeface="Times New Roman" panose="02020603050405020304" pitchFamily="18" charset="0"/>
              </a:rPr>
              <a:t>MN </a:t>
            </a:r>
            <a:r>
              <a:rPr lang="tk-TM" sz="3000" dirty="0" smtClean="0">
                <a:latin typeface="Times New Roman" panose="02020603050405020304" pitchFamily="18" charset="0"/>
                <a:cs typeface="Times New Roman" panose="02020603050405020304" pitchFamily="18" charset="0"/>
              </a:rPr>
              <a:t>göni çyzyklar bilen kesişýänçä, </a:t>
            </a:r>
            <a:r>
              <a:rPr lang="tk-TM" sz="3000" b="1" i="1" dirty="0" smtClean="0">
                <a:latin typeface="Times New Roman" panose="02020603050405020304" pitchFamily="18" charset="0"/>
                <a:cs typeface="Times New Roman" panose="02020603050405020304" pitchFamily="18" charset="0"/>
              </a:rPr>
              <a:t>х </a:t>
            </a:r>
            <a:r>
              <a:rPr lang="tk-TM" sz="3000" dirty="0" smtClean="0">
                <a:latin typeface="Times New Roman" panose="02020603050405020304" pitchFamily="18" charset="0"/>
                <a:cs typeface="Times New Roman" panose="02020603050405020304" pitchFamily="18" charset="0"/>
              </a:rPr>
              <a:t>okuna parallel göni çyzyk geçireliň.</a:t>
            </a:r>
            <a:r>
              <a:rPr lang="tk-TM" sz="3000" b="1" i="1" dirty="0" smtClean="0">
                <a:latin typeface="Times New Roman" panose="02020603050405020304" pitchFamily="18" charset="0"/>
                <a:cs typeface="Times New Roman" panose="02020603050405020304" pitchFamily="18" charset="0"/>
              </a:rPr>
              <a:t> А</a:t>
            </a:r>
            <a:r>
              <a:rPr lang="tk-TM" sz="3000" dirty="0" smtClean="0">
                <a:latin typeface="Times New Roman" panose="02020603050405020304" pitchFamily="18" charset="0"/>
                <a:cs typeface="Times New Roman" panose="02020603050405020304" pitchFamily="18" charset="0"/>
              </a:rPr>
              <a:t>, </a:t>
            </a:r>
            <a:r>
              <a:rPr lang="tk-TM" sz="3000" b="1" i="1" dirty="0" smtClean="0">
                <a:latin typeface="Times New Roman" panose="02020603050405020304" pitchFamily="18" charset="0"/>
                <a:cs typeface="Times New Roman" panose="02020603050405020304" pitchFamily="18" charset="0"/>
              </a:rPr>
              <a:t>В</a:t>
            </a:r>
            <a:r>
              <a:rPr lang="tk-TM" sz="3000" dirty="0" smtClean="0">
                <a:latin typeface="Times New Roman" panose="02020603050405020304" pitchFamily="18" charset="0"/>
                <a:cs typeface="Times New Roman" panose="02020603050405020304" pitchFamily="18" charset="0"/>
              </a:rPr>
              <a:t>, </a:t>
            </a:r>
            <a:r>
              <a:rPr lang="tk-TM" sz="3000" b="1" i="1" dirty="0" smtClean="0">
                <a:latin typeface="Times New Roman" panose="02020603050405020304" pitchFamily="18" charset="0"/>
                <a:cs typeface="Times New Roman" panose="02020603050405020304" pitchFamily="18" charset="0"/>
              </a:rPr>
              <a:t>C</a:t>
            </a:r>
            <a:r>
              <a:rPr lang="tk-TM" sz="3000" dirty="0" smtClean="0">
                <a:latin typeface="Times New Roman" panose="02020603050405020304" pitchFamily="18" charset="0"/>
                <a:cs typeface="Times New Roman" panose="02020603050405020304" pitchFamily="18" charset="0"/>
              </a:rPr>
              <a:t> we </a:t>
            </a:r>
            <a:r>
              <a:rPr lang="tk-TM" sz="3000" b="1" i="1" dirty="0" smtClean="0">
                <a:latin typeface="Times New Roman" panose="02020603050405020304" pitchFamily="18" charset="0"/>
                <a:cs typeface="Times New Roman" panose="02020603050405020304" pitchFamily="18" charset="0"/>
              </a:rPr>
              <a:t>D </a:t>
            </a:r>
            <a:r>
              <a:rPr lang="tk-TM" sz="3000" dirty="0" smtClean="0">
                <a:latin typeface="Times New Roman" panose="02020603050405020304" pitchFamily="18" charset="0"/>
                <a:cs typeface="Times New Roman" panose="02020603050405020304" pitchFamily="18" charset="0"/>
              </a:rPr>
              <a:t>nokatlary göni çyzyk bilen birleşdirip, altyburçlugyň şekilniň</a:t>
            </a:r>
            <a:endParaRPr lang="tk-TM" sz="3000" dirty="0">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85316" y="3794125"/>
            <a:ext cx="8106684" cy="3063875"/>
          </a:xfrm>
          <a:prstGeom prst="rect">
            <a:avLst/>
          </a:prstGeom>
          <a:noFill/>
          <a:ln>
            <a:noFill/>
          </a:ln>
        </p:spPr>
      </p:pic>
      <p:sp>
        <p:nvSpPr>
          <p:cNvPr id="3" name="Прямоугольник 2"/>
          <p:cNvSpPr/>
          <p:nvPr/>
        </p:nvSpPr>
        <p:spPr>
          <a:xfrm>
            <a:off x="6850626" y="6466363"/>
            <a:ext cx="1144024" cy="400110"/>
          </a:xfrm>
          <a:prstGeom prst="rect">
            <a:avLst/>
          </a:prstGeom>
        </p:spPr>
        <p:txBody>
          <a:bodyPr wrap="square">
            <a:spAutoFit/>
          </a:bodyPr>
          <a:lstStyle/>
          <a:p>
            <a:r>
              <a:rPr lang="ru-RU" sz="2000" b="1" dirty="0">
                <a:latin typeface="Times New Roman" panose="02020603050405020304" pitchFamily="18" charset="0"/>
                <a:ea typeface="Calibri" panose="020F0502020204030204" pitchFamily="34" charset="0"/>
                <a:cs typeface="Times New Roman" panose="02020603050405020304" pitchFamily="18" charset="0"/>
              </a:rPr>
              <a:t>37-surat</a:t>
            </a:r>
            <a:endParaRPr lang="ru-RU" sz="20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0867963" y="3794125"/>
            <a:ext cx="1095172" cy="400110"/>
          </a:xfrm>
          <a:prstGeom prst="rect">
            <a:avLst/>
          </a:prstGeom>
        </p:spPr>
        <p:txBody>
          <a:bodyPr wrap="none">
            <a:spAutoFit/>
          </a:bodyPr>
          <a:lstStyle/>
          <a:p>
            <a:r>
              <a:rPr lang="ru-RU" sz="2000" b="1" dirty="0" smtClean="0">
                <a:latin typeface="Times New Roman" panose="02020603050405020304" pitchFamily="18" charset="0"/>
                <a:ea typeface="Calibri" panose="020F0502020204030204" pitchFamily="34" charset="0"/>
                <a:cs typeface="Times New Roman" panose="02020603050405020304" pitchFamily="18" charset="0"/>
              </a:rPr>
              <a:t>3</a:t>
            </a:r>
            <a:r>
              <a:rPr lang="tk-TM" sz="2000" b="1" dirty="0" smtClean="0">
                <a:latin typeface="Times New Roman" panose="02020603050405020304" pitchFamily="18" charset="0"/>
                <a:ea typeface="Calibri" panose="020F0502020204030204" pitchFamily="34" charset="0"/>
                <a:cs typeface="Times New Roman" panose="02020603050405020304" pitchFamily="18" charset="0"/>
              </a:rPr>
              <a:t>8-surat</a:t>
            </a:r>
            <a:endParaRPr lang="tk-TM" sz="2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0" y="3785652"/>
            <a:ext cx="3983716" cy="2862322"/>
          </a:xfrm>
          <a:prstGeom prst="rect">
            <a:avLst/>
          </a:prstGeom>
          <a:noFill/>
        </p:spPr>
        <p:txBody>
          <a:bodyPr wrap="square" rtlCol="0">
            <a:spAutoFit/>
          </a:bodyPr>
          <a:lstStyle/>
          <a:p>
            <a:r>
              <a:rPr lang="tk-TM" sz="3000" dirty="0">
                <a:latin typeface="Times New Roman" panose="02020603050405020304" pitchFamily="18" charset="0"/>
                <a:cs typeface="Times New Roman" panose="02020603050405020304" pitchFamily="18" charset="0"/>
              </a:rPr>
              <a:t>ýarym suratyny alarys. Şoňa meňzeş </a:t>
            </a:r>
            <a:r>
              <a:rPr lang="tk-TM" sz="3000" dirty="0" smtClean="0">
                <a:latin typeface="Times New Roman" panose="02020603050405020304" pitchFamily="18" charset="0"/>
                <a:cs typeface="Times New Roman" panose="02020603050405020304" pitchFamily="18" charset="0"/>
              </a:rPr>
              <a:t>yzygider-likde </a:t>
            </a:r>
            <a:r>
              <a:rPr lang="tk-TM" sz="3000" dirty="0">
                <a:latin typeface="Times New Roman" panose="02020603050405020304" pitchFamily="18" charset="0"/>
                <a:cs typeface="Times New Roman" panose="02020603050405020304" pitchFamily="18" charset="0"/>
              </a:rPr>
              <a:t>hem altyburçlugyň ikinji ýarymynyň </a:t>
            </a:r>
            <a:endParaRPr lang="tk-TM" sz="3000" dirty="0" smtClean="0">
              <a:latin typeface="Times New Roman" panose="02020603050405020304" pitchFamily="18" charset="0"/>
              <a:cs typeface="Times New Roman" panose="02020603050405020304" pitchFamily="18" charset="0"/>
            </a:endParaRPr>
          </a:p>
          <a:p>
            <a:r>
              <a:rPr lang="tk-TM" sz="3000" dirty="0" smtClean="0">
                <a:latin typeface="Times New Roman" panose="02020603050405020304" pitchFamily="18" charset="0"/>
                <a:cs typeface="Times New Roman" panose="02020603050405020304" pitchFamily="18" charset="0"/>
              </a:rPr>
              <a:t>suratyny </a:t>
            </a:r>
            <a:r>
              <a:rPr lang="tk-TM" sz="3000" dirty="0">
                <a:latin typeface="Times New Roman" panose="02020603050405020304" pitchFamily="18" charset="0"/>
                <a:cs typeface="Times New Roman" panose="02020603050405020304" pitchFamily="18" charset="0"/>
              </a:rPr>
              <a:t>çekeliň.</a:t>
            </a:r>
          </a:p>
          <a:p>
            <a:endParaRPr lang="ru-RU" sz="3000" dirty="0"/>
          </a:p>
        </p:txBody>
      </p:sp>
    </p:spTree>
    <p:extLst>
      <p:ext uri="{BB962C8B-B14F-4D97-AF65-F5344CB8AC3E}">
        <p14:creationId xmlns:p14="http://schemas.microsoft.com/office/powerpoint/2010/main" val="1301080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2862322"/>
          </a:xfrm>
          <a:prstGeom prst="rect">
            <a:avLst/>
          </a:prstGeom>
          <a:noFill/>
        </p:spPr>
        <p:txBody>
          <a:bodyPr wrap="square" rtlCol="0">
            <a:spAutoFit/>
          </a:bodyPr>
          <a:lstStyle/>
          <a:p>
            <a:pPr algn="just"/>
            <a:r>
              <a:rPr lang="tk-TM" sz="3000" dirty="0" smtClean="0">
                <a:latin typeface="Times New Roman" panose="02020603050405020304" pitchFamily="18" charset="0"/>
                <a:cs typeface="Times New Roman" panose="02020603050405020304" pitchFamily="18" charset="0"/>
              </a:rPr>
              <a:t>	</a:t>
            </a:r>
            <a:r>
              <a:rPr lang="tk-TM" sz="3000" i="1" dirty="0" smtClean="0">
                <a:solidFill>
                  <a:srgbClr val="7030A0"/>
                </a:solidFill>
                <a:latin typeface="Times New Roman" panose="02020603050405020304" pitchFamily="18" charset="0"/>
                <a:cs typeface="Times New Roman" panose="02020603050405020304" pitchFamily="18" charset="0"/>
              </a:rPr>
              <a:t>39-suratda</a:t>
            </a:r>
            <a:r>
              <a:rPr lang="tk-TM" sz="3000" dirty="0" smtClean="0">
                <a:latin typeface="Times New Roman" panose="02020603050405020304" pitchFamily="18" charset="0"/>
                <a:cs typeface="Times New Roman" panose="02020603050405020304" pitchFamily="18" charset="0"/>
              </a:rPr>
              <a:t> gönüburçly dimetriki proýeksiýada</a:t>
            </a:r>
            <a:r>
              <a:rPr lang="tk-TM" sz="3000" b="1" i="1" dirty="0" smtClean="0">
                <a:latin typeface="Times New Roman" panose="02020603050405020304" pitchFamily="18" charset="0"/>
                <a:cs typeface="Times New Roman" panose="02020603050405020304" pitchFamily="18" charset="0"/>
              </a:rPr>
              <a:t> ABCDEF  </a:t>
            </a:r>
            <a:r>
              <a:rPr lang="tk-TM" sz="3000" dirty="0" smtClean="0">
                <a:latin typeface="Times New Roman" panose="02020603050405020304" pitchFamily="18" charset="0"/>
                <a:cs typeface="Times New Roman" panose="02020603050405020304" pitchFamily="18" charset="0"/>
              </a:rPr>
              <a:t>altyburçlugyň gurluşy görkezilen, ýokarda ýazylan yzygiderlige meňzeş gurulýar, diňe </a:t>
            </a:r>
            <a:r>
              <a:rPr lang="tk-TM" sz="3000" b="1" i="1" dirty="0" smtClean="0">
                <a:latin typeface="Times New Roman" panose="02020603050405020304" pitchFamily="18" charset="0"/>
                <a:cs typeface="Times New Roman" panose="02020603050405020304" pitchFamily="18" charset="0"/>
              </a:rPr>
              <a:t>y </a:t>
            </a:r>
            <a:r>
              <a:rPr lang="tk-TM" sz="3000" dirty="0" smtClean="0">
                <a:latin typeface="Times New Roman" panose="02020603050405020304" pitchFamily="18" charset="0"/>
                <a:cs typeface="Times New Roman" panose="02020603050405020304" pitchFamily="18" charset="0"/>
              </a:rPr>
              <a:t>oky boýunça ähli ölçegler iki esse kiçelýär. </a:t>
            </a:r>
            <a:r>
              <a:rPr lang="tk-TM" sz="3000" i="1" dirty="0" smtClean="0">
                <a:solidFill>
                  <a:srgbClr val="7030A0"/>
                </a:solidFill>
                <a:latin typeface="Times New Roman" panose="02020603050405020304" pitchFamily="18" charset="0"/>
                <a:cs typeface="Times New Roman" panose="02020603050405020304" pitchFamily="18" charset="0"/>
              </a:rPr>
              <a:t>40-suratda</a:t>
            </a:r>
            <a:r>
              <a:rPr lang="tk-TM" sz="3000" dirty="0" smtClean="0">
                <a:latin typeface="Times New Roman" panose="02020603050405020304" pitchFamily="18" charset="0"/>
                <a:cs typeface="Times New Roman" panose="02020603050405020304" pitchFamily="18" charset="0"/>
              </a:rPr>
              <a:t> altyburçluk profil proýeksiýalar tekizligine parallel ýerleşen we gönüburçly izometriýada şekillendirilen, </a:t>
            </a:r>
            <a:r>
              <a:rPr lang="tk-TM" sz="3000" i="1" dirty="0" smtClean="0">
                <a:solidFill>
                  <a:srgbClr val="7030A0"/>
                </a:solidFill>
                <a:latin typeface="Times New Roman" panose="02020603050405020304" pitchFamily="18" charset="0"/>
                <a:cs typeface="Times New Roman" panose="02020603050405020304" pitchFamily="18" charset="0"/>
              </a:rPr>
              <a:t>41-suratda</a:t>
            </a:r>
            <a:r>
              <a:rPr lang="tk-TM" sz="3000" dirty="0" smtClean="0">
                <a:latin typeface="Times New Roman" panose="02020603050405020304" pitchFamily="18" charset="0"/>
                <a:cs typeface="Times New Roman" panose="02020603050405020304" pitchFamily="18" charset="0"/>
              </a:rPr>
              <a:t> bolsa, frontal proýeksiýalar tekizligine parallel ýerleşen,  altyburçlugyň gurluşy gönüburçly dimetriýada berlen.</a:t>
            </a:r>
            <a:endParaRPr lang="tk-TM" sz="3000"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3090544"/>
            <a:ext cx="4584115" cy="2510155"/>
          </a:xfrm>
          <a:prstGeom prst="rect">
            <a:avLst/>
          </a:prstGeom>
          <a:noFill/>
          <a:ln>
            <a:noFill/>
          </a:ln>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1060" y="2774184"/>
            <a:ext cx="7470940" cy="3539461"/>
          </a:xfrm>
          <a:prstGeom prst="rect">
            <a:avLst/>
          </a:prstGeom>
          <a:noFill/>
          <a:ln>
            <a:noFill/>
          </a:ln>
        </p:spPr>
      </p:pic>
      <p:sp>
        <p:nvSpPr>
          <p:cNvPr id="6" name="Прямоугольник 5"/>
          <p:cNvSpPr/>
          <p:nvPr/>
        </p:nvSpPr>
        <p:spPr>
          <a:xfrm>
            <a:off x="1333629" y="5828921"/>
            <a:ext cx="1549142" cy="400110"/>
          </a:xfrm>
          <a:prstGeom prst="rect">
            <a:avLst/>
          </a:prstGeom>
        </p:spPr>
        <p:txBody>
          <a:bodyPr wrap="none">
            <a:spAutoFit/>
          </a:bodyPr>
          <a:lstStyle/>
          <a:p>
            <a:pPr indent="449580" algn="ctr">
              <a:spcAft>
                <a:spcPts val="0"/>
              </a:spcAft>
            </a:pPr>
            <a:r>
              <a:rPr lang="ru-RU" sz="2000" b="1" dirty="0">
                <a:solidFill>
                  <a:srgbClr val="000000"/>
                </a:solidFill>
                <a:latin typeface="Times New Roman" panose="02020603050405020304" pitchFamily="18" charset="0"/>
                <a:ea typeface="Calibri" panose="020F0502020204030204" pitchFamily="34" charset="0"/>
              </a:rPr>
              <a:t>39-surat</a:t>
            </a:r>
            <a:endParaRPr lang="ru-RU" sz="2000" dirty="0">
              <a:solidFill>
                <a:srgbClr val="000000"/>
              </a:solidFill>
              <a:effectLst/>
              <a:latin typeface="Times New Roman" panose="02020603050405020304" pitchFamily="18" charset="0"/>
              <a:ea typeface="Calibri" panose="020F0502020204030204" pitchFamily="34" charset="0"/>
            </a:endParaRPr>
          </a:p>
        </p:txBody>
      </p:sp>
      <p:sp>
        <p:nvSpPr>
          <p:cNvPr id="10" name="Прямоугольник 9"/>
          <p:cNvSpPr/>
          <p:nvPr/>
        </p:nvSpPr>
        <p:spPr>
          <a:xfrm>
            <a:off x="5321429" y="6313645"/>
            <a:ext cx="1549142" cy="400110"/>
          </a:xfrm>
          <a:prstGeom prst="rect">
            <a:avLst/>
          </a:prstGeom>
        </p:spPr>
        <p:txBody>
          <a:bodyPr wrap="none">
            <a:spAutoFit/>
          </a:bodyPr>
          <a:lstStyle/>
          <a:p>
            <a:pPr indent="449580" algn="ctr">
              <a:spcAft>
                <a:spcPts val="0"/>
              </a:spcAft>
            </a:pPr>
            <a:r>
              <a:rPr lang="tk-TM" sz="2000" b="1" dirty="0" smtClean="0">
                <a:solidFill>
                  <a:srgbClr val="000000"/>
                </a:solidFill>
                <a:latin typeface="Times New Roman" panose="02020603050405020304" pitchFamily="18" charset="0"/>
                <a:ea typeface="Calibri" panose="020F0502020204030204" pitchFamily="34" charset="0"/>
              </a:rPr>
              <a:t>40-surat</a:t>
            </a:r>
            <a:endParaRPr lang="tk-TM" sz="2000" dirty="0">
              <a:solidFill>
                <a:srgbClr val="000000"/>
              </a:solidFill>
              <a:effectLst/>
              <a:latin typeface="Times New Roman" panose="02020603050405020304" pitchFamily="18" charset="0"/>
              <a:ea typeface="Calibri" panose="020F0502020204030204" pitchFamily="34" charset="0"/>
            </a:endParaRPr>
          </a:p>
        </p:txBody>
      </p:sp>
      <p:sp>
        <p:nvSpPr>
          <p:cNvPr id="11" name="Прямоугольник 10"/>
          <p:cNvSpPr/>
          <p:nvPr/>
        </p:nvSpPr>
        <p:spPr>
          <a:xfrm>
            <a:off x="9652129" y="6348221"/>
            <a:ext cx="1549142" cy="400110"/>
          </a:xfrm>
          <a:prstGeom prst="rect">
            <a:avLst/>
          </a:prstGeom>
        </p:spPr>
        <p:txBody>
          <a:bodyPr wrap="none">
            <a:spAutoFit/>
          </a:bodyPr>
          <a:lstStyle/>
          <a:p>
            <a:pPr indent="449580" algn="ctr">
              <a:spcAft>
                <a:spcPts val="0"/>
              </a:spcAft>
            </a:pPr>
            <a:r>
              <a:rPr lang="tk-TM" sz="2000" b="1" dirty="0" smtClean="0">
                <a:solidFill>
                  <a:srgbClr val="000000"/>
                </a:solidFill>
                <a:latin typeface="Times New Roman" panose="02020603050405020304" pitchFamily="18" charset="0"/>
                <a:ea typeface="Calibri" panose="020F0502020204030204" pitchFamily="34" charset="0"/>
              </a:rPr>
              <a:t>41-surat</a:t>
            </a:r>
            <a:endParaRPr lang="tk-TM" sz="20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9301012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2862322"/>
          </a:xfrm>
          <a:prstGeom prst="rect">
            <a:avLst/>
          </a:prstGeom>
          <a:noFill/>
        </p:spPr>
        <p:txBody>
          <a:bodyPr wrap="square" rtlCol="0">
            <a:spAutoFit/>
          </a:bodyPr>
          <a:lstStyle/>
          <a:p>
            <a:pPr algn="ctr"/>
            <a:r>
              <a:rPr lang="tk-TM" sz="3000" dirty="0" smtClean="0">
                <a:latin typeface="Times New Roman" panose="02020603050405020304" pitchFamily="18" charset="0"/>
                <a:cs typeface="Times New Roman" panose="02020603050405020304" pitchFamily="18" charset="0"/>
              </a:rPr>
              <a:t>	</a:t>
            </a:r>
            <a:r>
              <a:rPr lang="tk-TM" sz="3000" b="1" dirty="0">
                <a:latin typeface="Times New Roman" panose="02020603050405020304" pitchFamily="18" charset="0"/>
                <a:cs typeface="Times New Roman" panose="02020603050405020304" pitchFamily="18" charset="0"/>
              </a:rPr>
              <a:t>4</a:t>
            </a:r>
            <a:r>
              <a:rPr lang="tk-TM" sz="3000" b="1" dirty="0" smtClean="0">
                <a:latin typeface="Times New Roman" panose="02020603050405020304" pitchFamily="18" charset="0"/>
                <a:cs typeface="Times New Roman" panose="02020603050405020304" pitchFamily="18" charset="0"/>
              </a:rPr>
              <a:t>.5. Töweregiň gurluşy.</a:t>
            </a:r>
            <a:r>
              <a:rPr lang="tk-TM" sz="3000" dirty="0" smtClean="0">
                <a:latin typeface="Times New Roman" panose="02020603050405020304" pitchFamily="18" charset="0"/>
                <a:cs typeface="Times New Roman" panose="02020603050405020304" pitchFamily="18" charset="0"/>
              </a:rPr>
              <a:t> </a:t>
            </a:r>
          </a:p>
          <a:p>
            <a:r>
              <a:rPr lang="tk-TM" sz="3000" dirty="0" smtClean="0">
                <a:latin typeface="Times New Roman" panose="02020603050405020304" pitchFamily="18" charset="0"/>
                <a:cs typeface="Times New Roman" panose="02020603050405020304" pitchFamily="18" charset="0"/>
              </a:rPr>
              <a:t>	Töweregiň suraty, onuň daşyndan aýlanýan, kwadraty gurmakdan başlanýar. Bu bolsa çalt we has dogry töweregiň şekilini almaga mümkinçilik berýär. </a:t>
            </a:r>
            <a:r>
              <a:rPr lang="tk-TM" sz="3000" b="1" i="1" dirty="0" smtClean="0">
                <a:latin typeface="Times New Roman" panose="02020603050405020304" pitchFamily="18" charset="0"/>
                <a:cs typeface="Times New Roman" panose="02020603050405020304" pitchFamily="18" charset="0"/>
              </a:rPr>
              <a:t>ABCD</a:t>
            </a:r>
            <a:r>
              <a:rPr lang="tk-TM" sz="3000" dirty="0" smtClean="0">
                <a:latin typeface="Times New Roman" panose="02020603050405020304" pitchFamily="18" charset="0"/>
                <a:cs typeface="Times New Roman" panose="02020603050405020304" pitchFamily="18" charset="0"/>
              </a:rPr>
              <a:t> kwadraty </a:t>
            </a:r>
            <a:r>
              <a:rPr lang="tk-TM" sz="3000" i="1" dirty="0" smtClean="0">
                <a:solidFill>
                  <a:srgbClr val="7030A0"/>
                </a:solidFill>
                <a:latin typeface="Times New Roman" panose="02020603050405020304" pitchFamily="18" charset="0"/>
                <a:cs typeface="Times New Roman" panose="02020603050405020304" pitchFamily="18" charset="0"/>
              </a:rPr>
              <a:t>(42-surat)</a:t>
            </a:r>
            <a:r>
              <a:rPr lang="tk-TM" sz="3000" dirty="0" smtClean="0">
                <a:latin typeface="Times New Roman" panose="02020603050405020304" pitchFamily="18" charset="0"/>
                <a:cs typeface="Times New Roman" panose="02020603050405020304" pitchFamily="18" charset="0"/>
              </a:rPr>
              <a:t>, özara perpendikulýar, töweregiň diametri bolan,</a:t>
            </a:r>
            <a:r>
              <a:rPr lang="tk-TM" sz="3000" b="1" i="1" dirty="0" smtClean="0">
                <a:latin typeface="Times New Roman" panose="02020603050405020304" pitchFamily="18" charset="0"/>
                <a:cs typeface="Times New Roman" panose="02020603050405020304" pitchFamily="18" charset="0"/>
              </a:rPr>
              <a:t> 1-3</a:t>
            </a:r>
            <a:r>
              <a:rPr lang="tk-TM" sz="3000" dirty="0" smtClean="0">
                <a:latin typeface="Times New Roman" panose="02020603050405020304" pitchFamily="18" charset="0"/>
                <a:cs typeface="Times New Roman" panose="02020603050405020304" pitchFamily="18" charset="0"/>
              </a:rPr>
              <a:t> we </a:t>
            </a:r>
            <a:r>
              <a:rPr lang="tk-TM" sz="3000" b="1" i="1" dirty="0" smtClean="0">
                <a:latin typeface="Times New Roman" panose="02020603050405020304" pitchFamily="18" charset="0"/>
                <a:cs typeface="Times New Roman" panose="02020603050405020304" pitchFamily="18" charset="0"/>
              </a:rPr>
              <a:t>2-4</a:t>
            </a:r>
            <a:r>
              <a:rPr lang="tk-TM" sz="3000" dirty="0" smtClean="0">
                <a:latin typeface="Times New Roman" panose="02020603050405020304" pitchFamily="18" charset="0"/>
                <a:cs typeface="Times New Roman" panose="02020603050405020304" pitchFamily="18" charset="0"/>
              </a:rPr>
              <a:t> çyzyklary, gurmakdan başlalyň, soňra ondan </a:t>
            </a:r>
            <a:r>
              <a:rPr lang="tk-TM" sz="3000" b="1" i="1" dirty="0" smtClean="0">
                <a:latin typeface="Times New Roman" panose="02020603050405020304" pitchFamily="18" charset="0"/>
                <a:cs typeface="Times New Roman" panose="02020603050405020304" pitchFamily="18" charset="0"/>
              </a:rPr>
              <a:t>АС</a:t>
            </a:r>
            <a:r>
              <a:rPr lang="tk-TM" sz="3000" b="1" dirty="0" smtClean="0">
                <a:latin typeface="Times New Roman" panose="02020603050405020304" pitchFamily="18" charset="0"/>
                <a:cs typeface="Times New Roman" panose="02020603050405020304" pitchFamily="18" charset="0"/>
              </a:rPr>
              <a:t> </a:t>
            </a:r>
            <a:r>
              <a:rPr lang="tk-TM" sz="3000" dirty="0" smtClean="0">
                <a:latin typeface="Times New Roman" panose="02020603050405020304" pitchFamily="18" charset="0"/>
                <a:cs typeface="Times New Roman" panose="02020603050405020304" pitchFamily="18" charset="0"/>
              </a:rPr>
              <a:t>we</a:t>
            </a:r>
            <a:r>
              <a:rPr lang="tk-TM" sz="3000" b="1" dirty="0" smtClean="0">
                <a:latin typeface="Times New Roman" panose="02020603050405020304" pitchFamily="18" charset="0"/>
                <a:cs typeface="Times New Roman" panose="02020603050405020304" pitchFamily="18" charset="0"/>
              </a:rPr>
              <a:t> </a:t>
            </a:r>
            <a:r>
              <a:rPr lang="tk-TM" sz="3000" b="1" i="1" dirty="0" smtClean="0">
                <a:latin typeface="Times New Roman" panose="02020603050405020304" pitchFamily="18" charset="0"/>
                <a:cs typeface="Times New Roman" panose="02020603050405020304" pitchFamily="18" charset="0"/>
              </a:rPr>
              <a:t>BD</a:t>
            </a:r>
            <a:r>
              <a:rPr lang="tk-TM" sz="3000" dirty="0" smtClean="0">
                <a:latin typeface="Times New Roman" panose="02020603050405020304" pitchFamily="18" charset="0"/>
                <a:cs typeface="Times New Roman" panose="02020603050405020304" pitchFamily="18" charset="0"/>
              </a:rPr>
              <a:t> diagonallary geçireliň. </a:t>
            </a:r>
            <a:endParaRPr lang="tk-TM" sz="3000" dirty="0">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46241" y="2582922"/>
            <a:ext cx="6945759" cy="3449578"/>
          </a:xfrm>
          <a:prstGeom prst="rect">
            <a:avLst/>
          </a:prstGeom>
          <a:noFill/>
          <a:ln>
            <a:noFill/>
          </a:ln>
        </p:spPr>
      </p:pic>
      <p:sp>
        <p:nvSpPr>
          <p:cNvPr id="3" name="Прямоугольник 2"/>
          <p:cNvSpPr/>
          <p:nvPr/>
        </p:nvSpPr>
        <p:spPr>
          <a:xfrm>
            <a:off x="6096000" y="6139934"/>
            <a:ext cx="4992392" cy="369332"/>
          </a:xfrm>
          <a:prstGeom prst="rect">
            <a:avLst/>
          </a:prstGeom>
        </p:spPr>
        <p:txBody>
          <a:bodyPr wrap="none">
            <a:spAutoFit/>
          </a:bodyPr>
          <a:lstStyle/>
          <a:p>
            <a:pPr indent="449580" algn="ctr">
              <a:spcAft>
                <a:spcPts val="0"/>
              </a:spcAft>
            </a:pPr>
            <a:r>
              <a:rPr lang="ru-RU" b="1" dirty="0">
                <a:solidFill>
                  <a:srgbClr val="000000"/>
                </a:solidFill>
                <a:latin typeface="Times New Roman" panose="02020603050405020304" pitchFamily="18" charset="0"/>
                <a:ea typeface="Calibri" panose="020F0502020204030204" pitchFamily="34" charset="0"/>
              </a:rPr>
              <a:t>42-surat                                               43-surat</a:t>
            </a:r>
            <a:endParaRPr lang="ru-RU" sz="1600" dirty="0">
              <a:solidFill>
                <a:srgbClr val="000000"/>
              </a:solidFill>
              <a:effectLst/>
              <a:latin typeface="Times New Roman" panose="02020603050405020304" pitchFamily="18" charset="0"/>
              <a:ea typeface="Calibri" panose="020F0502020204030204" pitchFamily="34" charset="0"/>
            </a:endParaRPr>
          </a:p>
        </p:txBody>
      </p:sp>
      <p:sp>
        <p:nvSpPr>
          <p:cNvPr id="4" name="TextBox 3"/>
          <p:cNvSpPr txBox="1"/>
          <p:nvPr/>
        </p:nvSpPr>
        <p:spPr>
          <a:xfrm>
            <a:off x="0" y="2768600"/>
            <a:ext cx="5029200" cy="3785652"/>
          </a:xfrm>
          <a:prstGeom prst="rect">
            <a:avLst/>
          </a:prstGeom>
          <a:noFill/>
        </p:spPr>
        <p:txBody>
          <a:bodyPr wrap="square" rtlCol="0">
            <a:spAutoFit/>
          </a:bodyPr>
          <a:lstStyle/>
          <a:p>
            <a:pPr algn="just"/>
            <a:r>
              <a:rPr lang="tk-TM" sz="3000" dirty="0" smtClean="0">
                <a:latin typeface="Times New Roman" panose="02020603050405020304" pitchFamily="18" charset="0"/>
                <a:cs typeface="Times New Roman" panose="02020603050405020304" pitchFamily="18" charset="0"/>
              </a:rPr>
              <a:t>Töweregiň aralyk nokatlaryny kesgitlemek üçin </a:t>
            </a:r>
            <a:r>
              <a:rPr lang="tk-TM" sz="3000" b="1" i="1" dirty="0" smtClean="0">
                <a:latin typeface="Times New Roman" panose="02020603050405020304" pitchFamily="18" charset="0"/>
                <a:cs typeface="Times New Roman" panose="02020603050405020304" pitchFamily="18" charset="0"/>
              </a:rPr>
              <a:t>B-2</a:t>
            </a:r>
            <a:r>
              <a:rPr lang="tk-TM" sz="3000" dirty="0" smtClean="0">
                <a:latin typeface="Times New Roman" panose="02020603050405020304" pitchFamily="18" charset="0"/>
                <a:cs typeface="Times New Roman" panose="02020603050405020304" pitchFamily="18" charset="0"/>
              </a:rPr>
              <a:t> kesimi </a:t>
            </a:r>
            <a:r>
              <a:rPr lang="tk-TM" sz="3000" b="1" i="1" dirty="0" smtClean="0">
                <a:latin typeface="Times New Roman" panose="02020603050405020304" pitchFamily="18" charset="0"/>
                <a:cs typeface="Times New Roman" panose="02020603050405020304" pitchFamily="18" charset="0"/>
              </a:rPr>
              <a:t>E</a:t>
            </a:r>
            <a:r>
              <a:rPr lang="tk-TM" sz="3000" dirty="0" smtClean="0">
                <a:latin typeface="Times New Roman" panose="02020603050405020304" pitchFamily="18" charset="0"/>
                <a:cs typeface="Times New Roman" panose="02020603050405020304" pitchFamily="18" charset="0"/>
              </a:rPr>
              <a:t> nokat bilen ikä böleliň. Söňra </a:t>
            </a:r>
            <a:r>
              <a:rPr lang="tk-TM" sz="3000" b="1" i="1" dirty="0" smtClean="0">
                <a:latin typeface="Times New Roman" panose="02020603050405020304" pitchFamily="18" charset="0"/>
                <a:cs typeface="Times New Roman" panose="02020603050405020304" pitchFamily="18" charset="0"/>
              </a:rPr>
              <a:t>E-2</a:t>
            </a:r>
            <a:r>
              <a:rPr lang="tk-TM" sz="3000" dirty="0" smtClean="0">
                <a:latin typeface="Times New Roman" panose="02020603050405020304" pitchFamily="18" charset="0"/>
                <a:cs typeface="Times New Roman" panose="02020603050405020304" pitchFamily="18" charset="0"/>
              </a:rPr>
              <a:t> kesimi hem </a:t>
            </a:r>
            <a:r>
              <a:rPr lang="tk-TM" sz="3000" b="1" i="1" dirty="0" smtClean="0">
                <a:latin typeface="Times New Roman" panose="02020603050405020304" pitchFamily="18" charset="0"/>
                <a:cs typeface="Times New Roman" panose="02020603050405020304" pitchFamily="18" charset="0"/>
              </a:rPr>
              <a:t>F</a:t>
            </a:r>
            <a:r>
              <a:rPr lang="tk-TM" sz="3000" b="1" dirty="0" smtClean="0">
                <a:latin typeface="Times New Roman" panose="02020603050405020304" pitchFamily="18" charset="0"/>
                <a:cs typeface="Times New Roman" panose="02020603050405020304" pitchFamily="18" charset="0"/>
              </a:rPr>
              <a:t> </a:t>
            </a:r>
            <a:r>
              <a:rPr lang="tk-TM" sz="3000" dirty="0" smtClean="0">
                <a:latin typeface="Times New Roman" panose="02020603050405020304" pitchFamily="18" charset="0"/>
                <a:cs typeface="Times New Roman" panose="02020603050405020304" pitchFamily="18" charset="0"/>
              </a:rPr>
              <a:t>nokat bilen iki deň bölege böleliň. Soňra </a:t>
            </a:r>
            <a:r>
              <a:rPr lang="tk-TM" sz="3000" b="1" i="1" dirty="0" smtClean="0">
                <a:latin typeface="Times New Roman" panose="02020603050405020304" pitchFamily="18" charset="0"/>
                <a:cs typeface="Times New Roman" panose="02020603050405020304" pitchFamily="18" charset="0"/>
              </a:rPr>
              <a:t>B-1</a:t>
            </a:r>
            <a:r>
              <a:rPr lang="tk-TM" sz="3000" dirty="0" smtClean="0">
                <a:latin typeface="Times New Roman" panose="02020603050405020304" pitchFamily="18" charset="0"/>
                <a:cs typeface="Times New Roman" panose="02020603050405020304" pitchFamily="18" charset="0"/>
              </a:rPr>
              <a:t> kesimi </a:t>
            </a:r>
            <a:r>
              <a:rPr lang="tk-TM" sz="3000" b="1" i="1" dirty="0" smtClean="0">
                <a:latin typeface="Times New Roman" panose="02020603050405020304" pitchFamily="18" charset="0"/>
                <a:cs typeface="Times New Roman" panose="02020603050405020304" pitchFamily="18" charset="0"/>
              </a:rPr>
              <a:t>Q </a:t>
            </a:r>
            <a:r>
              <a:rPr lang="tk-TM" sz="3000" dirty="0" smtClean="0">
                <a:latin typeface="Times New Roman" panose="02020603050405020304" pitchFamily="18" charset="0"/>
                <a:cs typeface="Times New Roman" panose="02020603050405020304" pitchFamily="18" charset="0"/>
              </a:rPr>
              <a:t>nokat bilen ikä böleliň we göni çyzyk bilen </a:t>
            </a:r>
            <a:r>
              <a:rPr lang="tk-TM" sz="3000" b="1" i="1" dirty="0" smtClean="0">
                <a:latin typeface="Times New Roman" panose="02020603050405020304" pitchFamily="18" charset="0"/>
                <a:cs typeface="Times New Roman" panose="02020603050405020304" pitchFamily="18" charset="0"/>
              </a:rPr>
              <a:t>Q </a:t>
            </a:r>
            <a:r>
              <a:rPr lang="tk-TM" sz="3000" dirty="0" smtClean="0">
                <a:latin typeface="Times New Roman" panose="02020603050405020304" pitchFamily="18" charset="0"/>
                <a:cs typeface="Times New Roman" panose="02020603050405020304" pitchFamily="18" charset="0"/>
              </a:rPr>
              <a:t>we </a:t>
            </a:r>
            <a:r>
              <a:rPr lang="tk-TM" sz="3000" b="1" i="1" dirty="0" smtClean="0">
                <a:latin typeface="Times New Roman" panose="02020603050405020304" pitchFamily="18" charset="0"/>
                <a:cs typeface="Times New Roman" panose="02020603050405020304" pitchFamily="18" charset="0"/>
              </a:rPr>
              <a:t>F </a:t>
            </a:r>
            <a:r>
              <a:rPr lang="tk-TM" sz="3000" dirty="0" smtClean="0">
                <a:latin typeface="Times New Roman" panose="02020603050405020304" pitchFamily="18" charset="0"/>
                <a:cs typeface="Times New Roman" panose="02020603050405020304" pitchFamily="18" charset="0"/>
              </a:rPr>
              <a:t> nokatlary birleşdireliň. </a:t>
            </a:r>
            <a:endParaRPr lang="tk-TM"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11317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2400657"/>
          </a:xfrm>
          <a:prstGeom prst="rect">
            <a:avLst/>
          </a:prstGeom>
          <a:noFill/>
        </p:spPr>
        <p:txBody>
          <a:bodyPr wrap="square" rtlCol="0">
            <a:spAutoFit/>
          </a:bodyPr>
          <a:lstStyle/>
          <a:p>
            <a:pPr algn="just"/>
            <a:r>
              <a:rPr lang="tk-TM" sz="3000" b="1" i="1" dirty="0" smtClean="0">
                <a:latin typeface="Times New Roman" panose="02020603050405020304" pitchFamily="18" charset="0"/>
                <a:cs typeface="Times New Roman" panose="02020603050405020304" pitchFamily="18" charset="0"/>
              </a:rPr>
              <a:t>QF </a:t>
            </a:r>
            <a:r>
              <a:rPr lang="tk-TM" sz="3000" dirty="0" smtClean="0">
                <a:latin typeface="Times New Roman" panose="02020603050405020304" pitchFamily="18" charset="0"/>
                <a:cs typeface="Times New Roman" panose="02020603050405020304" pitchFamily="18" charset="0"/>
              </a:rPr>
              <a:t>göni çyzygy </a:t>
            </a:r>
            <a:r>
              <a:rPr lang="tk-TM" sz="3000" b="1" i="1" dirty="0" smtClean="0">
                <a:latin typeface="Times New Roman" panose="02020603050405020304" pitchFamily="18" charset="0"/>
                <a:cs typeface="Times New Roman" panose="02020603050405020304" pitchFamily="18" charset="0"/>
              </a:rPr>
              <a:t>BD </a:t>
            </a:r>
            <a:r>
              <a:rPr lang="tk-TM" sz="3000" dirty="0" smtClean="0">
                <a:latin typeface="Times New Roman" panose="02020603050405020304" pitchFamily="18" charset="0"/>
                <a:cs typeface="Times New Roman" panose="02020603050405020304" pitchFamily="18" charset="0"/>
              </a:rPr>
              <a:t>diagonaly </a:t>
            </a:r>
            <a:r>
              <a:rPr lang="tk-TM" sz="3000" b="1" i="1" dirty="0" smtClean="0">
                <a:latin typeface="Times New Roman" panose="02020603050405020304" pitchFamily="18" charset="0"/>
                <a:cs typeface="Times New Roman" panose="02020603050405020304" pitchFamily="18" charset="0"/>
              </a:rPr>
              <a:t>5 </a:t>
            </a:r>
            <a:r>
              <a:rPr lang="tk-TM" sz="3000" dirty="0" smtClean="0">
                <a:latin typeface="Times New Roman" panose="02020603050405020304" pitchFamily="18" charset="0"/>
                <a:cs typeface="Times New Roman" panose="02020603050405020304" pitchFamily="18" charset="0"/>
              </a:rPr>
              <a:t>nokatda</a:t>
            </a:r>
            <a:r>
              <a:rPr lang="tk-TM" sz="3000" b="1" dirty="0" smtClean="0">
                <a:latin typeface="Times New Roman" panose="02020603050405020304" pitchFamily="18" charset="0"/>
                <a:cs typeface="Times New Roman" panose="02020603050405020304" pitchFamily="18" charset="0"/>
              </a:rPr>
              <a:t> </a:t>
            </a:r>
            <a:r>
              <a:rPr lang="tk-TM" sz="3000" dirty="0" smtClean="0">
                <a:latin typeface="Times New Roman" panose="02020603050405020304" pitchFamily="18" charset="0"/>
                <a:cs typeface="Times New Roman" panose="02020603050405020304" pitchFamily="18" charset="0"/>
              </a:rPr>
              <a:t>keser. </a:t>
            </a:r>
            <a:r>
              <a:rPr lang="tk-TM" sz="3000" b="1" i="1" dirty="0" smtClean="0">
                <a:latin typeface="Times New Roman" panose="02020603050405020304" pitchFamily="18" charset="0"/>
                <a:cs typeface="Times New Roman" panose="02020603050405020304" pitchFamily="18" charset="0"/>
              </a:rPr>
              <a:t>5</a:t>
            </a:r>
            <a:r>
              <a:rPr lang="tk-TM" sz="3000" dirty="0" smtClean="0">
                <a:latin typeface="Times New Roman" panose="02020603050405020304" pitchFamily="18" charset="0"/>
                <a:cs typeface="Times New Roman" panose="02020603050405020304" pitchFamily="18" charset="0"/>
              </a:rPr>
              <a:t> nokat kwadratyň merkezinden töweregiň radiusyna deň aralyga daşlaşandyr. </a:t>
            </a:r>
            <a:r>
              <a:rPr lang="tk-TM" sz="3000" b="1" i="1" dirty="0" smtClean="0">
                <a:latin typeface="Times New Roman" panose="02020603050405020304" pitchFamily="18" charset="0"/>
                <a:cs typeface="Times New Roman" panose="02020603050405020304" pitchFamily="18" charset="0"/>
              </a:rPr>
              <a:t>5 </a:t>
            </a:r>
            <a:r>
              <a:rPr lang="tk-TM" sz="3000" dirty="0" smtClean="0">
                <a:latin typeface="Times New Roman" panose="02020603050405020304" pitchFamily="18" charset="0"/>
                <a:cs typeface="Times New Roman" panose="02020603050405020304" pitchFamily="18" charset="0"/>
              </a:rPr>
              <a:t>nokatdan </a:t>
            </a:r>
            <a:r>
              <a:rPr lang="tk-TM" sz="3000" b="1" i="1" dirty="0" smtClean="0">
                <a:latin typeface="Times New Roman" panose="02020603050405020304" pitchFamily="18" charset="0"/>
                <a:cs typeface="Times New Roman" panose="02020603050405020304" pitchFamily="18" charset="0"/>
              </a:rPr>
              <a:t>АС</a:t>
            </a:r>
            <a:r>
              <a:rPr lang="tk-TM" sz="3000" dirty="0" smtClean="0">
                <a:latin typeface="Times New Roman" panose="02020603050405020304" pitchFamily="18" charset="0"/>
                <a:cs typeface="Times New Roman" panose="02020603050405020304" pitchFamily="18" charset="0"/>
              </a:rPr>
              <a:t> diagonal bilen kesişýänçä gorizontal we wertikal çyzyklary geçireliň. </a:t>
            </a:r>
            <a:r>
              <a:rPr lang="tk-TM" sz="3000" b="1" i="1" dirty="0" smtClean="0">
                <a:latin typeface="Times New Roman" panose="02020603050405020304" pitchFamily="18" charset="0"/>
                <a:cs typeface="Times New Roman" panose="02020603050405020304" pitchFamily="18" charset="0"/>
              </a:rPr>
              <a:t>6</a:t>
            </a:r>
            <a:r>
              <a:rPr lang="tk-TM" sz="3000" dirty="0" smtClean="0">
                <a:latin typeface="Times New Roman" panose="02020603050405020304" pitchFamily="18" charset="0"/>
                <a:cs typeface="Times New Roman" panose="02020603050405020304" pitchFamily="18" charset="0"/>
              </a:rPr>
              <a:t> we </a:t>
            </a:r>
            <a:r>
              <a:rPr lang="tk-TM" sz="3000" b="1" i="1" dirty="0" smtClean="0">
                <a:latin typeface="Times New Roman" panose="02020603050405020304" pitchFamily="18" charset="0"/>
                <a:cs typeface="Times New Roman" panose="02020603050405020304" pitchFamily="18" charset="0"/>
              </a:rPr>
              <a:t>8 </a:t>
            </a:r>
            <a:r>
              <a:rPr lang="tk-TM" sz="3000" dirty="0" smtClean="0">
                <a:latin typeface="Times New Roman" panose="02020603050405020304" pitchFamily="18" charset="0"/>
                <a:cs typeface="Times New Roman" panose="02020603050405020304" pitchFamily="18" charset="0"/>
              </a:rPr>
              <a:t>nokatlary alarys.</a:t>
            </a:r>
            <a:r>
              <a:rPr lang="ru-RU" sz="3000" b="1" i="1" dirty="0">
                <a:latin typeface="Times New Roman" panose="02020603050405020304" pitchFamily="18" charset="0"/>
                <a:cs typeface="Times New Roman" panose="02020603050405020304" pitchFamily="18" charset="0"/>
              </a:rPr>
              <a:t> 7 </a:t>
            </a:r>
            <a:r>
              <a:rPr lang="tk-TM" sz="3000" dirty="0" smtClean="0">
                <a:latin typeface="Times New Roman" panose="02020603050405020304" pitchFamily="18" charset="0"/>
                <a:cs typeface="Times New Roman" panose="02020603050405020304" pitchFamily="18" charset="0"/>
              </a:rPr>
              <a:t>nokat kwadratyň aşaky ýarynda </a:t>
            </a:r>
            <a:r>
              <a:rPr lang="tk-TM" sz="3000" b="1" i="1" dirty="0" smtClean="0">
                <a:latin typeface="Times New Roman" panose="02020603050405020304" pitchFamily="18" charset="0"/>
                <a:cs typeface="Times New Roman" panose="02020603050405020304" pitchFamily="18" charset="0"/>
              </a:rPr>
              <a:t>8 </a:t>
            </a:r>
            <a:r>
              <a:rPr lang="tk-TM" sz="3000" dirty="0" smtClean="0">
                <a:latin typeface="Times New Roman" panose="02020603050405020304" pitchFamily="18" charset="0"/>
                <a:cs typeface="Times New Roman" panose="02020603050405020304" pitchFamily="18" charset="0"/>
              </a:rPr>
              <a:t>nokada simmetrik ýerleşýär. </a:t>
            </a:r>
            <a:endParaRPr lang="tk-TM" sz="3000" dirty="0">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46241" y="2690356"/>
            <a:ext cx="6945759" cy="3449578"/>
          </a:xfrm>
          <a:prstGeom prst="rect">
            <a:avLst/>
          </a:prstGeom>
          <a:noFill/>
          <a:ln>
            <a:noFill/>
          </a:ln>
        </p:spPr>
      </p:pic>
      <p:sp>
        <p:nvSpPr>
          <p:cNvPr id="3" name="Прямоугольник 2"/>
          <p:cNvSpPr/>
          <p:nvPr/>
        </p:nvSpPr>
        <p:spPr>
          <a:xfrm>
            <a:off x="6096000" y="6139934"/>
            <a:ext cx="4992392" cy="369332"/>
          </a:xfrm>
          <a:prstGeom prst="rect">
            <a:avLst/>
          </a:prstGeom>
        </p:spPr>
        <p:txBody>
          <a:bodyPr wrap="none">
            <a:spAutoFit/>
          </a:bodyPr>
          <a:lstStyle/>
          <a:p>
            <a:pPr indent="449580" algn="ctr">
              <a:spcAft>
                <a:spcPts val="0"/>
              </a:spcAft>
            </a:pPr>
            <a:r>
              <a:rPr lang="ru-RU" b="1" dirty="0">
                <a:solidFill>
                  <a:srgbClr val="000000"/>
                </a:solidFill>
                <a:latin typeface="Times New Roman" panose="02020603050405020304" pitchFamily="18" charset="0"/>
                <a:ea typeface="Calibri" panose="020F0502020204030204" pitchFamily="34" charset="0"/>
              </a:rPr>
              <a:t>42-surat                                               43-surat</a:t>
            </a:r>
            <a:endParaRPr lang="ru-RU" sz="1600" dirty="0">
              <a:solidFill>
                <a:srgbClr val="000000"/>
              </a:solidFill>
              <a:effectLst/>
              <a:latin typeface="Times New Roman" panose="02020603050405020304" pitchFamily="18" charset="0"/>
              <a:ea typeface="Calibri" panose="020F0502020204030204" pitchFamily="34" charset="0"/>
            </a:endParaRPr>
          </a:p>
        </p:txBody>
      </p:sp>
      <p:sp>
        <p:nvSpPr>
          <p:cNvPr id="4" name="TextBox 3"/>
          <p:cNvSpPr txBox="1"/>
          <p:nvPr/>
        </p:nvSpPr>
        <p:spPr>
          <a:xfrm>
            <a:off x="0" y="2414885"/>
            <a:ext cx="5029200" cy="3323987"/>
          </a:xfrm>
          <a:prstGeom prst="rect">
            <a:avLst/>
          </a:prstGeom>
          <a:noFill/>
        </p:spPr>
        <p:txBody>
          <a:bodyPr wrap="square" rtlCol="0">
            <a:spAutoFit/>
          </a:bodyPr>
          <a:lstStyle/>
          <a:p>
            <a:pPr algn="just"/>
            <a:r>
              <a:rPr lang="tk-TM" sz="3000" dirty="0">
                <a:latin typeface="Times New Roman" panose="02020603050405020304" pitchFamily="18" charset="0"/>
                <a:cs typeface="Times New Roman" panose="02020603050405020304" pitchFamily="18" charset="0"/>
              </a:rPr>
              <a:t>Şeýlelik-de, ähli sekiz nokatlary alyp, inçe çyzyk bilen, töweregiň </a:t>
            </a:r>
            <a:r>
              <a:rPr lang="tk-TM" sz="3000" dirty="0" smtClean="0">
                <a:latin typeface="Times New Roman" panose="02020603050405020304" pitchFamily="18" charset="0"/>
                <a:cs typeface="Times New Roman" panose="02020603050405020304" pitchFamily="18" charset="0"/>
              </a:rPr>
              <a:t>şekilini </a:t>
            </a:r>
            <a:r>
              <a:rPr lang="tk-TM" sz="3000" dirty="0">
                <a:latin typeface="Times New Roman" panose="02020603050405020304" pitchFamily="18" charset="0"/>
                <a:cs typeface="Times New Roman" panose="02020603050405020304" pitchFamily="18" charset="0"/>
              </a:rPr>
              <a:t>emele getiýän, </a:t>
            </a:r>
            <a:r>
              <a:rPr lang="tk-TM" sz="3000" dirty="0" smtClean="0">
                <a:latin typeface="Times New Roman" panose="02020603050405020304" pitchFamily="18" charset="0"/>
                <a:cs typeface="Times New Roman" panose="02020603050405020304" pitchFamily="18" charset="0"/>
              </a:rPr>
              <a:t>dugalary </a:t>
            </a:r>
            <a:r>
              <a:rPr lang="tk-TM" sz="3000" dirty="0">
                <a:latin typeface="Times New Roman" panose="02020603050405020304" pitchFamily="18" charset="0"/>
                <a:cs typeface="Times New Roman" panose="02020603050405020304" pitchFamily="18" charset="0"/>
              </a:rPr>
              <a:t>geçireliň. Gerekmejek çyzyklary aýyrmaly we ýogyn çyzyk geçirmeli </a:t>
            </a:r>
            <a:r>
              <a:rPr lang="tk-TM" sz="3000" i="1" dirty="0">
                <a:solidFill>
                  <a:srgbClr val="7030A0"/>
                </a:solidFill>
                <a:latin typeface="Times New Roman" panose="02020603050405020304" pitchFamily="18" charset="0"/>
                <a:cs typeface="Times New Roman" panose="02020603050405020304" pitchFamily="18" charset="0"/>
              </a:rPr>
              <a:t>(43-surat</a:t>
            </a:r>
            <a:r>
              <a:rPr lang="tk-TM" sz="3000" i="1" dirty="0" smtClean="0">
                <a:solidFill>
                  <a:srgbClr val="7030A0"/>
                </a:solidFill>
                <a:latin typeface="Times New Roman" panose="02020603050405020304" pitchFamily="18" charset="0"/>
                <a:cs typeface="Times New Roman" panose="02020603050405020304" pitchFamily="18" charset="0"/>
              </a:rPr>
              <a:t>)</a:t>
            </a:r>
            <a:r>
              <a:rPr lang="tk-TM" sz="3000" dirty="0" smtClean="0">
                <a:latin typeface="Times New Roman" panose="02020603050405020304" pitchFamily="18" charset="0"/>
                <a:cs typeface="Times New Roman" panose="02020603050405020304" pitchFamily="18" charset="0"/>
              </a:rPr>
              <a:t>.	</a:t>
            </a:r>
            <a:endParaRPr lang="tk-TM"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46400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2862322"/>
          </a:xfrm>
          <a:prstGeom prst="rect">
            <a:avLst/>
          </a:prstGeom>
          <a:noFill/>
        </p:spPr>
        <p:txBody>
          <a:bodyPr wrap="square" rtlCol="0">
            <a:spAutoFit/>
          </a:bodyPr>
          <a:lstStyle/>
          <a:p>
            <a:r>
              <a:rPr lang="tk-TM" sz="3000" dirty="0" smtClean="0">
                <a:latin typeface="Times New Roman" panose="02020603050405020304" pitchFamily="18" charset="0"/>
                <a:cs typeface="Times New Roman" panose="02020603050405020304" pitchFamily="18" charset="0"/>
              </a:rPr>
              <a:t>	Töwerek izometriki proýeksiýada ellips görnüşde şekillenýär. Izometriýada töweregiň suratyny guralyň. Onuň üçin </a:t>
            </a:r>
            <a:r>
              <a:rPr lang="tk-TM" sz="3000" b="1" i="1" dirty="0" smtClean="0">
                <a:latin typeface="Times New Roman" panose="02020603050405020304" pitchFamily="18" charset="0"/>
                <a:cs typeface="Times New Roman" panose="02020603050405020304" pitchFamily="18" charset="0"/>
              </a:rPr>
              <a:t>х</a:t>
            </a:r>
            <a:r>
              <a:rPr lang="tk-TM" sz="3000" dirty="0" smtClean="0">
                <a:latin typeface="Times New Roman" panose="02020603050405020304" pitchFamily="18" charset="0"/>
                <a:cs typeface="Times New Roman" panose="02020603050405020304" pitchFamily="18" charset="0"/>
              </a:rPr>
              <a:t> we </a:t>
            </a:r>
            <a:r>
              <a:rPr lang="tk-TM" sz="3000" b="1" i="1" dirty="0" smtClean="0">
                <a:latin typeface="Times New Roman" panose="02020603050405020304" pitchFamily="18" charset="0"/>
                <a:cs typeface="Times New Roman" panose="02020603050405020304" pitchFamily="18" charset="0"/>
              </a:rPr>
              <a:t>y</a:t>
            </a:r>
            <a:r>
              <a:rPr lang="tk-TM" sz="3000" dirty="0" smtClean="0">
                <a:latin typeface="Times New Roman" panose="02020603050405020304" pitchFamily="18" charset="0"/>
                <a:cs typeface="Times New Roman" panose="02020603050405020304" pitchFamily="18" charset="0"/>
              </a:rPr>
              <a:t> izometriki oklary belläliň </a:t>
            </a:r>
            <a:r>
              <a:rPr lang="tk-TM" sz="3000" i="1" dirty="0" smtClean="0">
                <a:solidFill>
                  <a:srgbClr val="7030A0"/>
                </a:solidFill>
                <a:latin typeface="Times New Roman" panose="02020603050405020304" pitchFamily="18" charset="0"/>
                <a:cs typeface="Times New Roman" panose="02020603050405020304" pitchFamily="18" charset="0"/>
              </a:rPr>
              <a:t>(44-surat)</a:t>
            </a:r>
            <a:r>
              <a:rPr lang="tk-TM" sz="3000" i="1" dirty="0" smtClean="0">
                <a:latin typeface="Times New Roman" panose="02020603050405020304" pitchFamily="18" charset="0"/>
                <a:cs typeface="Times New Roman" panose="02020603050405020304" pitchFamily="18" charset="0"/>
              </a:rPr>
              <a:t> </a:t>
            </a:r>
            <a:r>
              <a:rPr lang="tk-TM" sz="3000" dirty="0" smtClean="0">
                <a:latin typeface="Times New Roman" panose="02020603050405020304" pitchFamily="18" charset="0"/>
                <a:cs typeface="Times New Roman" panose="02020603050405020304" pitchFamily="18" charset="0"/>
              </a:rPr>
              <a:t>we </a:t>
            </a:r>
            <a:r>
              <a:rPr lang="tk-TM" sz="3000" b="1" i="1" dirty="0" smtClean="0">
                <a:latin typeface="Times New Roman" panose="02020603050405020304" pitchFamily="18" charset="0"/>
                <a:cs typeface="Times New Roman" panose="02020603050405020304" pitchFamily="18" charset="0"/>
              </a:rPr>
              <a:t>ABCD</a:t>
            </a:r>
            <a:r>
              <a:rPr lang="tk-TM" sz="3000" dirty="0" smtClean="0">
                <a:latin typeface="Times New Roman" panose="02020603050405020304" pitchFamily="18" charset="0"/>
                <a:cs typeface="Times New Roman" panose="02020603050405020304" pitchFamily="18" charset="0"/>
              </a:rPr>
              <a:t> kwadratyň suratyny guralyň. Kwadratda bolsa, </a:t>
            </a:r>
            <a:r>
              <a:rPr lang="tk-TM" sz="3000" i="1" dirty="0" smtClean="0">
                <a:solidFill>
                  <a:srgbClr val="7030A0"/>
                </a:solidFill>
                <a:latin typeface="Times New Roman" panose="02020603050405020304" pitchFamily="18" charset="0"/>
                <a:cs typeface="Times New Roman" panose="02020603050405020304" pitchFamily="18" charset="0"/>
              </a:rPr>
              <a:t>42</a:t>
            </a:r>
            <a:r>
              <a:rPr lang="tk-TM" sz="3000" dirty="0" smtClean="0">
                <a:solidFill>
                  <a:srgbClr val="7030A0"/>
                </a:solidFill>
                <a:latin typeface="Times New Roman" panose="02020603050405020304" pitchFamily="18" charset="0"/>
                <a:cs typeface="Times New Roman" panose="02020603050405020304" pitchFamily="18" charset="0"/>
              </a:rPr>
              <a:t>-suratdaky</a:t>
            </a:r>
            <a:r>
              <a:rPr lang="tk-TM" sz="3000" dirty="0" smtClean="0">
                <a:latin typeface="Times New Roman" panose="02020603050405020304" pitchFamily="18" charset="0"/>
                <a:cs typeface="Times New Roman" panose="02020603050405020304" pitchFamily="18" charset="0"/>
              </a:rPr>
              <a:t> ýaly, aralyk </a:t>
            </a:r>
            <a:r>
              <a:rPr lang="tk-TM" sz="3000" b="1" i="1" dirty="0" smtClean="0">
                <a:latin typeface="Times New Roman" panose="02020603050405020304" pitchFamily="18" charset="0"/>
                <a:cs typeface="Times New Roman" panose="02020603050405020304" pitchFamily="18" charset="0"/>
              </a:rPr>
              <a:t>5, 6, 7, 8</a:t>
            </a:r>
            <a:r>
              <a:rPr lang="tk-TM" sz="3000" dirty="0" smtClean="0">
                <a:latin typeface="Times New Roman" panose="02020603050405020304" pitchFamily="18" charset="0"/>
                <a:cs typeface="Times New Roman" panose="02020603050405020304" pitchFamily="18" charset="0"/>
              </a:rPr>
              <a:t> nokatlary kesgitläliň </a:t>
            </a:r>
            <a:r>
              <a:rPr lang="tk-TM" sz="3000" i="1" dirty="0" smtClean="0">
                <a:solidFill>
                  <a:srgbClr val="7030A0"/>
                </a:solidFill>
                <a:latin typeface="Times New Roman" panose="02020603050405020304" pitchFamily="18" charset="0"/>
                <a:cs typeface="Times New Roman" panose="02020603050405020304" pitchFamily="18" charset="0"/>
              </a:rPr>
              <a:t>(44-surat)</a:t>
            </a:r>
            <a:r>
              <a:rPr lang="tk-TM" sz="3000" i="1" dirty="0" smtClean="0">
                <a:latin typeface="Times New Roman" panose="02020603050405020304" pitchFamily="18" charset="0"/>
                <a:cs typeface="Times New Roman" panose="02020603050405020304" pitchFamily="18" charset="0"/>
              </a:rPr>
              <a:t>.</a:t>
            </a:r>
            <a:r>
              <a:rPr lang="tk-TM" sz="3000" dirty="0" smtClean="0">
                <a:latin typeface="Times New Roman" panose="02020603050405020304" pitchFamily="18" charset="0"/>
                <a:cs typeface="Times New Roman" panose="02020603050405020304" pitchFamily="18" charset="0"/>
              </a:rPr>
              <a:t> </a:t>
            </a:r>
            <a:r>
              <a:rPr lang="tk-TM" sz="3000" b="1" i="1" dirty="0" smtClean="0">
                <a:latin typeface="Times New Roman" panose="02020603050405020304" pitchFamily="18" charset="0"/>
                <a:cs typeface="Times New Roman" panose="02020603050405020304" pitchFamily="18" charset="0"/>
              </a:rPr>
              <a:t>1,5,2,6,3,7,4,8,1 </a:t>
            </a:r>
            <a:r>
              <a:rPr lang="tk-TM" sz="3000" dirty="0" smtClean="0">
                <a:latin typeface="Times New Roman" panose="02020603050405020304" pitchFamily="18" charset="0"/>
                <a:cs typeface="Times New Roman" panose="02020603050405020304" pitchFamily="18" charset="0"/>
              </a:rPr>
              <a:t>nokatlary birleşdirip, töweregiň izometriýasyny-ellips alarys </a:t>
            </a:r>
            <a:r>
              <a:rPr lang="tk-TM" sz="3000" i="1" dirty="0" smtClean="0">
                <a:solidFill>
                  <a:srgbClr val="7030A0"/>
                </a:solidFill>
                <a:latin typeface="Times New Roman" panose="02020603050405020304" pitchFamily="18" charset="0"/>
                <a:cs typeface="Times New Roman" panose="02020603050405020304" pitchFamily="18" charset="0"/>
              </a:rPr>
              <a:t>(45-surat)</a:t>
            </a:r>
            <a:r>
              <a:rPr lang="tk-TM" sz="3000" dirty="0" smtClean="0">
                <a:latin typeface="Times New Roman" panose="02020603050405020304" pitchFamily="18" charset="0"/>
                <a:cs typeface="Times New Roman" panose="02020603050405020304" pitchFamily="18" charset="0"/>
              </a:rPr>
              <a:t>.</a:t>
            </a:r>
            <a:endParaRPr lang="tk-TM" sz="30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133600" y="6036407"/>
            <a:ext cx="7150100" cy="369332"/>
          </a:xfrm>
          <a:prstGeom prst="rect">
            <a:avLst/>
          </a:prstGeom>
        </p:spPr>
        <p:txBody>
          <a:bodyPr wrap="square">
            <a:spAutoFit/>
          </a:bodyPr>
          <a:lstStyle/>
          <a:p>
            <a:pPr indent="449580" algn="ctr">
              <a:spcAft>
                <a:spcPts val="0"/>
              </a:spcAft>
            </a:pPr>
            <a:r>
              <a:rPr lang="ru-RU" b="1" dirty="0" smtClean="0">
                <a:solidFill>
                  <a:srgbClr val="000000"/>
                </a:solidFill>
                <a:latin typeface="Times New Roman" panose="02020603050405020304" pitchFamily="18" charset="0"/>
                <a:ea typeface="Calibri" panose="020F0502020204030204" pitchFamily="34" charset="0"/>
              </a:rPr>
              <a:t>4</a:t>
            </a:r>
            <a:r>
              <a:rPr lang="tk-TM" b="1" dirty="0" smtClean="0">
                <a:solidFill>
                  <a:srgbClr val="000000"/>
                </a:solidFill>
                <a:latin typeface="Times New Roman" panose="02020603050405020304" pitchFamily="18" charset="0"/>
                <a:ea typeface="Calibri" panose="020F0502020204030204" pitchFamily="34" charset="0"/>
              </a:rPr>
              <a:t>4</a:t>
            </a:r>
            <a:r>
              <a:rPr lang="ru-RU" b="1" dirty="0" smtClean="0">
                <a:solidFill>
                  <a:srgbClr val="000000"/>
                </a:solidFill>
                <a:latin typeface="Times New Roman" panose="02020603050405020304" pitchFamily="18" charset="0"/>
                <a:ea typeface="Calibri" panose="020F0502020204030204" pitchFamily="34" charset="0"/>
              </a:rPr>
              <a:t>-</a:t>
            </a:r>
            <a:r>
              <a:rPr lang="ru-RU" b="1" dirty="0" err="1" smtClean="0">
                <a:solidFill>
                  <a:srgbClr val="000000"/>
                </a:solidFill>
                <a:latin typeface="Times New Roman" panose="02020603050405020304" pitchFamily="18" charset="0"/>
                <a:ea typeface="Calibri" panose="020F0502020204030204" pitchFamily="34" charset="0"/>
              </a:rPr>
              <a:t>surat</a:t>
            </a:r>
            <a:r>
              <a:rPr lang="ru-RU" b="1" dirty="0" smtClean="0">
                <a:solidFill>
                  <a:srgbClr val="000000"/>
                </a:solidFill>
                <a:latin typeface="Times New Roman" panose="02020603050405020304" pitchFamily="18" charset="0"/>
                <a:ea typeface="Calibri" panose="020F0502020204030204" pitchFamily="34" charset="0"/>
              </a:rPr>
              <a:t>                                               </a:t>
            </a:r>
            <a:r>
              <a:rPr lang="tk-TM" b="1" dirty="0" smtClean="0">
                <a:solidFill>
                  <a:srgbClr val="000000"/>
                </a:solidFill>
                <a:latin typeface="Times New Roman" panose="02020603050405020304" pitchFamily="18" charset="0"/>
                <a:ea typeface="Calibri" panose="020F0502020204030204" pitchFamily="34" charset="0"/>
              </a:rPr>
              <a:t>                                   </a:t>
            </a:r>
            <a:r>
              <a:rPr lang="ru-RU" b="1" dirty="0" smtClean="0">
                <a:solidFill>
                  <a:srgbClr val="000000"/>
                </a:solidFill>
                <a:latin typeface="Times New Roman" panose="02020603050405020304" pitchFamily="18" charset="0"/>
                <a:ea typeface="Calibri" panose="020F0502020204030204" pitchFamily="34" charset="0"/>
              </a:rPr>
              <a:t>4</a:t>
            </a:r>
            <a:r>
              <a:rPr lang="tk-TM" b="1" dirty="0" smtClean="0">
                <a:solidFill>
                  <a:srgbClr val="000000"/>
                </a:solidFill>
                <a:latin typeface="Times New Roman" panose="02020603050405020304" pitchFamily="18" charset="0"/>
                <a:ea typeface="Calibri" panose="020F0502020204030204" pitchFamily="34" charset="0"/>
              </a:rPr>
              <a:t>5</a:t>
            </a:r>
            <a:r>
              <a:rPr lang="ru-RU" b="1" dirty="0" smtClean="0">
                <a:solidFill>
                  <a:srgbClr val="000000"/>
                </a:solidFill>
                <a:latin typeface="Times New Roman" panose="02020603050405020304" pitchFamily="18" charset="0"/>
                <a:ea typeface="Calibri" panose="020F0502020204030204" pitchFamily="34" charset="0"/>
              </a:rPr>
              <a:t>-</a:t>
            </a:r>
            <a:r>
              <a:rPr lang="ru-RU" b="1" dirty="0" err="1" smtClean="0">
                <a:solidFill>
                  <a:srgbClr val="000000"/>
                </a:solidFill>
                <a:latin typeface="Times New Roman" panose="02020603050405020304" pitchFamily="18" charset="0"/>
                <a:ea typeface="Calibri" panose="020F0502020204030204" pitchFamily="34" charset="0"/>
              </a:rPr>
              <a:t>surat</a:t>
            </a:r>
            <a:endParaRPr lang="ru-RU" sz="1600" dirty="0">
              <a:solidFill>
                <a:srgbClr val="000000"/>
              </a:solidFill>
              <a:effectLst/>
              <a:latin typeface="Times New Roman" panose="02020603050405020304" pitchFamily="18" charset="0"/>
              <a:ea typeface="Calibri" panose="020F0502020204030204" pitchFamily="34"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8532" y="2862322"/>
            <a:ext cx="4652168" cy="2882946"/>
          </a:xfrm>
          <a:prstGeom prst="rect">
            <a:avLst/>
          </a:prstGeom>
          <a:noFill/>
          <a:ln>
            <a:noFill/>
          </a:ln>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3135855"/>
            <a:ext cx="4267200" cy="2755018"/>
          </a:xfrm>
          <a:prstGeom prst="rect">
            <a:avLst/>
          </a:prstGeom>
          <a:noFill/>
          <a:ln>
            <a:noFill/>
          </a:ln>
        </p:spPr>
      </p:pic>
    </p:spTree>
    <p:extLst>
      <p:ext uri="{BB962C8B-B14F-4D97-AF65-F5344CB8AC3E}">
        <p14:creationId xmlns:p14="http://schemas.microsoft.com/office/powerpoint/2010/main" val="3121146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402" y="3673722"/>
            <a:ext cx="5384801" cy="2400657"/>
          </a:xfrm>
          <a:prstGeom prst="rect">
            <a:avLst/>
          </a:prstGeom>
          <a:noFill/>
        </p:spPr>
        <p:txBody>
          <a:bodyPr wrap="square" rtlCol="0">
            <a:spAutoFit/>
          </a:bodyPr>
          <a:lstStyle/>
          <a:p>
            <a:pPr algn="just"/>
            <a:r>
              <a:rPr lang="tk-TM" sz="3000" dirty="0" smtClean="0">
                <a:latin typeface="Times New Roman" panose="02020603050405020304" pitchFamily="18" charset="0"/>
                <a:cs typeface="Times New Roman" panose="02020603050405020304" pitchFamily="18" charset="0"/>
              </a:rPr>
              <a:t>	</a:t>
            </a:r>
            <a:r>
              <a:rPr lang="ru-RU" dirty="0"/>
              <a:t> </a:t>
            </a:r>
            <a:r>
              <a:rPr lang="tk-TM" sz="3000" dirty="0" smtClean="0">
                <a:latin typeface="Times New Roman" panose="02020603050405020304" pitchFamily="18" charset="0"/>
                <a:cs typeface="Times New Roman" panose="02020603050405020304" pitchFamily="18" charset="0"/>
              </a:rPr>
              <a:t>Gönüburçly dimetriýada hem ellipsiň </a:t>
            </a:r>
            <a:r>
              <a:rPr lang="tk-TM" sz="3000" i="1" dirty="0" smtClean="0">
                <a:solidFill>
                  <a:srgbClr val="7030A0"/>
                </a:solidFill>
                <a:latin typeface="Times New Roman" panose="02020603050405020304" pitchFamily="18" charset="0"/>
                <a:cs typeface="Times New Roman" panose="02020603050405020304" pitchFamily="18" charset="0"/>
              </a:rPr>
              <a:t>(46-surat)</a:t>
            </a:r>
            <a:r>
              <a:rPr lang="tk-TM" sz="3000" i="1" dirty="0" smtClean="0">
                <a:latin typeface="Times New Roman" panose="02020603050405020304" pitchFamily="18" charset="0"/>
                <a:cs typeface="Times New Roman" panose="02020603050405020304" pitchFamily="18" charset="0"/>
              </a:rPr>
              <a:t>. </a:t>
            </a:r>
            <a:r>
              <a:rPr lang="tk-TM" sz="3000" dirty="0" smtClean="0">
                <a:latin typeface="Times New Roman" panose="02020603050405020304" pitchFamily="18" charset="0"/>
                <a:cs typeface="Times New Roman" panose="02020603050405020304" pitchFamily="18" charset="0"/>
              </a:rPr>
              <a:t>Gurluşy-nyň yzygiderligi izometriýadaky ýaly tertipde, diňe </a:t>
            </a:r>
            <a:r>
              <a:rPr lang="tk-TM" sz="3000" b="1" i="1" dirty="0" smtClean="0">
                <a:latin typeface="Times New Roman" panose="02020603050405020304" pitchFamily="18" charset="0"/>
                <a:cs typeface="Times New Roman" panose="02020603050405020304" pitchFamily="18" charset="0"/>
              </a:rPr>
              <a:t>y </a:t>
            </a:r>
            <a:r>
              <a:rPr lang="tk-TM" sz="3000" b="1" dirty="0" smtClean="0">
                <a:latin typeface="Times New Roman" panose="02020603050405020304" pitchFamily="18" charset="0"/>
                <a:cs typeface="Times New Roman" panose="02020603050405020304" pitchFamily="18" charset="0"/>
              </a:rPr>
              <a:t>oky </a:t>
            </a:r>
            <a:r>
              <a:rPr lang="tk-TM" sz="3000" dirty="0" smtClean="0">
                <a:latin typeface="Times New Roman" panose="02020603050405020304" pitchFamily="18" charset="0"/>
                <a:cs typeface="Times New Roman" panose="02020603050405020304" pitchFamily="18" charset="0"/>
              </a:rPr>
              <a:t>boýunça uzynlyk iki esse gysgalýar.</a:t>
            </a:r>
            <a:endParaRPr lang="tk-TM" sz="30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5401" y="2570201"/>
            <a:ext cx="1816100" cy="400110"/>
          </a:xfrm>
          <a:prstGeom prst="rect">
            <a:avLst/>
          </a:prstGeom>
        </p:spPr>
        <p:txBody>
          <a:bodyPr wrap="square">
            <a:spAutoFit/>
          </a:bodyPr>
          <a:lstStyle/>
          <a:p>
            <a:pPr indent="449580" algn="ctr">
              <a:spcAft>
                <a:spcPts val="0"/>
              </a:spcAft>
            </a:pPr>
            <a:r>
              <a:rPr lang="tk-TM" sz="2000" b="1" dirty="0" smtClean="0">
                <a:solidFill>
                  <a:srgbClr val="000000"/>
                </a:solidFill>
                <a:latin typeface="Times New Roman" panose="02020603050405020304" pitchFamily="18" charset="0"/>
                <a:ea typeface="Calibri" panose="020F0502020204030204" pitchFamily="34" charset="0"/>
              </a:rPr>
              <a:t> </a:t>
            </a:r>
            <a:r>
              <a:rPr lang="ru-RU" sz="2000" b="1" dirty="0" smtClean="0">
                <a:solidFill>
                  <a:srgbClr val="000000"/>
                </a:solidFill>
                <a:latin typeface="Times New Roman" panose="02020603050405020304" pitchFamily="18" charset="0"/>
                <a:ea typeface="Calibri" panose="020F0502020204030204" pitchFamily="34" charset="0"/>
              </a:rPr>
              <a:t>4</a:t>
            </a:r>
            <a:r>
              <a:rPr lang="tk-TM" sz="2000" b="1" dirty="0" smtClean="0">
                <a:solidFill>
                  <a:srgbClr val="000000"/>
                </a:solidFill>
                <a:latin typeface="Times New Roman" panose="02020603050405020304" pitchFamily="18" charset="0"/>
                <a:ea typeface="Calibri" panose="020F0502020204030204" pitchFamily="34" charset="0"/>
              </a:rPr>
              <a:t>6-surat</a:t>
            </a:r>
            <a:endParaRPr lang="tk-TM" sz="2000" dirty="0">
              <a:solidFill>
                <a:srgbClr val="000000"/>
              </a:solidFill>
              <a:effectLst/>
              <a:latin typeface="Times New Roman" panose="02020603050405020304" pitchFamily="18" charset="0"/>
              <a:ea typeface="Calibri" panose="020F0502020204030204" pitchFamily="34" charset="0"/>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046"/>
            <a:ext cx="7003100" cy="2504321"/>
          </a:xfrm>
          <a:prstGeom prst="rect">
            <a:avLst/>
          </a:prstGeom>
          <a:noFill/>
          <a:ln>
            <a:noFill/>
          </a:ln>
        </p:spPr>
      </p:pic>
      <p:pic>
        <p:nvPicPr>
          <p:cNvPr id="9" name="Рисунок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404155"/>
            <a:ext cx="6515101" cy="4453845"/>
          </a:xfrm>
          <a:prstGeom prst="rect">
            <a:avLst/>
          </a:prstGeom>
          <a:noFill/>
          <a:ln>
            <a:noFill/>
          </a:ln>
        </p:spPr>
      </p:pic>
      <p:sp>
        <p:nvSpPr>
          <p:cNvPr id="10" name="Прямоугольник 9"/>
          <p:cNvSpPr/>
          <p:nvPr/>
        </p:nvSpPr>
        <p:spPr>
          <a:xfrm>
            <a:off x="7670800" y="2600979"/>
            <a:ext cx="1816100" cy="400110"/>
          </a:xfrm>
          <a:prstGeom prst="rect">
            <a:avLst/>
          </a:prstGeom>
        </p:spPr>
        <p:txBody>
          <a:bodyPr wrap="square">
            <a:spAutoFit/>
          </a:bodyPr>
          <a:lstStyle/>
          <a:p>
            <a:pPr indent="449580" algn="ctr">
              <a:spcAft>
                <a:spcPts val="0"/>
              </a:spcAft>
            </a:pPr>
            <a:r>
              <a:rPr lang="tk-TM" sz="2000" b="1" dirty="0" smtClean="0">
                <a:solidFill>
                  <a:srgbClr val="000000"/>
                </a:solidFill>
                <a:latin typeface="Times New Roman" panose="02020603050405020304" pitchFamily="18" charset="0"/>
                <a:ea typeface="Calibri" panose="020F0502020204030204" pitchFamily="34" charset="0"/>
              </a:rPr>
              <a:t> </a:t>
            </a:r>
            <a:r>
              <a:rPr lang="ru-RU" sz="2000" b="1" dirty="0" smtClean="0">
                <a:solidFill>
                  <a:srgbClr val="000000"/>
                </a:solidFill>
                <a:latin typeface="Times New Roman" panose="02020603050405020304" pitchFamily="18" charset="0"/>
                <a:ea typeface="Calibri" panose="020F0502020204030204" pitchFamily="34" charset="0"/>
              </a:rPr>
              <a:t>4</a:t>
            </a:r>
            <a:r>
              <a:rPr lang="tk-TM" sz="2000" b="1" dirty="0">
                <a:solidFill>
                  <a:srgbClr val="000000"/>
                </a:solidFill>
                <a:latin typeface="Times New Roman" panose="02020603050405020304" pitchFamily="18" charset="0"/>
                <a:ea typeface="Calibri" panose="020F0502020204030204" pitchFamily="34" charset="0"/>
              </a:rPr>
              <a:t>7</a:t>
            </a:r>
            <a:r>
              <a:rPr lang="tk-TM" sz="2000" b="1" dirty="0" smtClean="0">
                <a:solidFill>
                  <a:srgbClr val="000000"/>
                </a:solidFill>
                <a:latin typeface="Times New Roman" panose="02020603050405020304" pitchFamily="18" charset="0"/>
                <a:ea typeface="Calibri" panose="020F0502020204030204" pitchFamily="34" charset="0"/>
              </a:rPr>
              <a:t>-surat</a:t>
            </a:r>
            <a:endParaRPr lang="tk-TM" sz="20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834610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969770"/>
          </a:xfrm>
          <a:prstGeom prst="rect">
            <a:avLst/>
          </a:prstGeom>
          <a:noFill/>
        </p:spPr>
        <p:txBody>
          <a:bodyPr wrap="square" rtlCol="0">
            <a:spAutoFit/>
          </a:bodyPr>
          <a:lstStyle/>
          <a:p>
            <a:r>
              <a:rPr lang="tk-TM" sz="3200" dirty="0" smtClean="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 </a:t>
            </a:r>
            <a:r>
              <a:rPr lang="tk-TM" sz="3000" dirty="0" smtClean="0">
                <a:latin typeface="Times New Roman" panose="02020603050405020304" pitchFamily="18" charset="0"/>
                <a:cs typeface="Times New Roman" panose="02020603050405020304" pitchFamily="18" charset="0"/>
              </a:rPr>
              <a:t>Kese göni çyzyklar çepden saga çekilýär. Kese göni çyzygyň ýapgytlyk burçuna baglylykda  eliň herekedi bilen hereket ýokardan aşak ýa-da aşakdan ýokaryk ugrukdyrylýar </a:t>
            </a:r>
            <a:r>
              <a:rPr lang="tk-TM" sz="3000" i="1" dirty="0" smtClean="0">
                <a:solidFill>
                  <a:srgbClr val="7030A0"/>
                </a:solidFill>
                <a:latin typeface="Times New Roman" panose="02020603050405020304" pitchFamily="18" charset="0"/>
                <a:cs typeface="Times New Roman" panose="02020603050405020304" pitchFamily="18" charset="0"/>
              </a:rPr>
              <a:t>(</a:t>
            </a:r>
            <a:r>
              <a:rPr lang="tk-TM" sz="3000" b="1" i="1" dirty="0" smtClean="0">
                <a:solidFill>
                  <a:srgbClr val="7030A0"/>
                </a:solidFill>
                <a:latin typeface="Times New Roman" panose="02020603050405020304" pitchFamily="18" charset="0"/>
                <a:cs typeface="Times New Roman" panose="02020603050405020304" pitchFamily="18" charset="0"/>
              </a:rPr>
              <a:t>3</a:t>
            </a:r>
            <a:r>
              <a:rPr lang="tk-TM" sz="3000" i="1" dirty="0" smtClean="0">
                <a:solidFill>
                  <a:srgbClr val="7030A0"/>
                </a:solidFill>
                <a:latin typeface="Times New Roman" panose="02020603050405020304" pitchFamily="18" charset="0"/>
                <a:cs typeface="Times New Roman" panose="02020603050405020304" pitchFamily="18" charset="0"/>
              </a:rPr>
              <a:t>-surat)</a:t>
            </a:r>
            <a:r>
              <a:rPr lang="tk-TM" sz="3000" dirty="0" smtClean="0">
                <a:latin typeface="Times New Roman" panose="02020603050405020304" pitchFamily="18" charset="0"/>
                <a:cs typeface="Times New Roman" panose="02020603050405020304" pitchFamily="18" charset="0"/>
              </a:rPr>
              <a:t>. Egri çyzyklar eliň herekedi bilen egrelme aýlaw ygry boýunça çekilýär </a:t>
            </a:r>
            <a:r>
              <a:rPr lang="tk-TM" sz="3000" i="1" dirty="0" smtClean="0">
                <a:solidFill>
                  <a:srgbClr val="7030A0"/>
                </a:solidFill>
                <a:latin typeface="Times New Roman" panose="02020603050405020304" pitchFamily="18" charset="0"/>
                <a:cs typeface="Times New Roman" panose="02020603050405020304" pitchFamily="18" charset="0"/>
              </a:rPr>
              <a:t>(</a:t>
            </a:r>
            <a:r>
              <a:rPr lang="tk-TM" sz="3000" b="1" i="1" dirty="0" smtClean="0">
                <a:solidFill>
                  <a:srgbClr val="7030A0"/>
                </a:solidFill>
                <a:latin typeface="Times New Roman" panose="02020603050405020304" pitchFamily="18" charset="0"/>
                <a:cs typeface="Times New Roman" panose="02020603050405020304" pitchFamily="18" charset="0"/>
              </a:rPr>
              <a:t>4</a:t>
            </a:r>
            <a:r>
              <a:rPr lang="tk-TM" sz="3000" i="1" dirty="0" smtClean="0">
                <a:solidFill>
                  <a:srgbClr val="7030A0"/>
                </a:solidFill>
                <a:latin typeface="Times New Roman" panose="02020603050405020304" pitchFamily="18" charset="0"/>
                <a:cs typeface="Times New Roman" panose="02020603050405020304" pitchFamily="18" charset="0"/>
              </a:rPr>
              <a:t>-surat)</a:t>
            </a:r>
            <a:r>
              <a:rPr lang="tk-TM" sz="3000" dirty="0" smtClean="0">
                <a:latin typeface="Times New Roman" panose="02020603050405020304" pitchFamily="18" charset="0"/>
                <a:cs typeface="Times New Roman" panose="02020603050405020304" pitchFamily="18" charset="0"/>
              </a:rPr>
              <a:t>.	</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93632" y="2111056"/>
            <a:ext cx="7779068" cy="2378381"/>
          </a:xfrm>
          <a:prstGeom prst="rect">
            <a:avLst/>
          </a:prstGeom>
          <a:noFill/>
          <a:ln>
            <a:noFill/>
          </a:ln>
        </p:spPr>
      </p:pic>
      <p:sp>
        <p:nvSpPr>
          <p:cNvPr id="6" name="Прямоугольник 5"/>
          <p:cNvSpPr/>
          <p:nvPr/>
        </p:nvSpPr>
        <p:spPr>
          <a:xfrm>
            <a:off x="3643612" y="4730476"/>
            <a:ext cx="5076439" cy="400110"/>
          </a:xfrm>
          <a:prstGeom prst="rect">
            <a:avLst/>
          </a:prstGeom>
        </p:spPr>
        <p:txBody>
          <a:bodyPr wrap="square">
            <a:spAutoFit/>
          </a:bodyPr>
          <a:lstStyle/>
          <a:p>
            <a:r>
              <a:rPr lang="tk-TM" sz="2000" b="1" dirty="0" smtClean="0">
                <a:latin typeface="Times New Roman" panose="02020603050405020304" pitchFamily="18" charset="0"/>
                <a:cs typeface="Times New Roman" panose="02020603050405020304" pitchFamily="18" charset="0"/>
              </a:rPr>
              <a:t>3-surat                                                    4-surat</a:t>
            </a:r>
            <a:endParaRPr lang="tk-TM"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8524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4278094"/>
          </a:xfrm>
          <a:prstGeom prst="rect">
            <a:avLst/>
          </a:prstGeom>
          <a:noFill/>
        </p:spPr>
        <p:txBody>
          <a:bodyPr wrap="square" rtlCol="0">
            <a:spAutoFit/>
          </a:bodyPr>
          <a:lstStyle/>
          <a:p>
            <a:pPr algn="ctr"/>
            <a:r>
              <a:rPr lang="tk-TM" sz="3200" dirty="0" smtClean="0">
                <a:latin typeface="Times New Roman" panose="02020603050405020304" pitchFamily="18" charset="0"/>
                <a:cs typeface="Times New Roman" panose="02020603050405020304" pitchFamily="18" charset="0"/>
              </a:rPr>
              <a:t>	</a:t>
            </a:r>
            <a:r>
              <a:rPr lang="tk-TM" sz="3000" b="1" dirty="0">
                <a:latin typeface="Times New Roman" panose="02020603050405020304" pitchFamily="18" charset="0"/>
                <a:cs typeface="Times New Roman" panose="02020603050405020304" pitchFamily="18" charset="0"/>
              </a:rPr>
              <a:t>2</a:t>
            </a:r>
            <a:r>
              <a:rPr lang="tk-TM" sz="3000" b="1" dirty="0" smtClean="0">
                <a:latin typeface="Times New Roman" panose="02020603050405020304" pitchFamily="18" charset="0"/>
                <a:cs typeface="Times New Roman" panose="02020603050405020304" pitchFamily="18" charset="0"/>
              </a:rPr>
              <a:t>.2. Kesimi deň böleklere bölmek.</a:t>
            </a:r>
          </a:p>
          <a:p>
            <a:pPr algn="ctr"/>
            <a:endParaRPr lang="tk-TM" sz="3000" dirty="0" smtClean="0">
              <a:latin typeface="Times New Roman" panose="02020603050405020304" pitchFamily="18" charset="0"/>
              <a:cs typeface="Times New Roman" panose="02020603050405020304" pitchFamily="18" charset="0"/>
            </a:endParaRPr>
          </a:p>
          <a:p>
            <a:r>
              <a:rPr lang="tk-TM" sz="3000" dirty="0" smtClean="0">
                <a:latin typeface="Times New Roman" panose="02020603050405020304" pitchFamily="18" charset="0"/>
                <a:cs typeface="Times New Roman" panose="02020603050405020304" pitchFamily="18" charset="0"/>
              </a:rPr>
              <a:t>	Mysal üçin </a:t>
            </a:r>
            <a:r>
              <a:rPr lang="tk-TM" sz="3000" b="1" i="1" dirty="0" smtClean="0">
                <a:latin typeface="Times New Roman" panose="02020603050405020304" pitchFamily="18" charset="0"/>
                <a:cs typeface="Times New Roman" panose="02020603050405020304" pitchFamily="18" charset="0"/>
              </a:rPr>
              <a:t>AB</a:t>
            </a:r>
            <a:r>
              <a:rPr lang="tk-TM" sz="3000" b="1" dirty="0" smtClean="0">
                <a:latin typeface="Times New Roman" panose="02020603050405020304" pitchFamily="18" charset="0"/>
                <a:cs typeface="Times New Roman" panose="02020603050405020304" pitchFamily="18" charset="0"/>
              </a:rPr>
              <a:t> </a:t>
            </a:r>
            <a:r>
              <a:rPr lang="tk-TM" sz="3000" dirty="0" smtClean="0">
                <a:latin typeface="Times New Roman" panose="02020603050405020304" pitchFamily="18" charset="0"/>
                <a:cs typeface="Times New Roman" panose="02020603050405020304" pitchFamily="18" charset="0"/>
              </a:rPr>
              <a:t>kesimi alalyň, ýagny iki deň bölege bölmeli </a:t>
            </a:r>
            <a:r>
              <a:rPr lang="tk-TM" sz="3000" i="1" dirty="0" smtClean="0">
                <a:solidFill>
                  <a:srgbClr val="7030A0"/>
                </a:solidFill>
                <a:latin typeface="Times New Roman" panose="02020603050405020304" pitchFamily="18" charset="0"/>
                <a:cs typeface="Times New Roman" panose="02020603050405020304" pitchFamily="18" charset="0"/>
              </a:rPr>
              <a:t>(</a:t>
            </a:r>
            <a:r>
              <a:rPr lang="tk-TM" sz="3000" b="1" i="1" dirty="0" smtClean="0">
                <a:solidFill>
                  <a:srgbClr val="7030A0"/>
                </a:solidFill>
                <a:latin typeface="Times New Roman" panose="02020603050405020304" pitchFamily="18" charset="0"/>
                <a:cs typeface="Times New Roman" panose="02020603050405020304" pitchFamily="18" charset="0"/>
              </a:rPr>
              <a:t>5</a:t>
            </a:r>
            <a:r>
              <a:rPr lang="tk-TM" sz="3000" i="1" dirty="0" smtClean="0">
                <a:solidFill>
                  <a:srgbClr val="7030A0"/>
                </a:solidFill>
                <a:latin typeface="Times New Roman" panose="02020603050405020304" pitchFamily="18" charset="0"/>
                <a:cs typeface="Times New Roman" panose="02020603050405020304" pitchFamily="18" charset="0"/>
              </a:rPr>
              <a:t>-surat)</a:t>
            </a:r>
            <a:r>
              <a:rPr lang="tk-TM" sz="3000" dirty="0" smtClean="0">
                <a:latin typeface="Times New Roman" panose="02020603050405020304" pitchFamily="18" charset="0"/>
                <a:cs typeface="Times New Roman" panose="02020603050405020304" pitchFamily="18" charset="0"/>
              </a:rPr>
              <a:t>. Göz çeni bilen kesimiň merkezini kesgitlemeli we ony </a:t>
            </a:r>
            <a:r>
              <a:rPr lang="tk-TM" sz="3000" b="1" i="1" dirty="0" smtClean="0">
                <a:latin typeface="Times New Roman" panose="02020603050405020304" pitchFamily="18" charset="0"/>
                <a:cs typeface="Times New Roman" panose="02020603050405020304" pitchFamily="18" charset="0"/>
              </a:rPr>
              <a:t>O</a:t>
            </a:r>
            <a:r>
              <a:rPr lang="tk-TM" sz="3000" dirty="0" smtClean="0">
                <a:latin typeface="Times New Roman" panose="02020603050405020304" pitchFamily="18" charset="0"/>
                <a:cs typeface="Times New Roman" panose="02020603050405020304" pitchFamily="18" charset="0"/>
              </a:rPr>
              <a:t> nokady bilen belleýäris. Bölünmäni galamyň kömegi bilen şeýle görnüşde barlamaly: galamyň ujuny </a:t>
            </a:r>
            <a:r>
              <a:rPr lang="tk-TM" sz="3000" b="1" i="1" dirty="0" smtClean="0">
                <a:latin typeface="Times New Roman" panose="02020603050405020304" pitchFamily="18" charset="0"/>
                <a:cs typeface="Times New Roman" panose="02020603050405020304" pitchFamily="18" charset="0"/>
              </a:rPr>
              <a:t>O</a:t>
            </a:r>
            <a:r>
              <a:rPr lang="tk-TM" sz="3000" b="1" dirty="0" smtClean="0">
                <a:latin typeface="Times New Roman" panose="02020603050405020304" pitchFamily="18" charset="0"/>
                <a:cs typeface="Times New Roman" panose="02020603050405020304" pitchFamily="18" charset="0"/>
              </a:rPr>
              <a:t> </a:t>
            </a:r>
            <a:r>
              <a:rPr lang="tk-TM" sz="3000" dirty="0" smtClean="0">
                <a:latin typeface="Times New Roman" panose="02020603050405020304" pitchFamily="18" charset="0"/>
                <a:cs typeface="Times New Roman" panose="02020603050405020304" pitchFamily="18" charset="0"/>
              </a:rPr>
              <a:t>nokatda goýýarys, </a:t>
            </a:r>
            <a:r>
              <a:rPr lang="tk-TM" sz="3000" b="1" i="1" dirty="0" smtClean="0">
                <a:latin typeface="Times New Roman" panose="02020603050405020304" pitchFamily="18" charset="0"/>
                <a:cs typeface="Times New Roman" panose="02020603050405020304" pitchFamily="18" charset="0"/>
              </a:rPr>
              <a:t>B</a:t>
            </a:r>
            <a:r>
              <a:rPr lang="tk-TM" sz="3000" b="1" dirty="0" smtClean="0">
                <a:latin typeface="Times New Roman" panose="02020603050405020304" pitchFamily="18" charset="0"/>
                <a:cs typeface="Times New Roman" panose="02020603050405020304" pitchFamily="18" charset="0"/>
              </a:rPr>
              <a:t> </a:t>
            </a:r>
            <a:r>
              <a:rPr lang="tk-TM" sz="3000" dirty="0" smtClean="0">
                <a:latin typeface="Times New Roman" panose="02020603050405020304" pitchFamily="18" charset="0"/>
                <a:cs typeface="Times New Roman" panose="02020603050405020304" pitchFamily="18" charset="0"/>
              </a:rPr>
              <a:t>nokady bolsa galamda uly barmagyň dyrnagy bilen bellemeli we alnan ululygy </a:t>
            </a:r>
            <a:r>
              <a:rPr lang="tk-TM" sz="3000" b="1" i="1" dirty="0" smtClean="0">
                <a:latin typeface="Times New Roman" panose="02020603050405020304" pitchFamily="18" charset="0"/>
                <a:cs typeface="Times New Roman" panose="02020603050405020304" pitchFamily="18" charset="0"/>
              </a:rPr>
              <a:t>AO</a:t>
            </a:r>
            <a:r>
              <a:rPr lang="tk-TM" sz="3000" b="1" dirty="0" smtClean="0">
                <a:latin typeface="Times New Roman" panose="02020603050405020304" pitchFamily="18" charset="0"/>
                <a:cs typeface="Times New Roman" panose="02020603050405020304" pitchFamily="18" charset="0"/>
              </a:rPr>
              <a:t> </a:t>
            </a:r>
            <a:r>
              <a:rPr lang="tk-TM" sz="3000" dirty="0" smtClean="0">
                <a:latin typeface="Times New Roman" panose="02020603050405020304" pitchFamily="18" charset="0"/>
                <a:cs typeface="Times New Roman" panose="02020603050405020304" pitchFamily="18" charset="0"/>
              </a:rPr>
              <a:t>we</a:t>
            </a:r>
            <a:r>
              <a:rPr lang="tk-TM" sz="3000" b="1" dirty="0" smtClean="0">
                <a:latin typeface="Times New Roman" panose="02020603050405020304" pitchFamily="18" charset="0"/>
                <a:cs typeface="Times New Roman" panose="02020603050405020304" pitchFamily="18" charset="0"/>
              </a:rPr>
              <a:t> </a:t>
            </a:r>
            <a:r>
              <a:rPr lang="tk-TM" sz="3000" b="1" i="1" dirty="0" smtClean="0">
                <a:latin typeface="Times New Roman" panose="02020603050405020304" pitchFamily="18" charset="0"/>
                <a:cs typeface="Times New Roman" panose="02020603050405020304" pitchFamily="18" charset="0"/>
              </a:rPr>
              <a:t>OB</a:t>
            </a:r>
            <a:r>
              <a:rPr lang="tk-TM" sz="3000" b="1" dirty="0" smtClean="0">
                <a:latin typeface="Times New Roman" panose="02020603050405020304" pitchFamily="18" charset="0"/>
                <a:cs typeface="Times New Roman" panose="02020603050405020304" pitchFamily="18" charset="0"/>
              </a:rPr>
              <a:t> </a:t>
            </a:r>
            <a:r>
              <a:rPr lang="tk-TM" sz="3000" dirty="0" smtClean="0">
                <a:latin typeface="Times New Roman" panose="02020603050405020304" pitchFamily="18" charset="0"/>
                <a:cs typeface="Times New Roman" panose="02020603050405020304" pitchFamily="18" charset="0"/>
              </a:rPr>
              <a:t>kesimler bilen deňeýäris.</a:t>
            </a:r>
            <a:r>
              <a:rPr lang="tk-TM" sz="3000" b="1" dirty="0" smtClean="0">
                <a:latin typeface="Times New Roman" panose="02020603050405020304" pitchFamily="18" charset="0"/>
                <a:cs typeface="Times New Roman" panose="02020603050405020304" pitchFamily="18" charset="0"/>
              </a:rPr>
              <a:t> </a:t>
            </a:r>
            <a:r>
              <a:rPr lang="tk-TM" sz="3000" dirty="0" smtClean="0">
                <a:latin typeface="Times New Roman" panose="02020603050405020304" pitchFamily="18" charset="0"/>
                <a:cs typeface="Times New Roman" panose="02020603050405020304" pitchFamily="18" charset="0"/>
              </a:rPr>
              <a:t>Eger </a:t>
            </a:r>
            <a:r>
              <a:rPr lang="tk-TM" sz="3000" b="1" i="1" dirty="0" smtClean="0">
                <a:latin typeface="Times New Roman" panose="02020603050405020304" pitchFamily="18" charset="0"/>
                <a:cs typeface="Times New Roman" panose="02020603050405020304" pitchFamily="18" charset="0"/>
              </a:rPr>
              <a:t>O</a:t>
            </a:r>
            <a:r>
              <a:rPr lang="tk-TM" sz="3000" b="1" dirty="0" smtClean="0">
                <a:latin typeface="Times New Roman" panose="02020603050405020304" pitchFamily="18" charset="0"/>
                <a:cs typeface="Times New Roman" panose="02020603050405020304" pitchFamily="18" charset="0"/>
              </a:rPr>
              <a:t> </a:t>
            </a:r>
            <a:r>
              <a:rPr lang="tk-TM" sz="3000" dirty="0" smtClean="0">
                <a:latin typeface="Times New Roman" panose="02020603050405020304" pitchFamily="18" charset="0"/>
                <a:cs typeface="Times New Roman" panose="02020603050405020304" pitchFamily="18" charset="0"/>
              </a:rPr>
              <a:t>nokat merkezinde bolmasa, onda ony, iki tarapy hem deňleşýänçä çepe ýa-da saga süýşürmeli.        </a:t>
            </a:r>
            <a:r>
              <a:rPr lang="tk-TM" sz="2000" b="1" dirty="0" smtClean="0">
                <a:latin typeface="Times New Roman" panose="02020603050405020304" pitchFamily="18" charset="0"/>
                <a:cs typeface="Times New Roman" panose="02020603050405020304" pitchFamily="18" charset="0"/>
              </a:rPr>
              <a:t>5-surat</a:t>
            </a:r>
            <a:r>
              <a:rPr lang="tk-TM" sz="3000" dirty="0" smtClean="0">
                <a:latin typeface="Times New Roman" panose="02020603050405020304" pitchFamily="18" charset="0"/>
                <a:cs typeface="Times New Roman" panose="02020603050405020304" pitchFamily="18" charset="0"/>
              </a:rPr>
              <a:t> </a:t>
            </a:r>
            <a:endParaRPr lang="tk-TM" sz="3000"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13027" y="4278094"/>
            <a:ext cx="7365946" cy="2238201"/>
          </a:xfrm>
          <a:prstGeom prst="rect">
            <a:avLst/>
          </a:prstGeom>
          <a:noFill/>
          <a:ln>
            <a:noFill/>
          </a:ln>
        </p:spPr>
      </p:pic>
    </p:spTree>
    <p:extLst>
      <p:ext uri="{BB962C8B-B14F-4D97-AF65-F5344CB8AC3E}">
        <p14:creationId xmlns:p14="http://schemas.microsoft.com/office/powerpoint/2010/main" val="35044771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508105"/>
          </a:xfrm>
          <a:prstGeom prst="rect">
            <a:avLst/>
          </a:prstGeom>
          <a:noFill/>
        </p:spPr>
        <p:txBody>
          <a:bodyPr wrap="square" rtlCol="0">
            <a:spAutoFit/>
          </a:bodyPr>
          <a:lstStyle/>
          <a:p>
            <a:pPr algn="just"/>
            <a:r>
              <a:rPr lang="tk-TM" sz="3200" dirty="0" smtClean="0">
                <a:latin typeface="Times New Roman" panose="02020603050405020304" pitchFamily="18" charset="0"/>
                <a:cs typeface="Times New Roman" panose="02020603050405020304" pitchFamily="18" charset="0"/>
              </a:rPr>
              <a:t>	</a:t>
            </a:r>
            <a:r>
              <a:rPr lang="tk-TM" sz="3000" dirty="0" smtClean="0">
                <a:latin typeface="Times New Roman" panose="02020603050405020304" pitchFamily="18" charset="0"/>
                <a:cs typeface="Times New Roman" panose="02020603050405020304" pitchFamily="18" charset="0"/>
              </a:rPr>
              <a:t>Kesimi dört bölege bölmek üçin, başda ony iki deň bölege bölmek gerek, söňra her ýarymyny ýene-de iki deň bölege bölmeli we alnan kesimleri deňemeli </a:t>
            </a:r>
            <a:r>
              <a:rPr lang="tk-TM" sz="3000" i="1" dirty="0" smtClean="0">
                <a:solidFill>
                  <a:srgbClr val="7030A0"/>
                </a:solidFill>
                <a:latin typeface="Times New Roman" panose="02020603050405020304" pitchFamily="18" charset="0"/>
                <a:cs typeface="Times New Roman" panose="02020603050405020304" pitchFamily="18" charset="0"/>
              </a:rPr>
              <a:t>(</a:t>
            </a:r>
            <a:r>
              <a:rPr lang="tk-TM" sz="3000" b="1" i="1" dirty="0" smtClean="0">
                <a:solidFill>
                  <a:srgbClr val="7030A0"/>
                </a:solidFill>
                <a:latin typeface="Times New Roman" panose="02020603050405020304" pitchFamily="18" charset="0"/>
                <a:cs typeface="Times New Roman" panose="02020603050405020304" pitchFamily="18" charset="0"/>
              </a:rPr>
              <a:t>6</a:t>
            </a:r>
            <a:r>
              <a:rPr lang="tk-TM" sz="3000" i="1" dirty="0" smtClean="0">
                <a:solidFill>
                  <a:srgbClr val="7030A0"/>
                </a:solidFill>
                <a:latin typeface="Times New Roman" panose="02020603050405020304" pitchFamily="18" charset="0"/>
                <a:cs typeface="Times New Roman" panose="02020603050405020304" pitchFamily="18" charset="0"/>
              </a:rPr>
              <a:t>-surat)</a:t>
            </a:r>
            <a:r>
              <a:rPr lang="tk-TM" sz="3000" dirty="0" smtClean="0">
                <a:latin typeface="Times New Roman" panose="02020603050405020304" pitchFamily="18" charset="0"/>
                <a:cs typeface="Times New Roman" panose="02020603050405020304" pitchFamily="18" charset="0"/>
              </a:rPr>
              <a:t>.</a:t>
            </a:r>
            <a:endParaRPr lang="tk-TM" sz="30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0959" y="1508105"/>
            <a:ext cx="8967462" cy="1329445"/>
          </a:xfrm>
          <a:prstGeom prst="rect">
            <a:avLst/>
          </a:prstGeom>
          <a:noFill/>
          <a:ln>
            <a:noFill/>
          </a:ln>
        </p:spPr>
      </p:pic>
      <p:sp>
        <p:nvSpPr>
          <p:cNvPr id="6" name="TextBox 5"/>
          <p:cNvSpPr txBox="1"/>
          <p:nvPr/>
        </p:nvSpPr>
        <p:spPr>
          <a:xfrm>
            <a:off x="0" y="3181951"/>
            <a:ext cx="12192000" cy="1477328"/>
          </a:xfrm>
          <a:prstGeom prst="rect">
            <a:avLst/>
          </a:prstGeom>
          <a:noFill/>
        </p:spPr>
        <p:txBody>
          <a:bodyPr wrap="square" rtlCol="0">
            <a:spAutoFit/>
          </a:bodyPr>
          <a:lstStyle/>
          <a:p>
            <a:pPr algn="just"/>
            <a:r>
              <a:rPr lang="tk-TM" sz="3000" dirty="0" smtClean="0">
                <a:latin typeface="Times New Roman" panose="02020603050405020304" pitchFamily="18" charset="0"/>
                <a:cs typeface="Times New Roman" panose="02020603050405020304" pitchFamily="18" charset="0"/>
              </a:rPr>
              <a:t>	Kesimi alty deň bölege bölmek üçin, başda ony göz çeni bilen üç deň bölege, soňra kesimiň her üçden bir bölegini ýene-de iki deň bölege bölýäris </a:t>
            </a:r>
            <a:r>
              <a:rPr lang="tk-TM" sz="3000" i="1" dirty="0" smtClean="0">
                <a:solidFill>
                  <a:srgbClr val="7030A0"/>
                </a:solidFill>
                <a:latin typeface="Times New Roman" panose="02020603050405020304" pitchFamily="18" charset="0"/>
                <a:cs typeface="Times New Roman" panose="02020603050405020304" pitchFamily="18" charset="0"/>
              </a:rPr>
              <a:t>(</a:t>
            </a:r>
            <a:r>
              <a:rPr lang="tk-TM" sz="3000" b="1" i="1" dirty="0" smtClean="0">
                <a:solidFill>
                  <a:srgbClr val="7030A0"/>
                </a:solidFill>
                <a:latin typeface="Times New Roman" panose="02020603050405020304" pitchFamily="18" charset="0"/>
                <a:cs typeface="Times New Roman" panose="02020603050405020304" pitchFamily="18" charset="0"/>
              </a:rPr>
              <a:t>7</a:t>
            </a:r>
            <a:r>
              <a:rPr lang="tk-TM" sz="3000" i="1" dirty="0" smtClean="0">
                <a:solidFill>
                  <a:srgbClr val="7030A0"/>
                </a:solidFill>
                <a:latin typeface="Times New Roman" panose="02020603050405020304" pitchFamily="18" charset="0"/>
                <a:cs typeface="Times New Roman" panose="02020603050405020304" pitchFamily="18" charset="0"/>
              </a:rPr>
              <a:t>-surat)</a:t>
            </a:r>
            <a:r>
              <a:rPr lang="tk-TM" sz="3000" dirty="0" smtClean="0">
                <a:latin typeface="Times New Roman" panose="02020603050405020304" pitchFamily="18" charset="0"/>
                <a:cs typeface="Times New Roman" panose="02020603050405020304" pitchFamily="18" charset="0"/>
              </a:rPr>
              <a:t>; </a:t>
            </a:r>
            <a:endParaRPr lang="tk-TM" sz="3000" dirty="0">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7056" y="4888040"/>
            <a:ext cx="9975268" cy="1404270"/>
          </a:xfrm>
          <a:prstGeom prst="rect">
            <a:avLst/>
          </a:prstGeom>
          <a:noFill/>
          <a:ln>
            <a:noFill/>
          </a:ln>
        </p:spPr>
      </p:pic>
    </p:spTree>
    <p:extLst>
      <p:ext uri="{BB962C8B-B14F-4D97-AF65-F5344CB8AC3E}">
        <p14:creationId xmlns:p14="http://schemas.microsoft.com/office/powerpoint/2010/main" val="19011372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22462" y="1015663"/>
            <a:ext cx="8232001" cy="1780974"/>
          </a:xfrm>
          <a:prstGeom prst="rect">
            <a:avLst/>
          </a:prstGeom>
          <a:noFill/>
          <a:ln>
            <a:noFill/>
          </a:ln>
        </p:spPr>
      </p:pic>
      <p:sp>
        <p:nvSpPr>
          <p:cNvPr id="3" name="TextBox 2"/>
          <p:cNvSpPr txBox="1"/>
          <p:nvPr/>
        </p:nvSpPr>
        <p:spPr>
          <a:xfrm>
            <a:off x="0" y="0"/>
            <a:ext cx="12192000" cy="1015663"/>
          </a:xfrm>
          <a:prstGeom prst="rect">
            <a:avLst/>
          </a:prstGeom>
          <a:noFill/>
        </p:spPr>
        <p:txBody>
          <a:bodyPr wrap="square" rtlCol="0">
            <a:spAutoFit/>
          </a:bodyPr>
          <a:lstStyle/>
          <a:p>
            <a:pPr algn="just"/>
            <a:r>
              <a:rPr lang="tk-TM" sz="3000" dirty="0">
                <a:latin typeface="Times New Roman" panose="02020603050405020304" pitchFamily="18" charset="0"/>
                <a:cs typeface="Times New Roman" panose="02020603050405020304" pitchFamily="18" charset="0"/>
              </a:rPr>
              <a:t>ýa-da başga usul bilen hereket edýärler: kesimi iki deň bölege </a:t>
            </a:r>
            <a:r>
              <a:rPr lang="tk-TM" sz="3000" dirty="0" smtClean="0">
                <a:latin typeface="Times New Roman" panose="02020603050405020304" pitchFamily="18" charset="0"/>
                <a:cs typeface="Times New Roman" panose="02020603050405020304" pitchFamily="18" charset="0"/>
              </a:rPr>
              <a:t>bölmeli, </a:t>
            </a:r>
            <a:r>
              <a:rPr lang="tk-TM" sz="3000" dirty="0">
                <a:latin typeface="Times New Roman" panose="02020603050405020304" pitchFamily="18" charset="0"/>
                <a:cs typeface="Times New Roman" panose="02020603050405020304" pitchFamily="18" charset="0"/>
              </a:rPr>
              <a:t>soňra her bir ýarysyny üç deň bölege </a:t>
            </a:r>
            <a:r>
              <a:rPr lang="tk-TM" sz="3000" dirty="0" smtClean="0">
                <a:latin typeface="Times New Roman" panose="02020603050405020304" pitchFamily="18" charset="0"/>
                <a:cs typeface="Times New Roman" panose="02020603050405020304" pitchFamily="18" charset="0"/>
              </a:rPr>
              <a:t>bölmeli </a:t>
            </a:r>
            <a:r>
              <a:rPr lang="tk-TM" sz="3000" dirty="0">
                <a:latin typeface="Times New Roman" panose="02020603050405020304" pitchFamily="18" charset="0"/>
                <a:cs typeface="Times New Roman" panose="02020603050405020304" pitchFamily="18" charset="0"/>
              </a:rPr>
              <a:t>we dogrylygyny </a:t>
            </a:r>
            <a:r>
              <a:rPr lang="tk-TM" sz="3000" dirty="0" smtClean="0">
                <a:latin typeface="Times New Roman" panose="02020603050405020304" pitchFamily="18" charset="0"/>
                <a:cs typeface="Times New Roman" panose="02020603050405020304" pitchFamily="18" charset="0"/>
              </a:rPr>
              <a:t>barlamaly </a:t>
            </a:r>
            <a:r>
              <a:rPr lang="tk-TM" sz="3000" i="1" dirty="0" smtClean="0">
                <a:solidFill>
                  <a:srgbClr val="7030A0"/>
                </a:solidFill>
                <a:latin typeface="Times New Roman" panose="02020603050405020304" pitchFamily="18" charset="0"/>
                <a:cs typeface="Times New Roman" panose="02020603050405020304" pitchFamily="18" charset="0"/>
              </a:rPr>
              <a:t>(</a:t>
            </a:r>
            <a:r>
              <a:rPr lang="tk-TM" sz="3000" b="1" i="1" dirty="0" smtClean="0">
                <a:solidFill>
                  <a:srgbClr val="7030A0"/>
                </a:solidFill>
                <a:latin typeface="Times New Roman" panose="02020603050405020304" pitchFamily="18" charset="0"/>
                <a:cs typeface="Times New Roman" panose="02020603050405020304" pitchFamily="18" charset="0"/>
              </a:rPr>
              <a:t>8</a:t>
            </a:r>
            <a:r>
              <a:rPr lang="tk-TM" sz="3000" i="1" dirty="0" smtClean="0">
                <a:solidFill>
                  <a:srgbClr val="7030A0"/>
                </a:solidFill>
                <a:latin typeface="Times New Roman" panose="02020603050405020304" pitchFamily="18" charset="0"/>
                <a:cs typeface="Times New Roman" panose="02020603050405020304" pitchFamily="18" charset="0"/>
              </a:rPr>
              <a:t>-surat</a:t>
            </a:r>
            <a:r>
              <a:rPr lang="tk-TM" sz="3000" i="1" dirty="0">
                <a:solidFill>
                  <a:srgbClr val="7030A0"/>
                </a:solidFill>
                <a:latin typeface="Times New Roman" panose="02020603050405020304" pitchFamily="18" charset="0"/>
                <a:cs typeface="Times New Roman" panose="02020603050405020304" pitchFamily="18" charset="0"/>
              </a:rPr>
              <a:t>)</a:t>
            </a:r>
            <a:r>
              <a:rPr lang="tk-TM" sz="3000" dirty="0">
                <a:latin typeface="Times New Roman" panose="02020603050405020304" pitchFamily="18" charset="0"/>
                <a:cs typeface="Times New Roman" panose="02020603050405020304" pitchFamily="18" charset="0"/>
              </a:rPr>
              <a:t>. </a:t>
            </a:r>
            <a:endParaRPr lang="ru-RU" dirty="0"/>
          </a:p>
        </p:txBody>
      </p:sp>
      <p:sp>
        <p:nvSpPr>
          <p:cNvPr id="7" name="TextBox 6"/>
          <p:cNvSpPr txBox="1"/>
          <p:nvPr/>
        </p:nvSpPr>
        <p:spPr>
          <a:xfrm>
            <a:off x="0" y="2796637"/>
            <a:ext cx="12192000" cy="1938992"/>
          </a:xfrm>
          <a:prstGeom prst="rect">
            <a:avLst/>
          </a:prstGeom>
          <a:noFill/>
        </p:spPr>
        <p:txBody>
          <a:bodyPr wrap="square" rtlCol="0">
            <a:spAutoFit/>
          </a:bodyPr>
          <a:lstStyle/>
          <a:p>
            <a:r>
              <a:rPr lang="tk-TM" sz="3000" dirty="0" smtClean="0">
                <a:latin typeface="Times New Roman" panose="02020603050405020304" pitchFamily="18" charset="0"/>
                <a:cs typeface="Times New Roman" panose="02020603050405020304" pitchFamily="18" charset="0"/>
              </a:rPr>
              <a:t>	Kesimi deň bäş bölege bölmek üçin, ilki ony iki deň däl bölegini, ýagny bir bölegi beýlekisinden bir ýarym esse uly galar ýaly bölmeli. Soňra uly kesimi göz çeni bilen üç deň bölege, kiçi kesimi bolsa iki deň bölege bölmeli. Gurluşlaryň dogrulygyny barlamaly. </a:t>
            </a:r>
            <a:r>
              <a:rPr lang="tk-TM" sz="3000" i="1" dirty="0" smtClean="0">
                <a:solidFill>
                  <a:srgbClr val="7030A0"/>
                </a:solidFill>
                <a:latin typeface="Times New Roman" panose="02020603050405020304" pitchFamily="18" charset="0"/>
                <a:cs typeface="Times New Roman" panose="02020603050405020304" pitchFamily="18" charset="0"/>
              </a:rPr>
              <a:t>(</a:t>
            </a:r>
            <a:r>
              <a:rPr lang="tk-TM" sz="3000" b="1" i="1" dirty="0" smtClean="0">
                <a:solidFill>
                  <a:srgbClr val="7030A0"/>
                </a:solidFill>
                <a:latin typeface="Times New Roman" panose="02020603050405020304" pitchFamily="18" charset="0"/>
                <a:cs typeface="Times New Roman" panose="02020603050405020304" pitchFamily="18" charset="0"/>
              </a:rPr>
              <a:t>9</a:t>
            </a:r>
            <a:r>
              <a:rPr lang="tk-TM" sz="3000" i="1" dirty="0" smtClean="0">
                <a:solidFill>
                  <a:srgbClr val="7030A0"/>
                </a:solidFill>
                <a:latin typeface="Times New Roman" panose="02020603050405020304" pitchFamily="18" charset="0"/>
                <a:cs typeface="Times New Roman" panose="02020603050405020304" pitchFamily="18" charset="0"/>
              </a:rPr>
              <a:t>-surat)</a:t>
            </a:r>
            <a:r>
              <a:rPr lang="tk-TM" sz="3000" dirty="0" smtClean="0">
                <a:solidFill>
                  <a:srgbClr val="7030A0"/>
                </a:solidFill>
                <a:latin typeface="Times New Roman" panose="02020603050405020304" pitchFamily="18" charset="0"/>
                <a:cs typeface="Times New Roman" panose="02020603050405020304" pitchFamily="18" charset="0"/>
              </a:rPr>
              <a:t>.</a:t>
            </a:r>
            <a:endParaRPr lang="ru-RU" dirty="0"/>
          </a:p>
        </p:txBody>
      </p:sp>
      <p:pic>
        <p:nvPicPr>
          <p:cNvPr id="12" name="Рисунок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9634" y="4925929"/>
            <a:ext cx="9395542" cy="1377184"/>
          </a:xfrm>
          <a:prstGeom prst="rect">
            <a:avLst/>
          </a:prstGeom>
          <a:noFill/>
          <a:ln>
            <a:noFill/>
          </a:ln>
        </p:spPr>
      </p:pic>
    </p:spTree>
    <p:extLst>
      <p:ext uri="{BB962C8B-B14F-4D97-AF65-F5344CB8AC3E}">
        <p14:creationId xmlns:p14="http://schemas.microsoft.com/office/powerpoint/2010/main" val="3179627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2862322"/>
          </a:xfrm>
          <a:prstGeom prst="rect">
            <a:avLst/>
          </a:prstGeom>
          <a:noFill/>
        </p:spPr>
        <p:txBody>
          <a:bodyPr wrap="square" rtlCol="0">
            <a:spAutoFit/>
          </a:bodyPr>
          <a:lstStyle/>
          <a:p>
            <a:pPr algn="ctr"/>
            <a:r>
              <a:rPr lang="tk-TM" sz="3000" b="1" dirty="0">
                <a:latin typeface="Times New Roman" panose="02020603050405020304" pitchFamily="18" charset="0"/>
                <a:cs typeface="Times New Roman" panose="02020603050405020304" pitchFamily="18" charset="0"/>
              </a:rPr>
              <a:t>2</a:t>
            </a:r>
            <a:r>
              <a:rPr lang="tk-TM" sz="3000" b="1" dirty="0" smtClean="0">
                <a:latin typeface="Times New Roman" panose="02020603050405020304" pitchFamily="18" charset="0"/>
                <a:cs typeface="Times New Roman" panose="02020603050405020304" pitchFamily="18" charset="0"/>
              </a:rPr>
              <a:t>.3. Burçlary çekmek.</a:t>
            </a:r>
          </a:p>
          <a:p>
            <a:pPr algn="just"/>
            <a:r>
              <a:rPr lang="tk-TM" sz="3000" b="1" dirty="0" smtClean="0">
                <a:latin typeface="Times New Roman" panose="02020603050405020304" pitchFamily="18" charset="0"/>
                <a:cs typeface="Times New Roman" panose="02020603050405020304" pitchFamily="18" charset="0"/>
              </a:rPr>
              <a:t>	</a:t>
            </a:r>
            <a:r>
              <a:rPr lang="tk-TM" sz="3000" b="1" i="1" dirty="0" smtClean="0">
                <a:latin typeface="Times New Roman" panose="02020603050405020304" pitchFamily="18" charset="0"/>
                <a:cs typeface="Times New Roman" panose="02020603050405020304" pitchFamily="18" charset="0"/>
              </a:rPr>
              <a:t>90</a:t>
            </a:r>
            <a:r>
              <a:rPr lang="tk-TM" sz="3000" b="1" i="1" baseline="30000" dirty="0" smtClean="0">
                <a:latin typeface="Times New Roman" panose="02020603050405020304" pitchFamily="18" charset="0"/>
                <a:cs typeface="Times New Roman" panose="02020603050405020304" pitchFamily="18" charset="0"/>
              </a:rPr>
              <a:t>0 </a:t>
            </a:r>
            <a:r>
              <a:rPr lang="tk-TM" sz="3000" b="1" dirty="0" smtClean="0">
                <a:latin typeface="Times New Roman" panose="02020603050405020304" pitchFamily="18" charset="0"/>
                <a:cs typeface="Times New Roman" panose="02020603050405020304" pitchFamily="18" charset="0"/>
              </a:rPr>
              <a:t>burç. </a:t>
            </a:r>
            <a:r>
              <a:rPr lang="tk-TM" sz="3000" dirty="0" smtClean="0">
                <a:latin typeface="Times New Roman" panose="02020603050405020304" pitchFamily="18" charset="0"/>
                <a:cs typeface="Times New Roman" panose="02020603050405020304" pitchFamily="18" charset="0"/>
              </a:rPr>
              <a:t>Özara perpendikulýar bolan iki sany inçe göni çyzyklary geçireliň we ýanaşyk burçlary deňeşdireliň. Eger burçlar deň bolmasa, onda, çyzyklary öçürmän, düzediş girizmeli, ýagny has takyk perpendikulýar geçirmeli, soňra gerekmejek çyzyklary aýyrmaly we galyň çyzyk bilen üstünden geçmeli. </a:t>
            </a:r>
            <a:r>
              <a:rPr lang="tk-TM" sz="3000" i="1" dirty="0" smtClean="0">
                <a:solidFill>
                  <a:srgbClr val="7030A0"/>
                </a:solidFill>
                <a:latin typeface="Times New Roman" panose="02020603050405020304" pitchFamily="18" charset="0"/>
                <a:cs typeface="Times New Roman" panose="02020603050405020304" pitchFamily="18" charset="0"/>
              </a:rPr>
              <a:t>(</a:t>
            </a:r>
            <a:r>
              <a:rPr lang="tk-TM" sz="3000" b="1" i="1" dirty="0" smtClean="0">
                <a:solidFill>
                  <a:srgbClr val="7030A0"/>
                </a:solidFill>
                <a:latin typeface="Times New Roman" panose="02020603050405020304" pitchFamily="18" charset="0"/>
                <a:cs typeface="Times New Roman" panose="02020603050405020304" pitchFamily="18" charset="0"/>
              </a:rPr>
              <a:t>10</a:t>
            </a:r>
            <a:r>
              <a:rPr lang="tk-TM" sz="3000" i="1" dirty="0" smtClean="0">
                <a:solidFill>
                  <a:srgbClr val="7030A0"/>
                </a:solidFill>
                <a:latin typeface="Times New Roman" panose="02020603050405020304" pitchFamily="18" charset="0"/>
                <a:cs typeface="Times New Roman" panose="02020603050405020304" pitchFamily="18" charset="0"/>
              </a:rPr>
              <a:t>-surat)</a:t>
            </a:r>
            <a:r>
              <a:rPr lang="tk-TM" sz="3000" i="1" dirty="0" smtClean="0">
                <a:latin typeface="Times New Roman" panose="02020603050405020304" pitchFamily="18" charset="0"/>
                <a:cs typeface="Times New Roman" panose="02020603050405020304" pitchFamily="18" charset="0"/>
              </a:rPr>
              <a:t>.</a:t>
            </a:r>
            <a:endParaRPr lang="tk-TM" sz="30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04291" y="2517652"/>
            <a:ext cx="7287709" cy="2677802"/>
          </a:xfrm>
          <a:prstGeom prst="rect">
            <a:avLst/>
          </a:prstGeom>
          <a:noFill/>
          <a:ln>
            <a:noFill/>
          </a:ln>
        </p:spPr>
      </p:pic>
      <p:sp>
        <p:nvSpPr>
          <p:cNvPr id="2" name="Прямоугольник 1"/>
          <p:cNvSpPr/>
          <p:nvPr/>
        </p:nvSpPr>
        <p:spPr>
          <a:xfrm>
            <a:off x="6096000" y="5179919"/>
            <a:ext cx="5325753" cy="400110"/>
          </a:xfrm>
          <a:prstGeom prst="rect">
            <a:avLst/>
          </a:prstGeom>
        </p:spPr>
        <p:txBody>
          <a:bodyPr wrap="none">
            <a:spAutoFit/>
          </a:bodyPr>
          <a:lstStyle/>
          <a:p>
            <a:r>
              <a:rPr lang="tk-TM" sz="2000" b="1" dirty="0" smtClean="0">
                <a:latin typeface="Times New Roman" panose="02020603050405020304" pitchFamily="18" charset="0"/>
                <a:cs typeface="Times New Roman" panose="02020603050405020304" pitchFamily="18" charset="0"/>
              </a:rPr>
              <a:t>10-surat                                                    11-surat</a:t>
            </a:r>
            <a:endParaRPr lang="tk-TM" sz="20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 y="2734887"/>
            <a:ext cx="5586152" cy="2862322"/>
          </a:xfrm>
          <a:prstGeom prst="rect">
            <a:avLst/>
          </a:prstGeom>
          <a:noFill/>
        </p:spPr>
        <p:txBody>
          <a:bodyPr wrap="square" rtlCol="0">
            <a:spAutoFit/>
          </a:bodyPr>
          <a:lstStyle/>
          <a:p>
            <a:r>
              <a:rPr lang="ru-RU" sz="3000" b="1" i="1" dirty="0">
                <a:latin typeface="Times New Roman" panose="02020603050405020304" pitchFamily="18" charset="0"/>
                <a:cs typeface="Times New Roman" panose="02020603050405020304" pitchFamily="18" charset="0"/>
              </a:rPr>
              <a:t>45</a:t>
            </a:r>
            <a:r>
              <a:rPr lang="ru-RU" sz="3000" b="1" i="1" baseline="30000" dirty="0">
                <a:latin typeface="Times New Roman" panose="02020603050405020304" pitchFamily="18" charset="0"/>
                <a:cs typeface="Times New Roman" panose="02020603050405020304" pitchFamily="18" charset="0"/>
              </a:rPr>
              <a:t>0 </a:t>
            </a:r>
            <a:r>
              <a:rPr lang="tk-TM" sz="3000" b="1" dirty="0">
                <a:latin typeface="Times New Roman" panose="02020603050405020304" pitchFamily="18" charset="0"/>
                <a:cs typeface="Times New Roman" panose="02020603050405020304" pitchFamily="18" charset="0"/>
              </a:rPr>
              <a:t>burç</a:t>
            </a:r>
            <a:r>
              <a:rPr lang="ru-RU" sz="3000" b="1" dirty="0">
                <a:latin typeface="Times New Roman" panose="02020603050405020304" pitchFamily="18" charset="0"/>
                <a:cs typeface="Times New Roman" panose="02020603050405020304" pitchFamily="18" charset="0"/>
              </a:rPr>
              <a:t>. </a:t>
            </a:r>
            <a:r>
              <a:rPr lang="tk-TM" sz="3000" dirty="0">
                <a:latin typeface="Times New Roman" panose="02020603050405020304" pitchFamily="18" charset="0"/>
                <a:cs typeface="Times New Roman" panose="02020603050405020304" pitchFamily="18" charset="0"/>
              </a:rPr>
              <a:t>Gorizontal göni çyzyk </a:t>
            </a:r>
            <a:r>
              <a:rPr lang="tk-TM" sz="3000" dirty="0" smtClean="0">
                <a:latin typeface="Times New Roman" panose="02020603050405020304" pitchFamily="18" charset="0"/>
                <a:cs typeface="Times New Roman" panose="02020603050405020304" pitchFamily="18" charset="0"/>
              </a:rPr>
              <a:t>geçirmeli </a:t>
            </a:r>
            <a:r>
              <a:rPr lang="tk-TM" sz="3000" dirty="0">
                <a:latin typeface="Times New Roman" panose="02020603050405020304" pitchFamily="18" charset="0"/>
                <a:cs typeface="Times New Roman" panose="02020603050405020304" pitchFamily="18" charset="0"/>
              </a:rPr>
              <a:t>we onda </a:t>
            </a:r>
            <a:r>
              <a:rPr lang="ru-RU" sz="3000" b="1" i="1" dirty="0">
                <a:latin typeface="Times New Roman" panose="02020603050405020304" pitchFamily="18" charset="0"/>
                <a:cs typeface="Times New Roman" panose="02020603050405020304" pitchFamily="18" charset="0"/>
              </a:rPr>
              <a:t>A </a:t>
            </a:r>
            <a:r>
              <a:rPr lang="tk-TM" sz="3000" dirty="0">
                <a:latin typeface="Times New Roman" panose="02020603050405020304" pitchFamily="18" charset="0"/>
                <a:cs typeface="Times New Roman" panose="02020603050405020304" pitchFamily="18" charset="0"/>
              </a:rPr>
              <a:t>nokat alýarys </a:t>
            </a:r>
            <a:r>
              <a:rPr lang="ru-RU" sz="3000" i="1" dirty="0">
                <a:solidFill>
                  <a:srgbClr val="7030A0"/>
                </a:solidFill>
                <a:latin typeface="Times New Roman" panose="02020603050405020304" pitchFamily="18" charset="0"/>
                <a:cs typeface="Times New Roman" panose="02020603050405020304" pitchFamily="18" charset="0"/>
              </a:rPr>
              <a:t>(</a:t>
            </a:r>
            <a:r>
              <a:rPr lang="ru-RU" sz="3000" b="1" i="1" dirty="0">
                <a:solidFill>
                  <a:srgbClr val="7030A0"/>
                </a:solidFill>
                <a:latin typeface="Times New Roman" panose="02020603050405020304" pitchFamily="18" charset="0"/>
                <a:cs typeface="Times New Roman" panose="02020603050405020304" pitchFamily="18" charset="0"/>
              </a:rPr>
              <a:t>11</a:t>
            </a:r>
            <a:r>
              <a:rPr lang="ru-RU" sz="3000" i="1" dirty="0">
                <a:solidFill>
                  <a:srgbClr val="7030A0"/>
                </a:solidFill>
                <a:latin typeface="Times New Roman" panose="02020603050405020304" pitchFamily="18" charset="0"/>
                <a:cs typeface="Times New Roman" panose="02020603050405020304" pitchFamily="18" charset="0"/>
              </a:rPr>
              <a:t>-surat)</a:t>
            </a:r>
            <a:r>
              <a:rPr lang="ru-RU" sz="3000" dirty="0">
                <a:latin typeface="Times New Roman" panose="02020603050405020304" pitchFamily="18" charset="0"/>
                <a:cs typeface="Times New Roman" panose="02020603050405020304" pitchFamily="18" charset="0"/>
              </a:rPr>
              <a:t>. </a:t>
            </a:r>
            <a:r>
              <a:rPr lang="ru-RU" sz="3000" b="1" i="1" dirty="0">
                <a:latin typeface="Times New Roman" panose="02020603050405020304" pitchFamily="18" charset="0"/>
                <a:cs typeface="Times New Roman" panose="02020603050405020304" pitchFamily="18" charset="0"/>
              </a:rPr>
              <a:t>A </a:t>
            </a:r>
            <a:r>
              <a:rPr lang="tk-TM" sz="3000" dirty="0">
                <a:latin typeface="Times New Roman" panose="02020603050405020304" pitchFamily="18" charset="0"/>
                <a:cs typeface="Times New Roman" panose="02020603050405020304" pitchFamily="18" charset="0"/>
              </a:rPr>
              <a:t>nokatdan erkin aralykda </a:t>
            </a:r>
            <a:r>
              <a:rPr lang="sq-AL" sz="3000" b="1" i="1" dirty="0">
                <a:latin typeface="Times New Roman" panose="02020603050405020304" pitchFamily="18" charset="0"/>
                <a:cs typeface="Times New Roman" panose="02020603050405020304" pitchFamily="18" charset="0"/>
              </a:rPr>
              <a:t>C</a:t>
            </a:r>
            <a:r>
              <a:rPr lang="sq-AL" sz="3000" dirty="0">
                <a:latin typeface="Times New Roman" panose="02020603050405020304" pitchFamily="18" charset="0"/>
                <a:cs typeface="Times New Roman" panose="02020603050405020304" pitchFamily="18" charset="0"/>
              </a:rPr>
              <a:t> </a:t>
            </a:r>
            <a:r>
              <a:rPr lang="tk-TM" sz="3000" dirty="0">
                <a:latin typeface="Times New Roman" panose="02020603050405020304" pitchFamily="18" charset="0"/>
                <a:cs typeface="Times New Roman" panose="02020603050405020304" pitchFamily="18" charset="0"/>
              </a:rPr>
              <a:t>nokady </a:t>
            </a:r>
            <a:r>
              <a:rPr lang="tk-TM" sz="3000" dirty="0" smtClean="0">
                <a:latin typeface="Times New Roman" panose="02020603050405020304" pitchFamily="18" charset="0"/>
                <a:cs typeface="Times New Roman" panose="02020603050405020304" pitchFamily="18" charset="0"/>
              </a:rPr>
              <a:t>bellemeli </a:t>
            </a:r>
          </a:p>
          <a:p>
            <a:r>
              <a:rPr lang="tk-TM" sz="3000" dirty="0" smtClean="0">
                <a:latin typeface="Times New Roman" panose="02020603050405020304" pitchFamily="18" charset="0"/>
                <a:cs typeface="Times New Roman" panose="02020603050405020304" pitchFamily="18" charset="0"/>
              </a:rPr>
              <a:t>we </a:t>
            </a:r>
            <a:r>
              <a:rPr lang="tk-TM" sz="3000" dirty="0">
                <a:latin typeface="Times New Roman" panose="02020603050405020304" pitchFamily="18" charset="0"/>
                <a:cs typeface="Times New Roman" panose="02020603050405020304" pitchFamily="18" charset="0"/>
              </a:rPr>
              <a:t>ondan </a:t>
            </a:r>
            <a:r>
              <a:rPr lang="tk-TM" sz="3000" dirty="0" smtClean="0">
                <a:latin typeface="Times New Roman" panose="02020603050405020304" pitchFamily="18" charset="0"/>
                <a:cs typeface="Times New Roman" panose="02020603050405020304" pitchFamily="18" charset="0"/>
              </a:rPr>
              <a:t>perpendikulýar geçirmeli. </a:t>
            </a:r>
            <a:r>
              <a:rPr lang="tk-TM" sz="3000" dirty="0">
                <a:latin typeface="Times New Roman" panose="02020603050405020304" pitchFamily="18" charset="0"/>
                <a:cs typeface="Times New Roman" panose="02020603050405020304" pitchFamily="18" charset="0"/>
              </a:rPr>
              <a:t>Ol perpendikulýarda </a:t>
            </a:r>
            <a:r>
              <a:rPr lang="ru-RU" sz="3000" b="1" i="1" dirty="0">
                <a:latin typeface="Times New Roman" panose="02020603050405020304" pitchFamily="18" charset="0"/>
                <a:cs typeface="Times New Roman" panose="02020603050405020304" pitchFamily="18" charset="0"/>
              </a:rPr>
              <a:t>A</a:t>
            </a:r>
            <a:r>
              <a:rPr lang="sq-AL" sz="3000" b="1" i="1" dirty="0" smtClean="0">
                <a:latin typeface="Times New Roman" panose="02020603050405020304" pitchFamily="18" charset="0"/>
                <a:cs typeface="Times New Roman" panose="02020603050405020304" pitchFamily="18" charset="0"/>
              </a:rPr>
              <a:t>C</a:t>
            </a:r>
            <a:endParaRPr lang="ru-RU" sz="3000" dirty="0"/>
          </a:p>
        </p:txBody>
      </p:sp>
      <p:sp>
        <p:nvSpPr>
          <p:cNvPr id="9" name="TextBox 8"/>
          <p:cNvSpPr txBox="1"/>
          <p:nvPr/>
        </p:nvSpPr>
        <p:spPr>
          <a:xfrm>
            <a:off x="0" y="5698066"/>
            <a:ext cx="12192000" cy="1015663"/>
          </a:xfrm>
          <a:prstGeom prst="rect">
            <a:avLst/>
          </a:prstGeom>
          <a:noFill/>
        </p:spPr>
        <p:txBody>
          <a:bodyPr wrap="square" rtlCol="0">
            <a:spAutoFit/>
          </a:bodyPr>
          <a:lstStyle/>
          <a:p>
            <a:r>
              <a:rPr lang="sq-AL" sz="3000" dirty="0" smtClean="0">
                <a:latin typeface="Times New Roman" panose="02020603050405020304" pitchFamily="18" charset="0"/>
                <a:cs typeface="Times New Roman" panose="02020603050405020304" pitchFamily="18" charset="0"/>
              </a:rPr>
              <a:t>kesime de</a:t>
            </a:r>
            <a:r>
              <a:rPr lang="ru-RU" sz="3000" dirty="0" smtClean="0">
                <a:latin typeface="Times New Roman" panose="02020603050405020304" pitchFamily="18" charset="0"/>
                <a:cs typeface="Times New Roman" panose="02020603050405020304" pitchFamily="18" charset="0"/>
              </a:rPr>
              <a:t>ň</a:t>
            </a:r>
            <a:r>
              <a:rPr lang="sq-AL" sz="3000" dirty="0" smtClean="0">
                <a:latin typeface="Times New Roman" panose="02020603050405020304" pitchFamily="18" charset="0"/>
                <a:cs typeface="Times New Roman" panose="02020603050405020304" pitchFamily="18" charset="0"/>
              </a:rPr>
              <a:t> bolan </a:t>
            </a:r>
            <a:r>
              <a:rPr lang="en-US" sz="3000" b="1" i="1" dirty="0" smtClean="0">
                <a:latin typeface="Times New Roman" panose="02020603050405020304" pitchFamily="18" charset="0"/>
                <a:cs typeface="Times New Roman" panose="02020603050405020304" pitchFamily="18" charset="0"/>
              </a:rPr>
              <a:t>CD</a:t>
            </a:r>
            <a:r>
              <a:rPr lang="en-US" sz="3000" dirty="0" smtClean="0">
                <a:latin typeface="Times New Roman" panose="02020603050405020304" pitchFamily="18" charset="0"/>
                <a:cs typeface="Times New Roman" panose="02020603050405020304" pitchFamily="18" charset="0"/>
              </a:rPr>
              <a:t> </a:t>
            </a:r>
            <a:r>
              <a:rPr lang="tk-TM" sz="3000" dirty="0" smtClean="0">
                <a:latin typeface="Times New Roman" panose="02020603050405020304" pitchFamily="18" charset="0"/>
                <a:cs typeface="Times New Roman" panose="02020603050405020304" pitchFamily="18" charset="0"/>
              </a:rPr>
              <a:t>kesimi ölçäp goýmaly. </a:t>
            </a:r>
            <a:r>
              <a:rPr lang="tk-TM" sz="3000" dirty="0">
                <a:latin typeface="Times New Roman" panose="02020603050405020304" pitchFamily="18" charset="0"/>
                <a:cs typeface="Times New Roman" panose="02020603050405020304" pitchFamily="18" charset="0"/>
              </a:rPr>
              <a:t>Göni çyzyk bilen </a:t>
            </a:r>
            <a:r>
              <a:rPr lang="ru-RU" sz="3000" b="1" i="1" dirty="0">
                <a:latin typeface="Times New Roman" panose="02020603050405020304" pitchFamily="18" charset="0"/>
                <a:cs typeface="Times New Roman" panose="02020603050405020304" pitchFamily="18" charset="0"/>
              </a:rPr>
              <a:t>A</a:t>
            </a:r>
            <a:r>
              <a:rPr lang="ru-RU" sz="3000" dirty="0">
                <a:latin typeface="Times New Roman" panose="02020603050405020304" pitchFamily="18" charset="0"/>
                <a:cs typeface="Times New Roman" panose="02020603050405020304" pitchFamily="18" charset="0"/>
              </a:rPr>
              <a:t> </a:t>
            </a:r>
            <a:r>
              <a:rPr lang="tk-TM" sz="3000" dirty="0">
                <a:latin typeface="Times New Roman" panose="02020603050405020304" pitchFamily="18" charset="0"/>
                <a:cs typeface="Times New Roman" panose="02020603050405020304" pitchFamily="18" charset="0"/>
              </a:rPr>
              <a:t>we</a:t>
            </a:r>
            <a:r>
              <a:rPr lang="ru-RU" sz="3000" dirty="0">
                <a:latin typeface="Times New Roman" panose="02020603050405020304" pitchFamily="18" charset="0"/>
                <a:cs typeface="Times New Roman" panose="02020603050405020304" pitchFamily="18" charset="0"/>
              </a:rPr>
              <a:t> </a:t>
            </a:r>
            <a:r>
              <a:rPr lang="ru-RU" sz="3000" b="1" i="1" dirty="0">
                <a:latin typeface="Times New Roman" panose="02020603050405020304" pitchFamily="18" charset="0"/>
                <a:cs typeface="Times New Roman" panose="02020603050405020304" pitchFamily="18" charset="0"/>
              </a:rPr>
              <a:t>D</a:t>
            </a:r>
            <a:r>
              <a:rPr lang="ru-RU" sz="3000" dirty="0">
                <a:latin typeface="Times New Roman" panose="02020603050405020304" pitchFamily="18" charset="0"/>
                <a:cs typeface="Times New Roman" panose="02020603050405020304" pitchFamily="18" charset="0"/>
              </a:rPr>
              <a:t> </a:t>
            </a:r>
            <a:r>
              <a:rPr lang="tk-TM" sz="3000" dirty="0">
                <a:latin typeface="Times New Roman" panose="02020603050405020304" pitchFamily="18" charset="0"/>
                <a:cs typeface="Times New Roman" panose="02020603050405020304" pitchFamily="18" charset="0"/>
              </a:rPr>
              <a:t>nokatlary birleşdirip, gözlenýän</a:t>
            </a:r>
            <a:r>
              <a:rPr lang="ru-RU" sz="3000" dirty="0">
                <a:latin typeface="Times New Roman" panose="02020603050405020304" pitchFamily="18" charset="0"/>
                <a:cs typeface="Times New Roman" panose="02020603050405020304" pitchFamily="18" charset="0"/>
              </a:rPr>
              <a:t> </a:t>
            </a:r>
            <a:r>
              <a:rPr lang="tk-TM" sz="3000" b="1" i="1" dirty="0">
                <a:latin typeface="Times New Roman" panose="02020603050405020304" pitchFamily="18" charset="0"/>
                <a:cs typeface="Times New Roman" panose="02020603050405020304" pitchFamily="18" charset="0"/>
              </a:rPr>
              <a:t>45</a:t>
            </a:r>
            <a:r>
              <a:rPr lang="tk-TM" sz="3000" b="1" i="1" baseline="30000" dirty="0">
                <a:latin typeface="Times New Roman" panose="02020603050405020304" pitchFamily="18" charset="0"/>
                <a:cs typeface="Times New Roman" panose="02020603050405020304" pitchFamily="18" charset="0"/>
              </a:rPr>
              <a:t>0</a:t>
            </a:r>
            <a:r>
              <a:rPr lang="tk-TM" sz="3000" i="1" baseline="30000" dirty="0">
                <a:latin typeface="Times New Roman" panose="02020603050405020304" pitchFamily="18" charset="0"/>
                <a:cs typeface="Times New Roman" panose="02020603050405020304" pitchFamily="18" charset="0"/>
              </a:rPr>
              <a:t> </a:t>
            </a:r>
            <a:r>
              <a:rPr lang="tk-TM" sz="3000" dirty="0">
                <a:latin typeface="Times New Roman" panose="02020603050405020304" pitchFamily="18" charset="0"/>
                <a:cs typeface="Times New Roman" panose="02020603050405020304" pitchFamily="18" charset="0"/>
              </a:rPr>
              <a:t>burçy alarys</a:t>
            </a:r>
            <a:r>
              <a:rPr lang="tk-TM" sz="3000" dirty="0" smtClean="0">
                <a:latin typeface="Times New Roman" panose="02020603050405020304" pitchFamily="18" charset="0"/>
                <a:cs typeface="Times New Roman" panose="02020603050405020304" pitchFamily="18" charset="0"/>
              </a:rPr>
              <a:t>.</a:t>
            </a:r>
            <a:endParaRPr lang="ru-RU"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14624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0"/>
            <a:ext cx="7340600" cy="4431983"/>
          </a:xfrm>
          <a:prstGeom prst="rect">
            <a:avLst/>
          </a:prstGeom>
          <a:noFill/>
        </p:spPr>
        <p:txBody>
          <a:bodyPr wrap="square" rtlCol="0">
            <a:spAutoFit/>
          </a:bodyPr>
          <a:lstStyle/>
          <a:p>
            <a:pPr algn="just"/>
            <a:r>
              <a:rPr lang="tk-TM" sz="3000" b="1" dirty="0" smtClean="0">
                <a:latin typeface="Times New Roman" panose="02020603050405020304" pitchFamily="18" charset="0"/>
                <a:cs typeface="Times New Roman" panose="02020603050405020304" pitchFamily="18" charset="0"/>
              </a:rPr>
              <a:t>	</a:t>
            </a:r>
            <a:r>
              <a:rPr lang="tk-TM" sz="2800" b="1" dirty="0" smtClean="0">
                <a:latin typeface="Times New Roman" panose="02020603050405020304" pitchFamily="18" charset="0"/>
                <a:cs typeface="Times New Roman" panose="02020603050405020304" pitchFamily="18" charset="0"/>
              </a:rPr>
              <a:t>30</a:t>
            </a:r>
            <a:r>
              <a:rPr lang="tk-TM" sz="2800" b="1" i="1" baseline="30000" dirty="0" smtClean="0">
                <a:latin typeface="Times New Roman" panose="02020603050405020304" pitchFamily="18" charset="0"/>
                <a:cs typeface="Times New Roman" panose="02020603050405020304" pitchFamily="18" charset="0"/>
              </a:rPr>
              <a:t>0</a:t>
            </a:r>
            <a:r>
              <a:rPr lang="tk-TM" sz="2800" b="1" i="1" dirty="0" smtClean="0">
                <a:latin typeface="Times New Roman" panose="02020603050405020304" pitchFamily="18" charset="0"/>
                <a:cs typeface="Times New Roman" panose="02020603050405020304" pitchFamily="18" charset="0"/>
              </a:rPr>
              <a:t>,</a:t>
            </a:r>
            <a:r>
              <a:rPr lang="tk-TM" sz="2800" b="1" i="1" baseline="30000" dirty="0" smtClean="0">
                <a:latin typeface="Times New Roman" panose="02020603050405020304" pitchFamily="18" charset="0"/>
                <a:cs typeface="Times New Roman" panose="02020603050405020304" pitchFamily="18" charset="0"/>
              </a:rPr>
              <a:t> </a:t>
            </a:r>
            <a:r>
              <a:rPr lang="tk-TM" sz="2800" b="1" dirty="0" smtClean="0">
                <a:latin typeface="Times New Roman" panose="02020603050405020304" pitchFamily="18" charset="0"/>
                <a:cs typeface="Times New Roman" panose="02020603050405020304" pitchFamily="18" charset="0"/>
              </a:rPr>
              <a:t>60</a:t>
            </a:r>
            <a:r>
              <a:rPr lang="tk-TM" sz="2800" b="1" i="1" baseline="30000" dirty="0" smtClean="0">
                <a:latin typeface="Times New Roman" panose="02020603050405020304" pitchFamily="18" charset="0"/>
                <a:cs typeface="Times New Roman" panose="02020603050405020304" pitchFamily="18" charset="0"/>
              </a:rPr>
              <a:t>0</a:t>
            </a:r>
            <a:r>
              <a:rPr lang="tk-TM" sz="2800" b="1" i="1" dirty="0" smtClean="0">
                <a:latin typeface="Times New Roman" panose="02020603050405020304" pitchFamily="18" charset="0"/>
                <a:cs typeface="Times New Roman" panose="02020603050405020304" pitchFamily="18" charset="0"/>
              </a:rPr>
              <a:t>, </a:t>
            </a:r>
            <a:r>
              <a:rPr lang="tk-TM" sz="2800" b="1" dirty="0" smtClean="0">
                <a:latin typeface="Times New Roman" panose="02020603050405020304" pitchFamily="18" charset="0"/>
                <a:cs typeface="Times New Roman" panose="02020603050405020304" pitchFamily="18" charset="0"/>
              </a:rPr>
              <a:t>120</a:t>
            </a:r>
            <a:r>
              <a:rPr lang="tk-TM" sz="2800" b="1" i="1" baseline="30000" dirty="0" smtClean="0">
                <a:latin typeface="Times New Roman" panose="02020603050405020304" pitchFamily="18" charset="0"/>
                <a:cs typeface="Times New Roman" panose="02020603050405020304" pitchFamily="18" charset="0"/>
              </a:rPr>
              <a:t>0 </a:t>
            </a:r>
            <a:r>
              <a:rPr lang="tk-TM" sz="2800" b="1" dirty="0" smtClean="0">
                <a:latin typeface="Times New Roman" panose="02020603050405020304" pitchFamily="18" charset="0"/>
                <a:cs typeface="Times New Roman" panose="02020603050405020304" pitchFamily="18" charset="0"/>
              </a:rPr>
              <a:t>burçlar. </a:t>
            </a:r>
            <a:r>
              <a:rPr lang="tk-TM" sz="2800" i="1" dirty="0" smtClean="0">
                <a:solidFill>
                  <a:srgbClr val="7030A0"/>
                </a:solidFill>
                <a:latin typeface="Times New Roman" panose="02020603050405020304" pitchFamily="18" charset="0"/>
                <a:cs typeface="Times New Roman" panose="02020603050405020304" pitchFamily="18" charset="0"/>
              </a:rPr>
              <a:t>Gönüburçly izometriýada</a:t>
            </a:r>
            <a:r>
              <a:rPr lang="tk-TM" sz="2800" dirty="0" smtClean="0">
                <a:latin typeface="Times New Roman" panose="02020603050405020304" pitchFamily="18" charset="0"/>
                <a:cs typeface="Times New Roman" panose="02020603050405020304" pitchFamily="18" charset="0"/>
              </a:rPr>
              <a:t> şekilleri gurmak üçin şeýle burçlary gurmak hökmanydyr. Gorizontal göni çyzyk geçirýäris we onda erkin </a:t>
            </a:r>
            <a:r>
              <a:rPr lang="tk-TM" sz="2800" b="1" i="1" dirty="0" smtClean="0">
                <a:latin typeface="Times New Roman" panose="02020603050405020304" pitchFamily="18" charset="0"/>
                <a:cs typeface="Times New Roman" panose="02020603050405020304" pitchFamily="18" charset="0"/>
              </a:rPr>
              <a:t>O </a:t>
            </a:r>
            <a:r>
              <a:rPr lang="tk-TM" sz="2800" dirty="0" smtClean="0">
                <a:latin typeface="Times New Roman" panose="02020603050405020304" pitchFamily="18" charset="0"/>
                <a:cs typeface="Times New Roman" panose="02020603050405020304" pitchFamily="18" charset="0"/>
              </a:rPr>
              <a:t>nokady belläliň </a:t>
            </a:r>
            <a:endParaRPr lang="en-US" sz="2800" dirty="0" smtClean="0">
              <a:latin typeface="Times New Roman" panose="02020603050405020304" pitchFamily="18" charset="0"/>
              <a:cs typeface="Times New Roman" panose="02020603050405020304" pitchFamily="18" charset="0"/>
            </a:endParaRPr>
          </a:p>
          <a:p>
            <a:pPr algn="just"/>
            <a:r>
              <a:rPr lang="tk-TM" sz="2800" i="1" dirty="0" smtClean="0">
                <a:solidFill>
                  <a:srgbClr val="7030A0"/>
                </a:solidFill>
                <a:latin typeface="Times New Roman" panose="02020603050405020304" pitchFamily="18" charset="0"/>
                <a:cs typeface="Times New Roman" panose="02020603050405020304" pitchFamily="18" charset="0"/>
              </a:rPr>
              <a:t>(</a:t>
            </a:r>
            <a:r>
              <a:rPr lang="tk-TM" sz="2800" b="1" i="1" dirty="0" smtClean="0">
                <a:solidFill>
                  <a:srgbClr val="7030A0"/>
                </a:solidFill>
                <a:latin typeface="Times New Roman" panose="02020603050405020304" pitchFamily="18" charset="0"/>
                <a:cs typeface="Times New Roman" panose="02020603050405020304" pitchFamily="18" charset="0"/>
              </a:rPr>
              <a:t>12</a:t>
            </a:r>
            <a:r>
              <a:rPr lang="tk-TM" sz="2800" i="1" dirty="0" smtClean="0">
                <a:solidFill>
                  <a:srgbClr val="7030A0"/>
                </a:solidFill>
                <a:latin typeface="Times New Roman" panose="02020603050405020304" pitchFamily="18" charset="0"/>
                <a:cs typeface="Times New Roman" panose="02020603050405020304" pitchFamily="18" charset="0"/>
              </a:rPr>
              <a:t>-surat)</a:t>
            </a:r>
            <a:r>
              <a:rPr lang="tk-TM" sz="2800" dirty="0" smtClean="0">
                <a:latin typeface="Times New Roman" panose="02020603050405020304" pitchFamily="18" charset="0"/>
                <a:cs typeface="Times New Roman" panose="02020603050405020304" pitchFamily="18" charset="0"/>
              </a:rPr>
              <a:t>, ondan göni çyzyga perpendikulýar geçireliň. Gorizontal göni çyzykda </a:t>
            </a:r>
            <a:r>
              <a:rPr lang="tk-TM" sz="2800" b="1" i="1" dirty="0" smtClean="0">
                <a:latin typeface="Times New Roman" panose="02020603050405020304" pitchFamily="18" charset="0"/>
                <a:cs typeface="Times New Roman" panose="02020603050405020304" pitchFamily="18" charset="0"/>
              </a:rPr>
              <a:t>O </a:t>
            </a:r>
            <a:r>
              <a:rPr lang="tk-TM" sz="2800" dirty="0" smtClean="0">
                <a:latin typeface="Times New Roman" panose="02020603050405020304" pitchFamily="18" charset="0"/>
                <a:cs typeface="Times New Roman" panose="02020603050405020304" pitchFamily="18" charset="0"/>
              </a:rPr>
              <a:t>nokatdan saga ölçäp bäş erkin, ýöne özara deň kesimleri goýýarys. Her bir bölünen nokatlary </a:t>
            </a:r>
            <a:r>
              <a:rPr lang="tk-TM" sz="2800" b="1" i="1" dirty="0" smtClean="0">
                <a:latin typeface="Times New Roman" panose="02020603050405020304" pitchFamily="18" charset="0"/>
                <a:cs typeface="Times New Roman" panose="02020603050405020304" pitchFamily="18" charset="0"/>
              </a:rPr>
              <a:t>(1,2,3,4,5) </a:t>
            </a:r>
            <a:r>
              <a:rPr lang="tk-TM" sz="2800" dirty="0" smtClean="0">
                <a:latin typeface="Times New Roman" panose="02020603050405020304" pitchFamily="18" charset="0"/>
                <a:cs typeface="Times New Roman" panose="02020603050405020304" pitchFamily="18" charset="0"/>
              </a:rPr>
              <a:t>sifrler bilen belgiläliň. </a:t>
            </a:r>
            <a:r>
              <a:rPr lang="tk-TM" sz="2800" b="1" i="1" dirty="0" smtClean="0">
                <a:latin typeface="Times New Roman" panose="02020603050405020304" pitchFamily="18" charset="0"/>
                <a:cs typeface="Times New Roman" panose="02020603050405020304" pitchFamily="18" charset="0"/>
              </a:rPr>
              <a:t>5</a:t>
            </a:r>
            <a:r>
              <a:rPr lang="tk-TM" sz="2800" dirty="0" smtClean="0">
                <a:latin typeface="Times New Roman" panose="02020603050405020304" pitchFamily="18" charset="0"/>
                <a:cs typeface="Times New Roman" panose="02020603050405020304" pitchFamily="18" charset="0"/>
              </a:rPr>
              <a:t> sifr bilen belgilenen nokatdan, inçe çyzyk bilen perpendikulýar </a:t>
            </a:r>
            <a:endParaRPr lang="tk-TM" sz="28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7340600" y="0"/>
            <a:ext cx="4851401" cy="4070370"/>
          </a:xfrm>
          <a:prstGeom prst="rect">
            <a:avLst/>
          </a:prstGeom>
        </p:spPr>
      </p:pic>
      <p:sp>
        <p:nvSpPr>
          <p:cNvPr id="7" name="Прямоугольник 6"/>
          <p:cNvSpPr/>
          <p:nvPr/>
        </p:nvSpPr>
        <p:spPr>
          <a:xfrm>
            <a:off x="9003278" y="4070370"/>
            <a:ext cx="1095172" cy="400110"/>
          </a:xfrm>
          <a:prstGeom prst="rect">
            <a:avLst/>
          </a:prstGeom>
        </p:spPr>
        <p:txBody>
          <a:bodyPr wrap="none">
            <a:spAutoFit/>
          </a:bodyPr>
          <a:lstStyle/>
          <a:p>
            <a:r>
              <a:rPr lang="tk-TM" sz="2000" b="1" dirty="0" smtClean="0">
                <a:latin typeface="Times New Roman" panose="02020603050405020304" pitchFamily="18" charset="0"/>
                <a:cs typeface="Times New Roman" panose="02020603050405020304" pitchFamily="18" charset="0"/>
              </a:rPr>
              <a:t>12-surat</a:t>
            </a:r>
            <a:endParaRPr lang="tk-TM" sz="20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0" y="4431983"/>
            <a:ext cx="12192000" cy="2246769"/>
          </a:xfrm>
          <a:prstGeom prst="rect">
            <a:avLst/>
          </a:prstGeom>
          <a:noFill/>
        </p:spPr>
        <p:txBody>
          <a:bodyPr wrap="square" rtlCol="0">
            <a:spAutoFit/>
          </a:bodyPr>
          <a:lstStyle/>
          <a:p>
            <a:pPr algn="just"/>
            <a:r>
              <a:rPr lang="tk-TM" sz="2800" dirty="0" smtClean="0">
                <a:latin typeface="Times New Roman" panose="02020603050405020304" pitchFamily="18" charset="0"/>
                <a:cs typeface="Times New Roman" panose="02020603050405020304" pitchFamily="18" charset="0"/>
              </a:rPr>
              <a:t>geçirýäris</a:t>
            </a:r>
            <a:r>
              <a:rPr lang="tk-TM" sz="2800" dirty="0">
                <a:latin typeface="Times New Roman" panose="02020603050405020304" pitchFamily="18" charset="0"/>
                <a:cs typeface="Times New Roman" panose="02020603050405020304" pitchFamily="18" charset="0"/>
              </a:rPr>
              <a:t>, ýagny </a:t>
            </a:r>
            <a:r>
              <a:rPr lang="tk-TM" sz="2800" b="1" i="1" dirty="0">
                <a:latin typeface="Times New Roman" panose="02020603050405020304" pitchFamily="18" charset="0"/>
                <a:cs typeface="Times New Roman" panose="02020603050405020304" pitchFamily="18" charset="0"/>
              </a:rPr>
              <a:t>5</a:t>
            </a:r>
            <a:r>
              <a:rPr lang="tk-TM" sz="2800" dirty="0">
                <a:latin typeface="Times New Roman" panose="02020603050405020304" pitchFamily="18" charset="0"/>
                <a:cs typeface="Times New Roman" panose="02020603050405020304" pitchFamily="18" charset="0"/>
              </a:rPr>
              <a:t>-nokatdan aşak we ýokaryk öňki kesimlere deň bolan üç kesim ölçäp goýmaly, we (</a:t>
            </a:r>
            <a:r>
              <a:rPr lang="tk-TM" sz="2800" b="1" i="1" dirty="0">
                <a:latin typeface="Times New Roman" panose="02020603050405020304" pitchFamily="18" charset="0"/>
                <a:cs typeface="Times New Roman" panose="02020603050405020304" pitchFamily="18" charset="0"/>
              </a:rPr>
              <a:t>1,2,3</a:t>
            </a:r>
            <a:r>
              <a:rPr lang="tk-TM" sz="2800" dirty="0">
                <a:latin typeface="Times New Roman" panose="02020603050405020304" pitchFamily="18" charset="0"/>
                <a:cs typeface="Times New Roman" panose="02020603050405020304" pitchFamily="18" charset="0"/>
              </a:rPr>
              <a:t>) sifrler bilen belgileýäris.</a:t>
            </a:r>
            <a:r>
              <a:rPr lang="tk-TM" sz="2800" b="1" dirty="0">
                <a:latin typeface="Times New Roman" panose="02020603050405020304" pitchFamily="18" charset="0"/>
                <a:cs typeface="Times New Roman" panose="02020603050405020304" pitchFamily="18" charset="0"/>
              </a:rPr>
              <a:t> </a:t>
            </a:r>
            <a:r>
              <a:rPr lang="tk-TM" sz="2800" b="1" i="1" dirty="0">
                <a:latin typeface="Times New Roman" panose="02020603050405020304" pitchFamily="18" charset="0"/>
                <a:cs typeface="Times New Roman" panose="02020603050405020304" pitchFamily="18" charset="0"/>
              </a:rPr>
              <a:t>5</a:t>
            </a:r>
            <a:r>
              <a:rPr lang="tk-TM" sz="2800" dirty="0">
                <a:latin typeface="Times New Roman" panose="02020603050405020304" pitchFamily="18" charset="0"/>
                <a:cs typeface="Times New Roman" panose="02020603050405020304" pitchFamily="18" charset="0"/>
              </a:rPr>
              <a:t>-nji nokatdan</a:t>
            </a:r>
            <a:r>
              <a:rPr lang="tk-TM" sz="2800" b="1" dirty="0">
                <a:latin typeface="Times New Roman" panose="02020603050405020304" pitchFamily="18" charset="0"/>
                <a:cs typeface="Times New Roman" panose="02020603050405020304" pitchFamily="18" charset="0"/>
              </a:rPr>
              <a:t> </a:t>
            </a:r>
            <a:r>
              <a:rPr lang="tk-TM" sz="2800" dirty="0">
                <a:latin typeface="Times New Roman" panose="02020603050405020304" pitchFamily="18" charset="0"/>
                <a:cs typeface="Times New Roman" panose="02020603050405020304" pitchFamily="18" charset="0"/>
              </a:rPr>
              <a:t>ýokarda we aşakda ýerleşdirilen </a:t>
            </a:r>
            <a:r>
              <a:rPr lang="tk-TM" sz="2800" b="1" i="1" dirty="0">
                <a:latin typeface="Times New Roman" panose="02020603050405020304" pitchFamily="18" charset="0"/>
                <a:cs typeface="Times New Roman" panose="02020603050405020304" pitchFamily="18" charset="0"/>
              </a:rPr>
              <a:t>3</a:t>
            </a:r>
            <a:r>
              <a:rPr lang="tk-TM" sz="2800" dirty="0">
                <a:latin typeface="Times New Roman" panose="02020603050405020304" pitchFamily="18" charset="0"/>
                <a:cs typeface="Times New Roman" panose="02020603050405020304" pitchFamily="18" charset="0"/>
              </a:rPr>
              <a:t>-nji we </a:t>
            </a:r>
            <a:r>
              <a:rPr lang="tk-TM" sz="2800" b="1" i="1" dirty="0">
                <a:latin typeface="Times New Roman" panose="02020603050405020304" pitchFamily="18" charset="0"/>
                <a:cs typeface="Times New Roman" panose="02020603050405020304" pitchFamily="18" charset="0"/>
              </a:rPr>
              <a:t>O </a:t>
            </a:r>
            <a:r>
              <a:rPr lang="tk-TM" sz="2800" dirty="0">
                <a:latin typeface="Times New Roman" panose="02020603050405020304" pitchFamily="18" charset="0"/>
                <a:cs typeface="Times New Roman" panose="02020603050405020304" pitchFamily="18" charset="0"/>
              </a:rPr>
              <a:t>nokatlaryň üstünden göni çyzyk geçirýäris. Olar gorizontal göni çyzyga, çak bilen </a:t>
            </a:r>
            <a:r>
              <a:rPr lang="tk-TM" sz="2800" b="1" i="1" dirty="0">
                <a:latin typeface="Times New Roman" panose="02020603050405020304" pitchFamily="18" charset="0"/>
                <a:cs typeface="Times New Roman" panose="02020603050405020304" pitchFamily="18" charset="0"/>
              </a:rPr>
              <a:t>30</a:t>
            </a:r>
            <a:r>
              <a:rPr lang="tk-TM" sz="2800" b="1" i="1" baseline="30000" dirty="0">
                <a:latin typeface="Times New Roman" panose="02020603050405020304" pitchFamily="18" charset="0"/>
                <a:cs typeface="Times New Roman" panose="02020603050405020304" pitchFamily="18" charset="0"/>
              </a:rPr>
              <a:t>0</a:t>
            </a:r>
            <a:r>
              <a:rPr lang="tk-TM" sz="2800" dirty="0">
                <a:latin typeface="Times New Roman" panose="02020603050405020304" pitchFamily="18" charset="0"/>
                <a:cs typeface="Times New Roman" panose="02020603050405020304" pitchFamily="18" charset="0"/>
              </a:rPr>
              <a:t> burç astynda gyşarmalary emele getirer.  Iki burçuň jemi </a:t>
            </a:r>
            <a:r>
              <a:rPr lang="tk-TM" sz="2800" b="1" i="1" dirty="0">
                <a:latin typeface="Times New Roman" panose="02020603050405020304" pitchFamily="18" charset="0"/>
                <a:cs typeface="Times New Roman" panose="02020603050405020304" pitchFamily="18" charset="0"/>
              </a:rPr>
              <a:t>60</a:t>
            </a:r>
            <a:r>
              <a:rPr lang="tk-TM" sz="2800" b="1" i="1" baseline="30000" dirty="0">
                <a:latin typeface="Times New Roman" panose="02020603050405020304" pitchFamily="18" charset="0"/>
                <a:cs typeface="Times New Roman" panose="02020603050405020304" pitchFamily="18" charset="0"/>
              </a:rPr>
              <a:t>0 </a:t>
            </a:r>
            <a:r>
              <a:rPr lang="tk-TM" sz="2800" b="1" i="1" baseline="30000" dirty="0" smtClean="0">
                <a:latin typeface="Times New Roman" panose="02020603050405020304" pitchFamily="18" charset="0"/>
                <a:cs typeface="Times New Roman" panose="02020603050405020304" pitchFamily="18" charset="0"/>
              </a:rPr>
              <a:t> </a:t>
            </a:r>
            <a:r>
              <a:rPr lang="tk-TM" sz="2800" dirty="0" smtClean="0">
                <a:latin typeface="Times New Roman" panose="02020603050405020304" pitchFamily="18" charset="0"/>
                <a:cs typeface="Times New Roman" panose="02020603050405020304" pitchFamily="18" charset="0"/>
              </a:rPr>
              <a:t>we</a:t>
            </a:r>
            <a:r>
              <a:rPr lang="tk-TM" sz="2800" dirty="0">
                <a:latin typeface="Times New Roman" panose="02020603050405020304" pitchFamily="18" charset="0"/>
                <a:cs typeface="Times New Roman" panose="02020603050405020304" pitchFamily="18" charset="0"/>
              </a:rPr>
              <a:t>, degişlilikde, </a:t>
            </a:r>
            <a:r>
              <a:rPr lang="tk-TM" sz="2800" b="1" dirty="0">
                <a:latin typeface="Times New Roman" panose="02020603050405020304" pitchFamily="18" charset="0"/>
                <a:cs typeface="Times New Roman" panose="02020603050405020304" pitchFamily="18" charset="0"/>
              </a:rPr>
              <a:t>120</a:t>
            </a:r>
            <a:r>
              <a:rPr lang="tk-TM" sz="2800" b="1" baseline="30000" dirty="0">
                <a:latin typeface="Times New Roman" panose="02020603050405020304" pitchFamily="18" charset="0"/>
                <a:cs typeface="Times New Roman" panose="02020603050405020304" pitchFamily="18" charset="0"/>
              </a:rPr>
              <a:t>0 </a:t>
            </a:r>
            <a:r>
              <a:rPr lang="tk-TM" sz="2800" dirty="0">
                <a:latin typeface="Times New Roman" panose="02020603050405020304" pitchFamily="18" charset="0"/>
                <a:cs typeface="Times New Roman" panose="02020603050405020304" pitchFamily="18" charset="0"/>
              </a:rPr>
              <a:t>emele getirýärler</a:t>
            </a:r>
            <a:r>
              <a:rPr lang="tk-TM" sz="2800" dirty="0" smtClean="0">
                <a:latin typeface="Times New Roman" panose="02020603050405020304" pitchFamily="18" charset="0"/>
                <a:cs typeface="Times New Roman" panose="02020603050405020304" pitchFamily="18" charset="0"/>
              </a:rPr>
              <a:t>.</a:t>
            </a:r>
            <a:endParaRPr lang="ru-RU" sz="2800" dirty="0"/>
          </a:p>
        </p:txBody>
      </p:sp>
    </p:spTree>
    <p:extLst>
      <p:ext uri="{BB962C8B-B14F-4D97-AF65-F5344CB8AC3E}">
        <p14:creationId xmlns:p14="http://schemas.microsoft.com/office/powerpoint/2010/main" val="32824734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нтеграл">
  <a:themeElements>
    <a:clrScheme name="Интеграл">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Интеграл">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Интеграл">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529</TotalTime>
  <Words>758</Words>
  <Application>Microsoft Office PowerPoint</Application>
  <PresentationFormat>Широкоэкранный</PresentationFormat>
  <Paragraphs>143</Paragraphs>
  <Slides>37</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37</vt:i4>
      </vt:variant>
    </vt:vector>
  </HeadingPairs>
  <TitlesOfParts>
    <vt:vector size="43" baseType="lpstr">
      <vt:lpstr>Calibri</vt:lpstr>
      <vt:lpstr>Times New Roman</vt:lpstr>
      <vt:lpstr>Tw Cen MT</vt:lpstr>
      <vt:lpstr>Tw Cen MT Condensed</vt:lpstr>
      <vt:lpstr>Wingdings 3</vt:lpstr>
      <vt:lpstr>Интеграл</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Lenovo</dc:creator>
  <cp:lastModifiedBy>Lenovo</cp:lastModifiedBy>
  <cp:revision>136</cp:revision>
  <dcterms:created xsi:type="dcterms:W3CDTF">2019-03-14T03:52:34Z</dcterms:created>
  <dcterms:modified xsi:type="dcterms:W3CDTF">2019-03-18T14:18:45Z</dcterms:modified>
</cp:coreProperties>
</file>