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  <p:sldId id="257" r:id="rId3"/>
    <p:sldId id="268" r:id="rId4"/>
    <p:sldId id="269" r:id="rId5"/>
    <p:sldId id="267" r:id="rId6"/>
    <p:sldId id="270" r:id="rId7"/>
    <p:sldId id="261" r:id="rId8"/>
    <p:sldId id="259" r:id="rId9"/>
    <p:sldId id="264" r:id="rId10"/>
    <p:sldId id="260" r:id="rId11"/>
    <p:sldId id="263" r:id="rId12"/>
    <p:sldId id="265" r:id="rId13"/>
    <p:sldId id="262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4"/>
    <a:srgbClr val="000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9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14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27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66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00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44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85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76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29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709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35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69E8C-83AD-48F4-AC94-44BBC535516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0C502-4787-47DD-A89E-ADF6580C4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458200" cy="1470025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tk-TM" sz="6000" dirty="0" smtClean="0">
                <a:effectLst/>
              </a:rPr>
              <a:t>Niwelirler. Niwelir reýkasyndan hasap almak</a:t>
            </a:r>
            <a:endParaRPr lang="ru-RU" sz="60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1338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/>
          <a:lstStyle/>
          <a:p>
            <a:r>
              <a:rPr lang="tk-TM" b="1" dirty="0" smtClean="0"/>
              <a:t>Niwelirlemegiň görnüşleri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91264" cy="4729712"/>
          </a:xfrm>
        </p:spPr>
        <p:txBody>
          <a:bodyPr>
            <a:normAutofit fontScale="77500" lnSpcReduction="20000"/>
          </a:bodyPr>
          <a:lstStyle/>
          <a:p>
            <a:r>
              <a:rPr lang="ru-RU" sz="4300" b="1" noProof="1" smtClean="0">
                <a:latin typeface="+mj-lt"/>
              </a:rPr>
              <a:t>Geometriki</a:t>
            </a:r>
          </a:p>
          <a:p>
            <a:r>
              <a:rPr lang="en-US" sz="4300" b="1" dirty="0" smtClean="0">
                <a:latin typeface="+mj-lt"/>
              </a:rPr>
              <a:t>T</a:t>
            </a:r>
            <a:r>
              <a:rPr lang="ru-RU" sz="4300" b="1" noProof="1" smtClean="0">
                <a:latin typeface="+mj-lt"/>
              </a:rPr>
              <a:t>rigonometriki</a:t>
            </a:r>
          </a:p>
          <a:p>
            <a:r>
              <a:rPr lang="en-US" sz="4300" b="1" dirty="0" smtClean="0">
                <a:latin typeface="+mj-lt"/>
              </a:rPr>
              <a:t>G</a:t>
            </a:r>
            <a:r>
              <a:rPr lang="tk-TM" sz="4300" b="1" dirty="0" smtClean="0">
                <a:latin typeface="+mj-lt"/>
              </a:rPr>
              <a:t>idrostatiki</a:t>
            </a:r>
          </a:p>
          <a:p>
            <a:r>
              <a:rPr lang="en-US" sz="4300" b="1" dirty="0" smtClean="0">
                <a:latin typeface="+mj-lt"/>
              </a:rPr>
              <a:t>B</a:t>
            </a:r>
            <a:r>
              <a:rPr lang="tk-TM" sz="4300" b="1" dirty="0" smtClean="0">
                <a:latin typeface="+mj-lt"/>
              </a:rPr>
              <a:t>arometriki</a:t>
            </a:r>
          </a:p>
          <a:p>
            <a:r>
              <a:rPr lang="en-US" sz="4300" b="1" dirty="0" smtClean="0">
                <a:latin typeface="+mj-lt"/>
              </a:rPr>
              <a:t>M</a:t>
            </a:r>
            <a:r>
              <a:rPr lang="tk-TM" sz="4300" b="1" dirty="0" smtClean="0">
                <a:latin typeface="+mj-lt"/>
              </a:rPr>
              <a:t>ehaniki</a:t>
            </a:r>
          </a:p>
          <a:p>
            <a:r>
              <a:rPr lang="en-US" sz="4300" b="1" dirty="0" smtClean="0">
                <a:latin typeface="+mj-lt"/>
              </a:rPr>
              <a:t>R</a:t>
            </a:r>
            <a:r>
              <a:rPr lang="tk-TM" sz="4300" b="1" dirty="0" smtClean="0">
                <a:latin typeface="+mj-lt"/>
              </a:rPr>
              <a:t>adiogeodeziki</a:t>
            </a:r>
          </a:p>
          <a:p>
            <a:r>
              <a:rPr lang="en-US" sz="4300" b="1" dirty="0" smtClean="0">
                <a:latin typeface="+mj-lt"/>
              </a:rPr>
              <a:t>S</a:t>
            </a:r>
            <a:r>
              <a:rPr lang="tk-TM" sz="4300" b="1" dirty="0" smtClean="0">
                <a:latin typeface="+mj-lt"/>
              </a:rPr>
              <a:t>putnikli</a:t>
            </a:r>
          </a:p>
          <a:p>
            <a:r>
              <a:rPr lang="en-US" sz="4300" b="1" dirty="0" smtClean="0">
                <a:latin typeface="+mj-lt"/>
              </a:rPr>
              <a:t>S</a:t>
            </a:r>
            <a:r>
              <a:rPr lang="tk-TM" sz="4300" b="1" dirty="0" smtClean="0">
                <a:latin typeface="+mj-lt"/>
              </a:rPr>
              <a:t>kanerli</a:t>
            </a:r>
          </a:p>
          <a:p>
            <a:r>
              <a:rPr lang="en-US" sz="4300" b="1" dirty="0" smtClean="0">
                <a:latin typeface="+mj-lt"/>
              </a:rPr>
              <a:t>S</a:t>
            </a:r>
            <a:r>
              <a:rPr lang="tk-TM" sz="4300" b="1" dirty="0" smtClean="0">
                <a:latin typeface="+mj-lt"/>
              </a:rPr>
              <a:t>tereofotogrammetriki</a:t>
            </a:r>
            <a:r>
              <a:rPr lang="ru-RU" sz="4300" b="1" dirty="0" smtClean="0">
                <a:latin typeface="+mj-lt"/>
              </a:rPr>
              <a:t> </a:t>
            </a:r>
            <a:r>
              <a:rPr lang="tk-TM" sz="4300" b="1" dirty="0" smtClean="0">
                <a:latin typeface="+mj-lt"/>
              </a:rPr>
              <a:t>niwelirleme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103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692696"/>
            <a:ext cx="8229600" cy="1066800"/>
          </a:xfrm>
        </p:spPr>
        <p:txBody>
          <a:bodyPr/>
          <a:lstStyle/>
          <a:p>
            <a:r>
              <a:rPr lang="tk-TM" dirty="0" smtClean="0"/>
              <a:t>Trigonometriki niwelirleme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17616"/>
                <a:ext cx="8291264" cy="1156919"/>
              </a:xfrm>
            </p:spPr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tk-TM" b="0" i="1" dirty="0" smtClean="0">
                        <a:latin typeface="Cambria Math"/>
                      </a:rPr>
                      <m:t>h</m:t>
                    </m:r>
                    <m:r>
                      <a:rPr lang="tk-TM" i="1" dirty="0" smtClean="0">
                        <a:latin typeface="Cambria Math"/>
                      </a:rPr>
                      <m:t>=</m:t>
                    </m:r>
                    <m:r>
                      <a:rPr lang="tk-TM" b="0" i="1" dirty="0" smtClean="0">
                        <a:latin typeface="Cambria Math"/>
                      </a:rPr>
                      <m:t>𝑑</m:t>
                    </m:r>
                    <m:r>
                      <a:rPr lang="tk-TM" b="0" i="1" dirty="0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tk-TM" b="0" i="1" dirty="0" smtClean="0">
                        <a:latin typeface="Cambria Math"/>
                        <a:ea typeface="Cambria Math"/>
                      </a:rPr>
                      <m:t>𝑡𝑔</m:t>
                    </m:r>
                    <m:r>
                      <a:rPr lang="tk-TM" b="0" i="1" dirty="0" smtClean="0">
                        <a:latin typeface="Cambria Math"/>
                        <a:ea typeface="Cambria Math"/>
                      </a:rPr>
                      <m:t>𝜈</m:t>
                    </m:r>
                    <m:r>
                      <a:rPr lang="tk-TM" b="0" i="1" dirty="0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tk-TM" b="0" i="1" dirty="0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tk-TM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tk-TM" b="0" i="1" dirty="0" smtClean="0">
                        <a:latin typeface="Cambria Math"/>
                        <a:ea typeface="Cambria Math"/>
                      </a:rPr>
                      <m:t>𝑙</m:t>
                    </m:r>
                    <m:r>
                      <a:rPr lang="tk-TM" b="0" i="1" dirty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ru-RU" dirty="0" smtClean="0"/>
                  <a:t>		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𝑑</m:t>
                    </m:r>
                    <m:r>
                      <a:rPr lang="ru-RU" i="1">
                        <a:latin typeface="Cambria Math"/>
                      </a:rPr>
                      <m:t>=</m:t>
                    </m:r>
                    <m:r>
                      <a:rPr lang="ru-RU" i="1">
                        <a:latin typeface="Cambria Math"/>
                      </a:rPr>
                      <m:t>𝐾𝑛</m:t>
                    </m:r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ru-RU">
                                <a:latin typeface="Cambria Math"/>
                              </a:rPr>
                              <m:t>cos</m:t>
                            </m:r>
                          </m:e>
                          <m:sup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ru-RU" i="1">
                            <a:latin typeface="Cambria Math"/>
                          </a:rPr>
                          <m:t>𝜈</m:t>
                        </m:r>
                      </m:e>
                    </m:func>
                  </m:oMath>
                </a14:m>
                <a:endParaRPr lang="ru-RU" dirty="0" smtClean="0"/>
              </a:p>
              <a:p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h</m:t>
                    </m:r>
                    <m:r>
                      <a:rPr lang="ru-RU" i="1">
                        <a:latin typeface="Cambria Math"/>
                      </a:rPr>
                      <m:t>=</m:t>
                    </m:r>
                    <m:r>
                      <a:rPr lang="ru-RU" i="1">
                        <a:latin typeface="Cambria Math"/>
                      </a:rPr>
                      <m:t>𝐾</m:t>
                    </m:r>
                    <m:r>
                      <a:rPr lang="ru-RU" i="1">
                        <a:latin typeface="Cambria Math"/>
                      </a:rPr>
                      <m:t>∙</m:t>
                    </m:r>
                    <m:r>
                      <a:rPr lang="ru-RU" i="1">
                        <a:latin typeface="Cambria Math"/>
                      </a:rPr>
                      <m:t>𝑛</m:t>
                    </m:r>
                    <m:r>
                      <a:rPr lang="ru-RU" i="1">
                        <a:latin typeface="Cambria Math"/>
                      </a:rPr>
                      <m:t>∙</m:t>
                    </m:r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ru-RU" i="1">
                            <a:latin typeface="Cambria Math"/>
                          </a:rPr>
                          <m:t>2</m:t>
                        </m:r>
                        <m:r>
                          <a:rPr lang="ru-RU" i="1">
                            <a:latin typeface="Cambria Math"/>
                          </a:rPr>
                          <m:t>𝜈</m:t>
                        </m:r>
                      </m:e>
                    </m:func>
                    <m:r>
                      <a:rPr lang="ru-RU" i="1">
                        <a:latin typeface="Cambria Math"/>
                      </a:rPr>
                      <m:t>∙</m:t>
                    </m:r>
                    <m:r>
                      <a:rPr lang="ru-RU" i="1">
                        <a:latin typeface="Cambria Math"/>
                      </a:rPr>
                      <m:t>𝑡𝑔</m:t>
                    </m:r>
                    <m:r>
                      <a:rPr lang="ru-RU" i="1">
                        <a:latin typeface="Cambria Math"/>
                      </a:rPr>
                      <m:t>𝜈</m:t>
                    </m:r>
                    <m:r>
                      <a:rPr lang="ru-RU" i="1">
                        <a:latin typeface="Cambria Math"/>
                      </a:rPr>
                      <m:t>+</m:t>
                    </m:r>
                    <m:r>
                      <a:rPr lang="ru-RU" i="1">
                        <a:latin typeface="Cambria Math"/>
                      </a:rPr>
                      <m:t>𝑖</m:t>
                    </m:r>
                    <m:r>
                      <a:rPr lang="ru-RU" i="1">
                        <a:latin typeface="Cambria Math"/>
                      </a:rPr>
                      <m:t>−</m:t>
                    </m:r>
                    <m:r>
                      <a:rPr lang="ru-RU" i="1">
                        <a:latin typeface="Cambria Math"/>
                      </a:rPr>
                      <m:t>𝑙</m:t>
                    </m:r>
                    <m:r>
                      <a:rPr lang="ru-RU" i="1">
                        <a:latin typeface="Cambria Math"/>
                      </a:rPr>
                      <m:t>=&gt;</m:t>
                    </m:r>
                    <m:r>
                      <a:rPr lang="ru-RU" i="1">
                        <a:latin typeface="Cambria Math"/>
                      </a:rPr>
                      <m:t>h</m:t>
                    </m:r>
                    <m:r>
                      <a:rPr lang="ru-RU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ru-RU" i="1">
                        <a:latin typeface="Cambria Math"/>
                      </a:rPr>
                      <m:t>𝐾</m:t>
                    </m:r>
                    <m:r>
                      <a:rPr lang="ru-RU" i="1">
                        <a:latin typeface="Cambria Math"/>
                      </a:rPr>
                      <m:t>∙</m:t>
                    </m:r>
                    <m:r>
                      <a:rPr lang="ru-RU" i="1">
                        <a:latin typeface="Cambria Math"/>
                      </a:rPr>
                      <m:t>𝑛</m:t>
                    </m:r>
                    <m:r>
                      <a:rPr lang="ru-RU" i="1">
                        <a:latin typeface="Cambria Math"/>
                      </a:rPr>
                      <m:t>∙</m:t>
                    </m:r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i="1">
                            <a:latin typeface="Cambria Math"/>
                          </a:rPr>
                          <m:t>2</m:t>
                        </m:r>
                        <m:r>
                          <a:rPr lang="ru-RU" i="1">
                            <a:latin typeface="Cambria Math"/>
                          </a:rPr>
                          <m:t>𝜈</m:t>
                        </m:r>
                      </m:e>
                    </m:func>
                    <m:r>
                      <a:rPr lang="ru-RU" i="1">
                        <a:latin typeface="Cambria Math"/>
                      </a:rPr>
                      <m:t>+</m:t>
                    </m:r>
                    <m:r>
                      <a:rPr lang="ru-RU" i="1">
                        <a:latin typeface="Cambria Math"/>
                      </a:rPr>
                      <m:t>𝑖</m:t>
                    </m:r>
                    <m:r>
                      <a:rPr lang="ru-RU" i="1">
                        <a:latin typeface="Cambria Math"/>
                      </a:rPr>
                      <m:t>−</m:t>
                    </m:r>
                    <m:r>
                      <a:rPr lang="ru-RU" i="1">
                        <a:latin typeface="Cambria Math"/>
                      </a:rPr>
                      <m:t>𝑙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17616"/>
                <a:ext cx="8291264" cy="1156919"/>
              </a:xfrm>
              <a:blipFill rotWithShape="1">
                <a:blip r:embed="rId2"/>
                <a:stretch>
                  <a:fillRect t="-58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/>
          <p:nvPr/>
        </p:nvPicPr>
        <p:blipFill>
          <a:blip r:embed="rId3"/>
          <a:stretch>
            <a:fillRect/>
          </a:stretch>
        </p:blipFill>
        <p:spPr>
          <a:xfrm>
            <a:off x="899592" y="1556792"/>
            <a:ext cx="6603583" cy="386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07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Ýörelgede</a:t>
            </a:r>
            <a:r>
              <a:rPr lang="ru-RU" dirty="0"/>
              <a:t> </a:t>
            </a:r>
            <a:r>
              <a:rPr lang="ru-RU" dirty="0" err="1"/>
              <a:t>rugsat</a:t>
            </a:r>
            <a:r>
              <a:rPr lang="ru-RU" dirty="0"/>
              <a:t> </a:t>
            </a:r>
            <a:r>
              <a:rPr lang="ru-RU" dirty="0" err="1"/>
              <a:t>edilýän</a:t>
            </a:r>
            <a:r>
              <a:rPr lang="ru-RU" dirty="0"/>
              <a:t> </a:t>
            </a:r>
            <a:r>
              <a:rPr lang="ru-RU" dirty="0" err="1"/>
              <a:t>ýalňyşlyk</a:t>
            </a:r>
            <a:r>
              <a:rPr lang="ru-RU" dirty="0"/>
              <a:t> (</a:t>
            </a:r>
            <a:r>
              <a:rPr lang="ru-RU" dirty="0" err="1"/>
              <a:t>sm-de</a:t>
            </a:r>
            <a:r>
              <a:rPr lang="ru-RU" dirty="0" smtClean="0"/>
              <a:t>):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ru-RU" i="1">
                              <a:latin typeface="Cambria Math"/>
                            </a:rPr>
                            <m:t>h</m:t>
                          </m:r>
                        </m:sub>
                      </m:sSub>
                      <m:r>
                        <a:rPr lang="ru-RU" i="1">
                          <a:latin typeface="Cambria Math"/>
                        </a:rPr>
                        <m:t>=±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25∙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dirty="0"/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𝑛</m:t>
                    </m:r>
                    <m:r>
                      <a:rPr lang="ru-RU" i="1">
                        <a:latin typeface="Cambria Math"/>
                      </a:rPr>
                      <m:t>−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ýörelgede</a:t>
                </a:r>
                <a:r>
                  <a:rPr lang="ru-RU" dirty="0"/>
                  <a:t> </a:t>
                </a:r>
                <a:r>
                  <a:rPr lang="ru-RU" dirty="0" err="1"/>
                  <a:t>çyzyklaryň</a:t>
                </a:r>
                <a:r>
                  <a:rPr lang="ru-RU" dirty="0"/>
                  <a:t> </a:t>
                </a:r>
                <a:r>
                  <a:rPr lang="ru-RU" dirty="0" err="1"/>
                  <a:t>sany</a:t>
                </a:r>
                <a:r>
                  <a:rPr lang="ru-RU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r>
                          <a:rPr lang="ru-RU" i="1"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ru-RU" i="1">
                        <a:latin typeface="Cambria Math"/>
                      </a:rPr>
                      <m:t>−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ýörelgäniň</a:t>
                </a:r>
                <a:r>
                  <a:rPr lang="ru-RU" dirty="0"/>
                  <a:t> </a:t>
                </a:r>
                <a:r>
                  <a:rPr lang="ru-RU" dirty="0" err="1"/>
                  <a:t>uzynlygy</a:t>
                </a:r>
                <a:r>
                  <a:rPr lang="ru-RU" dirty="0"/>
                  <a:t>, m. 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7373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/>
          <a:lstStyle/>
          <a:p>
            <a:r>
              <a:rPr lang="tk-TM" dirty="0" smtClean="0"/>
              <a:t>Geometriki niwelirleme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tk-TM" dirty="0"/>
              <a:t>“ortadan” niwelirleme</a:t>
            </a:r>
            <a:r>
              <a:rPr lang="tk-TM" dirty="0" smtClean="0"/>
              <a:t>		“öňe” niwelirleme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5"/>
            <a:ext cx="8370622" cy="338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283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03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6512511" cy="1143000"/>
          </a:xfrm>
        </p:spPr>
        <p:txBody>
          <a:bodyPr>
            <a:normAutofit/>
          </a:bodyPr>
          <a:lstStyle/>
          <a:p>
            <a:r>
              <a:rPr lang="tk-TM" sz="4800" dirty="0" smtClean="0"/>
              <a:t>Işiň maksady: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7560840" cy="4248472"/>
          </a:xfrm>
        </p:spPr>
        <p:txBody>
          <a:bodyPr>
            <a:normAutofit/>
          </a:bodyPr>
          <a:lstStyle/>
          <a:p>
            <a:r>
              <a:rPr lang="tk-TM" sz="3600" dirty="0" smtClean="0">
                <a:solidFill>
                  <a:srgbClr val="0000C4"/>
                </a:solidFill>
                <a:latin typeface="+mj-lt"/>
              </a:rPr>
              <a:t>N-3 niweliri beýgelme ölçemek üçin işe taýýarlamagyň  düzgünleri bilen tanyşmak.</a:t>
            </a:r>
            <a:endParaRPr lang="en-US" sz="3600" dirty="0" smtClean="0">
              <a:solidFill>
                <a:srgbClr val="0000C4"/>
              </a:solidFill>
              <a:latin typeface="+mj-lt"/>
            </a:endParaRPr>
          </a:p>
          <a:p>
            <a:r>
              <a:rPr lang="tk-TM" sz="3600" dirty="0" smtClean="0">
                <a:solidFill>
                  <a:srgbClr val="0000C4"/>
                </a:solidFill>
                <a:latin typeface="+mj-lt"/>
              </a:rPr>
              <a:t>Geometriki niwelirlemäniň usullaryny özleşdirmek (“öňe”, “ortadan” usullary we guralyň gözýetiminiň üsti bilen). </a:t>
            </a:r>
            <a:endParaRPr lang="ru-RU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7565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k-TM" sz="3200" dirty="0" smtClean="0">
                <a:latin typeface="Times New Roman" pitchFamily="18" charset="0"/>
                <a:cs typeface="Times New Roman" pitchFamily="18" charset="0"/>
              </a:rPr>
              <a:t>Slindriki derejeli N-3 niwelirini beýgelme ölçemäge taýýarlamak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541338"/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Ölçeme geçirmeklige şu aşakdaky hereketler badalga berýär:</a:t>
            </a:r>
          </a:p>
          <a:p>
            <a:pPr marL="0" indent="0">
              <a:buNone/>
            </a:pP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1. Iki tapgyrda niweliriň oklaryny asma ýagdaýa getirmek:</a:t>
            </a:r>
          </a:p>
          <a:p>
            <a:pPr marL="0" indent="541338"/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a) Ilkibaşda tegelek derejäniň kömegi bilen niweliri </a:t>
            </a:r>
            <a:r>
              <a:rPr lang="tk-TM" sz="2800" i="1" dirty="0" smtClean="0">
                <a:latin typeface="Times New Roman" pitchFamily="18" charset="0"/>
                <a:cs typeface="Times New Roman" pitchFamily="18" charset="0"/>
              </a:rPr>
              <a:t>başlangyç</a:t>
            </a: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 oturtmaklyk ýerine ýetirilýär:</a:t>
            </a:r>
          </a:p>
          <a:p>
            <a:pPr>
              <a:buFontTx/>
              <a:buChar char="-"/>
            </a:pP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niweliri oturtma nurbatyň kömegi bilen ştatiwiň depesine berkidýärler;</a:t>
            </a:r>
          </a:p>
          <a:p>
            <a:pPr>
              <a:buFontTx/>
              <a:buChar char="-"/>
            </a:pP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 emaý bilen çykyndylarynyň üstüne basmak bilen, ştatiwiň aýaklaryny topraga çümdürýärler we niweliri göz-çaky bilen kese ýagdaýa getirýärler;</a:t>
            </a:r>
          </a:p>
          <a:p>
            <a:pPr>
              <a:buFontTx/>
              <a:buChar char="-"/>
            </a:pPr>
            <a:endParaRPr lang="tk-TM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242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tk-TM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göteriji nurbatlaryň kömegi bilen tegelek derejäniň boşlugyny nol-nokada getirýärler.</a:t>
            </a:r>
          </a:p>
          <a:p>
            <a:pPr marL="514350" indent="-514350">
              <a:buAutoNum type="alphaLcParenR" startAt="2"/>
            </a:pP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Slindriki derejäniň kömegi bilen niweliri </a:t>
            </a:r>
            <a:r>
              <a:rPr lang="tk-TM" sz="2800" i="1" dirty="0" smtClean="0">
                <a:latin typeface="Times New Roman" pitchFamily="18" charset="0"/>
                <a:cs typeface="Times New Roman" pitchFamily="18" charset="0"/>
              </a:rPr>
              <a:t>gutarnykly </a:t>
            </a: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oturtýarlar (iş ýagdaýyna getirýärler).</a:t>
            </a:r>
          </a:p>
          <a:p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2. Görüş dürbüsini ölçeg geçirmek üçin taýýarlaýarlar.</a:t>
            </a:r>
          </a:p>
          <a:p>
            <a:pPr algn="ctr"/>
            <a:r>
              <a:rPr lang="tk-TM" sz="2800" b="1" dirty="0" smtClean="0">
                <a:latin typeface="Times New Roman" pitchFamily="18" charset="0"/>
                <a:cs typeface="Times New Roman" pitchFamily="18" charset="0"/>
              </a:rPr>
              <a:t>Geometriki niwelirlemegiň usullary</a:t>
            </a:r>
          </a:p>
          <a:p>
            <a:pPr indent="541338"/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Niweliri nokatlaryň haýsydyr birinde, mysal üçin A nokadyň üstünde, reýkany bolsa B nokadyň üstünde oturtýarlar (</a:t>
            </a:r>
            <a:r>
              <a:rPr lang="tk-TM" sz="2800" dirty="0">
                <a:latin typeface="Times New Roman" pitchFamily="18" charset="0"/>
                <a:cs typeface="Times New Roman" pitchFamily="18" charset="0"/>
              </a:rPr>
              <a:t>17-nji surat</a:t>
            </a: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541338"/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Eger-de nokatlaryň arasyndaky aralyk uly däl bolsa, onda A nokatdan B nokadyň beýgelmesini şeýle ýazmak bolar:</a:t>
            </a:r>
          </a:p>
          <a:p>
            <a:pPr indent="541338" algn="ctr"/>
            <a:r>
              <a:rPr lang="tk-TM" sz="2800" i="1" dirty="0" smtClean="0">
                <a:latin typeface="Times New Roman" pitchFamily="18" charset="0"/>
                <a:cs typeface="Times New Roman" pitchFamily="18" charset="0"/>
              </a:rPr>
              <a:t>h =  a – b.</a:t>
            </a:r>
            <a:endParaRPr lang="tk-TM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541338"/>
            <a:r>
              <a:rPr lang="tk-TM" sz="2600" dirty="0" smtClean="0">
                <a:latin typeface="Times New Roman" pitchFamily="18" charset="0"/>
                <a:cs typeface="Times New Roman" pitchFamily="18" charset="0"/>
              </a:rPr>
              <a:t>Niweliriň</a:t>
            </a:r>
            <a:r>
              <a:rPr lang="tk-TM" sz="2600" i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tk-TM" sz="2600" dirty="0" smtClean="0">
                <a:latin typeface="Times New Roman" pitchFamily="18" charset="0"/>
                <a:cs typeface="Times New Roman" pitchFamily="18" charset="0"/>
              </a:rPr>
              <a:t>beýikligini kesgitlemek üçin, reýkany guralyň okulýar böleginiň gapdalynda goýmaly.</a:t>
            </a:r>
            <a:endParaRPr lang="tk-TM" sz="2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226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136904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648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Ujy çiş predmetiň (mysal üçin galamyň) ujyny obýektiwde görünýän görüş meýdançasynyň ortasyna goýýarlar. Haçan-da,</a:t>
            </a:r>
            <a:r>
              <a:rPr lang="tk-TM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ujy </a:t>
            </a:r>
            <a:r>
              <a:rPr lang="tk-TM" sz="2800" dirty="0">
                <a:latin typeface="Times New Roman" pitchFamily="18" charset="0"/>
                <a:cs typeface="Times New Roman" pitchFamily="18" charset="0"/>
              </a:rPr>
              <a:t>çiş </a:t>
            </a: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predmet goýlanda, reýka boýunça oňa laýyk gelýän </a:t>
            </a:r>
            <a:r>
              <a:rPr lang="tk-TM" sz="2800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hasap alynýar.</a:t>
            </a:r>
          </a:p>
          <a:p>
            <a:pPr indent="541338"/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Niwelirden reýka çenli aralyk şu formula arkaly kesgitlenýär:</a:t>
            </a:r>
          </a:p>
          <a:p>
            <a:pPr algn="ctr"/>
            <a:r>
              <a:rPr lang="tk-TM" sz="2800" i="1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tk-TM" sz="2800" i="1" dirty="0" smtClean="0">
                <a:latin typeface="Times New Roman" pitchFamily="18" charset="0"/>
                <a:cs typeface="Times New Roman" pitchFamily="18" charset="0"/>
              </a:rPr>
              <a:t>n x C,</a:t>
            </a:r>
          </a:p>
          <a:p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Bu ýerde: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 Δ</a:t>
            </a:r>
            <a:r>
              <a:rPr lang="tk-TM" sz="28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tk-TM" sz="28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aşaky we ýokarky uzaklykölçeýji sapaklardan alnan hasap; </a:t>
            </a:r>
            <a:r>
              <a:rPr lang="tk-TM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- spakly uzaklykölçeýjiniň koeffisiýenti, adatça, </a:t>
            </a:r>
            <a:r>
              <a:rPr lang="tk-TM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tk-TM" sz="2800" dirty="0" smtClean="0">
                <a:latin typeface="Times New Roman" pitchFamily="18" charset="0"/>
                <a:cs typeface="Times New Roman" pitchFamily="18" charset="0"/>
              </a:rPr>
              <a:t> = 100.</a:t>
            </a:r>
            <a:endParaRPr lang="tk-TM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35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76872"/>
            <a:ext cx="8640960" cy="3456384"/>
          </a:xfrm>
        </p:spPr>
        <p:txBody>
          <a:bodyPr/>
          <a:lstStyle/>
          <a:p>
            <a:r>
              <a:rPr lang="tk-TM" sz="4000" b="1" dirty="0"/>
              <a:t>Niwelirlemäniň kömegi bilen beýiklik</a:t>
            </a:r>
            <a:r>
              <a:rPr lang="ru-RU" sz="4000" b="1" dirty="0"/>
              <a:t> </a:t>
            </a:r>
            <a:r>
              <a:rPr lang="tk-TM" sz="4000" b="1" dirty="0" smtClean="0"/>
              <a:t>bahasy </a:t>
            </a:r>
            <a:r>
              <a:rPr lang="tk-TM" sz="4000" b="1" dirty="0"/>
              <a:t>başlangyç nokatlardan ölçenilýän nokatlara </a:t>
            </a:r>
            <a:r>
              <a:rPr lang="tk-TM" sz="4000" b="1" dirty="0" smtClean="0"/>
              <a:t>geçirilýär.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811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51"/>
          <a:stretch/>
        </p:blipFill>
        <p:spPr>
          <a:xfrm>
            <a:off x="2699792" y="2636912"/>
            <a:ext cx="6039693" cy="38466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tk-TM" dirty="0" smtClean="0"/>
              <a:t>Beýikligiň görnüşleri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25112"/>
          </a:xfrm>
        </p:spPr>
        <p:txBody>
          <a:bodyPr>
            <a:normAutofit/>
          </a:bodyPr>
          <a:lstStyle/>
          <a:p>
            <a:r>
              <a:rPr lang="tk-TM" sz="3200" b="1" dirty="0" smtClean="0"/>
              <a:t>Absolýut beýiklik </a:t>
            </a:r>
          </a:p>
          <a:p>
            <a:r>
              <a:rPr lang="tk-TM" sz="3200" b="1" dirty="0" smtClean="0"/>
              <a:t>Şertli beýiklik</a:t>
            </a:r>
          </a:p>
          <a:p>
            <a:r>
              <a:rPr lang="tk-TM" sz="3200" b="1" dirty="0" smtClean="0"/>
              <a:t>Otnositel beýiklik ýa-da beýgelme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78583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545" y="489991"/>
            <a:ext cx="8229600" cy="1066800"/>
          </a:xfrm>
        </p:spPr>
        <p:txBody>
          <a:bodyPr/>
          <a:lstStyle/>
          <a:p>
            <a:r>
              <a:rPr lang="tk-TM" dirty="0" smtClean="0"/>
              <a:t>Kronştadt  futştoky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31639"/>
            <a:ext cx="4968552" cy="512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704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2134</TotalTime>
  <Words>364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Niwelirler. Niwelir reýkasyndan hasap almak</vt:lpstr>
      <vt:lpstr>Işiň maksady: </vt:lpstr>
      <vt:lpstr>Slindriki derejeli N-3 niwelirini beýgelme ölçemäge taýýarlamak</vt:lpstr>
      <vt:lpstr>Презентация PowerPoint</vt:lpstr>
      <vt:lpstr>Презентация PowerPoint</vt:lpstr>
      <vt:lpstr>Презентация PowerPoint</vt:lpstr>
      <vt:lpstr>Презентация PowerPoint</vt:lpstr>
      <vt:lpstr>Beýikligiň görnüşleri</vt:lpstr>
      <vt:lpstr>Kronştadt  futştoky</vt:lpstr>
      <vt:lpstr>Niwelirlemegiň görnüşleri</vt:lpstr>
      <vt:lpstr>Trigonometriki niwelirleme</vt:lpstr>
      <vt:lpstr>Ýörelgede rugsat edilýän ýalňyşlyk (sm-de):</vt:lpstr>
      <vt:lpstr>Geometriki niwelirleme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Niwelirleme</dc:title>
  <dc:creator>Lenowa</dc:creator>
  <cp:lastModifiedBy>Пользователь</cp:lastModifiedBy>
  <cp:revision>32</cp:revision>
  <dcterms:created xsi:type="dcterms:W3CDTF">2019-01-14T04:50:59Z</dcterms:created>
  <dcterms:modified xsi:type="dcterms:W3CDTF">2020-03-16T17:48:33Z</dcterms:modified>
</cp:coreProperties>
</file>