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79" r:id="rId6"/>
    <p:sldId id="280" r:id="rId7"/>
    <p:sldId id="291" r:id="rId8"/>
    <p:sldId id="292" r:id="rId9"/>
    <p:sldId id="260" r:id="rId10"/>
    <p:sldId id="293" r:id="rId11"/>
    <p:sldId id="294" r:id="rId12"/>
    <p:sldId id="263" r:id="rId13"/>
    <p:sldId id="264" r:id="rId14"/>
    <p:sldId id="265" r:id="rId15"/>
    <p:sldId id="288" r:id="rId16"/>
    <p:sldId id="289" r:id="rId17"/>
    <p:sldId id="290"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16.10.2019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16.10.2019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16.10.2019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16.10.2019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16.10.2019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16.10.2019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16.10.2019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16.10.2019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696915"/>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sq-AL" sz="4400" b="1" dirty="0">
                <a:solidFill>
                  <a:srgbClr val="000000"/>
                </a:solidFill>
                <a:latin typeface="Times New Roman" panose="02020603050405020304" pitchFamily="18" charset="0"/>
                <a:ea typeface="Times New Roman" panose="02020603050405020304" pitchFamily="18" charset="0"/>
              </a:rPr>
              <a:t>Ýerde çyzygyň uzynlygyny ölçemek</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40632"/>
          </a:xfrm>
        </p:spPr>
        <p:txBody>
          <a:bodyPr>
            <a:normAutofit fontScale="90000"/>
          </a:bodyPr>
          <a:lstStyle/>
          <a:p>
            <a:endParaRPr lang="ru-RU" dirty="0"/>
          </a:p>
        </p:txBody>
      </p:sp>
      <p:sp>
        <p:nvSpPr>
          <p:cNvPr id="3" name="Объект 2"/>
          <p:cNvSpPr>
            <a:spLocks noGrp="1"/>
          </p:cNvSpPr>
          <p:nvPr>
            <p:ph idx="1"/>
          </p:nvPr>
        </p:nvSpPr>
        <p:spPr>
          <a:xfrm>
            <a:off x="838200" y="977774"/>
            <a:ext cx="10515600" cy="5199189"/>
          </a:xfrm>
        </p:spPr>
        <p:txBody>
          <a:bodyPr>
            <a:normAutofit fontScale="70000" lnSpcReduction="20000"/>
          </a:bodyPr>
          <a:lstStyle/>
          <a:p>
            <a:pPr algn="just"/>
            <a:r>
              <a:rPr lang="tk-TM" sz="4000" dirty="0" smtClean="0"/>
              <a:t>      </a:t>
            </a:r>
            <a:r>
              <a:rPr lang="en-US" sz="4000" dirty="0" err="1" smtClean="0"/>
              <a:t>Çyzygyň</a:t>
            </a:r>
            <a:r>
              <a:rPr lang="en-US" sz="4000" dirty="0" smtClean="0"/>
              <a:t> </a:t>
            </a:r>
            <a:r>
              <a:rPr lang="en-US" sz="4000" dirty="0" err="1"/>
              <a:t>uzynlygyny</a:t>
            </a:r>
            <a:r>
              <a:rPr lang="en-US" sz="4000" dirty="0"/>
              <a:t> </a:t>
            </a:r>
            <a:r>
              <a:rPr lang="en-US" sz="4000" dirty="0" err="1"/>
              <a:t>ölçemegi</a:t>
            </a:r>
            <a:r>
              <a:rPr lang="en-US" sz="4000" dirty="0"/>
              <a:t> </a:t>
            </a:r>
            <a:r>
              <a:rPr lang="en-US" sz="4000" dirty="0" err="1"/>
              <a:t>iki</a:t>
            </a:r>
            <a:r>
              <a:rPr lang="en-US" sz="4000" dirty="0"/>
              <a:t> </a:t>
            </a:r>
            <a:r>
              <a:rPr lang="en-US" sz="4000" dirty="0" err="1"/>
              <a:t>adam</a:t>
            </a:r>
            <a:r>
              <a:rPr lang="en-US" sz="4000" dirty="0"/>
              <a:t> </a:t>
            </a:r>
            <a:r>
              <a:rPr lang="en-US" sz="4000" dirty="0" err="1"/>
              <a:t>geçirýär</a:t>
            </a:r>
            <a:r>
              <a:rPr lang="en-US" sz="4000" dirty="0"/>
              <a:t>. </a:t>
            </a:r>
            <a:r>
              <a:rPr lang="en-US" sz="4000" dirty="0" err="1"/>
              <a:t>Öňdäki</a:t>
            </a:r>
            <a:r>
              <a:rPr lang="en-US" sz="4000" dirty="0"/>
              <a:t> </a:t>
            </a:r>
            <a:r>
              <a:rPr lang="en-US" sz="4000" dirty="0" err="1"/>
              <a:t>ölçeýjide</a:t>
            </a:r>
            <a:r>
              <a:rPr lang="en-US" sz="4000" dirty="0"/>
              <a:t> </a:t>
            </a:r>
            <a:r>
              <a:rPr lang="en-US" sz="4000" dirty="0" err="1"/>
              <a:t>halkaly</a:t>
            </a:r>
            <a:r>
              <a:rPr lang="en-US" sz="4000" dirty="0"/>
              <a:t> </a:t>
            </a:r>
            <a:r>
              <a:rPr lang="en-US" sz="4000" dirty="0" err="1"/>
              <a:t>gazyklar</a:t>
            </a:r>
            <a:r>
              <a:rPr lang="en-US" sz="4000" dirty="0"/>
              <a:t> </a:t>
            </a:r>
            <a:r>
              <a:rPr lang="en-US" sz="4000" dirty="0" err="1"/>
              <a:t>bolup</a:t>
            </a:r>
            <a:r>
              <a:rPr lang="en-US" sz="4000" dirty="0"/>
              <a:t>, </a:t>
            </a:r>
            <a:r>
              <a:rPr lang="en-US" sz="4000" dirty="0" err="1"/>
              <a:t>olary</a:t>
            </a:r>
            <a:r>
              <a:rPr lang="en-US" sz="4000" dirty="0"/>
              <a:t> </a:t>
            </a:r>
            <a:r>
              <a:rPr lang="en-US" sz="4000" dirty="0" err="1"/>
              <a:t>ölçegiň</a:t>
            </a:r>
            <a:r>
              <a:rPr lang="en-US" sz="4000" dirty="0"/>
              <a:t> </a:t>
            </a:r>
            <a:r>
              <a:rPr lang="en-US" sz="4000" dirty="0" err="1"/>
              <a:t>dowamynda</a:t>
            </a:r>
            <a:r>
              <a:rPr lang="en-US" sz="4000" dirty="0"/>
              <a:t>, </a:t>
            </a:r>
            <a:r>
              <a:rPr lang="en-US" sz="4000" dirty="0" err="1"/>
              <a:t>lentanyň</a:t>
            </a:r>
            <a:r>
              <a:rPr lang="en-US" sz="4000" dirty="0"/>
              <a:t> </a:t>
            </a:r>
            <a:r>
              <a:rPr lang="en-US" sz="4000" dirty="0" err="1"/>
              <a:t>uzynlygyna</a:t>
            </a:r>
            <a:r>
              <a:rPr lang="en-US" sz="4000" dirty="0"/>
              <a:t> </a:t>
            </a:r>
            <a:r>
              <a:rPr lang="en-US" sz="4000" dirty="0" err="1"/>
              <a:t>baglylykda</a:t>
            </a:r>
            <a:r>
              <a:rPr lang="en-US" sz="4000" dirty="0"/>
              <a:t> </a:t>
            </a:r>
            <a:r>
              <a:rPr lang="en-US" sz="4000" dirty="0" err="1"/>
              <a:t>ýere</a:t>
            </a:r>
            <a:r>
              <a:rPr lang="en-US" sz="4000" dirty="0"/>
              <a:t> </a:t>
            </a:r>
            <a:r>
              <a:rPr lang="en-US" sz="4000" dirty="0" err="1"/>
              <a:t>dürtüp</a:t>
            </a:r>
            <a:r>
              <a:rPr lang="en-US" sz="4000" dirty="0"/>
              <a:t> </a:t>
            </a:r>
            <a:r>
              <a:rPr lang="en-US" sz="4000" dirty="0" err="1"/>
              <a:t>gidýär</a:t>
            </a:r>
            <a:r>
              <a:rPr lang="en-US" sz="4000" dirty="0"/>
              <a:t>. </a:t>
            </a:r>
            <a:r>
              <a:rPr lang="en-US" sz="4000" dirty="0" err="1"/>
              <a:t>Yzdaky</a:t>
            </a:r>
            <a:r>
              <a:rPr lang="en-US" sz="4000" dirty="0"/>
              <a:t> </a:t>
            </a:r>
            <a:r>
              <a:rPr lang="en-US" sz="4000" dirty="0" err="1"/>
              <a:t>ölçeýji</a:t>
            </a:r>
            <a:r>
              <a:rPr lang="en-US" sz="4000" dirty="0"/>
              <a:t> </a:t>
            </a:r>
            <a:r>
              <a:rPr lang="en-US" sz="4000" dirty="0" err="1"/>
              <a:t>lentanyň</a:t>
            </a:r>
            <a:r>
              <a:rPr lang="en-US" sz="4000" dirty="0"/>
              <a:t> </a:t>
            </a:r>
            <a:r>
              <a:rPr lang="en-US" sz="4000" dirty="0" err="1"/>
              <a:t>nol</a:t>
            </a:r>
            <a:r>
              <a:rPr lang="en-US" sz="4000" dirty="0"/>
              <a:t> </a:t>
            </a:r>
            <a:r>
              <a:rPr lang="en-US" sz="4000" dirty="0" err="1"/>
              <a:t>gädigini</a:t>
            </a:r>
            <a:r>
              <a:rPr lang="en-US" sz="4000" dirty="0"/>
              <a:t> (</a:t>
            </a:r>
            <a:r>
              <a:rPr lang="en-US" sz="4000" dirty="0" err="1"/>
              <a:t>ştrihini</a:t>
            </a:r>
            <a:r>
              <a:rPr lang="en-US" sz="4000" dirty="0"/>
              <a:t>) </a:t>
            </a:r>
            <a:r>
              <a:rPr lang="en-US" sz="4000" dirty="0" err="1"/>
              <a:t>başlangyç</a:t>
            </a:r>
            <a:r>
              <a:rPr lang="en-US" sz="4000" dirty="0"/>
              <a:t> </a:t>
            </a:r>
            <a:r>
              <a:rPr lang="en-US" sz="4000" dirty="0" err="1"/>
              <a:t>nokatda</a:t>
            </a:r>
            <a:r>
              <a:rPr lang="en-US" sz="4000" dirty="0"/>
              <a:t> </a:t>
            </a:r>
            <a:r>
              <a:rPr lang="en-US" sz="4000" dirty="0" err="1"/>
              <a:t>duran</a:t>
            </a:r>
            <a:r>
              <a:rPr lang="en-US" sz="4000" dirty="0"/>
              <a:t> </a:t>
            </a:r>
            <a:r>
              <a:rPr lang="en-US" sz="4000" dirty="0" err="1"/>
              <a:t>çüýüň</a:t>
            </a:r>
            <a:r>
              <a:rPr lang="en-US" sz="4000" dirty="0"/>
              <a:t> </a:t>
            </a:r>
            <a:r>
              <a:rPr lang="en-US" sz="4000" dirty="0" err="1"/>
              <a:t>gapdalyndaky</a:t>
            </a:r>
            <a:r>
              <a:rPr lang="en-US" sz="4000" dirty="0"/>
              <a:t> 1, </a:t>
            </a:r>
            <a:r>
              <a:rPr lang="en-US" sz="4000" dirty="0" err="1"/>
              <a:t>halka</a:t>
            </a:r>
            <a:r>
              <a:rPr lang="en-US" sz="4000" dirty="0"/>
              <a:t>  </a:t>
            </a:r>
            <a:r>
              <a:rPr lang="en-US" sz="4000" dirty="0" err="1"/>
              <a:t>ildirýär</a:t>
            </a:r>
            <a:r>
              <a:rPr lang="en-US" sz="4000" dirty="0"/>
              <a:t> we </a:t>
            </a:r>
            <a:r>
              <a:rPr lang="en-US" sz="4000" dirty="0" err="1"/>
              <a:t>öňdäki</a:t>
            </a:r>
            <a:r>
              <a:rPr lang="en-US" sz="4000" dirty="0"/>
              <a:t> </a:t>
            </a:r>
            <a:r>
              <a:rPr lang="en-US" sz="4000" dirty="0" err="1"/>
              <a:t>ölçeýjini</a:t>
            </a:r>
            <a:r>
              <a:rPr lang="en-US" sz="4000" dirty="0"/>
              <a:t> </a:t>
            </a:r>
            <a:r>
              <a:rPr lang="en-US" sz="4000" dirty="0" err="1"/>
              <a:t>çyzygyň</a:t>
            </a:r>
            <a:r>
              <a:rPr lang="en-US" sz="4000" dirty="0"/>
              <a:t> </a:t>
            </a:r>
            <a:r>
              <a:rPr lang="en-US" sz="4000" dirty="0" err="1"/>
              <a:t>üstüne</a:t>
            </a:r>
            <a:r>
              <a:rPr lang="en-US" sz="4000" dirty="0"/>
              <a:t> </a:t>
            </a:r>
            <a:r>
              <a:rPr lang="en-US" sz="4000" dirty="0" err="1"/>
              <a:t>çykarýar</a:t>
            </a:r>
            <a:r>
              <a:rPr lang="en-US" sz="4000" dirty="0"/>
              <a:t> we </a:t>
            </a:r>
            <a:r>
              <a:rPr lang="en-US" sz="4000" dirty="0" err="1"/>
              <a:t>lentanyň</a:t>
            </a:r>
            <a:r>
              <a:rPr lang="en-US" sz="4000" dirty="0"/>
              <a:t> </a:t>
            </a:r>
            <a:r>
              <a:rPr lang="en-US" sz="4000" dirty="0" err="1"/>
              <a:t>ahyrky</a:t>
            </a:r>
            <a:r>
              <a:rPr lang="en-US" sz="4000" dirty="0"/>
              <a:t> 20 m </a:t>
            </a:r>
            <a:r>
              <a:rPr lang="en-US" sz="4000" dirty="0" err="1"/>
              <a:t>gädigine</a:t>
            </a:r>
            <a:r>
              <a:rPr lang="en-US" sz="4000" dirty="0"/>
              <a:t> 2 </a:t>
            </a:r>
            <a:r>
              <a:rPr lang="en-US" sz="4000" dirty="0" err="1"/>
              <a:t>halkaly</a:t>
            </a:r>
            <a:r>
              <a:rPr lang="en-US" sz="4000" dirty="0"/>
              <a:t>  </a:t>
            </a:r>
            <a:r>
              <a:rPr lang="en-US" sz="4000" dirty="0" err="1"/>
              <a:t>gazygy</a:t>
            </a:r>
            <a:r>
              <a:rPr lang="en-US" sz="4000" dirty="0"/>
              <a:t> </a:t>
            </a:r>
            <a:r>
              <a:rPr lang="en-US" sz="4000" dirty="0" err="1"/>
              <a:t>dürtýär</a:t>
            </a:r>
            <a:r>
              <a:rPr lang="en-US" sz="4000" dirty="0"/>
              <a:t>, </a:t>
            </a:r>
            <a:r>
              <a:rPr lang="en-US" sz="4000" dirty="0" err="1"/>
              <a:t>soňra</a:t>
            </a:r>
            <a:r>
              <a:rPr lang="en-US" sz="4000" dirty="0"/>
              <a:t> </a:t>
            </a:r>
            <a:r>
              <a:rPr lang="en-US" sz="4000" dirty="0" err="1"/>
              <a:t>yzdaky</a:t>
            </a:r>
            <a:r>
              <a:rPr lang="en-US" sz="4000" dirty="0"/>
              <a:t> </a:t>
            </a:r>
            <a:r>
              <a:rPr lang="en-US" sz="4000" dirty="0" err="1"/>
              <a:t>ölçeýji</a:t>
            </a:r>
            <a:r>
              <a:rPr lang="en-US" sz="4000" dirty="0"/>
              <a:t> </a:t>
            </a:r>
            <a:r>
              <a:rPr lang="en-US" sz="4000" dirty="0" err="1"/>
              <a:t>çyzygyň</a:t>
            </a:r>
            <a:r>
              <a:rPr lang="en-US" sz="4000" dirty="0"/>
              <a:t> </a:t>
            </a:r>
            <a:r>
              <a:rPr lang="en-US" sz="4000" dirty="0" err="1"/>
              <a:t>başlangyç</a:t>
            </a:r>
            <a:r>
              <a:rPr lang="en-US" sz="4000" dirty="0"/>
              <a:t> </a:t>
            </a:r>
            <a:r>
              <a:rPr lang="en-US" sz="4000" dirty="0" err="1"/>
              <a:t>nokadynda</a:t>
            </a:r>
            <a:r>
              <a:rPr lang="en-US" sz="4000" dirty="0"/>
              <a:t> </a:t>
            </a:r>
            <a:r>
              <a:rPr lang="en-US" sz="4000" dirty="0" err="1"/>
              <a:t>dürtülen</a:t>
            </a:r>
            <a:r>
              <a:rPr lang="en-US" sz="4000" dirty="0"/>
              <a:t> 1halkaly </a:t>
            </a:r>
            <a:r>
              <a:rPr lang="en-US" sz="4000" dirty="0" err="1"/>
              <a:t>gazygy</a:t>
            </a:r>
            <a:r>
              <a:rPr lang="en-US" sz="4000" dirty="0"/>
              <a:t> </a:t>
            </a:r>
            <a:r>
              <a:rPr lang="en-US" sz="4000" dirty="0" err="1"/>
              <a:t>alýar</a:t>
            </a:r>
            <a:r>
              <a:rPr lang="en-US" sz="4000" dirty="0"/>
              <a:t> we </a:t>
            </a:r>
            <a:r>
              <a:rPr lang="en-US" sz="4000" dirty="0" err="1"/>
              <a:t>öňdäki</a:t>
            </a:r>
            <a:r>
              <a:rPr lang="en-US" sz="4000" dirty="0"/>
              <a:t> </a:t>
            </a:r>
            <a:r>
              <a:rPr lang="en-US" sz="4000" dirty="0" err="1"/>
              <a:t>ölçeýjiniň</a:t>
            </a:r>
            <a:r>
              <a:rPr lang="en-US" sz="4000" dirty="0"/>
              <a:t> </a:t>
            </a:r>
            <a:r>
              <a:rPr lang="en-US" sz="4000" dirty="0" err="1"/>
              <a:t>ýere</a:t>
            </a:r>
            <a:r>
              <a:rPr lang="en-US" sz="4000" dirty="0"/>
              <a:t> </a:t>
            </a:r>
            <a:r>
              <a:rPr lang="en-US" sz="4000" dirty="0" err="1"/>
              <a:t>dürten</a:t>
            </a:r>
            <a:r>
              <a:rPr lang="en-US" sz="4000" dirty="0"/>
              <a:t> 2 </a:t>
            </a:r>
            <a:r>
              <a:rPr lang="en-US" sz="4000" dirty="0" err="1"/>
              <a:t>halkaly</a:t>
            </a:r>
            <a:r>
              <a:rPr lang="en-US" sz="4000" dirty="0"/>
              <a:t> </a:t>
            </a:r>
            <a:r>
              <a:rPr lang="en-US" sz="4000" dirty="0" err="1"/>
              <a:t>gazygyna</a:t>
            </a:r>
            <a:r>
              <a:rPr lang="en-US" sz="4000" dirty="0"/>
              <a:t> </a:t>
            </a:r>
            <a:r>
              <a:rPr lang="en-US" sz="4000" dirty="0" err="1"/>
              <a:t>tarap</a:t>
            </a:r>
            <a:r>
              <a:rPr lang="en-US" sz="4000" dirty="0"/>
              <a:t> </a:t>
            </a:r>
            <a:r>
              <a:rPr lang="en-US" sz="4000" dirty="0" err="1"/>
              <a:t>ýöreýär</a:t>
            </a:r>
            <a:r>
              <a:rPr lang="en-US" sz="4000" dirty="0"/>
              <a:t>, </a:t>
            </a:r>
            <a:r>
              <a:rPr lang="en-US" sz="4000" dirty="0" err="1"/>
              <a:t>gazyga</a:t>
            </a:r>
            <a:r>
              <a:rPr lang="en-US" sz="4000" dirty="0"/>
              <a:t> </a:t>
            </a:r>
            <a:r>
              <a:rPr lang="en-US" sz="4000" dirty="0" err="1"/>
              <a:t>gelip</a:t>
            </a:r>
            <a:r>
              <a:rPr lang="en-US" sz="4000" dirty="0"/>
              <a:t> </a:t>
            </a:r>
            <a:r>
              <a:rPr lang="en-US" sz="4000" dirty="0" err="1"/>
              <a:t>ýene</a:t>
            </a:r>
            <a:r>
              <a:rPr lang="en-US" sz="4000" dirty="0"/>
              <a:t>-de </a:t>
            </a:r>
            <a:r>
              <a:rPr lang="en-US" sz="4000" dirty="0" err="1"/>
              <a:t>ölçeg</a:t>
            </a:r>
            <a:r>
              <a:rPr lang="en-US" sz="4000" dirty="0"/>
              <a:t> </a:t>
            </a:r>
            <a:r>
              <a:rPr lang="en-US" sz="4000" dirty="0" err="1"/>
              <a:t>lentasynyň</a:t>
            </a:r>
            <a:r>
              <a:rPr lang="en-US" sz="4000" dirty="0"/>
              <a:t> 0 </a:t>
            </a:r>
            <a:r>
              <a:rPr lang="en-US" sz="4000" dirty="0" err="1"/>
              <a:t>gädigini</a:t>
            </a:r>
            <a:r>
              <a:rPr lang="en-US" sz="4000" dirty="0"/>
              <a:t> 2 </a:t>
            </a:r>
            <a:r>
              <a:rPr lang="en-US" sz="4000" dirty="0" err="1"/>
              <a:t>gazykdaky</a:t>
            </a:r>
            <a:r>
              <a:rPr lang="en-US" sz="4000" dirty="0"/>
              <a:t> </a:t>
            </a:r>
            <a:r>
              <a:rPr lang="en-US" sz="4000" dirty="0" err="1"/>
              <a:t>halkaly</a:t>
            </a:r>
            <a:r>
              <a:rPr lang="en-US" sz="4000" dirty="0"/>
              <a:t> </a:t>
            </a:r>
            <a:r>
              <a:rPr lang="en-US" sz="4000" dirty="0" err="1"/>
              <a:t>gazyga</a:t>
            </a:r>
            <a:r>
              <a:rPr lang="en-US" sz="4000" dirty="0"/>
              <a:t> </a:t>
            </a:r>
            <a:r>
              <a:rPr lang="en-US" sz="4000" dirty="0" err="1"/>
              <a:t>geýdirýär</a:t>
            </a:r>
            <a:r>
              <a:rPr lang="en-US" sz="4000" dirty="0"/>
              <a:t>. </a:t>
            </a:r>
            <a:r>
              <a:rPr lang="en-US" sz="4000" dirty="0" err="1"/>
              <a:t>Öňdäki</a:t>
            </a:r>
            <a:r>
              <a:rPr lang="en-US" sz="4000" dirty="0"/>
              <a:t> </a:t>
            </a:r>
            <a:r>
              <a:rPr lang="en-US" sz="4000" dirty="0" err="1"/>
              <a:t>ölçeýjini</a:t>
            </a:r>
            <a:r>
              <a:rPr lang="en-US" sz="4000" dirty="0"/>
              <a:t> </a:t>
            </a:r>
            <a:r>
              <a:rPr lang="en-US" sz="4000" dirty="0" err="1"/>
              <a:t>ýene</a:t>
            </a:r>
            <a:r>
              <a:rPr lang="en-US" sz="4000" dirty="0"/>
              <a:t>-de </a:t>
            </a:r>
            <a:r>
              <a:rPr lang="en-US" sz="4000" dirty="0" err="1"/>
              <a:t>çyzygyň</a:t>
            </a:r>
            <a:r>
              <a:rPr lang="en-US" sz="4000" dirty="0"/>
              <a:t> </a:t>
            </a:r>
            <a:r>
              <a:rPr lang="en-US" sz="4000" dirty="0" err="1"/>
              <a:t>üstüne</a:t>
            </a:r>
            <a:r>
              <a:rPr lang="en-US" sz="4000" dirty="0"/>
              <a:t> </a:t>
            </a:r>
            <a:r>
              <a:rPr lang="en-US" sz="4000" dirty="0" err="1"/>
              <a:t>çykarýar</a:t>
            </a:r>
            <a:r>
              <a:rPr lang="en-US" sz="4000" dirty="0"/>
              <a:t>. </a:t>
            </a:r>
            <a:r>
              <a:rPr lang="en-US" sz="4000" dirty="0" err="1"/>
              <a:t>Soňra</a:t>
            </a:r>
            <a:r>
              <a:rPr lang="en-US" sz="4000" dirty="0"/>
              <a:t>, </a:t>
            </a:r>
            <a:r>
              <a:rPr lang="en-US" sz="4000" dirty="0" err="1"/>
              <a:t>öňdäki</a:t>
            </a:r>
            <a:r>
              <a:rPr lang="en-US" sz="4000" dirty="0"/>
              <a:t> </a:t>
            </a:r>
            <a:r>
              <a:rPr lang="en-US" sz="4000" dirty="0" err="1"/>
              <a:t>ölçeýji</a:t>
            </a:r>
            <a:r>
              <a:rPr lang="en-US" sz="4000" dirty="0"/>
              <a:t> </a:t>
            </a:r>
            <a:r>
              <a:rPr lang="en-US" sz="4000" dirty="0" err="1"/>
              <a:t>ölçeg</a:t>
            </a:r>
            <a:r>
              <a:rPr lang="en-US" sz="4000" dirty="0"/>
              <a:t> </a:t>
            </a:r>
            <a:r>
              <a:rPr lang="en-US" sz="4000" dirty="0" err="1"/>
              <a:t>lentasynyň</a:t>
            </a:r>
            <a:r>
              <a:rPr lang="en-US" sz="4000" dirty="0"/>
              <a:t> 20 m </a:t>
            </a:r>
            <a:r>
              <a:rPr lang="en-US" sz="4000" dirty="0" err="1"/>
              <a:t>gädigine</a:t>
            </a:r>
            <a:r>
              <a:rPr lang="en-US" sz="4000" dirty="0"/>
              <a:t> 3 </a:t>
            </a:r>
            <a:r>
              <a:rPr lang="en-US" sz="4000" dirty="0" err="1"/>
              <a:t>halkaly</a:t>
            </a:r>
            <a:r>
              <a:rPr lang="en-US" sz="4000" dirty="0"/>
              <a:t> </a:t>
            </a:r>
            <a:r>
              <a:rPr lang="en-US" sz="4000" dirty="0" err="1"/>
              <a:t>gazygy</a:t>
            </a:r>
            <a:r>
              <a:rPr lang="en-US" sz="4000" dirty="0"/>
              <a:t> </a:t>
            </a:r>
            <a:r>
              <a:rPr lang="en-US" sz="4000" dirty="0" err="1"/>
              <a:t>ýeriň</a:t>
            </a:r>
            <a:r>
              <a:rPr lang="en-US" sz="4000" dirty="0"/>
              <a:t> </a:t>
            </a:r>
            <a:r>
              <a:rPr lang="en-US" sz="4000" dirty="0" err="1"/>
              <a:t>üstüne</a:t>
            </a:r>
            <a:r>
              <a:rPr lang="en-US" sz="4000" dirty="0"/>
              <a:t> </a:t>
            </a:r>
            <a:r>
              <a:rPr lang="en-US" sz="4000" dirty="0" err="1"/>
              <a:t>dürtýär</a:t>
            </a:r>
            <a:r>
              <a:rPr lang="en-US" sz="4000" dirty="0"/>
              <a:t>. </a:t>
            </a:r>
            <a:r>
              <a:rPr lang="en-US" sz="4000" dirty="0" err="1"/>
              <a:t>Şeýle</a:t>
            </a:r>
            <a:r>
              <a:rPr lang="en-US" sz="4000" dirty="0"/>
              <a:t>-de </a:t>
            </a:r>
            <a:r>
              <a:rPr lang="en-US" sz="4000" dirty="0" err="1"/>
              <a:t>yzygiderlikde</a:t>
            </a:r>
            <a:r>
              <a:rPr lang="en-US" sz="4000" dirty="0"/>
              <a:t> </a:t>
            </a:r>
            <a:r>
              <a:rPr lang="en-US" sz="4000" dirty="0" err="1"/>
              <a:t>çyzygyň</a:t>
            </a:r>
            <a:r>
              <a:rPr lang="en-US" sz="4000" dirty="0"/>
              <a:t> </a:t>
            </a:r>
            <a:r>
              <a:rPr lang="en-US" sz="4000" dirty="0" err="1"/>
              <a:t>üstünde</a:t>
            </a:r>
            <a:r>
              <a:rPr lang="en-US" sz="4000" dirty="0"/>
              <a:t> </a:t>
            </a:r>
            <a:r>
              <a:rPr lang="en-US" sz="4000" dirty="0" err="1"/>
              <a:t>ölçeg</a:t>
            </a:r>
            <a:r>
              <a:rPr lang="en-US" sz="4000" dirty="0"/>
              <a:t> </a:t>
            </a:r>
            <a:r>
              <a:rPr lang="en-US" sz="4000" dirty="0" err="1"/>
              <a:t>lentasyny</a:t>
            </a:r>
            <a:r>
              <a:rPr lang="en-US" sz="4000" dirty="0"/>
              <a:t>  n </a:t>
            </a:r>
            <a:r>
              <a:rPr lang="en-US" sz="4000" dirty="0" err="1"/>
              <a:t>gezek</a:t>
            </a:r>
            <a:r>
              <a:rPr lang="en-US" sz="4000" dirty="0"/>
              <a:t> </a:t>
            </a:r>
            <a:r>
              <a:rPr lang="en-US" sz="4000" dirty="0" err="1"/>
              <a:t>goýýarys</a:t>
            </a:r>
            <a:r>
              <a:rPr lang="en-US" sz="4000" dirty="0"/>
              <a:t> we </a:t>
            </a:r>
            <a:r>
              <a:rPr lang="en-US" sz="4000" dirty="0" err="1"/>
              <a:t>ölçegiň</a:t>
            </a:r>
            <a:r>
              <a:rPr lang="en-US" sz="4000" dirty="0"/>
              <a:t> </a:t>
            </a:r>
            <a:r>
              <a:rPr lang="en-US" sz="4000" dirty="0" err="1"/>
              <a:t>dowamynda</a:t>
            </a:r>
            <a:r>
              <a:rPr lang="en-US" sz="4000" dirty="0"/>
              <a:t> </a:t>
            </a:r>
            <a:r>
              <a:rPr lang="en-US" sz="4000" dirty="0" err="1"/>
              <a:t>galan</a:t>
            </a:r>
            <a:r>
              <a:rPr lang="en-US" sz="4000" dirty="0"/>
              <a:t> q </a:t>
            </a:r>
            <a:r>
              <a:rPr lang="en-US" sz="4000" dirty="0" err="1"/>
              <a:t>galyndyny</a:t>
            </a:r>
            <a:r>
              <a:rPr lang="en-US" sz="4000" dirty="0"/>
              <a:t> hem </a:t>
            </a:r>
            <a:r>
              <a:rPr lang="en-US" sz="4000" dirty="0" err="1"/>
              <a:t>ölçeýär</a:t>
            </a:r>
            <a:r>
              <a:rPr lang="en-US" sz="4000" dirty="0"/>
              <a:t>. </a:t>
            </a:r>
            <a:r>
              <a:rPr lang="en-US" sz="4000" dirty="0" err="1"/>
              <a:t>Ölçegiň</a:t>
            </a:r>
            <a:r>
              <a:rPr lang="en-US" sz="4000" dirty="0"/>
              <a:t> </a:t>
            </a:r>
            <a:r>
              <a:rPr lang="en-US" sz="4000" dirty="0" err="1"/>
              <a:t>dowamynda</a:t>
            </a:r>
            <a:r>
              <a:rPr lang="en-US" sz="4000" dirty="0"/>
              <a:t> </a:t>
            </a:r>
            <a:r>
              <a:rPr lang="en-US" sz="4000" dirty="0" err="1"/>
              <a:t>yzdaky</a:t>
            </a:r>
            <a:r>
              <a:rPr lang="en-US" sz="4000" dirty="0"/>
              <a:t> </a:t>
            </a:r>
            <a:r>
              <a:rPr lang="en-US" sz="4000" dirty="0" err="1"/>
              <a:t>ölçeýji</a:t>
            </a:r>
            <a:r>
              <a:rPr lang="en-US" sz="4000" dirty="0"/>
              <a:t> </a:t>
            </a:r>
            <a:r>
              <a:rPr lang="en-US" sz="4000" dirty="0" err="1"/>
              <a:t>ähli</a:t>
            </a:r>
            <a:r>
              <a:rPr lang="en-US" sz="4000" dirty="0"/>
              <a:t> </a:t>
            </a:r>
            <a:r>
              <a:rPr lang="en-US" sz="4000" dirty="0" err="1"/>
              <a:t>gazyklary</a:t>
            </a:r>
            <a:r>
              <a:rPr lang="en-US" sz="4000" dirty="0"/>
              <a:t> </a:t>
            </a:r>
            <a:r>
              <a:rPr lang="en-US" sz="4000" dirty="0" err="1"/>
              <a:t>ýygnaýar</a:t>
            </a:r>
            <a:r>
              <a:rPr lang="en-US" sz="4000" dirty="0"/>
              <a:t>. </a:t>
            </a:r>
            <a:r>
              <a:rPr lang="en-US" sz="4000" dirty="0" err="1"/>
              <a:t>Ölçenen</a:t>
            </a:r>
            <a:r>
              <a:rPr lang="en-US" sz="4000" dirty="0"/>
              <a:t> </a:t>
            </a:r>
            <a:r>
              <a:rPr lang="en-US" sz="4000" dirty="0" err="1"/>
              <a:t>çyzygyň</a:t>
            </a:r>
            <a:r>
              <a:rPr lang="en-US" sz="4000" dirty="0"/>
              <a:t> </a:t>
            </a:r>
            <a:r>
              <a:rPr lang="en-US" sz="4000" dirty="0" err="1"/>
              <a:t>uzynlygyny</a:t>
            </a:r>
            <a:r>
              <a:rPr lang="en-US" sz="4000" dirty="0"/>
              <a:t> </a:t>
            </a:r>
            <a:r>
              <a:rPr lang="en-US" sz="4000" dirty="0" err="1"/>
              <a:t>aşakdaky</a:t>
            </a:r>
            <a:r>
              <a:rPr lang="en-US" sz="4000" dirty="0"/>
              <a:t> formula </a:t>
            </a:r>
            <a:r>
              <a:rPr lang="en-US" sz="4000" dirty="0" err="1"/>
              <a:t>arkaly</a:t>
            </a:r>
            <a:r>
              <a:rPr lang="en-US" sz="4000" dirty="0"/>
              <a:t> </a:t>
            </a:r>
            <a:r>
              <a:rPr lang="en-US" sz="4000" dirty="0" err="1"/>
              <a:t>hasaplap</a:t>
            </a:r>
            <a:r>
              <a:rPr lang="en-US" sz="4000" dirty="0"/>
              <a:t> </a:t>
            </a:r>
            <a:r>
              <a:rPr lang="en-US" sz="4000" dirty="0" err="1"/>
              <a:t>çykarmak</a:t>
            </a:r>
            <a:r>
              <a:rPr lang="en-US" sz="4000" dirty="0"/>
              <a:t> </a:t>
            </a:r>
            <a:r>
              <a:rPr lang="en-US" sz="4000" dirty="0" err="1"/>
              <a:t>bolar</a:t>
            </a:r>
            <a:r>
              <a:rPr lang="en-US" sz="4000" dirty="0"/>
              <a:t>:</a:t>
            </a:r>
            <a:endParaRPr lang="ru-RU" sz="4000" dirty="0"/>
          </a:p>
        </p:txBody>
      </p:sp>
    </p:spTree>
    <p:extLst>
      <p:ext uri="{BB962C8B-B14F-4D97-AF65-F5344CB8AC3E}">
        <p14:creationId xmlns:p14="http://schemas.microsoft.com/office/powerpoint/2010/main" val="3952517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25121"/>
          </a:xfrm>
        </p:spPr>
        <p:txBody>
          <a:bodyPr/>
          <a:lstStyle/>
          <a:p>
            <a:endParaRPr lang="ru-RU" dirty="0"/>
          </a:p>
        </p:txBody>
      </p:sp>
      <p:sp>
        <p:nvSpPr>
          <p:cNvPr id="3" name="Объект 2"/>
          <p:cNvSpPr>
            <a:spLocks noGrp="1"/>
          </p:cNvSpPr>
          <p:nvPr>
            <p:ph idx="1"/>
          </p:nvPr>
        </p:nvSpPr>
        <p:spPr>
          <a:xfrm>
            <a:off x="838200" y="1257214"/>
            <a:ext cx="10829192" cy="4611932"/>
          </a:xfrm>
        </p:spPr>
        <p:txBody>
          <a:bodyPr>
            <a:normAutofit/>
          </a:bodyPr>
          <a:lstStyle/>
          <a:p>
            <a:pPr algn="ctr">
              <a:spcAft>
                <a:spcPts val="0"/>
              </a:spcAft>
            </a:pPr>
            <a:r>
              <a:rPr lang="en-US" sz="3200" i="1" dirty="0" err="1" smtClean="0">
                <a:solidFill>
                  <a:srgbClr val="000000"/>
                </a:solidFill>
                <a:latin typeface="Times New Roman" panose="02020603050405020304" pitchFamily="18" charset="0"/>
                <a:ea typeface="Times New Roman" panose="02020603050405020304" pitchFamily="18" charset="0"/>
              </a:rPr>
              <a:t>S</a:t>
            </a:r>
            <a:r>
              <a:rPr lang="en-US" sz="3200" i="1" baseline="-25000" dirty="0" err="1" smtClean="0">
                <a:solidFill>
                  <a:srgbClr val="000000"/>
                </a:solidFill>
                <a:latin typeface="Times New Roman" panose="02020603050405020304" pitchFamily="18" charset="0"/>
                <a:ea typeface="Times New Roman" panose="02020603050405020304" pitchFamily="18" charset="0"/>
              </a:rPr>
              <a:t>ölç</a:t>
            </a:r>
            <a:r>
              <a:rPr lang="en-US" sz="3200" i="1" baseline="-25000" dirty="0">
                <a:solidFill>
                  <a:srgbClr val="000000"/>
                </a:solidFill>
                <a:latin typeface="Times New Roman" panose="02020603050405020304" pitchFamily="18" charset="0"/>
                <a:ea typeface="Times New Roman" panose="02020603050405020304" pitchFamily="18" charset="0"/>
              </a:rPr>
              <a:t>.</a:t>
            </a:r>
            <a:r>
              <a:rPr lang="en-US" sz="3200" i="1" dirty="0">
                <a:solidFill>
                  <a:srgbClr val="000000"/>
                </a:solidFill>
                <a:latin typeface="Times New Roman" panose="02020603050405020304" pitchFamily="18" charset="0"/>
                <a:ea typeface="Times New Roman" panose="02020603050405020304" pitchFamily="18" charset="0"/>
              </a:rPr>
              <a:t> = 20 × n + q</a:t>
            </a:r>
            <a:endParaRPr lang="ru-RU" sz="3200" dirty="0">
              <a:latin typeface="Times New Roman" panose="02020603050405020304" pitchFamily="18" charset="0"/>
              <a:ea typeface="Times New Roman" panose="02020603050405020304" pitchFamily="18" charset="0"/>
            </a:endParaRPr>
          </a:p>
          <a:p>
            <a:endParaRPr lang="ru-RU" sz="3200" dirty="0"/>
          </a:p>
        </p:txBody>
      </p:sp>
      <p:pic>
        <p:nvPicPr>
          <p:cNvPr id="4" name="Рисунок 3"/>
          <p:cNvPicPr>
            <a:picLocks noChangeAspect="1"/>
          </p:cNvPicPr>
          <p:nvPr/>
        </p:nvPicPr>
        <p:blipFill>
          <a:blip r:embed="rId2"/>
          <a:stretch>
            <a:fillRect/>
          </a:stretch>
        </p:blipFill>
        <p:spPr>
          <a:xfrm>
            <a:off x="2679826" y="1865015"/>
            <a:ext cx="6500388" cy="4311948"/>
          </a:xfrm>
          <a:prstGeom prst="rect">
            <a:avLst/>
          </a:prstGeom>
        </p:spPr>
      </p:pic>
    </p:spTree>
    <p:extLst>
      <p:ext uri="{BB962C8B-B14F-4D97-AF65-F5344CB8AC3E}">
        <p14:creationId xmlns:p14="http://schemas.microsoft.com/office/powerpoint/2010/main" val="3319213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30823"/>
            <a:ext cx="10646093" cy="5829300"/>
          </a:xfrm>
        </p:spPr>
        <p:txBody>
          <a:bodyPr>
            <a:normAutofit fontScale="92500" lnSpcReduction="20000"/>
          </a:bodyPr>
          <a:lstStyle/>
          <a:p>
            <a:pPr indent="381000" algn="just">
              <a:spcAft>
                <a:spcPts val="0"/>
              </a:spcAft>
            </a:pPr>
            <a:r>
              <a:rPr lang="ru-RU" sz="4000" b="1" dirty="0" smtClean="0">
                <a:latin typeface="Times New Roman" panose="02020603050405020304" pitchFamily="18" charset="0"/>
                <a:ea typeface="Times New Roman" panose="02020603050405020304" pitchFamily="18" charset="0"/>
              </a:rPr>
              <a:t>3</a:t>
            </a:r>
            <a:r>
              <a:rPr lang="ru-RU" sz="4000" b="1" dirty="0">
                <a:latin typeface="Times New Roman" panose="02020603050405020304" pitchFamily="18" charset="0"/>
                <a:ea typeface="Times New Roman" panose="02020603050405020304" pitchFamily="18" charset="0"/>
              </a:rPr>
              <a:t>. </a:t>
            </a:r>
            <a:r>
              <a:rPr lang="hr-HR" sz="3600" dirty="0">
                <a:latin typeface="Times New Roman" panose="02020603050405020304" pitchFamily="18" charset="0"/>
                <a:ea typeface="Times New Roman" panose="02020603050405020304" pitchFamily="18" charset="0"/>
              </a:rPr>
              <a:t>Ýer üstünde aralyklary ölçemek üçin dürli ölçeg esbaplary ulanylýar. Olara ölçeg simleri, hada, ölçeg lentalary, ruletkalar we şuña meñzeş esbaplar degişlidir.</a:t>
            </a:r>
          </a:p>
          <a:p>
            <a:pPr indent="381000" algn="just">
              <a:spcAft>
                <a:spcPts val="0"/>
              </a:spcAft>
            </a:pPr>
            <a:r>
              <a:rPr lang="tk-TM" sz="3600" dirty="0" smtClean="0">
                <a:latin typeface="Times New Roman" panose="02020603050405020304" pitchFamily="18" charset="0"/>
                <a:ea typeface="Times New Roman" panose="02020603050405020304" pitchFamily="18" charset="0"/>
              </a:rPr>
              <a:t>  </a:t>
            </a:r>
            <a:r>
              <a:rPr lang="hr-HR" sz="3600" dirty="0" smtClean="0">
                <a:latin typeface="Times New Roman" panose="02020603050405020304" pitchFamily="18" charset="0"/>
                <a:ea typeface="Times New Roman" panose="02020603050405020304" pitchFamily="18" charset="0"/>
              </a:rPr>
              <a:t>Aralyk </a:t>
            </a:r>
            <a:r>
              <a:rPr lang="hr-HR" sz="3600" dirty="0">
                <a:latin typeface="Times New Roman" panose="02020603050405020304" pitchFamily="18" charset="0"/>
                <a:ea typeface="Times New Roman" panose="02020603050405020304" pitchFamily="18" charset="0"/>
              </a:rPr>
              <a:t>ölçeýji lentalaryň hakyky uzynlygyny kesgitlemeklige komparirowaniýa diýilýär. Şu maksat üçin işçi lentany, etalon boýunça nusga bolýan lentanyň uzynlygy bilen deňeşdirilýär. Aralyk polat lenta bilen ölçenende lentanyň ölçeg sanynyň hasabatyny,  ýeňilleşdirer ýaly 11 ýada 6 sany demir çişler ulanylýar. Ölçeg işlerini geçirmezden öñ çişleriñ sanynyñ dogrydygyny we polat lentäniñ abatlygyny, gözden geçirmeli. Aralyk ölçeglerine iki ölçeýji adam gatnaşýar, 1-nji adam  lentäniň başynda, </a:t>
            </a:r>
            <a:r>
              <a:rPr lang="tk-TM" sz="3600" dirty="0" smtClean="0">
                <a:latin typeface="Times New Roman" panose="02020603050405020304" pitchFamily="18" charset="0"/>
                <a:ea typeface="Times New Roman" panose="02020603050405020304" pitchFamily="18" charset="0"/>
              </a:rPr>
              <a:t>               </a:t>
            </a:r>
            <a:r>
              <a:rPr lang="hr-HR" sz="3600" dirty="0" smtClean="0">
                <a:latin typeface="Times New Roman" panose="02020603050405020304" pitchFamily="18" charset="0"/>
                <a:ea typeface="Times New Roman" panose="02020603050405020304" pitchFamily="18" charset="0"/>
              </a:rPr>
              <a:t>2-nji</a:t>
            </a:r>
            <a:r>
              <a:rPr lang="tk-TM" sz="3600" dirty="0" smtClean="0">
                <a:latin typeface="Times New Roman" panose="02020603050405020304" pitchFamily="18" charset="0"/>
                <a:ea typeface="Times New Roman" panose="02020603050405020304" pitchFamily="18" charset="0"/>
              </a:rPr>
              <a:t> </a:t>
            </a:r>
            <a:r>
              <a:rPr lang="hr-HR" sz="3600" dirty="0" smtClean="0">
                <a:latin typeface="Times New Roman" panose="02020603050405020304" pitchFamily="18" charset="0"/>
                <a:ea typeface="Times New Roman" panose="02020603050405020304" pitchFamily="18" charset="0"/>
              </a:rPr>
              <a:t>si </a:t>
            </a:r>
            <a:r>
              <a:rPr lang="hr-HR" sz="3600" dirty="0">
                <a:latin typeface="Times New Roman" panose="02020603050405020304" pitchFamily="18" charset="0"/>
                <a:ea typeface="Times New Roman" panose="02020603050405020304" pitchFamily="18" charset="0"/>
              </a:rPr>
              <a:t>bolsa onyñ ahyrynda durýarlar. Ölçegiň başynda duran 1-nji adamda 1 çis bolýar, soňynda duran 2-nji adamda bolsa 10 çiş bolýar.</a:t>
            </a:r>
          </a:p>
          <a:p>
            <a:pPr indent="381000" algn="just">
              <a:spcAft>
                <a:spcPts val="0"/>
              </a:spcAft>
            </a:pP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91308" y="315309"/>
            <a:ext cx="10796954" cy="6040223"/>
          </a:xfrm>
        </p:spPr>
        <p:txBody>
          <a:bodyPr>
            <a:normAutofit fontScale="92500" lnSpcReduction="20000"/>
          </a:bodyPr>
          <a:lstStyle/>
          <a:p>
            <a:pPr indent="0" algn="just">
              <a:spcAft>
                <a:spcPts val="0"/>
              </a:spcAft>
              <a:buNone/>
            </a:pPr>
            <a:r>
              <a:rPr lang="ru-RU" sz="3600" b="1" dirty="0">
                <a:solidFill>
                  <a:srgbClr val="000000"/>
                </a:solidFill>
                <a:latin typeface="Times New Roman" panose="02020603050405020304" pitchFamily="18" charset="0"/>
                <a:ea typeface="Times New Roman" panose="02020603050405020304" pitchFamily="18" charset="0"/>
              </a:rPr>
              <a:t> </a:t>
            </a:r>
            <a:r>
              <a:rPr lang="en-US" sz="3600" b="1" dirty="0" smtClean="0">
                <a:solidFill>
                  <a:srgbClr val="000000"/>
                </a:solidFill>
                <a:latin typeface="Times New Roman" panose="02020603050405020304" pitchFamily="18" charset="0"/>
                <a:ea typeface="Times New Roman" panose="02020603050405020304" pitchFamily="18" charset="0"/>
              </a:rPr>
              <a:t>   </a:t>
            </a:r>
            <a:endParaRPr lang="tk-TM" sz="3600" b="1" dirty="0" smtClean="0">
              <a:solidFill>
                <a:srgbClr val="000000"/>
              </a:solidFill>
              <a:latin typeface="Times New Roman" panose="02020603050405020304" pitchFamily="18" charset="0"/>
              <a:ea typeface="Times New Roman" panose="02020603050405020304" pitchFamily="18" charset="0"/>
            </a:endParaRPr>
          </a:p>
          <a:p>
            <a:pPr indent="0" algn="just">
              <a:spcAft>
                <a:spcPts val="0"/>
              </a:spcAft>
              <a:buNone/>
            </a:pPr>
            <a:r>
              <a:rPr lang="tk-TM" sz="3600" b="1" dirty="0">
                <a:solidFill>
                  <a:srgbClr val="000000"/>
                </a:solidFill>
                <a:latin typeface="Times New Roman" panose="02020603050405020304" pitchFamily="18" charset="0"/>
                <a:ea typeface="Times New Roman" panose="02020603050405020304" pitchFamily="18" charset="0"/>
              </a:rPr>
              <a:t> </a:t>
            </a:r>
            <a:r>
              <a:rPr lang="tk-TM" sz="3600" b="1" dirty="0" smtClean="0">
                <a:solidFill>
                  <a:srgbClr val="000000"/>
                </a:solidFill>
                <a:latin typeface="Times New Roman" panose="02020603050405020304" pitchFamily="18" charset="0"/>
                <a:ea typeface="Times New Roman" panose="02020603050405020304" pitchFamily="18" charset="0"/>
              </a:rPr>
              <a:t>     </a:t>
            </a:r>
            <a:r>
              <a:rPr lang="en-US" sz="3600" dirty="0" smtClean="0">
                <a:solidFill>
                  <a:srgbClr val="000000"/>
                </a:solidFill>
                <a:latin typeface="Times New Roman" panose="02020603050405020304" pitchFamily="18" charset="0"/>
                <a:ea typeface="Times New Roman" panose="02020603050405020304" pitchFamily="18" charset="0"/>
              </a:rPr>
              <a:t>Her </a:t>
            </a:r>
            <a:r>
              <a:rPr lang="en-US" sz="3600" dirty="0" err="1">
                <a:solidFill>
                  <a:srgbClr val="000000"/>
                </a:solidFill>
                <a:latin typeface="Times New Roman" panose="02020603050405020304" pitchFamily="18" charset="0"/>
                <a:ea typeface="Times New Roman" panose="02020603050405020304" pitchFamily="18" charset="0"/>
              </a:rPr>
              <a:t>gezek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lentäniñ</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doly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uzynlygy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alynanda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bir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çis</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ýere</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dikilip</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gidilýär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Haçanda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ähli</a:t>
            </a:r>
            <a:r>
              <a:rPr lang="en-US" sz="3600" dirty="0">
                <a:solidFill>
                  <a:srgbClr val="000000"/>
                </a:solidFill>
                <a:latin typeface="Times New Roman" panose="02020603050405020304" pitchFamily="18" charset="0"/>
                <a:ea typeface="Times New Roman" panose="02020603050405020304" pitchFamily="18" charset="0"/>
              </a:rPr>
              <a:t> 11 </a:t>
            </a:r>
            <a:r>
              <a:rPr lang="en-US" sz="3600" dirty="0" err="1">
                <a:solidFill>
                  <a:srgbClr val="000000"/>
                </a:solidFill>
                <a:latin typeface="Times New Roman" panose="02020603050405020304" pitchFamily="18" charset="0"/>
                <a:ea typeface="Times New Roman" panose="02020603050405020304" pitchFamily="18" charset="0"/>
              </a:rPr>
              <a:t>çisiñ</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hemmesi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başdaky</a:t>
            </a:r>
            <a:r>
              <a:rPr lang="en-US" sz="3600" dirty="0">
                <a:solidFill>
                  <a:srgbClr val="000000"/>
                </a:solidFill>
                <a:latin typeface="Times New Roman" panose="02020603050405020304" pitchFamily="18" charset="0"/>
                <a:ea typeface="Times New Roman" panose="02020603050405020304" pitchFamily="18" charset="0"/>
              </a:rPr>
              <a:t> 1-nji </a:t>
            </a:r>
            <a:r>
              <a:rPr lang="en-US" sz="3600" dirty="0" err="1">
                <a:solidFill>
                  <a:srgbClr val="000000"/>
                </a:solidFill>
                <a:latin typeface="Times New Roman" panose="02020603050405020304" pitchFamily="18" charset="0"/>
                <a:ea typeface="Times New Roman" panose="02020603050405020304" pitchFamily="18" charset="0"/>
              </a:rPr>
              <a:t>adama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geçende</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täzeden</a:t>
            </a:r>
            <a:r>
              <a:rPr lang="en-US" sz="3600" dirty="0">
                <a:solidFill>
                  <a:srgbClr val="000000"/>
                </a:solidFill>
                <a:latin typeface="Times New Roman" panose="02020603050405020304" pitchFamily="18" charset="0"/>
                <a:ea typeface="Times New Roman" panose="02020603050405020304" pitchFamily="18" charset="0"/>
              </a:rPr>
              <a:t> 10 </a:t>
            </a:r>
            <a:r>
              <a:rPr lang="en-US" sz="3600" dirty="0" err="1">
                <a:solidFill>
                  <a:srgbClr val="000000"/>
                </a:solidFill>
                <a:latin typeface="Times New Roman" panose="02020603050405020304" pitchFamily="18" charset="0"/>
                <a:ea typeface="Times New Roman" panose="02020603050405020304" pitchFamily="18" charset="0"/>
              </a:rPr>
              <a:t>çiş</a:t>
            </a:r>
            <a:r>
              <a:rPr lang="en-US" sz="3600" dirty="0">
                <a:solidFill>
                  <a:srgbClr val="000000"/>
                </a:solidFill>
                <a:latin typeface="Times New Roman" panose="02020603050405020304" pitchFamily="18" charset="0"/>
                <a:ea typeface="Times New Roman" panose="02020603050405020304" pitchFamily="18" charset="0"/>
              </a:rPr>
              <a:t> 2-nji </a:t>
            </a:r>
            <a:r>
              <a:rPr lang="en-US" sz="3600" dirty="0" err="1">
                <a:solidFill>
                  <a:srgbClr val="000000"/>
                </a:solidFill>
                <a:latin typeface="Times New Roman" panose="02020603050405020304" pitchFamily="18" charset="0"/>
                <a:ea typeface="Times New Roman" panose="02020603050405020304" pitchFamily="18" charset="0"/>
              </a:rPr>
              <a:t>ölçeýji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adama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berilýär</a:t>
            </a:r>
            <a:r>
              <a:rPr lang="en-US" sz="3600" dirty="0">
                <a:solidFill>
                  <a:srgbClr val="000000"/>
                </a:solidFill>
                <a:latin typeface="Times New Roman" panose="02020603050405020304" pitchFamily="18" charset="0"/>
                <a:ea typeface="Times New Roman" panose="02020603050405020304" pitchFamily="18" charset="0"/>
              </a:rPr>
              <a:t> we </a:t>
            </a:r>
            <a:r>
              <a:rPr lang="en-US" sz="3600" dirty="0" err="1">
                <a:solidFill>
                  <a:srgbClr val="000000"/>
                </a:solidFill>
                <a:latin typeface="Times New Roman" panose="02020603050405020304" pitchFamily="18" charset="0"/>
                <a:ea typeface="Times New Roman" panose="02020603050405020304" pitchFamily="18" charset="0"/>
              </a:rPr>
              <a:t>diňe</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şondan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soň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täzeden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ölçeg</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başlanýar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Ikinji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ölçeýjä</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näçe</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gezek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çişler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geçirilen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bolsa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ol</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jurnalda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bellenilýär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Egerde</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polat</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lentanyň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hakyky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uzynlygy</a:t>
            </a:r>
            <a:r>
              <a:rPr lang="en-US" sz="3600" dirty="0">
                <a:solidFill>
                  <a:srgbClr val="000000"/>
                </a:solidFill>
                <a:latin typeface="Times New Roman" panose="02020603050405020304" pitchFamily="18" charset="0"/>
                <a:ea typeface="Times New Roman" panose="02020603050405020304" pitchFamily="18" charset="0"/>
              </a:rPr>
              <a:t> 20 m. </a:t>
            </a:r>
            <a:r>
              <a:rPr lang="en-US" sz="3600" dirty="0" err="1">
                <a:solidFill>
                  <a:srgbClr val="000000"/>
                </a:solidFill>
                <a:latin typeface="Times New Roman" panose="02020603050405020304" pitchFamily="18" charset="0"/>
                <a:ea typeface="Times New Roman" panose="02020603050405020304" pitchFamily="18" charset="0"/>
              </a:rPr>
              <a:t>deň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bolsa</a:t>
            </a:r>
            <a:r>
              <a:rPr lang="en-US" sz="3600" dirty="0">
                <a:solidFill>
                  <a:srgbClr val="000000"/>
                </a:solidFill>
                <a:latin typeface="Times New Roman" panose="02020603050405020304" pitchFamily="18" charset="0"/>
                <a:ea typeface="Times New Roman" panose="02020603050405020304" pitchFamily="18" charset="0"/>
              </a:rPr>
              <a:t> we </a:t>
            </a:r>
            <a:r>
              <a:rPr lang="en-US" sz="3600" dirty="0" err="1">
                <a:solidFill>
                  <a:srgbClr val="000000"/>
                </a:solidFill>
                <a:latin typeface="Times New Roman" panose="02020603050405020304" pitchFamily="18" charset="0"/>
                <a:ea typeface="Times New Roman" panose="02020603050405020304" pitchFamily="18" charset="0"/>
              </a:rPr>
              <a:t>şonuň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bilen</a:t>
            </a:r>
            <a:r>
              <a:rPr lang="en-US" sz="3600" dirty="0">
                <a:solidFill>
                  <a:srgbClr val="000000"/>
                </a:solidFill>
                <a:latin typeface="Times New Roman" panose="02020603050405020304" pitchFamily="18" charset="0"/>
                <a:ea typeface="Times New Roman" panose="02020603050405020304" pitchFamily="18" charset="0"/>
              </a:rPr>
              <a:t> 10 </a:t>
            </a:r>
            <a:r>
              <a:rPr lang="en-US" sz="3600" dirty="0" err="1">
                <a:solidFill>
                  <a:srgbClr val="000000"/>
                </a:solidFill>
                <a:latin typeface="Times New Roman" panose="02020603050405020304" pitchFamily="18" charset="0"/>
                <a:ea typeface="Times New Roman" panose="02020603050405020304" pitchFamily="18" charset="0"/>
              </a:rPr>
              <a:t>gezek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aralyk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alynan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bolsa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onda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olaryñ</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smtClean="0">
                <a:solidFill>
                  <a:srgbClr val="000000"/>
                </a:solidFill>
                <a:latin typeface="Times New Roman" panose="02020603050405020304" pitchFamily="18" charset="0"/>
                <a:ea typeface="Times New Roman" panose="02020603050405020304" pitchFamily="18" charset="0"/>
              </a:rPr>
              <a:t>jemi</a:t>
            </a:r>
            <a:endParaRPr lang="tk-TM" sz="3600" dirty="0" smtClean="0">
              <a:solidFill>
                <a:srgbClr val="000000"/>
              </a:solidFill>
              <a:latin typeface="Times New Roman" panose="02020603050405020304" pitchFamily="18" charset="0"/>
              <a:ea typeface="Times New Roman" panose="02020603050405020304" pitchFamily="18" charset="0"/>
            </a:endParaRPr>
          </a:p>
          <a:p>
            <a:pPr indent="0" algn="just">
              <a:spcAft>
                <a:spcPts val="0"/>
              </a:spcAft>
              <a:buNone/>
            </a:pPr>
            <a:r>
              <a:rPr lang="en-US" sz="3600" dirty="0" smtClean="0">
                <a:solidFill>
                  <a:srgbClr val="000000"/>
                </a:solidFill>
                <a:latin typeface="Times New Roman" panose="02020603050405020304" pitchFamily="18" charset="0"/>
                <a:ea typeface="Times New Roman" panose="02020603050405020304" pitchFamily="18" charset="0"/>
              </a:rPr>
              <a:t>  </a:t>
            </a:r>
            <a:r>
              <a:rPr lang="tk-TM" sz="3600" dirty="0" smtClean="0">
                <a:solidFill>
                  <a:srgbClr val="000000"/>
                </a:solidFill>
                <a:latin typeface="Times New Roman" panose="02020603050405020304" pitchFamily="18" charset="0"/>
                <a:ea typeface="Times New Roman" panose="02020603050405020304" pitchFamily="18" charset="0"/>
              </a:rPr>
              <a:t>          </a:t>
            </a:r>
            <a:r>
              <a:rPr lang="en-US" sz="3600" dirty="0" smtClean="0">
                <a:solidFill>
                  <a:srgbClr val="000000"/>
                </a:solidFill>
                <a:latin typeface="Times New Roman" panose="02020603050405020304" pitchFamily="18" charset="0"/>
                <a:ea typeface="Times New Roman" panose="02020603050405020304" pitchFamily="18" charset="0"/>
              </a:rPr>
              <a:t> </a:t>
            </a:r>
            <a:r>
              <a:rPr lang="tk-TM" sz="3600" dirty="0" smtClean="0">
                <a:solidFill>
                  <a:srgbClr val="000000"/>
                </a:solidFill>
                <a:latin typeface="Times New Roman" panose="02020603050405020304" pitchFamily="18" charset="0"/>
                <a:ea typeface="Times New Roman" panose="02020603050405020304" pitchFamily="18" charset="0"/>
              </a:rPr>
              <a:t>                       </a:t>
            </a:r>
            <a:r>
              <a:rPr lang="en-US" sz="3600" dirty="0" smtClean="0">
                <a:solidFill>
                  <a:srgbClr val="000000"/>
                </a:solidFill>
                <a:latin typeface="Times New Roman" panose="02020603050405020304" pitchFamily="18" charset="0"/>
                <a:ea typeface="Times New Roman" panose="02020603050405020304" pitchFamily="18" charset="0"/>
              </a:rPr>
              <a:t>200m </a:t>
            </a:r>
            <a:r>
              <a:rPr lang="en-US" sz="3600" dirty="0" err="1">
                <a:solidFill>
                  <a:srgbClr val="000000"/>
                </a:solidFill>
                <a:latin typeface="Times New Roman" panose="02020603050405020304" pitchFamily="18" charset="0"/>
                <a:ea typeface="Times New Roman" panose="02020603050405020304" pitchFamily="18" charset="0"/>
              </a:rPr>
              <a:t>deñdir</a:t>
            </a:r>
            <a:r>
              <a:rPr lang="en-US" sz="3600" dirty="0">
                <a:solidFill>
                  <a:srgbClr val="000000"/>
                </a:solidFill>
                <a:latin typeface="Times New Roman" panose="02020603050405020304" pitchFamily="18" charset="0"/>
                <a:ea typeface="Times New Roman" panose="02020603050405020304" pitchFamily="18" charset="0"/>
              </a:rPr>
              <a:t>.       </a:t>
            </a:r>
          </a:p>
          <a:p>
            <a:pPr indent="0" algn="just">
              <a:spcAft>
                <a:spcPts val="0"/>
              </a:spcAft>
              <a:buNone/>
            </a:pPr>
            <a:r>
              <a:rPr lang="tk-TM" sz="3600" dirty="0" smtClean="0">
                <a:solidFill>
                  <a:srgbClr val="000000"/>
                </a:solidFill>
                <a:latin typeface="Times New Roman" panose="02020603050405020304" pitchFamily="18" charset="0"/>
                <a:ea typeface="Times New Roman" panose="02020603050405020304" pitchFamily="18" charset="0"/>
              </a:rPr>
              <a:t>     </a:t>
            </a:r>
            <a:r>
              <a:rPr lang="en-US" sz="3600" dirty="0" err="1" smtClean="0">
                <a:solidFill>
                  <a:srgbClr val="000000"/>
                </a:solidFill>
                <a:latin typeface="Times New Roman" panose="02020603050405020304" pitchFamily="18" charset="0"/>
                <a:ea typeface="Times New Roman" panose="02020603050405020304" pitchFamily="18" charset="0"/>
              </a:rPr>
              <a:t>Çisleriň</a:t>
            </a:r>
            <a:r>
              <a:rPr lang="en-US" sz="3600" dirty="0" smtClean="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toplumy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birnaçe</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gezek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ikinji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ölçeýjä</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geçirilen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bolsa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mysal</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üçin</a:t>
            </a:r>
            <a:r>
              <a:rPr lang="en-US" sz="3600" dirty="0">
                <a:solidFill>
                  <a:srgbClr val="000000"/>
                </a:solidFill>
                <a:latin typeface="Times New Roman" panose="02020603050405020304" pitchFamily="18" charset="0"/>
                <a:ea typeface="Times New Roman" panose="02020603050405020304" pitchFamily="18" charset="0"/>
              </a:rPr>
              <a:t> K=6 </a:t>
            </a:r>
            <a:r>
              <a:rPr lang="en-US" sz="3600" dirty="0" err="1">
                <a:solidFill>
                  <a:srgbClr val="000000"/>
                </a:solidFill>
                <a:latin typeface="Times New Roman" panose="02020603050405020304" pitchFamily="18" charset="0"/>
                <a:ea typeface="Times New Roman" panose="02020603050405020304" pitchFamily="18" charset="0"/>
              </a:rPr>
              <a:t>gezek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birinji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ölçeýjide</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galan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çişleriñ</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sany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mysal</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üçin</a:t>
            </a:r>
            <a:r>
              <a:rPr lang="en-US" sz="3600" dirty="0">
                <a:solidFill>
                  <a:srgbClr val="000000"/>
                </a:solidFill>
                <a:latin typeface="Times New Roman" panose="02020603050405020304" pitchFamily="18" charset="0"/>
                <a:ea typeface="Times New Roman" panose="02020603050405020304" pitchFamily="18" charset="0"/>
              </a:rPr>
              <a:t> n=9 </a:t>
            </a:r>
            <a:r>
              <a:rPr lang="en-US" sz="3600" dirty="0" err="1">
                <a:solidFill>
                  <a:srgbClr val="000000"/>
                </a:solidFill>
                <a:latin typeface="Times New Roman" panose="02020603050405020304" pitchFamily="18" charset="0"/>
                <a:ea typeface="Times New Roman" panose="02020603050405020304" pitchFamily="18" charset="0"/>
              </a:rPr>
              <a:t>çiş</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bolsa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şeýle</a:t>
            </a:r>
            <a:r>
              <a:rPr lang="en-US" sz="3600" dirty="0">
                <a:solidFill>
                  <a:srgbClr val="000000"/>
                </a:solidFill>
                <a:latin typeface="Times New Roman" panose="02020603050405020304" pitchFamily="18" charset="0"/>
                <a:ea typeface="Times New Roman" panose="02020603050405020304" pitchFamily="18" charset="0"/>
              </a:rPr>
              <a:t> hem </a:t>
            </a:r>
            <a:r>
              <a:rPr lang="en-US" sz="3600" dirty="0" err="1">
                <a:solidFill>
                  <a:srgbClr val="000000"/>
                </a:solidFill>
                <a:latin typeface="Times New Roman" panose="02020603050405020304" pitchFamily="18" charset="0"/>
                <a:ea typeface="Times New Roman" panose="02020603050405020304" pitchFamily="18" charset="0"/>
              </a:rPr>
              <a:t>soňky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çişden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ölçenilýän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aralygyň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soňky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nokadyna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çenli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doly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bolmadyk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aralygy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mysal</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üçin</a:t>
            </a:r>
            <a:r>
              <a:rPr lang="en-US" sz="3600" dirty="0">
                <a:solidFill>
                  <a:srgbClr val="000000"/>
                </a:solidFill>
                <a:latin typeface="Times New Roman" panose="02020603050405020304" pitchFamily="18" charset="0"/>
                <a:ea typeface="Times New Roman" panose="02020603050405020304" pitchFamily="18" charset="0"/>
              </a:rPr>
              <a:t>, a=4.8m) </a:t>
            </a:r>
            <a:r>
              <a:rPr lang="en-US" sz="3600" dirty="0" err="1">
                <a:solidFill>
                  <a:srgbClr val="000000"/>
                </a:solidFill>
                <a:latin typeface="Times New Roman" panose="02020603050405020304" pitchFamily="18" charset="0"/>
                <a:ea typeface="Times New Roman" panose="02020603050405020304" pitchFamily="18" charset="0"/>
              </a:rPr>
              <a:t>goşmak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bilen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ölçenýän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aralygyň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umumy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uzynlygy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şeýle</a:t>
            </a:r>
            <a:r>
              <a:rPr lang="en-US" sz="3600" dirty="0">
                <a:solidFill>
                  <a:srgbClr val="000000"/>
                </a:solidFill>
                <a:latin typeface="Times New Roman" panose="02020603050405020304" pitchFamily="18" charset="0"/>
                <a:ea typeface="Times New Roman" panose="02020603050405020304" pitchFamily="18" charset="0"/>
              </a:rPr>
              <a:t> formula </a:t>
            </a:r>
            <a:r>
              <a:rPr lang="en-US" sz="3600" dirty="0" err="1">
                <a:solidFill>
                  <a:srgbClr val="000000"/>
                </a:solidFill>
                <a:latin typeface="Times New Roman" panose="02020603050405020304" pitchFamily="18" charset="0"/>
                <a:ea typeface="Times New Roman" panose="02020603050405020304" pitchFamily="18" charset="0"/>
              </a:rPr>
              <a:t>bilen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hasaplanylýar</a:t>
            </a:r>
            <a:r>
              <a:rPr lang="en-US" sz="3600" dirty="0">
                <a:solidFill>
                  <a:srgbClr val="000000"/>
                </a:solidFill>
                <a:latin typeface="Times New Roman" panose="02020603050405020304" pitchFamily="18" charset="0"/>
                <a:ea typeface="Times New Roman" panose="02020603050405020304" pitchFamily="18" charset="0"/>
              </a:rPr>
              <a:t>. </a:t>
            </a:r>
            <a:endParaRPr lang="ru-RU" sz="3600" dirty="0">
              <a:effectLst/>
              <a:latin typeface="Times New Roman" panose="02020603050405020304" pitchFamily="18" charset="0"/>
              <a:ea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086417" y="3259248"/>
            <a:ext cx="3648546" cy="697116"/>
          </a:xfrm>
          <a:prstGeom prst="rect">
            <a:avLst/>
          </a:prstGeom>
        </p:spPr>
      </p:pic>
    </p:spTree>
    <p:extLst>
      <p:ext uri="{BB962C8B-B14F-4D97-AF65-F5344CB8AC3E}">
        <p14:creationId xmlns:p14="http://schemas.microsoft.com/office/powerpoint/2010/main" val="14454162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97878"/>
            <a:ext cx="10515600" cy="5301760"/>
          </a:xfrm>
        </p:spPr>
        <p:txBody>
          <a:bodyPr/>
          <a:lstStyle/>
          <a:p>
            <a:pPr indent="381000" algn="just">
              <a:spcAft>
                <a:spcPts val="0"/>
              </a:spcAft>
            </a:pPr>
            <a:r>
              <a:rPr lang="en-US" b="1" dirty="0">
                <a:solidFill>
                  <a:srgbClr val="000000"/>
                </a:solidFill>
                <a:latin typeface="Times New Roman" panose="02020603050405020304" pitchFamily="18" charset="0"/>
                <a:ea typeface="Times New Roman" panose="02020603050405020304" pitchFamily="18" charset="0"/>
              </a:rPr>
              <a:t> </a:t>
            </a:r>
            <a:endParaRPr lang="ru-RU" sz="3600" dirty="0"/>
          </a:p>
        </p:txBody>
      </p:sp>
      <p:pic>
        <p:nvPicPr>
          <p:cNvPr id="3" name="Рисунок 2"/>
          <p:cNvPicPr>
            <a:picLocks noChangeAspect="1"/>
          </p:cNvPicPr>
          <p:nvPr/>
        </p:nvPicPr>
        <p:blipFill>
          <a:blip r:embed="rId2"/>
          <a:stretch>
            <a:fillRect/>
          </a:stretch>
        </p:blipFill>
        <p:spPr>
          <a:xfrm>
            <a:off x="3195873" y="723048"/>
            <a:ext cx="4825497" cy="997792"/>
          </a:xfrm>
          <a:prstGeom prst="rect">
            <a:avLst/>
          </a:prstGeom>
        </p:spPr>
      </p:pic>
      <p:sp>
        <p:nvSpPr>
          <p:cNvPr id="4" name="Прямоугольник 3"/>
          <p:cNvSpPr/>
          <p:nvPr/>
        </p:nvSpPr>
        <p:spPr>
          <a:xfrm>
            <a:off x="1475715" y="1720840"/>
            <a:ext cx="9397497" cy="4154984"/>
          </a:xfrm>
          <a:prstGeom prst="rect">
            <a:avLst/>
          </a:prstGeom>
        </p:spPr>
        <p:txBody>
          <a:bodyPr wrap="square">
            <a:spAutoFit/>
          </a:bodyPr>
          <a:lstStyle/>
          <a:p>
            <a:r>
              <a:rPr lang="en-US" sz="2400" dirty="0"/>
              <a:t>Bu </a:t>
            </a:r>
            <a:r>
              <a:rPr lang="en-US" sz="2400" dirty="0" err="1"/>
              <a:t>ýerde</a:t>
            </a:r>
            <a:r>
              <a:rPr lang="en-US" sz="2400" dirty="0"/>
              <a:t>:</a:t>
            </a:r>
          </a:p>
          <a:p>
            <a:r>
              <a:rPr lang="en-US" sz="2400" dirty="0"/>
              <a:t>L – </a:t>
            </a:r>
            <a:r>
              <a:rPr lang="en-US" sz="2400" dirty="0" err="1"/>
              <a:t>çişleriñ</a:t>
            </a:r>
            <a:r>
              <a:rPr lang="en-US" sz="2400" dirty="0"/>
              <a:t> </a:t>
            </a:r>
            <a:r>
              <a:rPr lang="en-US" sz="2400" dirty="0" err="1"/>
              <a:t>bir</a:t>
            </a:r>
            <a:r>
              <a:rPr lang="en-US" sz="2400" dirty="0"/>
              <a:t> </a:t>
            </a:r>
            <a:r>
              <a:rPr lang="en-US" sz="2400" dirty="0" err="1"/>
              <a:t>toplumynada</a:t>
            </a:r>
            <a:r>
              <a:rPr lang="en-US" sz="2400" dirty="0"/>
              <a:t> </a:t>
            </a:r>
            <a:r>
              <a:rPr lang="en-US" sz="2400" dirty="0" err="1"/>
              <a:t>geçirilen</a:t>
            </a:r>
            <a:r>
              <a:rPr lang="en-US" sz="2400" dirty="0"/>
              <a:t> </a:t>
            </a:r>
            <a:r>
              <a:rPr lang="en-US" sz="2400" dirty="0" err="1"/>
              <a:t>ölçegleriň</a:t>
            </a:r>
            <a:r>
              <a:rPr lang="en-US" sz="2400" dirty="0"/>
              <a:t> </a:t>
            </a:r>
            <a:r>
              <a:rPr lang="en-US" sz="2400" dirty="0" err="1"/>
              <a:t>jemi</a:t>
            </a:r>
            <a:r>
              <a:rPr lang="en-US" sz="2400" dirty="0"/>
              <a:t>;</a:t>
            </a:r>
          </a:p>
          <a:p>
            <a:r>
              <a:rPr lang="en-US" sz="2400" dirty="0"/>
              <a:t>K – </a:t>
            </a:r>
            <a:r>
              <a:rPr lang="en-US" sz="2400" dirty="0" err="1"/>
              <a:t>birinji</a:t>
            </a:r>
            <a:r>
              <a:rPr lang="en-US" sz="2400" dirty="0"/>
              <a:t> </a:t>
            </a:r>
            <a:r>
              <a:rPr lang="en-US" sz="2400" dirty="0" err="1"/>
              <a:t>ölçeýjä</a:t>
            </a:r>
            <a:r>
              <a:rPr lang="en-US" sz="2400" dirty="0"/>
              <a:t> </a:t>
            </a:r>
            <a:r>
              <a:rPr lang="en-US" sz="2400" dirty="0" err="1"/>
              <a:t>ikinji</a:t>
            </a:r>
            <a:r>
              <a:rPr lang="en-US" sz="2400" dirty="0"/>
              <a:t> </a:t>
            </a:r>
            <a:r>
              <a:rPr lang="en-US" sz="2400" dirty="0" err="1"/>
              <a:t>ölçeýji</a:t>
            </a:r>
            <a:r>
              <a:rPr lang="en-US" sz="2400" dirty="0"/>
              <a:t> </a:t>
            </a:r>
            <a:r>
              <a:rPr lang="en-US" sz="2400" dirty="0" err="1"/>
              <a:t>tarapyndan</a:t>
            </a:r>
            <a:r>
              <a:rPr lang="en-US" sz="2400" dirty="0"/>
              <a:t> </a:t>
            </a:r>
            <a:r>
              <a:rPr lang="en-US" sz="2400" dirty="0" err="1"/>
              <a:t>geçirilen</a:t>
            </a:r>
            <a:r>
              <a:rPr lang="en-US" sz="2400" dirty="0"/>
              <a:t> </a:t>
            </a:r>
            <a:r>
              <a:rPr lang="en-US" sz="2400" dirty="0" err="1"/>
              <a:t>çisleriň</a:t>
            </a:r>
            <a:r>
              <a:rPr lang="en-US" sz="2400" dirty="0"/>
              <a:t> </a:t>
            </a:r>
            <a:r>
              <a:rPr lang="en-US" sz="2400" dirty="0" err="1"/>
              <a:t>toplumynyň</a:t>
            </a:r>
            <a:r>
              <a:rPr lang="en-US" sz="2400" dirty="0"/>
              <a:t>  </a:t>
            </a:r>
            <a:r>
              <a:rPr lang="en-US" sz="2400" dirty="0" err="1"/>
              <a:t>sany</a:t>
            </a:r>
            <a:r>
              <a:rPr lang="en-US" sz="2400" dirty="0"/>
              <a:t>;</a:t>
            </a:r>
          </a:p>
          <a:p>
            <a:r>
              <a:rPr lang="en-US" sz="2400" dirty="0"/>
              <a:t>L0 – </a:t>
            </a:r>
            <a:r>
              <a:rPr lang="en-US" sz="2400" dirty="0" err="1"/>
              <a:t>polat</a:t>
            </a:r>
            <a:r>
              <a:rPr lang="en-US" sz="2400" dirty="0"/>
              <a:t> </a:t>
            </a:r>
            <a:r>
              <a:rPr lang="en-US" sz="2400" dirty="0" err="1"/>
              <a:t>lentanyň</a:t>
            </a:r>
            <a:r>
              <a:rPr lang="en-US" sz="2400" dirty="0"/>
              <a:t> </a:t>
            </a:r>
            <a:r>
              <a:rPr lang="en-US" sz="2400" dirty="0" err="1"/>
              <a:t>hakyky</a:t>
            </a:r>
            <a:r>
              <a:rPr lang="en-US" sz="2400" dirty="0"/>
              <a:t> </a:t>
            </a:r>
            <a:r>
              <a:rPr lang="en-US" sz="2400" dirty="0" err="1"/>
              <a:t>uzynlygy</a:t>
            </a:r>
            <a:r>
              <a:rPr lang="en-US" sz="2400" dirty="0"/>
              <a:t>;</a:t>
            </a:r>
          </a:p>
          <a:p>
            <a:r>
              <a:rPr lang="en-US" sz="2400" dirty="0"/>
              <a:t>n–</a:t>
            </a:r>
            <a:r>
              <a:rPr lang="en-US" sz="2400" dirty="0" err="1"/>
              <a:t>ahyrky</a:t>
            </a:r>
            <a:r>
              <a:rPr lang="en-US" sz="2400" dirty="0"/>
              <a:t> </a:t>
            </a:r>
            <a:r>
              <a:rPr lang="en-US" sz="2400" dirty="0" err="1"/>
              <a:t>nokada</a:t>
            </a:r>
            <a:r>
              <a:rPr lang="en-US" sz="2400" dirty="0"/>
              <a:t> </a:t>
            </a:r>
            <a:r>
              <a:rPr lang="en-US" sz="2400" dirty="0" err="1"/>
              <a:t>barylanda</a:t>
            </a:r>
            <a:r>
              <a:rPr lang="en-US" sz="2400" dirty="0"/>
              <a:t> </a:t>
            </a:r>
            <a:r>
              <a:rPr lang="en-US" sz="2400" dirty="0" err="1"/>
              <a:t>birinji</a:t>
            </a:r>
            <a:r>
              <a:rPr lang="en-US" sz="2400" dirty="0"/>
              <a:t> </a:t>
            </a:r>
            <a:r>
              <a:rPr lang="en-US" sz="2400" dirty="0" err="1"/>
              <a:t>ölçeýjide</a:t>
            </a:r>
            <a:r>
              <a:rPr lang="en-US" sz="2400" dirty="0"/>
              <a:t> </a:t>
            </a:r>
            <a:r>
              <a:rPr lang="en-US" sz="2400" dirty="0" err="1"/>
              <a:t>galan</a:t>
            </a:r>
            <a:r>
              <a:rPr lang="en-US" sz="2400" dirty="0"/>
              <a:t> </a:t>
            </a:r>
            <a:r>
              <a:rPr lang="en-US" sz="2400" dirty="0" err="1"/>
              <a:t>çisleriň</a:t>
            </a:r>
            <a:r>
              <a:rPr lang="en-US" sz="2400" dirty="0"/>
              <a:t> </a:t>
            </a:r>
            <a:r>
              <a:rPr lang="en-US" sz="2400" dirty="0" err="1"/>
              <a:t>sany</a:t>
            </a:r>
            <a:r>
              <a:rPr lang="en-US" sz="2400" dirty="0"/>
              <a:t>;</a:t>
            </a:r>
          </a:p>
          <a:p>
            <a:r>
              <a:rPr lang="en-US" sz="2400" dirty="0"/>
              <a:t>a–</a:t>
            </a:r>
            <a:r>
              <a:rPr lang="en-US" sz="2400" dirty="0" err="1"/>
              <a:t>soňky</a:t>
            </a:r>
            <a:r>
              <a:rPr lang="en-US" sz="2400" dirty="0"/>
              <a:t> </a:t>
            </a:r>
            <a:r>
              <a:rPr lang="en-US" sz="2400" dirty="0" err="1"/>
              <a:t>çişden</a:t>
            </a:r>
            <a:r>
              <a:rPr lang="en-US" sz="2400" dirty="0"/>
              <a:t> </a:t>
            </a:r>
            <a:r>
              <a:rPr lang="en-US" sz="2400" dirty="0" err="1"/>
              <a:t>ölçenilýän</a:t>
            </a:r>
            <a:r>
              <a:rPr lang="en-US" sz="2400" dirty="0"/>
              <a:t> </a:t>
            </a:r>
            <a:r>
              <a:rPr lang="en-US" sz="2400" dirty="0" err="1"/>
              <a:t>aralygyň</a:t>
            </a:r>
            <a:r>
              <a:rPr lang="en-US" sz="2400" dirty="0"/>
              <a:t>, </a:t>
            </a:r>
            <a:r>
              <a:rPr lang="en-US" sz="2400" dirty="0" err="1"/>
              <a:t>ahyrky</a:t>
            </a:r>
            <a:r>
              <a:rPr lang="en-US" sz="2400" dirty="0"/>
              <a:t> </a:t>
            </a:r>
            <a:r>
              <a:rPr lang="en-US" sz="2400" dirty="0" err="1"/>
              <a:t>nokadyna</a:t>
            </a:r>
            <a:r>
              <a:rPr lang="en-US" sz="2400" dirty="0"/>
              <a:t> </a:t>
            </a:r>
            <a:r>
              <a:rPr lang="en-US" sz="2400" dirty="0" err="1"/>
              <a:t>çenli</a:t>
            </a:r>
            <a:r>
              <a:rPr lang="en-US" sz="2400" dirty="0"/>
              <a:t> </a:t>
            </a:r>
            <a:r>
              <a:rPr lang="en-US" sz="2400" dirty="0" err="1"/>
              <a:t>bolan</a:t>
            </a:r>
            <a:r>
              <a:rPr lang="en-US" sz="2400" dirty="0"/>
              <a:t> </a:t>
            </a:r>
            <a:r>
              <a:rPr lang="en-US" sz="2400" dirty="0" err="1"/>
              <a:t>uzynlyk</a:t>
            </a:r>
            <a:r>
              <a:rPr lang="en-US" sz="2400" dirty="0"/>
              <a:t>;                    </a:t>
            </a:r>
          </a:p>
          <a:p>
            <a:r>
              <a:rPr lang="en-US" sz="2400" dirty="0" err="1"/>
              <a:t>Ýokarda</a:t>
            </a:r>
            <a:r>
              <a:rPr lang="en-US" sz="2400" dirty="0"/>
              <a:t> </a:t>
            </a:r>
            <a:r>
              <a:rPr lang="en-US" sz="2400" dirty="0" err="1"/>
              <a:t>görkezilen</a:t>
            </a:r>
            <a:r>
              <a:rPr lang="en-US" sz="2400" dirty="0"/>
              <a:t> formula, </a:t>
            </a:r>
            <a:r>
              <a:rPr lang="en-US" sz="2400" dirty="0" err="1"/>
              <a:t>getirilen</a:t>
            </a:r>
            <a:r>
              <a:rPr lang="en-US" sz="2400" dirty="0"/>
              <a:t> </a:t>
            </a:r>
            <a:r>
              <a:rPr lang="en-US" sz="2400" dirty="0" err="1"/>
              <a:t>bahalar</a:t>
            </a:r>
            <a:r>
              <a:rPr lang="en-US" sz="2400" dirty="0"/>
              <a:t> </a:t>
            </a:r>
            <a:r>
              <a:rPr lang="en-US" sz="2400" dirty="0" err="1"/>
              <a:t>goýulsa</a:t>
            </a:r>
            <a:r>
              <a:rPr lang="en-US" sz="2400" dirty="0"/>
              <a:t> </a:t>
            </a:r>
            <a:r>
              <a:rPr lang="en-US" sz="2400" dirty="0" err="1"/>
              <a:t>onda</a:t>
            </a:r>
            <a:r>
              <a:rPr lang="en-US" sz="2400" dirty="0"/>
              <a:t> </a:t>
            </a:r>
            <a:r>
              <a:rPr lang="en-US" sz="2400" dirty="0" err="1"/>
              <a:t>ölçenilýän</a:t>
            </a:r>
            <a:r>
              <a:rPr lang="en-US" sz="2400" dirty="0"/>
              <a:t> </a:t>
            </a:r>
            <a:r>
              <a:rPr lang="en-US" sz="2400" dirty="0" err="1"/>
              <a:t>aralygyñ</a:t>
            </a:r>
            <a:r>
              <a:rPr lang="en-US" sz="2400" dirty="0"/>
              <a:t> </a:t>
            </a:r>
            <a:r>
              <a:rPr lang="en-US" sz="2400" dirty="0" err="1"/>
              <a:t>şeýle</a:t>
            </a:r>
            <a:r>
              <a:rPr lang="en-US" sz="2400" dirty="0"/>
              <a:t> </a:t>
            </a:r>
            <a:r>
              <a:rPr lang="en-US" sz="2400" dirty="0" err="1"/>
              <a:t>uzynlygyny</a:t>
            </a:r>
            <a:r>
              <a:rPr lang="en-US" sz="2400" dirty="0"/>
              <a:t> </a:t>
            </a:r>
            <a:r>
              <a:rPr lang="en-US" sz="2400" dirty="0" err="1"/>
              <a:t>alarys</a:t>
            </a:r>
            <a:r>
              <a:rPr lang="en-US" sz="2400" dirty="0"/>
              <a:t>: </a:t>
            </a:r>
          </a:p>
          <a:p>
            <a:endParaRPr lang="en-US" sz="2400" dirty="0"/>
          </a:p>
          <a:p>
            <a:r>
              <a:rPr lang="en-US" sz="2400" dirty="0"/>
              <a:t> </a:t>
            </a:r>
            <a:r>
              <a:rPr lang="tk-TM" sz="2400" dirty="0" smtClean="0"/>
              <a:t>                                                       </a:t>
            </a:r>
            <a:r>
              <a:rPr lang="en-US" sz="2400" dirty="0" smtClean="0"/>
              <a:t> </a:t>
            </a:r>
            <a:r>
              <a:rPr lang="tk-TM" sz="2400" dirty="0" smtClean="0"/>
              <a:t>                                  </a:t>
            </a:r>
            <a:r>
              <a:rPr lang="en-US" sz="2400" dirty="0" smtClean="0"/>
              <a:t>m</a:t>
            </a:r>
            <a:r>
              <a:rPr lang="en-US" sz="2400" dirty="0"/>
              <a:t>;</a:t>
            </a:r>
          </a:p>
        </p:txBody>
      </p:sp>
      <p:pic>
        <p:nvPicPr>
          <p:cNvPr id="5" name="Рисунок 4"/>
          <p:cNvPicPr>
            <a:picLocks noChangeAspect="1"/>
          </p:cNvPicPr>
          <p:nvPr/>
        </p:nvPicPr>
        <p:blipFill>
          <a:blip r:embed="rId3"/>
          <a:stretch>
            <a:fillRect/>
          </a:stretch>
        </p:blipFill>
        <p:spPr>
          <a:xfrm>
            <a:off x="2951430" y="5335234"/>
            <a:ext cx="4825497" cy="658160"/>
          </a:xfrm>
          <a:prstGeom prst="rect">
            <a:avLst/>
          </a:prstGeom>
        </p:spPr>
      </p:pic>
    </p:spTree>
    <p:extLst>
      <p:ext uri="{BB962C8B-B14F-4D97-AF65-F5344CB8AC3E}">
        <p14:creationId xmlns:p14="http://schemas.microsoft.com/office/powerpoint/2010/main" val="42089538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06755" y="-197683"/>
            <a:ext cx="10515600" cy="395366"/>
          </a:xfrm>
        </p:spPr>
        <p:txBody>
          <a:bodyPr>
            <a:normAutofit fontScale="90000"/>
          </a:bodyPr>
          <a:lstStyle/>
          <a:p>
            <a:endParaRPr lang="ru-RU" dirty="0"/>
          </a:p>
        </p:txBody>
      </p:sp>
      <p:sp>
        <p:nvSpPr>
          <p:cNvPr id="4" name="Rectangle 1"/>
          <p:cNvSpPr>
            <a:spLocks noGrp="1" noChangeArrowheads="1"/>
          </p:cNvSpPr>
          <p:nvPr>
            <p:ph idx="1"/>
          </p:nvPr>
        </p:nvSpPr>
        <p:spPr bwMode="auto">
          <a:xfrm>
            <a:off x="494522" y="223948"/>
            <a:ext cx="11243388" cy="6708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810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81000" algn="just" defTabSz="914400" rtl="0" eaLnBrk="0" fontAlgn="base" latinLnBrk="0" hangingPunct="0">
              <a:lnSpc>
                <a:spcPct val="100000"/>
              </a:lnSpc>
              <a:spcBef>
                <a:spcPct val="0"/>
              </a:spcBef>
              <a:spcAft>
                <a:spcPct val="0"/>
              </a:spcAft>
              <a:buClrTx/>
              <a:buSzTx/>
              <a:buFontTx/>
              <a:buNone/>
              <a:tabLst/>
            </a:pP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Aralyklar polat lentalary bilen ölçelende ölçegiñ takyklygyna birnäçe zatlar täsir edýärler. Olardan:</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1.</a:t>
            </a:r>
            <a:r>
              <a:rPr kumimoji="0" lang="tk-TM"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Ölçeg lentasy deň güýç bilen dartylmadyk ýagdaýynda (10 kg güýç) emele gelýän ýalňyşlyklar;</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2.</a:t>
            </a:r>
            <a:r>
              <a:rPr kumimoji="0" lang="tk-TM"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Ölçegleriñ geçirilýän wagtynda howanyň tempreturasynyň üýtgäp durmagynda ýüze çykýan ýalñyşlyklar;</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3.</a:t>
            </a:r>
            <a:r>
              <a:rPr kumimoji="0" lang="tk-TM"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Ölçeg lentalarynyň uçlarynyñ ýerinde takyk bellenilmezligi sebäpli döreýän ýalňyşlyklar;</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4.</a:t>
            </a:r>
            <a:r>
              <a:rPr kumimoji="0" lang="tk-TM"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Kelte ýerler ölçelende, ölçeg lentasynyñ ahyrky böleginden hasap alynanda  goýberilýän ýalňyşlyklar;</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5.</a:t>
            </a:r>
            <a:r>
              <a:rPr kumimoji="0" lang="tk-TM"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Otly, çöpli, şemally we ş.m. ýerlerde ölçeg geçirilende ölçeg lentalarynyñ Gyşarmagy netijesinde döreýän ýalñyşlyklar;</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6.</a:t>
            </a:r>
            <a:r>
              <a:rPr kumimoji="0" lang="tk-TM"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Ölçeg lentalarynyň sallanmaklary, egrelmekleri sebäpli emele gelýän ýalňyşlyklar;</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7.</a:t>
            </a:r>
            <a:r>
              <a:rPr kumimoji="0" lang="tk-TM"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Aralyk ölçeglerinde ölçeg lentalarynyñ göni çyzykdan gyşarmaklarynyň täsirleri netijesinde döreýän ýalñyşlyklar;</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s-ES" altLang="ru-RU"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8. Ölçelýän aralyklardaky ýerleriň we topraklaryň häsiýetleriniñ täsiri netijesinde ýüze çykýan ýalñyşlyklar;</a:t>
            </a:r>
            <a:endParaRPr kumimoji="0" lang="es-ES" altLang="ru-RU"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859931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96190"/>
          </a:xfrm>
        </p:spPr>
        <p:txBody>
          <a:bodyPr>
            <a:normAutofit fontScale="90000"/>
          </a:bodyPr>
          <a:lstStyle/>
          <a:p>
            <a:endParaRPr lang="ru-RU" dirty="0"/>
          </a:p>
        </p:txBody>
      </p:sp>
      <p:pic>
        <p:nvPicPr>
          <p:cNvPr id="5" name="Объект 4"/>
          <p:cNvPicPr>
            <a:picLocks noGrp="1" noChangeAspect="1"/>
          </p:cNvPicPr>
          <p:nvPr>
            <p:ph idx="1"/>
          </p:nvPr>
        </p:nvPicPr>
        <p:blipFill>
          <a:blip r:embed="rId2"/>
          <a:stretch>
            <a:fillRect/>
          </a:stretch>
        </p:blipFill>
        <p:spPr>
          <a:xfrm>
            <a:off x="2733870" y="776340"/>
            <a:ext cx="6214187" cy="4441372"/>
          </a:xfrm>
          <a:prstGeom prst="rect">
            <a:avLst/>
          </a:prstGeom>
        </p:spPr>
      </p:pic>
      <p:sp>
        <p:nvSpPr>
          <p:cNvPr id="6" name="Прямоугольник 5"/>
          <p:cNvSpPr/>
          <p:nvPr/>
        </p:nvSpPr>
        <p:spPr>
          <a:xfrm rot="10800000" flipV="1">
            <a:off x="3592284" y="5443966"/>
            <a:ext cx="4674637" cy="369332"/>
          </a:xfrm>
          <a:prstGeom prst="rect">
            <a:avLst/>
          </a:prstGeom>
        </p:spPr>
        <p:txBody>
          <a:bodyPr wrap="square">
            <a:spAutoFit/>
          </a:bodyPr>
          <a:lstStyle/>
          <a:p>
            <a:r>
              <a:rPr lang="tk-TM" dirty="0" smtClean="0"/>
              <a:t>                                      </a:t>
            </a:r>
            <a:r>
              <a:rPr lang="en-US" dirty="0" err="1" smtClean="0"/>
              <a:t>Optiki</a:t>
            </a:r>
            <a:r>
              <a:rPr lang="en-US" dirty="0" smtClean="0"/>
              <a:t> </a:t>
            </a:r>
            <a:r>
              <a:rPr lang="en-US" dirty="0" err="1"/>
              <a:t>uzakölçeýjiler</a:t>
            </a:r>
            <a:endParaRPr lang="ru-RU" dirty="0"/>
          </a:p>
        </p:txBody>
      </p:sp>
    </p:spTree>
    <p:extLst>
      <p:ext uri="{BB962C8B-B14F-4D97-AF65-F5344CB8AC3E}">
        <p14:creationId xmlns:p14="http://schemas.microsoft.com/office/powerpoint/2010/main" val="22982000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6521"/>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2200732" y="1404171"/>
            <a:ext cx="7957996" cy="3367889"/>
          </a:xfrm>
          <a:prstGeom prst="rect">
            <a:avLst/>
          </a:prstGeom>
        </p:spPr>
      </p:pic>
      <p:sp>
        <p:nvSpPr>
          <p:cNvPr id="5" name="Прямоугольник 4"/>
          <p:cNvSpPr/>
          <p:nvPr/>
        </p:nvSpPr>
        <p:spPr>
          <a:xfrm>
            <a:off x="3503692" y="5660962"/>
            <a:ext cx="5812324" cy="369332"/>
          </a:xfrm>
          <a:prstGeom prst="rect">
            <a:avLst/>
          </a:prstGeom>
        </p:spPr>
        <p:txBody>
          <a:bodyPr wrap="square">
            <a:spAutoFit/>
          </a:bodyPr>
          <a:lstStyle/>
          <a:p>
            <a:r>
              <a:rPr lang="tk-TM" dirty="0" smtClean="0"/>
              <a:t>              </a:t>
            </a:r>
            <a:r>
              <a:rPr lang="en-US" dirty="0" err="1" smtClean="0"/>
              <a:t>Optiki</a:t>
            </a:r>
            <a:r>
              <a:rPr lang="en-US" dirty="0" smtClean="0"/>
              <a:t> </a:t>
            </a:r>
            <a:r>
              <a:rPr lang="en-US" dirty="0" err="1"/>
              <a:t>sapakly</a:t>
            </a:r>
            <a:r>
              <a:rPr lang="en-US" dirty="0"/>
              <a:t> </a:t>
            </a:r>
            <a:r>
              <a:rPr lang="en-US" dirty="0" err="1"/>
              <a:t>uzakölçeýjiniň</a:t>
            </a:r>
            <a:r>
              <a:rPr lang="en-US" dirty="0"/>
              <a:t> </a:t>
            </a:r>
            <a:r>
              <a:rPr lang="en-US" dirty="0" err="1"/>
              <a:t>sehatiki</a:t>
            </a:r>
            <a:r>
              <a:rPr lang="en-US" dirty="0"/>
              <a:t> </a:t>
            </a:r>
            <a:r>
              <a:rPr lang="en-US" dirty="0" err="1"/>
              <a:t>çyzgysy</a:t>
            </a:r>
            <a:r>
              <a:rPr lang="en-US" dirty="0"/>
              <a:t>. </a:t>
            </a:r>
            <a:endParaRPr lang="ru-RU" dirty="0"/>
          </a:p>
        </p:txBody>
      </p:sp>
    </p:spTree>
    <p:extLst>
      <p:ext uri="{BB962C8B-B14F-4D97-AF65-F5344CB8AC3E}">
        <p14:creationId xmlns:p14="http://schemas.microsoft.com/office/powerpoint/2010/main" val="6316541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a:lnSpc>
                <a:spcPct val="150000"/>
              </a:lnSpc>
              <a:spcAft>
                <a:spcPts val="0"/>
              </a:spcAft>
            </a:pPr>
            <a:r>
              <a:rPr lang="tk-TM" sz="3200" b="1" dirty="0" smtClean="0">
                <a:solidFill>
                  <a:srgbClr val="000000"/>
                </a:solidFill>
                <a:latin typeface="Times New Roman" panose="02020603050405020304" pitchFamily="18" charset="0"/>
                <a:ea typeface="Times New Roman" panose="02020603050405020304" pitchFamily="18" charset="0"/>
              </a:rPr>
              <a:t>1. </a:t>
            </a:r>
            <a:r>
              <a:rPr lang="ru-RU" sz="3200" b="1" dirty="0" err="1" smtClean="0">
                <a:solidFill>
                  <a:srgbClr val="000000"/>
                </a:solidFill>
                <a:latin typeface="Times New Roman" panose="02020603050405020304" pitchFamily="18" charset="0"/>
                <a:ea typeface="Times New Roman" panose="02020603050405020304" pitchFamily="18" charset="0"/>
              </a:rPr>
              <a:t>Uzynlyk</a:t>
            </a:r>
            <a:r>
              <a:rPr lang="ru-RU" sz="3200" b="1" dirty="0" smtClean="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ölçegleriniň</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geçiriliş</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düzgünleri</a:t>
            </a:r>
            <a:endParaRPr lang="ru-RU" sz="1600" dirty="0">
              <a:latin typeface="Times New Roman" panose="02020603050405020304" pitchFamily="18" charset="0"/>
              <a:ea typeface="Times New Roman" panose="02020603050405020304" pitchFamily="18" charset="0"/>
            </a:endParaRPr>
          </a:p>
          <a:p>
            <a:pPr marL="0" indent="0">
              <a:lnSpc>
                <a:spcPct val="150000"/>
              </a:lnSpc>
              <a:spcAft>
                <a:spcPts val="0"/>
              </a:spcAft>
              <a:buNone/>
            </a:pPr>
            <a:r>
              <a:rPr lang="tk-TM" sz="3200" b="1" dirty="0" smtClean="0">
                <a:solidFill>
                  <a:srgbClr val="000000"/>
                </a:solidFill>
                <a:latin typeface="Times New Roman" panose="02020603050405020304" pitchFamily="18" charset="0"/>
                <a:ea typeface="Times New Roman" panose="02020603050405020304" pitchFamily="18" charset="0"/>
              </a:rPr>
              <a:t> </a:t>
            </a:r>
            <a:r>
              <a:rPr lang="ru-RU" sz="3200" b="1" dirty="0" smtClean="0">
                <a:solidFill>
                  <a:srgbClr val="000000"/>
                </a:solidFill>
                <a:latin typeface="Times New Roman" panose="02020603050405020304" pitchFamily="18" charset="0"/>
                <a:ea typeface="Times New Roman" panose="02020603050405020304" pitchFamily="18" charset="0"/>
              </a:rPr>
              <a:t> </a:t>
            </a:r>
            <a:r>
              <a:rPr lang="ru-RU" sz="3200" b="1" dirty="0">
                <a:solidFill>
                  <a:srgbClr val="000000"/>
                </a:solidFill>
                <a:latin typeface="Times New Roman" panose="02020603050405020304" pitchFamily="18" charset="0"/>
                <a:ea typeface="Times New Roman" panose="02020603050405020304" pitchFamily="18" charset="0"/>
              </a:rPr>
              <a:t>2. </a:t>
            </a:r>
            <a:r>
              <a:rPr lang="ru-RU" sz="3200" b="1" dirty="0" err="1">
                <a:solidFill>
                  <a:srgbClr val="000000"/>
                </a:solidFill>
                <a:latin typeface="Times New Roman" panose="02020603050405020304" pitchFamily="18" charset="0"/>
                <a:ea typeface="Times New Roman" panose="02020603050405020304" pitchFamily="18" charset="0"/>
              </a:rPr>
              <a:t>Çyzygyň</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uzynlygyny</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ölçemek</a:t>
            </a:r>
            <a:r>
              <a:rPr lang="ru-RU" sz="3200" b="1"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marL="0" indent="0">
              <a:lnSpc>
                <a:spcPct val="150000"/>
              </a:lnSpc>
              <a:spcAft>
                <a:spcPts val="0"/>
              </a:spcAft>
              <a:buNone/>
            </a:pPr>
            <a:r>
              <a:rPr lang="tk-TM" sz="3200" i="1" dirty="0" smtClean="0">
                <a:latin typeface="Times New Roman" panose="02020603050405020304" pitchFamily="18" charset="0"/>
                <a:ea typeface="Times New Roman" panose="02020603050405020304" pitchFamily="18" charset="0"/>
              </a:rPr>
              <a:t>  </a:t>
            </a:r>
            <a:r>
              <a:rPr lang="ru-RU" sz="3200" b="1" dirty="0" smtClean="0">
                <a:solidFill>
                  <a:srgbClr val="000000"/>
                </a:solidFill>
                <a:latin typeface="Times New Roman" panose="02020603050405020304" pitchFamily="18" charset="0"/>
                <a:ea typeface="Times New Roman" panose="02020603050405020304" pitchFamily="18" charset="0"/>
              </a:rPr>
              <a:t>3</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Ýönekeý</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uzaklyk</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ölçeýjileriň</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görnüşleri</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we</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takyklygy</a:t>
            </a:r>
            <a:r>
              <a:rPr lang="ru-RU" sz="3200" b="1" dirty="0">
                <a:latin typeface="Times New Roman" panose="02020603050405020304" pitchFamily="18" charset="0"/>
                <a:ea typeface="Times New Roman" panose="02020603050405020304" pitchFamily="18" charset="0"/>
              </a:rPr>
              <a:t>.</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4"/>
            <a:ext cx="10788163" cy="5797003"/>
          </a:xfrm>
        </p:spPr>
        <p:txBody>
          <a:bodyPr>
            <a:normAutofit fontScale="92500" lnSpcReduction="10000"/>
          </a:bodyPr>
          <a:lstStyle/>
          <a:p>
            <a:pPr marR="28575" indent="457200" algn="just">
              <a:spcBef>
                <a:spcPts val="600"/>
              </a:spcBef>
              <a:spcAft>
                <a:spcPts val="0"/>
              </a:spcAft>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ru-RU" sz="4000" dirty="0" err="1">
                <a:solidFill>
                  <a:srgbClr val="000000"/>
                </a:solidFill>
                <a:latin typeface="Times New Roman" panose="02020603050405020304" pitchFamily="18" charset="0"/>
                <a:ea typeface="Times New Roman" panose="02020603050405020304" pitchFamily="18" charset="0"/>
              </a:rPr>
              <a:t>Çyzygyň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uzynlygyny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ölçemek</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diýmek</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bu</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ony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haýsy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hem</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bolsa</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belli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bir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etalon</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birligi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bilen</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deňeşdirmek</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diýmekdir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Ýerde</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çyzygyň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uzynlygy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dürli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usullar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bilen</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ölçenilýär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Olar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ulanylýan</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gurallara</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ölçegiň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talap</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edilýän</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takyklygyna</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ýerli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şertlere</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baglydyr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Çyzygyň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uzynlygyny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ýer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ölçeg</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lentalary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ruletkalar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dlinomerler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inwar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simi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optiki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we</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fiziki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ýagtylyk</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lazer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we</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radio</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uzakölçeýjileriniň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dalnomerleriň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kömegi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bilen</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ölçemek</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bolar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Ýer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üstünde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aralyklary</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ölçemek</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üçin</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dürli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ölçeg</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esbaplary</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ulanylýar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Olara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ölçeg</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simleri</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hada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ölçeg</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lentalary</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ruletkalar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we</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şuña</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meñzeş</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esbaplar</a:t>
            </a:r>
            <a:r>
              <a:rPr lang="ru-RU" sz="4000" dirty="0">
                <a:latin typeface="Times New Roman" panose="02020603050405020304" pitchFamily="18" charset="0"/>
                <a:ea typeface="Times New Roman" panose="02020603050405020304" pitchFamily="18" charset="0"/>
              </a:rPr>
              <a:t> </a:t>
            </a:r>
            <a:r>
              <a:rPr lang="ru-RU" sz="4000" dirty="0" err="1">
                <a:latin typeface="Times New Roman" panose="02020603050405020304" pitchFamily="18" charset="0"/>
                <a:ea typeface="Times New Roman" panose="02020603050405020304" pitchFamily="18" charset="0"/>
              </a:rPr>
              <a:t>degişlidir</a:t>
            </a:r>
            <a:r>
              <a:rPr lang="ru-RU" sz="4000" dirty="0">
                <a:latin typeface="Times New Roman" panose="02020603050405020304" pitchFamily="18" charset="0"/>
                <a:ea typeface="Times New Roman" panose="02020603050405020304" pitchFamily="18" charset="0"/>
              </a:rPr>
              <a:t>.</a:t>
            </a:r>
          </a:p>
          <a:p>
            <a:pPr marL="0" indent="0" algn="just">
              <a:buNone/>
            </a:pP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3" y="787651"/>
            <a:ext cx="10837172" cy="5806580"/>
          </a:xfrm>
        </p:spPr>
        <p:txBody>
          <a:bodyPr>
            <a:noAutofit/>
          </a:bodyPr>
          <a:lstStyle/>
          <a:p>
            <a:pPr algn="just">
              <a:lnSpc>
                <a:spcPct val="115000"/>
              </a:lnSpc>
            </a:pPr>
            <a:r>
              <a:rPr lang="tk-TM" sz="3200" dirty="0" smtClean="0"/>
              <a:t>      </a:t>
            </a:r>
            <a:r>
              <a:rPr lang="en-US" dirty="0" err="1" smtClean="0"/>
              <a:t>Ölçeg</a:t>
            </a:r>
            <a:r>
              <a:rPr lang="en-US" dirty="0" smtClean="0"/>
              <a:t> </a:t>
            </a:r>
            <a:r>
              <a:rPr lang="en-US" dirty="0" err="1"/>
              <a:t>lentasy</a:t>
            </a:r>
            <a:r>
              <a:rPr lang="en-US" dirty="0"/>
              <a:t>: </a:t>
            </a:r>
            <a:r>
              <a:rPr lang="en-US" dirty="0" err="1"/>
              <a:t>Aralyklary</a:t>
            </a:r>
            <a:r>
              <a:rPr lang="en-US" dirty="0"/>
              <a:t> </a:t>
            </a:r>
            <a:r>
              <a:rPr lang="en-US" dirty="0" err="1"/>
              <a:t>ölçemäge</a:t>
            </a:r>
            <a:r>
              <a:rPr lang="en-US" dirty="0"/>
              <a:t> </a:t>
            </a:r>
            <a:r>
              <a:rPr lang="en-US" dirty="0" err="1"/>
              <a:t>niýetlenen</a:t>
            </a:r>
            <a:r>
              <a:rPr lang="en-US" dirty="0"/>
              <a:t> </a:t>
            </a:r>
            <a:r>
              <a:rPr lang="ru-RU" dirty="0"/>
              <a:t>Л3- </a:t>
            </a:r>
            <a:r>
              <a:rPr lang="en-US" dirty="0" err="1"/>
              <a:t>polatdan</a:t>
            </a:r>
            <a:r>
              <a:rPr lang="en-US" dirty="0"/>
              <a:t> </a:t>
            </a:r>
            <a:r>
              <a:rPr lang="en-US" dirty="0" err="1"/>
              <a:t>ýasalan</a:t>
            </a:r>
            <a:r>
              <a:rPr lang="en-US" dirty="0"/>
              <a:t>, </a:t>
            </a:r>
            <a:r>
              <a:rPr lang="en-US" dirty="0" err="1"/>
              <a:t>giňligi</a:t>
            </a:r>
            <a:r>
              <a:rPr lang="en-US" dirty="0"/>
              <a:t> 10-15 mm, </a:t>
            </a:r>
            <a:r>
              <a:rPr lang="en-US" dirty="0" err="1"/>
              <a:t>galyňlygy</a:t>
            </a:r>
            <a:r>
              <a:rPr lang="en-US" dirty="0"/>
              <a:t> - 0,4-0,5 mm </a:t>
            </a:r>
            <a:r>
              <a:rPr lang="en-US" dirty="0" err="1"/>
              <a:t>lentadyr</a:t>
            </a:r>
            <a:r>
              <a:rPr lang="en-US" dirty="0"/>
              <a:t>. Bu </a:t>
            </a:r>
            <a:r>
              <a:rPr lang="en-US" dirty="0" err="1"/>
              <a:t>lentalar</a:t>
            </a:r>
            <a:r>
              <a:rPr lang="en-US" dirty="0"/>
              <a:t> 10 kg </a:t>
            </a:r>
            <a:r>
              <a:rPr lang="en-US" dirty="0" err="1"/>
              <a:t>güýç</a:t>
            </a:r>
            <a:r>
              <a:rPr lang="en-US" dirty="0"/>
              <a:t> </a:t>
            </a:r>
            <a:r>
              <a:rPr lang="en-US" dirty="0" err="1"/>
              <a:t>bilen</a:t>
            </a:r>
            <a:r>
              <a:rPr lang="en-US" dirty="0"/>
              <a:t> </a:t>
            </a:r>
            <a:r>
              <a:rPr lang="en-US" dirty="0" err="1"/>
              <a:t>dartylanda</a:t>
            </a:r>
            <a:r>
              <a:rPr lang="en-US" dirty="0"/>
              <a:t> </a:t>
            </a:r>
            <a:r>
              <a:rPr lang="en-US" dirty="0" err="1"/>
              <a:t>olaryň</a:t>
            </a:r>
            <a:r>
              <a:rPr lang="en-US" dirty="0"/>
              <a:t> </a:t>
            </a:r>
            <a:r>
              <a:rPr lang="en-US" dirty="0" err="1"/>
              <a:t>uzynlygy</a:t>
            </a:r>
            <a:r>
              <a:rPr lang="en-US" dirty="0"/>
              <a:t> </a:t>
            </a:r>
            <a:r>
              <a:rPr lang="en-US" dirty="0" err="1"/>
              <a:t>degişlilikde</a:t>
            </a:r>
            <a:r>
              <a:rPr lang="en-US" dirty="0"/>
              <a:t> 20, 24 </a:t>
            </a:r>
            <a:r>
              <a:rPr lang="en-US" dirty="0" err="1"/>
              <a:t>ýa</a:t>
            </a:r>
            <a:r>
              <a:rPr lang="en-US" dirty="0"/>
              <a:t>-da 50 </a:t>
            </a:r>
            <a:r>
              <a:rPr lang="en-US" dirty="0" err="1"/>
              <a:t>metre</a:t>
            </a:r>
            <a:r>
              <a:rPr lang="en-US" dirty="0"/>
              <a:t> </a:t>
            </a:r>
            <a:r>
              <a:rPr lang="en-US" dirty="0" err="1"/>
              <a:t>deñ</a:t>
            </a:r>
            <a:r>
              <a:rPr lang="en-US" dirty="0"/>
              <a:t> </a:t>
            </a:r>
            <a:r>
              <a:rPr lang="en-US" dirty="0" err="1"/>
              <a:t>bolmalydyr</a:t>
            </a:r>
            <a:r>
              <a:rPr lang="en-US" dirty="0"/>
              <a:t>. </a:t>
            </a:r>
            <a:r>
              <a:rPr lang="en-US" dirty="0" err="1"/>
              <a:t>Lentalaryñ</a:t>
            </a:r>
            <a:r>
              <a:rPr lang="en-US" dirty="0"/>
              <a:t> </a:t>
            </a:r>
            <a:r>
              <a:rPr lang="en-US" dirty="0" err="1"/>
              <a:t>başynda</a:t>
            </a:r>
            <a:r>
              <a:rPr lang="en-US" dirty="0"/>
              <a:t> we </a:t>
            </a:r>
            <a:r>
              <a:rPr lang="en-US" dirty="0" err="1"/>
              <a:t>ahyrynda</a:t>
            </a:r>
            <a:r>
              <a:rPr lang="en-US" dirty="0"/>
              <a:t> </a:t>
            </a:r>
            <a:r>
              <a:rPr lang="en-US" dirty="0" err="1"/>
              <a:t>tutyp</a:t>
            </a:r>
            <a:r>
              <a:rPr lang="en-US" dirty="0"/>
              <a:t> </a:t>
            </a:r>
            <a:r>
              <a:rPr lang="en-US" dirty="0" err="1"/>
              <a:t>çekmek</a:t>
            </a:r>
            <a:r>
              <a:rPr lang="en-US" dirty="0"/>
              <a:t> </a:t>
            </a:r>
            <a:r>
              <a:rPr lang="en-US" dirty="0" err="1"/>
              <a:t>üçin</a:t>
            </a:r>
            <a:r>
              <a:rPr lang="en-US" dirty="0"/>
              <a:t> </a:t>
            </a:r>
            <a:r>
              <a:rPr lang="en-US" dirty="0" err="1"/>
              <a:t>aýlanýan</a:t>
            </a:r>
            <a:r>
              <a:rPr lang="en-US" dirty="0"/>
              <a:t> </a:t>
            </a:r>
            <a:r>
              <a:rPr lang="en-US" dirty="0" err="1"/>
              <a:t>tutaýlary</a:t>
            </a:r>
            <a:r>
              <a:rPr lang="en-US" dirty="0"/>
              <a:t> </a:t>
            </a:r>
            <a:r>
              <a:rPr lang="en-US" dirty="0" err="1"/>
              <a:t>bardyr</a:t>
            </a:r>
            <a:r>
              <a:rPr lang="en-US" dirty="0"/>
              <a:t>. </a:t>
            </a:r>
            <a:r>
              <a:rPr lang="en-US" dirty="0" err="1"/>
              <a:t>Lentalaryñ</a:t>
            </a:r>
            <a:r>
              <a:rPr lang="en-US" dirty="0"/>
              <a:t> </a:t>
            </a:r>
            <a:r>
              <a:rPr lang="en-US" dirty="0" err="1"/>
              <a:t>ýüzi</a:t>
            </a:r>
            <a:r>
              <a:rPr lang="en-US" dirty="0"/>
              <a:t>, her </a:t>
            </a:r>
            <a:r>
              <a:rPr lang="en-US" dirty="0" smtClean="0"/>
              <a:t>1</a:t>
            </a:r>
            <a:r>
              <a:rPr lang="tk-TM" dirty="0" smtClean="0"/>
              <a:t> </a:t>
            </a:r>
            <a:r>
              <a:rPr lang="en-US" dirty="0" err="1" smtClean="0"/>
              <a:t>metrden</a:t>
            </a:r>
            <a:r>
              <a:rPr lang="en-US" dirty="0" smtClean="0"/>
              <a:t> </a:t>
            </a:r>
            <a:r>
              <a:rPr lang="en-US" dirty="0"/>
              <a:t>san </a:t>
            </a:r>
            <a:r>
              <a:rPr lang="en-US" dirty="0" err="1"/>
              <a:t>ýazgyly</a:t>
            </a:r>
            <a:r>
              <a:rPr lang="en-US" dirty="0"/>
              <a:t> </a:t>
            </a:r>
            <a:r>
              <a:rPr lang="en-US" dirty="0" err="1"/>
              <a:t>plastinalar</a:t>
            </a:r>
            <a:r>
              <a:rPr lang="en-US" dirty="0"/>
              <a:t> </a:t>
            </a:r>
            <a:r>
              <a:rPr lang="en-US" dirty="0" err="1"/>
              <a:t>bilen</a:t>
            </a:r>
            <a:r>
              <a:rPr lang="en-US" dirty="0"/>
              <a:t> </a:t>
            </a:r>
            <a:r>
              <a:rPr lang="en-US" dirty="0" err="1"/>
              <a:t>belgilenendir</a:t>
            </a:r>
            <a:r>
              <a:rPr lang="en-US" dirty="0"/>
              <a:t>, </a:t>
            </a:r>
            <a:r>
              <a:rPr lang="en-US" dirty="0" err="1"/>
              <a:t>ýarym</a:t>
            </a:r>
            <a:r>
              <a:rPr lang="en-US" dirty="0"/>
              <a:t> </a:t>
            </a:r>
            <a:r>
              <a:rPr lang="en-US" dirty="0" err="1"/>
              <a:t>metr</a:t>
            </a:r>
            <a:r>
              <a:rPr lang="en-US" dirty="0"/>
              <a:t> </a:t>
            </a:r>
            <a:r>
              <a:rPr lang="en-US" dirty="0" err="1"/>
              <a:t>aralyklary</a:t>
            </a:r>
            <a:r>
              <a:rPr lang="en-US" dirty="0"/>
              <a:t> </a:t>
            </a:r>
            <a:r>
              <a:rPr lang="en-US" dirty="0" err="1"/>
              <a:t>bolsa</a:t>
            </a:r>
            <a:r>
              <a:rPr lang="en-US" dirty="0"/>
              <a:t> </a:t>
            </a:r>
            <a:r>
              <a:rPr lang="en-US" dirty="0" err="1"/>
              <a:t>latun</a:t>
            </a:r>
            <a:r>
              <a:rPr lang="en-US" dirty="0"/>
              <a:t> </a:t>
            </a:r>
            <a:r>
              <a:rPr lang="en-US" dirty="0" err="1"/>
              <a:t>ýa</a:t>
            </a:r>
            <a:r>
              <a:rPr lang="en-US" dirty="0"/>
              <a:t>-da </a:t>
            </a:r>
            <a:r>
              <a:rPr lang="en-US" dirty="0" err="1"/>
              <a:t>alýumin</a:t>
            </a:r>
            <a:r>
              <a:rPr lang="en-US" dirty="0"/>
              <a:t> </a:t>
            </a:r>
            <a:r>
              <a:rPr lang="en-US" dirty="0" err="1"/>
              <a:t>nokatjyklar</a:t>
            </a:r>
            <a:r>
              <a:rPr lang="en-US" dirty="0"/>
              <a:t> </a:t>
            </a:r>
            <a:r>
              <a:rPr lang="en-US" dirty="0" err="1"/>
              <a:t>bilen</a:t>
            </a:r>
            <a:r>
              <a:rPr lang="en-US" dirty="0"/>
              <a:t> </a:t>
            </a:r>
            <a:r>
              <a:rPr lang="en-US" dirty="0" err="1"/>
              <a:t>belgilenendir</a:t>
            </a:r>
            <a:r>
              <a:rPr lang="en-US" dirty="0"/>
              <a:t>, </a:t>
            </a:r>
            <a:r>
              <a:rPr lang="en-US" dirty="0" err="1"/>
              <a:t>dessimetr</a:t>
            </a:r>
            <a:r>
              <a:rPr lang="en-US" dirty="0"/>
              <a:t> </a:t>
            </a:r>
            <a:r>
              <a:rPr lang="en-US" dirty="0" err="1"/>
              <a:t>aralyk</a:t>
            </a:r>
            <a:r>
              <a:rPr lang="en-US" dirty="0"/>
              <a:t> </a:t>
            </a:r>
            <a:r>
              <a:rPr lang="en-US" dirty="0" err="1"/>
              <a:t>bolsa</a:t>
            </a:r>
            <a:r>
              <a:rPr lang="en-US" dirty="0"/>
              <a:t> </a:t>
            </a:r>
            <a:r>
              <a:rPr lang="en-US" dirty="0" err="1"/>
              <a:t>lentanyň</a:t>
            </a:r>
            <a:r>
              <a:rPr lang="en-US" dirty="0"/>
              <a:t> </a:t>
            </a:r>
            <a:r>
              <a:rPr lang="en-US" dirty="0" err="1"/>
              <a:t>oky</a:t>
            </a:r>
            <a:r>
              <a:rPr lang="en-US" dirty="0"/>
              <a:t> </a:t>
            </a:r>
            <a:r>
              <a:rPr lang="en-US" dirty="0" err="1"/>
              <a:t>boýunça</a:t>
            </a:r>
            <a:r>
              <a:rPr lang="en-US" dirty="0"/>
              <a:t> </a:t>
            </a:r>
            <a:r>
              <a:rPr lang="en-US" dirty="0" err="1"/>
              <a:t>deşijekler</a:t>
            </a:r>
            <a:r>
              <a:rPr lang="en-US" dirty="0"/>
              <a:t> </a:t>
            </a:r>
            <a:r>
              <a:rPr lang="en-US" dirty="0" err="1"/>
              <a:t>bilen</a:t>
            </a:r>
            <a:r>
              <a:rPr lang="en-US" dirty="0"/>
              <a:t> </a:t>
            </a:r>
            <a:r>
              <a:rPr lang="en-US" dirty="0" err="1"/>
              <a:t>görkezilendir</a:t>
            </a:r>
            <a:r>
              <a:rPr lang="en-US" dirty="0"/>
              <a:t>, </a:t>
            </a:r>
            <a:r>
              <a:rPr lang="en-US" dirty="0" err="1"/>
              <a:t>santimetr</a:t>
            </a:r>
            <a:r>
              <a:rPr lang="en-US" dirty="0"/>
              <a:t> </a:t>
            </a:r>
            <a:r>
              <a:rPr lang="en-US" dirty="0" err="1"/>
              <a:t>aralyklar</a:t>
            </a:r>
            <a:r>
              <a:rPr lang="en-US" dirty="0"/>
              <a:t> </a:t>
            </a:r>
            <a:r>
              <a:rPr lang="en-US" dirty="0" err="1"/>
              <a:t>göz</a:t>
            </a:r>
            <a:r>
              <a:rPr lang="en-US" dirty="0"/>
              <a:t> </a:t>
            </a:r>
            <a:r>
              <a:rPr lang="en-US" dirty="0" err="1"/>
              <a:t>çeni</a:t>
            </a:r>
            <a:r>
              <a:rPr lang="en-US" dirty="0"/>
              <a:t> </a:t>
            </a:r>
            <a:r>
              <a:rPr lang="en-US" dirty="0" err="1"/>
              <a:t>bilen</a:t>
            </a:r>
            <a:r>
              <a:rPr lang="en-US" dirty="0"/>
              <a:t> </a:t>
            </a:r>
            <a:r>
              <a:rPr lang="en-US" dirty="0" err="1"/>
              <a:t>kesgitlenýändir</a:t>
            </a:r>
            <a:r>
              <a:rPr lang="en-US" dirty="0"/>
              <a:t>. </a:t>
            </a:r>
            <a:r>
              <a:rPr lang="en-US" dirty="0" err="1"/>
              <a:t>Ştrihli</a:t>
            </a:r>
            <a:r>
              <a:rPr lang="en-US" dirty="0"/>
              <a:t> </a:t>
            </a:r>
            <a:r>
              <a:rPr lang="en-US" dirty="0" err="1"/>
              <a:t>aralyk</a:t>
            </a:r>
            <a:r>
              <a:rPr lang="en-US" dirty="0"/>
              <a:t> </a:t>
            </a:r>
            <a:r>
              <a:rPr lang="en-US" dirty="0" err="1"/>
              <a:t>ölçeýji</a:t>
            </a:r>
            <a:r>
              <a:rPr lang="en-US" dirty="0"/>
              <a:t> </a:t>
            </a:r>
            <a:r>
              <a:rPr lang="ru-RU" dirty="0"/>
              <a:t>ЛЗШ </a:t>
            </a:r>
            <a:r>
              <a:rPr lang="en-US" dirty="0" err="1"/>
              <a:t>lenta</a:t>
            </a:r>
            <a:r>
              <a:rPr lang="en-US" dirty="0"/>
              <a:t> </a:t>
            </a:r>
            <a:r>
              <a:rPr lang="en-US" dirty="0" err="1"/>
              <a:t>takyklygy</a:t>
            </a:r>
            <a:r>
              <a:rPr lang="en-US" dirty="0"/>
              <a:t> </a:t>
            </a:r>
            <a:r>
              <a:rPr lang="en-US" dirty="0" err="1"/>
              <a:t>boýunça</a:t>
            </a:r>
            <a:r>
              <a:rPr lang="en-US" dirty="0"/>
              <a:t> </a:t>
            </a:r>
            <a:r>
              <a:rPr lang="ru-RU" dirty="0"/>
              <a:t>Л3 </a:t>
            </a:r>
            <a:r>
              <a:rPr lang="en-US" dirty="0" err="1"/>
              <a:t>lentadan</a:t>
            </a:r>
            <a:r>
              <a:rPr lang="en-US" dirty="0"/>
              <a:t> </a:t>
            </a:r>
            <a:r>
              <a:rPr lang="en-US" dirty="0" err="1"/>
              <a:t>ýokarydyr</a:t>
            </a:r>
            <a:r>
              <a:rPr lang="en-US" dirty="0"/>
              <a:t>. </a:t>
            </a:r>
            <a:r>
              <a:rPr lang="en-US" dirty="0" err="1"/>
              <a:t>Sebäbi</a:t>
            </a:r>
            <a:r>
              <a:rPr lang="en-US" dirty="0"/>
              <a:t> </a:t>
            </a:r>
            <a:r>
              <a:rPr lang="en-US" dirty="0" err="1"/>
              <a:t>ol</a:t>
            </a:r>
            <a:r>
              <a:rPr lang="en-US" dirty="0"/>
              <a:t> </a:t>
            </a:r>
            <a:r>
              <a:rPr lang="en-US" dirty="0" err="1"/>
              <a:t>lentäniñ</a:t>
            </a:r>
            <a:r>
              <a:rPr lang="en-US" dirty="0"/>
              <a:t> </a:t>
            </a:r>
            <a:r>
              <a:rPr lang="en-US" dirty="0" err="1"/>
              <a:t>ahyrky</a:t>
            </a:r>
            <a:r>
              <a:rPr lang="en-US" dirty="0"/>
              <a:t> </a:t>
            </a:r>
            <a:r>
              <a:rPr lang="en-US" dirty="0" err="1"/>
              <a:t>dessimetr</a:t>
            </a:r>
            <a:r>
              <a:rPr lang="en-US" dirty="0"/>
              <a:t> </a:t>
            </a:r>
            <a:r>
              <a:rPr lang="en-US" dirty="0" err="1"/>
              <a:t>bölekleri</a:t>
            </a:r>
            <a:r>
              <a:rPr lang="en-US" dirty="0"/>
              <a:t>  </a:t>
            </a:r>
            <a:r>
              <a:rPr lang="en-US" dirty="0" err="1"/>
              <a:t>millimetr</a:t>
            </a:r>
            <a:r>
              <a:rPr lang="en-US" dirty="0"/>
              <a:t> </a:t>
            </a:r>
            <a:r>
              <a:rPr lang="en-US" dirty="0" err="1"/>
              <a:t>böleklere</a:t>
            </a:r>
            <a:r>
              <a:rPr lang="en-US" dirty="0"/>
              <a:t> </a:t>
            </a:r>
            <a:r>
              <a:rPr lang="en-US" dirty="0" err="1"/>
              <a:t>bölünendir</a:t>
            </a:r>
            <a:r>
              <a:rPr lang="en-US" dirty="0"/>
              <a:t>.</a:t>
            </a:r>
            <a:endParaRPr lang="ru-RU"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315317"/>
          </a:xfrm>
        </p:spPr>
        <p:txBody>
          <a:bodyPr>
            <a:normAutofit/>
          </a:bodyPr>
          <a:lstStyle/>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algn="just">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p:txBody>
      </p:sp>
      <p:pic>
        <p:nvPicPr>
          <p:cNvPr id="7" name="Рисунок 6"/>
          <p:cNvPicPr>
            <a:picLocks noChangeAspect="1"/>
          </p:cNvPicPr>
          <p:nvPr/>
        </p:nvPicPr>
        <p:blipFill>
          <a:blip r:embed="rId2"/>
          <a:stretch>
            <a:fillRect/>
          </a:stretch>
        </p:blipFill>
        <p:spPr>
          <a:xfrm>
            <a:off x="760491" y="1095469"/>
            <a:ext cx="10593309" cy="5223850"/>
          </a:xfrm>
          <a:prstGeom prst="rect">
            <a:avLst/>
          </a:prstGeom>
        </p:spPr>
      </p:pic>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659424"/>
            <a:ext cx="10758854" cy="5517539"/>
          </a:xfrm>
        </p:spPr>
        <p:txBody>
          <a:bodyPr>
            <a:normAutofit fontScale="70000" lnSpcReduction="20000"/>
          </a:bodyPr>
          <a:lstStyle/>
          <a:p>
            <a:pPr indent="0" algn="just">
              <a:lnSpc>
                <a:spcPct val="115000"/>
              </a:lnSpc>
              <a:spcAft>
                <a:spcPts val="1000"/>
              </a:spcAft>
              <a:buNone/>
            </a:pPr>
            <a:r>
              <a:rPr lang="sq-AL" dirty="0"/>
              <a:t> </a:t>
            </a:r>
            <a:r>
              <a:rPr lang="tk-TM" dirty="0" smtClean="0"/>
              <a:t>     </a:t>
            </a:r>
            <a:r>
              <a:rPr lang="en-US" sz="3500" dirty="0" err="1" smtClean="0"/>
              <a:t>Aralyk</a:t>
            </a:r>
            <a:r>
              <a:rPr lang="en-US" sz="3500" dirty="0" smtClean="0"/>
              <a:t> </a:t>
            </a:r>
            <a:r>
              <a:rPr lang="en-US" sz="3500" dirty="0" err="1"/>
              <a:t>ölçeýji</a:t>
            </a:r>
            <a:r>
              <a:rPr lang="en-US" sz="3500" dirty="0"/>
              <a:t> </a:t>
            </a:r>
            <a:r>
              <a:rPr lang="en-US" sz="3500" dirty="0" err="1"/>
              <a:t>lentalaryň</a:t>
            </a:r>
            <a:r>
              <a:rPr lang="en-US" sz="3500" dirty="0"/>
              <a:t> </a:t>
            </a:r>
            <a:r>
              <a:rPr lang="en-US" sz="3500" dirty="0" err="1"/>
              <a:t>hakyky</a:t>
            </a:r>
            <a:r>
              <a:rPr lang="en-US" sz="3500" dirty="0"/>
              <a:t> </a:t>
            </a:r>
            <a:r>
              <a:rPr lang="en-US" sz="3500" dirty="0" err="1"/>
              <a:t>uzynlygyny</a:t>
            </a:r>
            <a:r>
              <a:rPr lang="en-US" sz="3500" dirty="0"/>
              <a:t> </a:t>
            </a:r>
            <a:r>
              <a:rPr lang="en-US" sz="3500" dirty="0" err="1"/>
              <a:t>kesgitlemeklige</a:t>
            </a:r>
            <a:r>
              <a:rPr lang="en-US" sz="3500" dirty="0"/>
              <a:t> </a:t>
            </a:r>
            <a:r>
              <a:rPr lang="en-US" sz="3500" dirty="0" err="1"/>
              <a:t>komparirowaniýa</a:t>
            </a:r>
            <a:r>
              <a:rPr lang="en-US" sz="3500" dirty="0"/>
              <a:t> </a:t>
            </a:r>
            <a:r>
              <a:rPr lang="en-US" sz="3500" dirty="0" err="1"/>
              <a:t>diýilýär</a:t>
            </a:r>
            <a:r>
              <a:rPr lang="en-US" sz="3500" dirty="0"/>
              <a:t>. </a:t>
            </a:r>
            <a:r>
              <a:rPr lang="en-US" sz="3500" dirty="0" err="1"/>
              <a:t>Şu</a:t>
            </a:r>
            <a:r>
              <a:rPr lang="en-US" sz="3500" dirty="0"/>
              <a:t> </a:t>
            </a:r>
            <a:r>
              <a:rPr lang="en-US" sz="3500" dirty="0" err="1"/>
              <a:t>maksat</a:t>
            </a:r>
            <a:r>
              <a:rPr lang="en-US" sz="3500" dirty="0"/>
              <a:t> </a:t>
            </a:r>
            <a:r>
              <a:rPr lang="en-US" sz="3500" dirty="0" err="1"/>
              <a:t>üçin</a:t>
            </a:r>
            <a:r>
              <a:rPr lang="en-US" sz="3500" dirty="0"/>
              <a:t> </a:t>
            </a:r>
            <a:r>
              <a:rPr lang="en-US" sz="3500" dirty="0" err="1"/>
              <a:t>işçi</a:t>
            </a:r>
            <a:r>
              <a:rPr lang="en-US" sz="3500" dirty="0"/>
              <a:t> </a:t>
            </a:r>
            <a:r>
              <a:rPr lang="en-US" sz="3500" dirty="0" err="1"/>
              <a:t>lentany</a:t>
            </a:r>
            <a:r>
              <a:rPr lang="en-US" sz="3500" dirty="0"/>
              <a:t>, etalon </a:t>
            </a:r>
            <a:r>
              <a:rPr lang="en-US" sz="3500" dirty="0" err="1"/>
              <a:t>boýunça</a:t>
            </a:r>
            <a:r>
              <a:rPr lang="en-US" sz="3500" dirty="0"/>
              <a:t> </a:t>
            </a:r>
            <a:r>
              <a:rPr lang="en-US" sz="3500" dirty="0" err="1"/>
              <a:t>nusga</a:t>
            </a:r>
            <a:r>
              <a:rPr lang="en-US" sz="3500" dirty="0"/>
              <a:t> </a:t>
            </a:r>
            <a:r>
              <a:rPr lang="en-US" sz="3500" dirty="0" err="1"/>
              <a:t>bolýan</a:t>
            </a:r>
            <a:r>
              <a:rPr lang="en-US" sz="3500" dirty="0"/>
              <a:t> </a:t>
            </a:r>
            <a:r>
              <a:rPr lang="en-US" sz="3500" dirty="0" err="1"/>
              <a:t>lentanyň</a:t>
            </a:r>
            <a:r>
              <a:rPr lang="en-US" sz="3500" dirty="0"/>
              <a:t> </a:t>
            </a:r>
            <a:r>
              <a:rPr lang="en-US" sz="3500" dirty="0" err="1"/>
              <a:t>uzynlygy</a:t>
            </a:r>
            <a:r>
              <a:rPr lang="en-US" sz="3500" dirty="0"/>
              <a:t> </a:t>
            </a:r>
            <a:r>
              <a:rPr lang="en-US" sz="3500" dirty="0" err="1"/>
              <a:t>bilen</a:t>
            </a:r>
            <a:r>
              <a:rPr lang="en-US" sz="3500" dirty="0"/>
              <a:t> </a:t>
            </a:r>
            <a:r>
              <a:rPr lang="en-US" sz="3500" dirty="0" err="1"/>
              <a:t>deňeşdirilýär</a:t>
            </a:r>
            <a:r>
              <a:rPr lang="en-US" sz="3500" dirty="0"/>
              <a:t>. </a:t>
            </a:r>
            <a:r>
              <a:rPr lang="en-US" sz="3500" dirty="0" err="1"/>
              <a:t>Çyzyklaryň</a:t>
            </a:r>
            <a:r>
              <a:rPr lang="en-US" sz="3500" dirty="0"/>
              <a:t> </a:t>
            </a:r>
            <a:r>
              <a:rPr lang="en-US" sz="3500" dirty="0" err="1"/>
              <a:t>uzynlyklary</a:t>
            </a:r>
            <a:r>
              <a:rPr lang="en-US" sz="3500" dirty="0"/>
              <a:t> </a:t>
            </a:r>
            <a:r>
              <a:rPr lang="en-US" sz="3500" dirty="0" err="1"/>
              <a:t>ýalňyşlyklar</a:t>
            </a:r>
            <a:r>
              <a:rPr lang="en-US" sz="3500" dirty="0"/>
              <a:t> </a:t>
            </a:r>
            <a:r>
              <a:rPr lang="en-US" sz="3500" dirty="0" err="1"/>
              <a:t>teoriýasy</a:t>
            </a:r>
            <a:r>
              <a:rPr lang="en-US" sz="3500" dirty="0"/>
              <a:t> </a:t>
            </a:r>
            <a:r>
              <a:rPr lang="en-US" sz="3500" dirty="0" err="1"/>
              <a:t>atly</a:t>
            </a:r>
            <a:r>
              <a:rPr lang="en-US" sz="3500" dirty="0"/>
              <a:t> </a:t>
            </a:r>
            <a:r>
              <a:rPr lang="en-US" sz="3500" dirty="0" err="1"/>
              <a:t>bölümimizden</a:t>
            </a:r>
            <a:r>
              <a:rPr lang="en-US" sz="3500" dirty="0"/>
              <a:t> </a:t>
            </a:r>
            <a:r>
              <a:rPr lang="en-US" sz="3500" dirty="0" err="1"/>
              <a:t>bilşimiz</a:t>
            </a:r>
            <a:r>
              <a:rPr lang="en-US" sz="3500" dirty="0"/>
              <a:t> </a:t>
            </a:r>
            <a:r>
              <a:rPr lang="en-US" sz="3500" dirty="0" err="1"/>
              <a:t>ýaly</a:t>
            </a:r>
            <a:r>
              <a:rPr lang="en-US" sz="3500" dirty="0"/>
              <a:t>, </a:t>
            </a:r>
            <a:r>
              <a:rPr lang="en-US" sz="3500" dirty="0" err="1"/>
              <a:t>gönüden-göni</a:t>
            </a:r>
            <a:r>
              <a:rPr lang="en-US" sz="3500" dirty="0"/>
              <a:t> we </a:t>
            </a:r>
            <a:r>
              <a:rPr lang="en-US" sz="3500" dirty="0" err="1"/>
              <a:t>gytaklaýyn</a:t>
            </a:r>
            <a:r>
              <a:rPr lang="en-US" sz="3500" dirty="0"/>
              <a:t> </a:t>
            </a:r>
            <a:r>
              <a:rPr lang="en-US" sz="3500" dirty="0" err="1"/>
              <a:t>usullary</a:t>
            </a:r>
            <a:r>
              <a:rPr lang="en-US" sz="3500" dirty="0"/>
              <a:t> </a:t>
            </a:r>
            <a:r>
              <a:rPr lang="en-US" sz="3500" dirty="0" err="1"/>
              <a:t>bilen</a:t>
            </a:r>
            <a:r>
              <a:rPr lang="en-US" sz="3500" dirty="0"/>
              <a:t> </a:t>
            </a:r>
            <a:r>
              <a:rPr lang="en-US" sz="3500" dirty="0" err="1"/>
              <a:t>ölçemek</a:t>
            </a:r>
            <a:r>
              <a:rPr lang="en-US" sz="3500" dirty="0"/>
              <a:t> </a:t>
            </a:r>
            <a:r>
              <a:rPr lang="en-US" sz="3500" dirty="0" err="1"/>
              <a:t>bolar</a:t>
            </a:r>
            <a:r>
              <a:rPr lang="en-US" sz="3500" dirty="0"/>
              <a:t>. </a:t>
            </a:r>
            <a:r>
              <a:rPr lang="en-US" sz="3500" dirty="0" err="1"/>
              <a:t>Çyzygyň</a:t>
            </a:r>
            <a:r>
              <a:rPr lang="en-US" sz="3500" dirty="0"/>
              <a:t> </a:t>
            </a:r>
            <a:r>
              <a:rPr lang="en-US" sz="3500" dirty="0" err="1"/>
              <a:t>uzynlygyny</a:t>
            </a:r>
            <a:r>
              <a:rPr lang="en-US" sz="3500" dirty="0"/>
              <a:t> </a:t>
            </a:r>
            <a:r>
              <a:rPr lang="en-US" sz="3500" dirty="0" err="1"/>
              <a:t>gönüden-göni</a:t>
            </a:r>
            <a:r>
              <a:rPr lang="en-US" sz="3500" dirty="0"/>
              <a:t> </a:t>
            </a:r>
            <a:r>
              <a:rPr lang="en-US" sz="3500" dirty="0" err="1"/>
              <a:t>usuly</a:t>
            </a:r>
            <a:r>
              <a:rPr lang="en-US" sz="3500" dirty="0"/>
              <a:t> </a:t>
            </a:r>
            <a:r>
              <a:rPr lang="en-US" sz="3500" dirty="0" err="1"/>
              <a:t>bilen</a:t>
            </a:r>
            <a:r>
              <a:rPr lang="en-US" sz="3500" dirty="0"/>
              <a:t>  </a:t>
            </a:r>
            <a:r>
              <a:rPr lang="en-US" sz="3500" dirty="0" err="1"/>
              <a:t>ölçemekde</a:t>
            </a:r>
            <a:r>
              <a:rPr lang="en-US" sz="3500" dirty="0"/>
              <a:t> </a:t>
            </a:r>
            <a:r>
              <a:rPr lang="en-US" sz="3500" dirty="0" err="1"/>
              <a:t>uzynlyk</a:t>
            </a:r>
            <a:r>
              <a:rPr lang="en-US" sz="3500" dirty="0"/>
              <a:t> </a:t>
            </a:r>
            <a:r>
              <a:rPr lang="en-US" sz="3500" dirty="0" err="1"/>
              <a:t>ölçeýji</a:t>
            </a:r>
            <a:r>
              <a:rPr lang="en-US" sz="3500" dirty="0"/>
              <a:t> </a:t>
            </a:r>
            <a:r>
              <a:rPr lang="en-US" sz="3500" dirty="0" err="1"/>
              <a:t>gurallary</a:t>
            </a:r>
            <a:r>
              <a:rPr lang="en-US" sz="3500" dirty="0"/>
              <a:t> </a:t>
            </a:r>
            <a:r>
              <a:rPr lang="en-US" sz="3500" dirty="0" err="1"/>
              <a:t>çyzygyň</a:t>
            </a:r>
            <a:r>
              <a:rPr lang="en-US" sz="3500" dirty="0"/>
              <a:t> </a:t>
            </a:r>
            <a:r>
              <a:rPr lang="en-US" sz="3500" dirty="0" err="1"/>
              <a:t>üstünde</a:t>
            </a:r>
            <a:r>
              <a:rPr lang="en-US" sz="3500" dirty="0"/>
              <a:t> </a:t>
            </a:r>
            <a:r>
              <a:rPr lang="en-US" sz="3500" dirty="0" err="1"/>
              <a:t>durmak</a:t>
            </a:r>
            <a:r>
              <a:rPr lang="en-US" sz="3500" dirty="0"/>
              <a:t> </a:t>
            </a:r>
            <a:r>
              <a:rPr lang="en-US" sz="3500" dirty="0" err="1"/>
              <a:t>bilen</a:t>
            </a:r>
            <a:r>
              <a:rPr lang="en-US" sz="3500" dirty="0"/>
              <a:t> </a:t>
            </a:r>
            <a:r>
              <a:rPr lang="en-US" sz="3500" dirty="0" err="1"/>
              <a:t>iş</a:t>
            </a:r>
            <a:r>
              <a:rPr lang="en-US" sz="3500" dirty="0"/>
              <a:t> </a:t>
            </a:r>
            <a:r>
              <a:rPr lang="en-US" sz="3500" dirty="0" err="1"/>
              <a:t>geçirilýär</a:t>
            </a:r>
            <a:r>
              <a:rPr lang="en-US" sz="3500" dirty="0"/>
              <a:t>. </a:t>
            </a:r>
            <a:r>
              <a:rPr lang="en-US" sz="3500" dirty="0" err="1"/>
              <a:t>Muňa</a:t>
            </a:r>
            <a:r>
              <a:rPr lang="en-US" sz="3500" dirty="0"/>
              <a:t>  </a:t>
            </a:r>
            <a:r>
              <a:rPr lang="en-US" sz="3500" dirty="0" err="1"/>
              <a:t>mysal</a:t>
            </a:r>
            <a:r>
              <a:rPr lang="en-US" sz="3500" dirty="0"/>
              <a:t> </a:t>
            </a:r>
            <a:r>
              <a:rPr lang="en-US" sz="3500" dirty="0" err="1"/>
              <a:t>edip</a:t>
            </a:r>
            <a:r>
              <a:rPr lang="en-US" sz="3500" dirty="0"/>
              <a:t>, </a:t>
            </a:r>
            <a:r>
              <a:rPr lang="en-US" sz="3500" dirty="0" err="1"/>
              <a:t>çyzygyň</a:t>
            </a:r>
            <a:r>
              <a:rPr lang="en-US" sz="3500" dirty="0"/>
              <a:t> </a:t>
            </a:r>
            <a:r>
              <a:rPr lang="en-US" sz="3500" dirty="0" err="1"/>
              <a:t>uzynlygynyň</a:t>
            </a:r>
            <a:r>
              <a:rPr lang="en-US" sz="3500" dirty="0"/>
              <a:t> </a:t>
            </a:r>
            <a:r>
              <a:rPr lang="en-US" sz="3500" dirty="0" err="1"/>
              <a:t>ölçeg</a:t>
            </a:r>
            <a:r>
              <a:rPr lang="en-US" sz="3500" dirty="0"/>
              <a:t> </a:t>
            </a:r>
            <a:r>
              <a:rPr lang="en-US" sz="3500" dirty="0" err="1"/>
              <a:t>lentasynyň</a:t>
            </a:r>
            <a:r>
              <a:rPr lang="en-US" sz="3500" dirty="0"/>
              <a:t>, </a:t>
            </a:r>
            <a:r>
              <a:rPr lang="en-US" sz="3500" dirty="0" err="1"/>
              <a:t>optiki</a:t>
            </a:r>
            <a:r>
              <a:rPr lang="en-US" sz="3500" dirty="0"/>
              <a:t> we </a:t>
            </a:r>
            <a:r>
              <a:rPr lang="en-US" sz="3500" dirty="0" err="1"/>
              <a:t>fiziki</a:t>
            </a:r>
            <a:r>
              <a:rPr lang="en-US" sz="3500" dirty="0"/>
              <a:t> </a:t>
            </a:r>
            <a:r>
              <a:rPr lang="en-US" sz="3500" dirty="0" err="1"/>
              <a:t>uzakölçeýjileriň</a:t>
            </a:r>
            <a:r>
              <a:rPr lang="en-US" sz="3500" dirty="0"/>
              <a:t>, </a:t>
            </a:r>
            <a:r>
              <a:rPr lang="en-US" sz="3500" dirty="0" err="1"/>
              <a:t>inwar</a:t>
            </a:r>
            <a:r>
              <a:rPr lang="en-US" sz="3500" dirty="0"/>
              <a:t> </a:t>
            </a:r>
            <a:r>
              <a:rPr lang="en-US" sz="3500" dirty="0" err="1"/>
              <a:t>siminiň</a:t>
            </a:r>
            <a:r>
              <a:rPr lang="en-US" sz="3500" dirty="0"/>
              <a:t> we </a:t>
            </a:r>
            <a:r>
              <a:rPr lang="en-US" sz="3500" dirty="0" err="1"/>
              <a:t>ş.m</a:t>
            </a:r>
            <a:r>
              <a:rPr lang="en-US" sz="3500" dirty="0"/>
              <a:t>. </a:t>
            </a:r>
            <a:r>
              <a:rPr lang="en-US" sz="3500" dirty="0" err="1"/>
              <a:t>kömegi</a:t>
            </a:r>
            <a:r>
              <a:rPr lang="en-US" sz="3500" dirty="0"/>
              <a:t> </a:t>
            </a:r>
            <a:r>
              <a:rPr lang="en-US" sz="3500" dirty="0" err="1"/>
              <a:t>bilen</a:t>
            </a:r>
            <a:r>
              <a:rPr lang="en-US" sz="3500" dirty="0"/>
              <a:t> </a:t>
            </a:r>
            <a:r>
              <a:rPr lang="en-US" sz="3500" dirty="0" err="1"/>
              <a:t>ölçenilmegini</a:t>
            </a:r>
            <a:r>
              <a:rPr lang="en-US" sz="3500" dirty="0"/>
              <a:t> </a:t>
            </a:r>
            <a:r>
              <a:rPr lang="en-US" sz="3500" dirty="0" err="1"/>
              <a:t>getirmek</a:t>
            </a:r>
            <a:r>
              <a:rPr lang="en-US" sz="3500" dirty="0"/>
              <a:t> </a:t>
            </a:r>
            <a:r>
              <a:rPr lang="en-US" sz="3500" dirty="0" err="1"/>
              <a:t>bolar</a:t>
            </a:r>
            <a:r>
              <a:rPr lang="en-US" sz="3500" dirty="0"/>
              <a:t>. </a:t>
            </a:r>
            <a:r>
              <a:rPr lang="en-US" sz="3500" dirty="0" err="1"/>
              <a:t>Gytaklaýyn</a:t>
            </a:r>
            <a:r>
              <a:rPr lang="en-US" sz="3500" dirty="0"/>
              <a:t> </a:t>
            </a:r>
            <a:r>
              <a:rPr lang="en-US" sz="3500" dirty="0" err="1"/>
              <a:t>ölçemekde</a:t>
            </a:r>
            <a:r>
              <a:rPr lang="en-US" sz="3500" dirty="0"/>
              <a:t> </a:t>
            </a:r>
            <a:r>
              <a:rPr lang="en-US" sz="3500" dirty="0" err="1"/>
              <a:t>haýsy</a:t>
            </a:r>
            <a:r>
              <a:rPr lang="en-US" sz="3500" dirty="0"/>
              <a:t> hem </a:t>
            </a:r>
            <a:r>
              <a:rPr lang="en-US" sz="3500" dirty="0" err="1"/>
              <a:t>bolsa</a:t>
            </a:r>
            <a:r>
              <a:rPr lang="en-US" sz="3500" dirty="0"/>
              <a:t> </a:t>
            </a:r>
            <a:r>
              <a:rPr lang="en-US" sz="3500" dirty="0" err="1"/>
              <a:t>başga</a:t>
            </a:r>
            <a:r>
              <a:rPr lang="en-US" sz="3500" dirty="0"/>
              <a:t> </a:t>
            </a:r>
            <a:r>
              <a:rPr lang="en-US" sz="3500" dirty="0" err="1"/>
              <a:t>elementleri</a:t>
            </a:r>
            <a:r>
              <a:rPr lang="en-US" sz="3500" dirty="0"/>
              <a:t> </a:t>
            </a:r>
            <a:r>
              <a:rPr lang="en-US" sz="3500" dirty="0" err="1"/>
              <a:t>ölçemek</a:t>
            </a:r>
            <a:r>
              <a:rPr lang="en-US" sz="3500" dirty="0"/>
              <a:t>, </a:t>
            </a:r>
            <a:r>
              <a:rPr lang="en-US" sz="3500" dirty="0" err="1"/>
              <a:t>şeýle</a:t>
            </a:r>
            <a:r>
              <a:rPr lang="en-US" sz="3500" dirty="0"/>
              <a:t>-de </a:t>
            </a:r>
            <a:r>
              <a:rPr lang="en-US" sz="3500" dirty="0" err="1"/>
              <a:t>ölçenýän</a:t>
            </a:r>
            <a:r>
              <a:rPr lang="en-US" sz="3500" dirty="0"/>
              <a:t> </a:t>
            </a:r>
            <a:r>
              <a:rPr lang="en-US" sz="3500" dirty="0" err="1"/>
              <a:t>çyzygynyň</a:t>
            </a:r>
            <a:r>
              <a:rPr lang="en-US" sz="3500" dirty="0"/>
              <a:t> </a:t>
            </a:r>
            <a:r>
              <a:rPr lang="en-US" sz="3500" dirty="0" err="1"/>
              <a:t>uzynlygyny</a:t>
            </a:r>
            <a:r>
              <a:rPr lang="en-US" sz="3500" dirty="0"/>
              <a:t> </a:t>
            </a:r>
            <a:r>
              <a:rPr lang="en-US" sz="3500" dirty="0" err="1"/>
              <a:t>funksional</a:t>
            </a:r>
            <a:r>
              <a:rPr lang="en-US" sz="3500" dirty="0"/>
              <a:t> </a:t>
            </a:r>
            <a:r>
              <a:rPr lang="en-US" sz="3500" dirty="0" err="1"/>
              <a:t>baglanyşykly</a:t>
            </a:r>
            <a:r>
              <a:rPr lang="en-US" sz="3500" dirty="0"/>
              <a:t> </a:t>
            </a:r>
            <a:r>
              <a:rPr lang="en-US" sz="3500" dirty="0" err="1"/>
              <a:t>formulalary</a:t>
            </a:r>
            <a:r>
              <a:rPr lang="en-US" sz="3500" dirty="0"/>
              <a:t> </a:t>
            </a:r>
            <a:r>
              <a:rPr lang="en-US" sz="3500" dirty="0" err="1"/>
              <a:t>ulanyp</a:t>
            </a:r>
            <a:r>
              <a:rPr lang="en-US" sz="3500" dirty="0"/>
              <a:t> </a:t>
            </a:r>
            <a:r>
              <a:rPr lang="en-US" sz="3500" dirty="0" err="1"/>
              <a:t>hasaplamak</a:t>
            </a:r>
            <a:r>
              <a:rPr lang="en-US" sz="3500" dirty="0"/>
              <a:t> </a:t>
            </a:r>
            <a:r>
              <a:rPr lang="en-US" sz="3500" dirty="0" err="1"/>
              <a:t>bilen</a:t>
            </a:r>
            <a:r>
              <a:rPr lang="en-US" sz="3500" dirty="0"/>
              <a:t> </a:t>
            </a:r>
            <a:r>
              <a:rPr lang="en-US" sz="3500" dirty="0" err="1"/>
              <a:t>kesgitleýärler</a:t>
            </a:r>
            <a:r>
              <a:rPr lang="en-US" sz="3500" dirty="0"/>
              <a:t>. </a:t>
            </a:r>
            <a:r>
              <a:rPr lang="en-US" sz="3500" dirty="0" err="1"/>
              <a:t>Mysal</a:t>
            </a:r>
            <a:r>
              <a:rPr lang="en-US" sz="3500" dirty="0"/>
              <a:t> </a:t>
            </a:r>
            <a:r>
              <a:rPr lang="en-US" sz="3500" dirty="0" err="1"/>
              <a:t>edip</a:t>
            </a:r>
            <a:r>
              <a:rPr lang="en-US" sz="3500" dirty="0"/>
              <a:t>, </a:t>
            </a:r>
            <a:r>
              <a:rPr lang="en-US" sz="3500" dirty="0" err="1"/>
              <a:t>çyzygyň</a:t>
            </a:r>
            <a:r>
              <a:rPr lang="en-US" sz="3500" dirty="0"/>
              <a:t> </a:t>
            </a:r>
            <a:r>
              <a:rPr lang="en-US" sz="3500" dirty="0" err="1"/>
              <a:t>başlangyç</a:t>
            </a:r>
            <a:r>
              <a:rPr lang="en-US" sz="3500" dirty="0"/>
              <a:t> we </a:t>
            </a:r>
            <a:r>
              <a:rPr lang="en-US" sz="3500" dirty="0" err="1"/>
              <a:t>ahyrky</a:t>
            </a:r>
            <a:r>
              <a:rPr lang="en-US" sz="3500" dirty="0"/>
              <a:t> </a:t>
            </a:r>
            <a:r>
              <a:rPr lang="en-US" sz="3500" dirty="0" err="1"/>
              <a:t>nokatlarynyň</a:t>
            </a:r>
            <a:r>
              <a:rPr lang="en-US" sz="3500" dirty="0"/>
              <a:t> </a:t>
            </a:r>
            <a:r>
              <a:rPr lang="en-US" sz="3500" dirty="0" err="1"/>
              <a:t>gönüburçly</a:t>
            </a:r>
            <a:r>
              <a:rPr lang="en-US" sz="3500" dirty="0"/>
              <a:t> </a:t>
            </a:r>
            <a:r>
              <a:rPr lang="en-US" sz="3500" dirty="0" err="1"/>
              <a:t>koordinatlary</a:t>
            </a:r>
            <a:r>
              <a:rPr lang="en-US" sz="3500" dirty="0"/>
              <a:t> </a:t>
            </a:r>
            <a:r>
              <a:rPr lang="en-US" sz="3500" dirty="0" err="1"/>
              <a:t>boýunça</a:t>
            </a:r>
            <a:r>
              <a:rPr lang="en-US" sz="3500" dirty="0"/>
              <a:t>, </a:t>
            </a:r>
            <a:r>
              <a:rPr lang="en-US" sz="3500" dirty="0" err="1"/>
              <a:t>Pifagoryň</a:t>
            </a:r>
            <a:r>
              <a:rPr lang="en-US" sz="3500" dirty="0"/>
              <a:t> </a:t>
            </a:r>
            <a:r>
              <a:rPr lang="en-US" sz="3500" dirty="0" err="1"/>
              <a:t>teoremasynyň</a:t>
            </a:r>
            <a:r>
              <a:rPr lang="en-US" sz="3500" dirty="0"/>
              <a:t> </a:t>
            </a:r>
            <a:r>
              <a:rPr lang="en-US" sz="3500" dirty="0" err="1"/>
              <a:t>formulasyny</a:t>
            </a:r>
            <a:r>
              <a:rPr lang="en-US" sz="3500" dirty="0"/>
              <a:t> (a2+b2=c2) </a:t>
            </a:r>
            <a:r>
              <a:rPr lang="en-US" sz="3500" dirty="0" err="1"/>
              <a:t>ulanyp</a:t>
            </a:r>
            <a:r>
              <a:rPr lang="en-US" sz="3500" dirty="0"/>
              <a:t> </a:t>
            </a:r>
            <a:r>
              <a:rPr lang="en-US" sz="3500" dirty="0" err="1"/>
              <a:t>hasaplanşyny</a:t>
            </a:r>
            <a:r>
              <a:rPr lang="en-US" sz="3500" dirty="0"/>
              <a:t>, </a:t>
            </a:r>
            <a:r>
              <a:rPr lang="en-US" sz="3500" dirty="0" err="1"/>
              <a:t>şeýle</a:t>
            </a:r>
            <a:r>
              <a:rPr lang="en-US" sz="3500" dirty="0"/>
              <a:t>-de </a:t>
            </a:r>
            <a:r>
              <a:rPr lang="en-US" sz="3500" dirty="0" err="1"/>
              <a:t>çyzygyň</a:t>
            </a:r>
            <a:r>
              <a:rPr lang="en-US" sz="3500" dirty="0"/>
              <a:t> </a:t>
            </a:r>
            <a:r>
              <a:rPr lang="en-US" sz="3500" dirty="0" err="1"/>
              <a:t>uzynlygynyň</a:t>
            </a:r>
            <a:r>
              <a:rPr lang="en-US" sz="3500" dirty="0"/>
              <a:t> </a:t>
            </a:r>
            <a:r>
              <a:rPr lang="en-US" sz="3500" dirty="0" err="1"/>
              <a:t>iki</a:t>
            </a:r>
            <a:r>
              <a:rPr lang="en-US" sz="3500" dirty="0"/>
              <a:t> </a:t>
            </a:r>
            <a:r>
              <a:rPr lang="en-US" sz="3500" dirty="0" err="1"/>
              <a:t>tarap</a:t>
            </a:r>
            <a:r>
              <a:rPr lang="en-US" sz="3500" dirty="0"/>
              <a:t> we </a:t>
            </a:r>
            <a:r>
              <a:rPr lang="en-US" sz="3500" dirty="0" err="1"/>
              <a:t>olaryň</a:t>
            </a:r>
            <a:r>
              <a:rPr lang="en-US" sz="3500" dirty="0"/>
              <a:t> </a:t>
            </a:r>
            <a:r>
              <a:rPr lang="en-US" sz="3500" dirty="0" err="1"/>
              <a:t>arasyndaky</a:t>
            </a:r>
            <a:r>
              <a:rPr lang="en-US" sz="3500" dirty="0"/>
              <a:t> </a:t>
            </a:r>
            <a:r>
              <a:rPr lang="en-US" sz="3500" dirty="0" err="1"/>
              <a:t>burç</a:t>
            </a:r>
            <a:r>
              <a:rPr lang="en-US" sz="3500" dirty="0"/>
              <a:t> </a:t>
            </a:r>
            <a:r>
              <a:rPr lang="en-US" sz="3500" dirty="0" err="1"/>
              <a:t>boýunça</a:t>
            </a:r>
            <a:r>
              <a:rPr lang="en-US" sz="3500" dirty="0"/>
              <a:t>, </a:t>
            </a:r>
            <a:r>
              <a:rPr lang="en-US" sz="3500" dirty="0" err="1"/>
              <a:t>kosinuslar</a:t>
            </a:r>
            <a:r>
              <a:rPr lang="en-US" sz="3500" dirty="0"/>
              <a:t> </a:t>
            </a:r>
            <a:r>
              <a:rPr lang="en-US" sz="3500" dirty="0" err="1"/>
              <a:t>teoremasyny</a:t>
            </a:r>
            <a:r>
              <a:rPr lang="en-US" sz="3500" dirty="0"/>
              <a:t> </a:t>
            </a:r>
            <a:r>
              <a:rPr lang="en-US" sz="3500" dirty="0" err="1"/>
              <a:t>ulanyp</a:t>
            </a:r>
            <a:r>
              <a:rPr lang="en-US" sz="3500" dirty="0"/>
              <a:t> </a:t>
            </a:r>
            <a:r>
              <a:rPr lang="en-US" sz="3500" dirty="0" err="1"/>
              <a:t>kesgitlenişini</a:t>
            </a:r>
            <a:r>
              <a:rPr lang="en-US" sz="3500" dirty="0"/>
              <a:t> </a:t>
            </a:r>
            <a:r>
              <a:rPr lang="en-US" sz="3500" dirty="0" err="1"/>
              <a:t>getirmek</a:t>
            </a:r>
            <a:r>
              <a:rPr lang="en-US" sz="3500" dirty="0"/>
              <a:t> </a:t>
            </a:r>
            <a:r>
              <a:rPr lang="en-US" sz="3500" dirty="0" err="1"/>
              <a:t>bolar</a:t>
            </a:r>
            <a:r>
              <a:rPr lang="en-US" sz="3500" dirty="0"/>
              <a:t>.</a:t>
            </a:r>
            <a:endParaRPr lang="ru-RU" sz="3500" dirty="0"/>
          </a:p>
        </p:txBody>
      </p:sp>
      <p:sp>
        <p:nvSpPr>
          <p:cNvPr id="5" name="Прямоугольник 4"/>
          <p:cNvSpPr/>
          <p:nvPr/>
        </p:nvSpPr>
        <p:spPr>
          <a:xfrm>
            <a:off x="5958775" y="3275112"/>
            <a:ext cx="274434" cy="523220"/>
          </a:xfrm>
          <a:prstGeom prst="rect">
            <a:avLst/>
          </a:prstGeom>
        </p:spPr>
        <p:txBody>
          <a:bodyPr wrap="none">
            <a:spAutoFit/>
          </a:bodyPr>
          <a:lstStyle/>
          <a:p>
            <a:pPr algn="ctr">
              <a:spcAft>
                <a:spcPts val="0"/>
              </a:spcAft>
            </a:pPr>
            <a:r>
              <a:rPr lang="en-US" sz="2800" b="1" dirty="0" smtClean="0">
                <a:latin typeface="Times New Roman" panose="02020603050405020304" pitchFamily="18" charset="0"/>
                <a:ea typeface="Times New Roman" panose="02020603050405020304" pitchFamily="18" charset="0"/>
              </a:rPr>
              <a:t> </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23960"/>
            <a:ext cx="10515600" cy="1325563"/>
          </a:xfrm>
        </p:spPr>
        <p:txBody>
          <a:bodyPr/>
          <a:lstStyle/>
          <a:p>
            <a:endParaRPr lang="ru-RU"/>
          </a:p>
        </p:txBody>
      </p:sp>
      <p:pic>
        <p:nvPicPr>
          <p:cNvPr id="4" name="Объект 3"/>
          <p:cNvPicPr>
            <a:picLocks noGrp="1" noChangeAspect="1"/>
          </p:cNvPicPr>
          <p:nvPr>
            <p:ph idx="1"/>
          </p:nvPr>
        </p:nvPicPr>
        <p:blipFill>
          <a:blip r:embed="rId2"/>
          <a:stretch>
            <a:fillRect/>
          </a:stretch>
        </p:blipFill>
        <p:spPr>
          <a:xfrm>
            <a:off x="1692998" y="1394233"/>
            <a:ext cx="8139066" cy="3693815"/>
          </a:xfrm>
          <a:prstGeom prst="rect">
            <a:avLst/>
          </a:prstGeom>
        </p:spPr>
      </p:pic>
      <p:pic>
        <p:nvPicPr>
          <p:cNvPr id="5" name="Рисунок 4"/>
          <p:cNvPicPr>
            <a:picLocks noChangeAspect="1"/>
          </p:cNvPicPr>
          <p:nvPr/>
        </p:nvPicPr>
        <p:blipFill>
          <a:blip r:embed="rId3"/>
          <a:stretch>
            <a:fillRect/>
          </a:stretch>
        </p:blipFill>
        <p:spPr>
          <a:xfrm>
            <a:off x="4155540" y="5380678"/>
            <a:ext cx="6790100" cy="539785"/>
          </a:xfrm>
          <a:prstGeom prst="rect">
            <a:avLst/>
          </a:prstGeom>
        </p:spPr>
      </p:pic>
    </p:spTree>
    <p:extLst>
      <p:ext uri="{BB962C8B-B14F-4D97-AF65-F5344CB8AC3E}">
        <p14:creationId xmlns:p14="http://schemas.microsoft.com/office/powerpoint/2010/main" val="1572658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746" y="-88674"/>
            <a:ext cx="10515600" cy="758630"/>
          </a:xfrm>
        </p:spPr>
        <p:txBody>
          <a:bodyPr/>
          <a:lstStyle/>
          <a:p>
            <a:endParaRPr lang="ru-RU" dirty="0"/>
          </a:p>
        </p:txBody>
      </p:sp>
      <p:sp>
        <p:nvSpPr>
          <p:cNvPr id="5" name="Прямоугольник 4"/>
          <p:cNvSpPr/>
          <p:nvPr/>
        </p:nvSpPr>
        <p:spPr>
          <a:xfrm>
            <a:off x="5958772" y="3275112"/>
            <a:ext cx="274434" cy="954107"/>
          </a:xfrm>
          <a:prstGeom prst="rect">
            <a:avLst/>
          </a:prstGeom>
        </p:spPr>
        <p:txBody>
          <a:bodyPr wrap="none">
            <a:spAutoFit/>
          </a:bodyPr>
          <a:lstStyle/>
          <a:p>
            <a:pPr algn="ctr">
              <a:spcAft>
                <a:spcPts val="0"/>
              </a:spcAft>
            </a:pPr>
            <a:endParaRPr lang="en-US" sz="1400" b="1" dirty="0" smtClean="0">
              <a:latin typeface="Times New Roman" panose="02020603050405020304" pitchFamily="18" charset="0"/>
              <a:ea typeface="Times New Roman" panose="02020603050405020304" pitchFamily="18" charset="0"/>
            </a:endParaRPr>
          </a:p>
          <a:p>
            <a:pPr algn="ctr">
              <a:spcAft>
                <a:spcPts val="0"/>
              </a:spcAft>
            </a:pPr>
            <a:endParaRPr lang="en-US" sz="1400" b="1" dirty="0">
              <a:latin typeface="Times New Roman" panose="02020603050405020304" pitchFamily="18" charset="0"/>
              <a:ea typeface="Times New Roman" panose="02020603050405020304" pitchFamily="18" charset="0"/>
            </a:endParaRPr>
          </a:p>
          <a:p>
            <a:pPr algn="ctr">
              <a:spcAft>
                <a:spcPts val="0"/>
              </a:spcAft>
            </a:pPr>
            <a:r>
              <a:rPr lang="en-US" sz="2800" b="1" dirty="0" smtClean="0">
                <a:latin typeface="Times New Roman" panose="02020603050405020304" pitchFamily="18" charset="0"/>
                <a:ea typeface="Times New Roman" panose="02020603050405020304" pitchFamily="18" charset="0"/>
              </a:rPr>
              <a:t> </a:t>
            </a:r>
            <a:endParaRPr lang="ru-RU" sz="2800" dirty="0">
              <a:effectLst/>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838200" y="832920"/>
            <a:ext cx="10577146" cy="5513560"/>
          </a:xfrm>
        </p:spPr>
        <p:txBody>
          <a:bodyPr>
            <a:normAutofit fontScale="92500" lnSpcReduction="20000"/>
          </a:bodyPr>
          <a:lstStyle/>
          <a:p>
            <a:pPr algn="just"/>
            <a:r>
              <a:rPr lang="tk-TM" dirty="0" smtClean="0"/>
              <a:t>     </a:t>
            </a:r>
            <a:r>
              <a:rPr lang="en-US" sz="3000" dirty="0" err="1" smtClean="0"/>
              <a:t>Ölçeg</a:t>
            </a:r>
            <a:r>
              <a:rPr lang="en-US" sz="3000" dirty="0" smtClean="0"/>
              <a:t> </a:t>
            </a:r>
            <a:r>
              <a:rPr lang="en-US" sz="3000" dirty="0" err="1"/>
              <a:t>lentasy</a:t>
            </a:r>
            <a:r>
              <a:rPr lang="en-US" sz="3000" dirty="0"/>
              <a:t> </a:t>
            </a:r>
            <a:r>
              <a:rPr lang="en-US" sz="3000" dirty="0" err="1"/>
              <a:t>bu</a:t>
            </a:r>
            <a:r>
              <a:rPr lang="en-US" sz="3000" dirty="0"/>
              <a:t>, </a:t>
            </a:r>
            <a:r>
              <a:rPr lang="en-US" sz="3000" dirty="0" err="1"/>
              <a:t>ýuka</a:t>
            </a:r>
            <a:r>
              <a:rPr lang="en-US" sz="3000" dirty="0"/>
              <a:t> </a:t>
            </a:r>
            <a:r>
              <a:rPr lang="en-US" sz="3000" dirty="0" err="1"/>
              <a:t>polat</a:t>
            </a:r>
            <a:r>
              <a:rPr lang="en-US" sz="3000" dirty="0"/>
              <a:t> </a:t>
            </a:r>
            <a:r>
              <a:rPr lang="en-US" sz="3000" dirty="0" err="1"/>
              <a:t>lenta</a:t>
            </a:r>
            <a:r>
              <a:rPr lang="en-US" sz="3000" dirty="0"/>
              <a:t> </a:t>
            </a:r>
            <a:r>
              <a:rPr lang="en-US" sz="3000" dirty="0" err="1"/>
              <a:t>bolup</a:t>
            </a:r>
            <a:r>
              <a:rPr lang="en-US" sz="3000" dirty="0"/>
              <a:t> (2.13-nji 1 </a:t>
            </a:r>
            <a:r>
              <a:rPr lang="en-US" sz="3000" dirty="0" err="1"/>
              <a:t>surat</a:t>
            </a:r>
            <a:r>
              <a:rPr lang="en-US" sz="3000" dirty="0"/>
              <a:t>), </a:t>
            </a:r>
            <a:r>
              <a:rPr lang="en-US" sz="3000" dirty="0" err="1"/>
              <a:t>onuň</a:t>
            </a:r>
            <a:r>
              <a:rPr lang="en-US" sz="3000" dirty="0"/>
              <a:t> </a:t>
            </a:r>
            <a:r>
              <a:rPr lang="en-US" sz="3000" dirty="0" err="1"/>
              <a:t>uzynlygy</a:t>
            </a:r>
            <a:r>
              <a:rPr lang="en-US" sz="3000" dirty="0"/>
              <a:t> 20 </a:t>
            </a:r>
            <a:r>
              <a:rPr lang="en-US" sz="3000" dirty="0" err="1"/>
              <a:t>metr</a:t>
            </a:r>
            <a:r>
              <a:rPr lang="en-US" sz="3000" dirty="0"/>
              <a:t>, </a:t>
            </a:r>
            <a:r>
              <a:rPr lang="en-US" sz="3000" dirty="0" err="1"/>
              <a:t>ini</a:t>
            </a:r>
            <a:r>
              <a:rPr lang="en-US" sz="3000" dirty="0"/>
              <a:t> 10-15 mm we </a:t>
            </a:r>
            <a:r>
              <a:rPr lang="en-US" sz="3000" dirty="0" err="1"/>
              <a:t>galyňlygy</a:t>
            </a:r>
            <a:r>
              <a:rPr lang="en-US" sz="3000" dirty="0"/>
              <a:t> 0,4-0,5 mm-e </a:t>
            </a:r>
            <a:r>
              <a:rPr lang="en-US" sz="3000" dirty="0" err="1"/>
              <a:t>deňdir</a:t>
            </a:r>
            <a:r>
              <a:rPr lang="en-US" sz="3000" dirty="0"/>
              <a:t>. </a:t>
            </a:r>
            <a:r>
              <a:rPr lang="en-US" sz="3000" dirty="0" err="1"/>
              <a:t>Lentanyň</a:t>
            </a:r>
            <a:r>
              <a:rPr lang="en-US" sz="3000" dirty="0"/>
              <a:t> </a:t>
            </a:r>
            <a:r>
              <a:rPr lang="en-US" sz="3000" dirty="0" err="1"/>
              <a:t>ýanynda</a:t>
            </a:r>
            <a:r>
              <a:rPr lang="en-US" sz="3000" dirty="0"/>
              <a:t> </a:t>
            </a:r>
            <a:r>
              <a:rPr lang="en-US" sz="3000" dirty="0" err="1"/>
              <a:t>goşmaça</a:t>
            </a:r>
            <a:r>
              <a:rPr lang="en-US" sz="3000" dirty="0"/>
              <a:t> </a:t>
            </a:r>
            <a:r>
              <a:rPr lang="en-US" sz="3000" dirty="0" err="1"/>
              <a:t>halkaly</a:t>
            </a:r>
            <a:r>
              <a:rPr lang="en-US" sz="3000" dirty="0"/>
              <a:t> metal </a:t>
            </a:r>
            <a:r>
              <a:rPr lang="en-US" sz="3000" dirty="0" err="1"/>
              <a:t>gazyklar</a:t>
            </a:r>
            <a:r>
              <a:rPr lang="en-US" sz="3000" dirty="0"/>
              <a:t> (</a:t>
            </a:r>
            <a:r>
              <a:rPr lang="en-US" sz="3000" dirty="0" err="1"/>
              <a:t>çüýler</a:t>
            </a:r>
            <a:r>
              <a:rPr lang="en-US" sz="3000" dirty="0"/>
              <a:t>) </a:t>
            </a:r>
            <a:r>
              <a:rPr lang="en-US" sz="3000" dirty="0" err="1"/>
              <a:t>bolýar</a:t>
            </a:r>
            <a:r>
              <a:rPr lang="en-US" sz="3000" dirty="0"/>
              <a:t>(6.2.1-nji 2 </a:t>
            </a:r>
            <a:r>
              <a:rPr lang="en-US" sz="3000" dirty="0" err="1"/>
              <a:t>surat</a:t>
            </a:r>
            <a:r>
              <a:rPr lang="en-US" sz="3000" dirty="0"/>
              <a:t>). </a:t>
            </a:r>
            <a:r>
              <a:rPr lang="en-US" sz="3000" dirty="0" err="1"/>
              <a:t>Halkaly</a:t>
            </a:r>
            <a:r>
              <a:rPr lang="en-US" sz="3000" dirty="0"/>
              <a:t> </a:t>
            </a:r>
            <a:r>
              <a:rPr lang="en-US" sz="3000" dirty="0" err="1"/>
              <a:t>gazyklaryň</a:t>
            </a:r>
            <a:r>
              <a:rPr lang="en-US" sz="3000" dirty="0"/>
              <a:t> </a:t>
            </a:r>
            <a:r>
              <a:rPr lang="en-US" sz="3000" dirty="0" err="1"/>
              <a:t>sany</a:t>
            </a:r>
            <a:r>
              <a:rPr lang="en-US" sz="3000" dirty="0"/>
              <a:t> 6 </a:t>
            </a:r>
            <a:r>
              <a:rPr lang="en-US" sz="3000" dirty="0" err="1"/>
              <a:t>ýa</a:t>
            </a:r>
            <a:r>
              <a:rPr lang="en-US" sz="3000" dirty="0"/>
              <a:t>-da 11 </a:t>
            </a:r>
            <a:r>
              <a:rPr lang="en-US" sz="3000" dirty="0" err="1"/>
              <a:t>bolýar</a:t>
            </a:r>
            <a:r>
              <a:rPr lang="en-US" sz="3000" dirty="0"/>
              <a:t>. </a:t>
            </a:r>
            <a:r>
              <a:rPr lang="en-US" sz="3000" dirty="0" err="1"/>
              <a:t>Haçan</a:t>
            </a:r>
            <a:r>
              <a:rPr lang="en-US" sz="3000" dirty="0"/>
              <a:t>-da, </a:t>
            </a:r>
            <a:r>
              <a:rPr lang="en-US" sz="3000" dirty="0" err="1"/>
              <a:t>çyzygyň</a:t>
            </a:r>
            <a:r>
              <a:rPr lang="en-US" sz="3000" dirty="0"/>
              <a:t> </a:t>
            </a:r>
            <a:r>
              <a:rPr lang="en-US" sz="3000" dirty="0" err="1"/>
              <a:t>uzynlygy</a:t>
            </a:r>
            <a:r>
              <a:rPr lang="en-US" sz="3000" dirty="0"/>
              <a:t> 100 </a:t>
            </a:r>
            <a:r>
              <a:rPr lang="en-US" sz="3000" dirty="0" err="1"/>
              <a:t>metre</a:t>
            </a:r>
            <a:r>
              <a:rPr lang="en-US" sz="3000" dirty="0"/>
              <a:t> </a:t>
            </a:r>
            <a:r>
              <a:rPr lang="en-US" sz="3000" dirty="0" err="1"/>
              <a:t>çenli</a:t>
            </a:r>
            <a:r>
              <a:rPr lang="en-US" sz="3000" dirty="0"/>
              <a:t> </a:t>
            </a:r>
            <a:r>
              <a:rPr lang="en-US" sz="3000" dirty="0" err="1"/>
              <a:t>bolsa</a:t>
            </a:r>
            <a:r>
              <a:rPr lang="en-US" sz="3000" dirty="0"/>
              <a:t> 6 </a:t>
            </a:r>
            <a:r>
              <a:rPr lang="en-US" sz="3000" dirty="0" err="1"/>
              <a:t>sany</a:t>
            </a:r>
            <a:r>
              <a:rPr lang="en-US" sz="3000" dirty="0"/>
              <a:t>, </a:t>
            </a:r>
            <a:r>
              <a:rPr lang="en-US" sz="3000" dirty="0" err="1"/>
              <a:t>eger</a:t>
            </a:r>
            <a:r>
              <a:rPr lang="en-US" sz="3000" dirty="0"/>
              <a:t>-de  </a:t>
            </a:r>
            <a:r>
              <a:rPr lang="en-US" sz="3000" dirty="0" err="1"/>
              <a:t>ondan</a:t>
            </a:r>
            <a:r>
              <a:rPr lang="en-US" sz="3000" dirty="0"/>
              <a:t> </a:t>
            </a:r>
            <a:r>
              <a:rPr lang="en-US" sz="3000" dirty="0" err="1"/>
              <a:t>köp</a:t>
            </a:r>
            <a:r>
              <a:rPr lang="en-US" sz="3000" dirty="0"/>
              <a:t> </a:t>
            </a:r>
            <a:r>
              <a:rPr lang="en-US" sz="3000" dirty="0" err="1"/>
              <a:t>bolsa</a:t>
            </a:r>
            <a:r>
              <a:rPr lang="en-US" sz="3000" dirty="0"/>
              <a:t>, 11 </a:t>
            </a:r>
            <a:r>
              <a:rPr lang="en-US" sz="3000" dirty="0" err="1"/>
              <a:t>sany</a:t>
            </a:r>
            <a:r>
              <a:rPr lang="en-US" sz="3000" dirty="0"/>
              <a:t> </a:t>
            </a:r>
            <a:r>
              <a:rPr lang="en-US" sz="3000" dirty="0" err="1"/>
              <a:t>gazykly</a:t>
            </a:r>
            <a:r>
              <a:rPr lang="en-US" sz="3000" dirty="0"/>
              <a:t> </a:t>
            </a:r>
            <a:r>
              <a:rPr lang="en-US" sz="3000" dirty="0" err="1"/>
              <a:t>halka</a:t>
            </a:r>
            <a:r>
              <a:rPr lang="en-US" sz="3000" dirty="0"/>
              <a:t> </a:t>
            </a:r>
            <a:r>
              <a:rPr lang="en-US" sz="3000" dirty="0" err="1"/>
              <a:t>ulanylýar</a:t>
            </a:r>
            <a:r>
              <a:rPr lang="en-US" sz="3000" dirty="0"/>
              <a:t>. </a:t>
            </a:r>
            <a:r>
              <a:rPr lang="en-US" sz="3000" dirty="0" err="1"/>
              <a:t>Halkaly</a:t>
            </a:r>
            <a:r>
              <a:rPr lang="en-US" sz="3000" dirty="0"/>
              <a:t> </a:t>
            </a:r>
            <a:r>
              <a:rPr lang="en-US" sz="3000" dirty="0" err="1"/>
              <a:t>gazyklar</a:t>
            </a:r>
            <a:r>
              <a:rPr lang="en-US" sz="3000" dirty="0"/>
              <a:t> metal (</a:t>
            </a:r>
            <a:r>
              <a:rPr lang="en-US" sz="3000" dirty="0" err="1"/>
              <a:t>polat</a:t>
            </a:r>
            <a:r>
              <a:rPr lang="en-US" sz="3000" dirty="0"/>
              <a:t>) </a:t>
            </a:r>
            <a:r>
              <a:rPr lang="en-US" sz="3000" dirty="0" err="1"/>
              <a:t>siminden</a:t>
            </a:r>
            <a:r>
              <a:rPr lang="en-US" sz="3000" dirty="0"/>
              <a:t> </a:t>
            </a:r>
            <a:r>
              <a:rPr lang="en-US" sz="3000" dirty="0" err="1"/>
              <a:t>ýasalyp</a:t>
            </a:r>
            <a:r>
              <a:rPr lang="en-US" sz="3000" dirty="0"/>
              <a:t>, </a:t>
            </a:r>
            <a:r>
              <a:rPr lang="en-US" sz="3000" dirty="0" err="1"/>
              <a:t>onuň</a:t>
            </a:r>
            <a:r>
              <a:rPr lang="en-US" sz="3000" dirty="0"/>
              <a:t> </a:t>
            </a:r>
            <a:r>
              <a:rPr lang="en-US" sz="3000" dirty="0" err="1"/>
              <a:t>diametri</a:t>
            </a:r>
            <a:r>
              <a:rPr lang="en-US" sz="3000" dirty="0"/>
              <a:t> 5 mm, </a:t>
            </a:r>
            <a:r>
              <a:rPr lang="en-US" sz="3000" dirty="0" err="1"/>
              <a:t>uzynlygy</a:t>
            </a:r>
            <a:r>
              <a:rPr lang="en-US" sz="3000" dirty="0"/>
              <a:t> </a:t>
            </a:r>
            <a:r>
              <a:rPr lang="en-US" sz="3000" dirty="0" err="1"/>
              <a:t>bolsa</a:t>
            </a:r>
            <a:r>
              <a:rPr lang="en-US" sz="3000" dirty="0"/>
              <a:t> 30 </a:t>
            </a:r>
            <a:r>
              <a:rPr lang="en-US" sz="3000" dirty="0" err="1"/>
              <a:t>sm</a:t>
            </a:r>
            <a:r>
              <a:rPr lang="en-US" sz="3000" dirty="0"/>
              <a:t>-e </a:t>
            </a:r>
            <a:r>
              <a:rPr lang="en-US" sz="3000" dirty="0" err="1"/>
              <a:t>deň</a:t>
            </a:r>
            <a:r>
              <a:rPr lang="en-US" sz="3000" dirty="0"/>
              <a:t> </a:t>
            </a:r>
            <a:r>
              <a:rPr lang="en-US" sz="3000" dirty="0" err="1"/>
              <a:t>bolýar.Ölçeg</a:t>
            </a:r>
            <a:r>
              <a:rPr lang="en-US" sz="3000" dirty="0"/>
              <a:t> </a:t>
            </a:r>
            <a:r>
              <a:rPr lang="en-US" sz="3000" dirty="0" err="1"/>
              <a:t>lentasynyň</a:t>
            </a:r>
            <a:r>
              <a:rPr lang="en-US" sz="3000" dirty="0"/>
              <a:t> </a:t>
            </a:r>
            <a:r>
              <a:rPr lang="en-US" sz="3000" dirty="0" err="1"/>
              <a:t>uzynlygy</a:t>
            </a:r>
            <a:r>
              <a:rPr lang="en-US" sz="3000" dirty="0"/>
              <a:t> </a:t>
            </a:r>
            <a:r>
              <a:rPr lang="en-US" sz="3000" dirty="0" err="1"/>
              <a:t>onuň</a:t>
            </a:r>
            <a:r>
              <a:rPr lang="en-US" sz="3000" dirty="0"/>
              <a:t>  </a:t>
            </a:r>
            <a:r>
              <a:rPr lang="en-US" sz="3000" dirty="0" err="1"/>
              <a:t>başyndaky</a:t>
            </a:r>
            <a:r>
              <a:rPr lang="en-US" sz="3000" dirty="0"/>
              <a:t> we </a:t>
            </a:r>
            <a:r>
              <a:rPr lang="en-US" sz="3000" dirty="0" err="1"/>
              <a:t>ahyryndaky</a:t>
            </a:r>
            <a:r>
              <a:rPr lang="en-US" sz="3000" dirty="0"/>
              <a:t> </a:t>
            </a:r>
            <a:r>
              <a:rPr lang="en-US" sz="3000" dirty="0" err="1"/>
              <a:t>kesimleriniň</a:t>
            </a:r>
            <a:r>
              <a:rPr lang="en-US" sz="3000" dirty="0"/>
              <a:t> </a:t>
            </a:r>
            <a:r>
              <a:rPr lang="en-US" sz="3000" dirty="0" err="1"/>
              <a:t>arasyndaky</a:t>
            </a:r>
            <a:r>
              <a:rPr lang="en-US" sz="3000" dirty="0"/>
              <a:t> </a:t>
            </a:r>
            <a:r>
              <a:rPr lang="en-US" sz="3000" dirty="0" err="1"/>
              <a:t>aralyk</a:t>
            </a:r>
            <a:r>
              <a:rPr lang="en-US" sz="3000" dirty="0"/>
              <a:t> </a:t>
            </a:r>
            <a:r>
              <a:rPr lang="en-US" sz="3000" dirty="0" err="1"/>
              <a:t>bilen</a:t>
            </a:r>
            <a:r>
              <a:rPr lang="en-US" sz="3000" dirty="0"/>
              <a:t> </a:t>
            </a:r>
            <a:r>
              <a:rPr lang="en-US" sz="3000" dirty="0" err="1"/>
              <a:t>kesgitlenilýär</a:t>
            </a:r>
            <a:r>
              <a:rPr lang="en-US" sz="3000" dirty="0"/>
              <a:t>. Eger-de </a:t>
            </a:r>
            <a:r>
              <a:rPr lang="en-US" sz="3000" dirty="0" err="1"/>
              <a:t>lentanyň</a:t>
            </a:r>
            <a:r>
              <a:rPr lang="en-US" sz="3000" dirty="0"/>
              <a:t>  </a:t>
            </a:r>
            <a:r>
              <a:rPr lang="en-US" sz="3000" dirty="0" err="1"/>
              <a:t>uzynlygy</a:t>
            </a:r>
            <a:r>
              <a:rPr lang="en-US" sz="3000" dirty="0"/>
              <a:t> 20 </a:t>
            </a:r>
            <a:r>
              <a:rPr lang="en-US" sz="3000" dirty="0" err="1"/>
              <a:t>mert</a:t>
            </a:r>
            <a:r>
              <a:rPr lang="en-US" sz="3000" dirty="0"/>
              <a:t> </a:t>
            </a:r>
            <a:r>
              <a:rPr lang="en-US" sz="3000" dirty="0" err="1"/>
              <a:t>bolsa</a:t>
            </a:r>
            <a:r>
              <a:rPr lang="en-US" sz="3000" dirty="0"/>
              <a:t>, </a:t>
            </a:r>
            <a:r>
              <a:rPr lang="en-US" sz="3000" dirty="0" err="1"/>
              <a:t>onda</a:t>
            </a:r>
            <a:r>
              <a:rPr lang="en-US" sz="3000" dirty="0"/>
              <a:t> </a:t>
            </a:r>
            <a:r>
              <a:rPr lang="en-US" sz="3000" dirty="0" err="1"/>
              <a:t>lenta</a:t>
            </a:r>
            <a:r>
              <a:rPr lang="en-US" sz="3000" dirty="0"/>
              <a:t> 20 </a:t>
            </a:r>
            <a:r>
              <a:rPr lang="en-US" sz="3000" dirty="0" err="1"/>
              <a:t>sany</a:t>
            </a:r>
            <a:r>
              <a:rPr lang="en-US" sz="3000" dirty="0"/>
              <a:t> </a:t>
            </a:r>
            <a:r>
              <a:rPr lang="en-US" sz="3000" dirty="0" err="1"/>
              <a:t>esasy</a:t>
            </a:r>
            <a:r>
              <a:rPr lang="en-US" sz="3000" dirty="0"/>
              <a:t> </a:t>
            </a:r>
            <a:r>
              <a:rPr lang="en-US" sz="3000" dirty="0" err="1"/>
              <a:t>bir</a:t>
            </a:r>
            <a:r>
              <a:rPr lang="en-US" sz="3000" dirty="0"/>
              <a:t> </a:t>
            </a:r>
            <a:r>
              <a:rPr lang="en-US" sz="3000" dirty="0" err="1"/>
              <a:t>metrlik</a:t>
            </a:r>
            <a:r>
              <a:rPr lang="en-US" sz="3000" dirty="0"/>
              <a:t> </a:t>
            </a:r>
            <a:r>
              <a:rPr lang="en-US" sz="3000" dirty="0" err="1"/>
              <a:t>böleklere</a:t>
            </a:r>
            <a:r>
              <a:rPr lang="en-US" sz="3000" dirty="0"/>
              <a:t> </a:t>
            </a:r>
            <a:r>
              <a:rPr lang="en-US" sz="3000" dirty="0" err="1"/>
              <a:t>bölünendir</a:t>
            </a:r>
            <a:r>
              <a:rPr lang="en-US" sz="3000" dirty="0"/>
              <a:t>. Her </a:t>
            </a:r>
            <a:r>
              <a:rPr lang="en-US" sz="3000" dirty="0" err="1"/>
              <a:t>bir</a:t>
            </a:r>
            <a:r>
              <a:rPr lang="en-US" sz="3000" dirty="0"/>
              <a:t> </a:t>
            </a:r>
            <a:r>
              <a:rPr lang="en-US" sz="3000" dirty="0" err="1"/>
              <a:t>metr</a:t>
            </a:r>
            <a:r>
              <a:rPr lang="en-US" sz="3000" dirty="0"/>
              <a:t> </a:t>
            </a:r>
            <a:r>
              <a:rPr lang="en-US" sz="3000" dirty="0" err="1"/>
              <a:t>aralyga</a:t>
            </a:r>
            <a:r>
              <a:rPr lang="en-US" sz="3000" dirty="0"/>
              <a:t> </a:t>
            </a:r>
            <a:r>
              <a:rPr lang="en-US" sz="3000" dirty="0" err="1"/>
              <a:t>özüniň</a:t>
            </a:r>
            <a:r>
              <a:rPr lang="en-US" sz="3000" dirty="0"/>
              <a:t> </a:t>
            </a:r>
            <a:r>
              <a:rPr lang="en-US" sz="3000" dirty="0" err="1"/>
              <a:t>uzynlyk</a:t>
            </a:r>
            <a:r>
              <a:rPr lang="en-US" sz="3000" dirty="0"/>
              <a:t> </a:t>
            </a:r>
            <a:r>
              <a:rPr lang="en-US" sz="3000" dirty="0" err="1"/>
              <a:t>tertibi</a:t>
            </a:r>
            <a:r>
              <a:rPr lang="en-US" sz="3000" dirty="0"/>
              <a:t> </a:t>
            </a:r>
            <a:r>
              <a:rPr lang="en-US" sz="3000" dirty="0" err="1"/>
              <a:t>ýazylandyr</a:t>
            </a:r>
            <a:r>
              <a:rPr lang="en-US" sz="3000" dirty="0"/>
              <a:t>, </a:t>
            </a:r>
            <a:r>
              <a:rPr lang="en-US" sz="3000" dirty="0" err="1"/>
              <a:t>ýagny</a:t>
            </a:r>
            <a:r>
              <a:rPr lang="en-US" sz="3000" dirty="0"/>
              <a:t> </a:t>
            </a:r>
            <a:r>
              <a:rPr lang="en-US" sz="3000" dirty="0" err="1"/>
              <a:t>lentanyň</a:t>
            </a:r>
            <a:r>
              <a:rPr lang="en-US" sz="3000" dirty="0"/>
              <a:t> </a:t>
            </a:r>
            <a:r>
              <a:rPr lang="en-US" sz="3000" dirty="0" err="1"/>
              <a:t>iki</a:t>
            </a:r>
            <a:r>
              <a:rPr lang="en-US" sz="3000" dirty="0"/>
              <a:t> </a:t>
            </a:r>
            <a:r>
              <a:rPr lang="en-US" sz="3000" dirty="0" err="1"/>
              <a:t>tarapynda</a:t>
            </a:r>
            <a:r>
              <a:rPr lang="en-US" sz="3000" dirty="0"/>
              <a:t> hem </a:t>
            </a:r>
            <a:r>
              <a:rPr lang="en-US" sz="3000" dirty="0" err="1"/>
              <a:t>belgilenip</a:t>
            </a:r>
            <a:r>
              <a:rPr lang="en-US" sz="3000" dirty="0"/>
              <a:t> </a:t>
            </a:r>
            <a:r>
              <a:rPr lang="en-US" sz="3000" dirty="0" err="1"/>
              <a:t>görkezilýär</a:t>
            </a:r>
            <a:r>
              <a:rPr lang="en-US" sz="3000" dirty="0"/>
              <a:t>. 100 </a:t>
            </a:r>
            <a:r>
              <a:rPr lang="en-US" sz="3000" dirty="0" err="1"/>
              <a:t>metrden</a:t>
            </a:r>
            <a:r>
              <a:rPr lang="en-US" sz="3000" dirty="0"/>
              <a:t> </a:t>
            </a:r>
            <a:r>
              <a:rPr lang="en-US" sz="3000" dirty="0" err="1"/>
              <a:t>az</a:t>
            </a:r>
            <a:r>
              <a:rPr lang="en-US" sz="3000" dirty="0"/>
              <a:t> </a:t>
            </a:r>
            <a:r>
              <a:rPr lang="en-US" sz="3000" dirty="0" err="1"/>
              <a:t>aralyklary</a:t>
            </a:r>
            <a:r>
              <a:rPr lang="en-US" sz="3000" dirty="0"/>
              <a:t> </a:t>
            </a:r>
            <a:r>
              <a:rPr lang="en-US" sz="3000" dirty="0" err="1"/>
              <a:t>ölçemekde</a:t>
            </a:r>
            <a:r>
              <a:rPr lang="en-US" sz="3000" dirty="0"/>
              <a:t> </a:t>
            </a:r>
            <a:r>
              <a:rPr lang="en-US" sz="3000" dirty="0" err="1"/>
              <a:t>ruletkalary</a:t>
            </a:r>
            <a:r>
              <a:rPr lang="en-US" sz="3000" dirty="0"/>
              <a:t> </a:t>
            </a:r>
            <a:r>
              <a:rPr lang="en-US" sz="3000" dirty="0" err="1"/>
              <a:t>ulanmak</a:t>
            </a:r>
            <a:r>
              <a:rPr lang="en-US" sz="3000" dirty="0"/>
              <a:t> </a:t>
            </a:r>
            <a:r>
              <a:rPr lang="en-US" sz="3000" dirty="0" err="1"/>
              <a:t>amatlydyr</a:t>
            </a:r>
            <a:r>
              <a:rPr lang="en-US" sz="3000" dirty="0"/>
              <a:t>. </a:t>
            </a:r>
            <a:r>
              <a:rPr lang="en-US" sz="3000" dirty="0" err="1"/>
              <a:t>Olaryň</a:t>
            </a:r>
            <a:r>
              <a:rPr lang="en-US" sz="3000" dirty="0"/>
              <a:t> </a:t>
            </a:r>
            <a:r>
              <a:rPr lang="en-US" sz="3000" dirty="0" err="1"/>
              <a:t>uzynlygy</a:t>
            </a:r>
            <a:r>
              <a:rPr lang="en-US" sz="3000" dirty="0"/>
              <a:t> 5, 10, 20, 50 we 100 </a:t>
            </a:r>
            <a:r>
              <a:rPr lang="en-US" sz="3000" dirty="0" err="1"/>
              <a:t>metr</a:t>
            </a:r>
            <a:r>
              <a:rPr lang="en-US" sz="3000" dirty="0"/>
              <a:t> </a:t>
            </a:r>
            <a:r>
              <a:rPr lang="en-US" sz="3000" dirty="0" err="1"/>
              <a:t>aralyklarda</a:t>
            </a:r>
            <a:r>
              <a:rPr lang="en-US" sz="3000" dirty="0"/>
              <a:t> </a:t>
            </a:r>
            <a:r>
              <a:rPr lang="en-US" sz="3000" dirty="0" err="1"/>
              <a:t>bolup</a:t>
            </a:r>
            <a:r>
              <a:rPr lang="en-US" sz="3000" dirty="0"/>
              <a:t> </a:t>
            </a:r>
            <a:r>
              <a:rPr lang="en-US" sz="3000" dirty="0" err="1"/>
              <a:t>biler</a:t>
            </a:r>
            <a:r>
              <a:rPr lang="en-US" sz="3000" dirty="0"/>
              <a:t>. Bu </a:t>
            </a:r>
            <a:r>
              <a:rPr lang="en-US" sz="3000" dirty="0" err="1"/>
              <a:t>ruletkalar</a:t>
            </a:r>
            <a:r>
              <a:rPr lang="en-US" sz="3000" dirty="0"/>
              <a:t> </a:t>
            </a:r>
            <a:r>
              <a:rPr lang="en-US" sz="3000" dirty="0" err="1"/>
              <a:t>ýüpden</a:t>
            </a:r>
            <a:r>
              <a:rPr lang="en-US" sz="3000" dirty="0"/>
              <a:t>, </a:t>
            </a:r>
            <a:r>
              <a:rPr lang="en-US" sz="3000" dirty="0" err="1"/>
              <a:t>plastmassadan</a:t>
            </a:r>
            <a:r>
              <a:rPr lang="en-US" sz="3000" dirty="0"/>
              <a:t> we </a:t>
            </a:r>
            <a:r>
              <a:rPr lang="en-US" sz="3000" dirty="0" err="1"/>
              <a:t>polat</a:t>
            </a:r>
            <a:r>
              <a:rPr lang="en-US" sz="3000" dirty="0"/>
              <a:t> </a:t>
            </a:r>
            <a:r>
              <a:rPr lang="en-US" sz="3000" dirty="0" err="1"/>
              <a:t>materialdan</a:t>
            </a:r>
            <a:r>
              <a:rPr lang="en-US" sz="3000" dirty="0"/>
              <a:t> </a:t>
            </a:r>
            <a:r>
              <a:rPr lang="en-US" sz="3000" dirty="0" err="1"/>
              <a:t>ýasalan</a:t>
            </a:r>
            <a:r>
              <a:rPr lang="en-US" sz="3000" dirty="0"/>
              <a:t> </a:t>
            </a:r>
            <a:r>
              <a:rPr lang="en-US" sz="3000" dirty="0" err="1"/>
              <a:t>bolýar</a:t>
            </a:r>
            <a:r>
              <a:rPr lang="en-US" sz="3000" dirty="0"/>
              <a:t>. </a:t>
            </a:r>
            <a:r>
              <a:rPr lang="en-US" sz="3000" dirty="0" err="1"/>
              <a:t>Çyzygyň</a:t>
            </a:r>
            <a:r>
              <a:rPr lang="en-US" sz="3000" dirty="0"/>
              <a:t> </a:t>
            </a:r>
            <a:r>
              <a:rPr lang="en-US" sz="3000" dirty="0" err="1"/>
              <a:t>uzynlygyny</a:t>
            </a:r>
            <a:r>
              <a:rPr lang="en-US" sz="3000" dirty="0"/>
              <a:t> </a:t>
            </a:r>
            <a:r>
              <a:rPr lang="en-US" sz="3000" dirty="0" err="1"/>
              <a:t>ölçemekde</a:t>
            </a:r>
            <a:r>
              <a:rPr lang="en-US" sz="3000" dirty="0"/>
              <a:t> </a:t>
            </a:r>
            <a:r>
              <a:rPr lang="en-US" sz="3000" dirty="0" err="1"/>
              <a:t>polatdan</a:t>
            </a:r>
            <a:r>
              <a:rPr lang="en-US" sz="3000" dirty="0"/>
              <a:t> </a:t>
            </a:r>
            <a:r>
              <a:rPr lang="en-US" sz="3000" dirty="0" err="1"/>
              <a:t>ýasalan</a:t>
            </a:r>
            <a:r>
              <a:rPr lang="en-US" sz="3000" dirty="0"/>
              <a:t>, </a:t>
            </a:r>
            <a:r>
              <a:rPr lang="en-US" sz="3000" dirty="0" err="1"/>
              <a:t>ýörite</a:t>
            </a:r>
            <a:r>
              <a:rPr lang="en-US" sz="3000" dirty="0"/>
              <a:t> </a:t>
            </a:r>
            <a:r>
              <a:rPr lang="en-US" sz="3000" dirty="0" err="1"/>
              <a:t>geodeziki</a:t>
            </a:r>
            <a:r>
              <a:rPr lang="en-US" sz="3000" dirty="0"/>
              <a:t> </a:t>
            </a:r>
            <a:r>
              <a:rPr lang="en-US" sz="3000" dirty="0" err="1"/>
              <a:t>ruletkalar</a:t>
            </a:r>
            <a:r>
              <a:rPr lang="en-US" sz="3000" dirty="0"/>
              <a:t> 50 m we 100 m </a:t>
            </a:r>
            <a:r>
              <a:rPr lang="en-US" sz="3000" dirty="0" err="1"/>
              <a:t>uzynlyklarda</a:t>
            </a:r>
            <a:r>
              <a:rPr lang="en-US" sz="3000" dirty="0"/>
              <a:t> </a:t>
            </a:r>
            <a:r>
              <a:rPr lang="en-US" sz="3000" dirty="0" err="1"/>
              <a:t>ulanylýar</a:t>
            </a:r>
            <a:r>
              <a:rPr lang="en-US" sz="3000" dirty="0"/>
              <a:t>. </a:t>
            </a:r>
            <a:r>
              <a:rPr lang="en-US" sz="3000" dirty="0" err="1"/>
              <a:t>Olardan</a:t>
            </a:r>
            <a:r>
              <a:rPr lang="en-US" sz="3000" dirty="0"/>
              <a:t> </a:t>
            </a:r>
            <a:r>
              <a:rPr lang="en-US" sz="3000" dirty="0" err="1"/>
              <a:t>hasap</a:t>
            </a:r>
            <a:r>
              <a:rPr lang="en-US" sz="3000" dirty="0"/>
              <a:t> </a:t>
            </a:r>
            <a:r>
              <a:rPr lang="en-US" sz="3000" dirty="0" err="1"/>
              <a:t>almak</a:t>
            </a:r>
            <a:r>
              <a:rPr lang="en-US" sz="3000" dirty="0"/>
              <a:t> </a:t>
            </a:r>
            <a:r>
              <a:rPr lang="en-US" sz="3000" dirty="0" err="1"/>
              <a:t>millimetr</a:t>
            </a:r>
            <a:r>
              <a:rPr lang="en-US" sz="3000" dirty="0"/>
              <a:t> we </a:t>
            </a:r>
            <a:r>
              <a:rPr lang="en-US" sz="3000" dirty="0" err="1"/>
              <a:t>santimetr</a:t>
            </a:r>
            <a:r>
              <a:rPr lang="en-US" sz="3000" dirty="0"/>
              <a:t> </a:t>
            </a:r>
            <a:r>
              <a:rPr lang="en-US" sz="3000" dirty="0" err="1"/>
              <a:t>takyklykda</a:t>
            </a:r>
            <a:r>
              <a:rPr lang="en-US" sz="3000" dirty="0"/>
              <a:t> </a:t>
            </a:r>
            <a:r>
              <a:rPr lang="en-US" sz="3000" dirty="0" err="1"/>
              <a:t>geçirilýär</a:t>
            </a:r>
            <a:r>
              <a:rPr lang="en-US" sz="3000" dirty="0"/>
              <a:t>.</a:t>
            </a:r>
            <a:endParaRPr lang="ru-RU" sz="3000" dirty="0"/>
          </a:p>
        </p:txBody>
      </p:sp>
    </p:spTree>
    <p:extLst>
      <p:ext uri="{BB962C8B-B14F-4D97-AF65-F5344CB8AC3E}">
        <p14:creationId xmlns:p14="http://schemas.microsoft.com/office/powerpoint/2010/main" val="2519563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679010"/>
            <a:ext cx="10855569" cy="5497953"/>
          </a:xfrm>
        </p:spPr>
        <p:txBody>
          <a:bodyPr>
            <a:normAutofit fontScale="92500"/>
          </a:bodyPr>
          <a:lstStyle/>
          <a:p>
            <a:pPr algn="just">
              <a:spcAft>
                <a:spcPts val="0"/>
              </a:spcAft>
            </a:pPr>
            <a:r>
              <a:rPr lang="tk-TM" b="1" dirty="0" smtClean="0"/>
              <a:t>     2</a:t>
            </a:r>
            <a:r>
              <a:rPr lang="tk-TM" b="1" dirty="0" smtClean="0"/>
              <a:t>.</a:t>
            </a:r>
            <a:r>
              <a:rPr lang="sq-AL" b="1" dirty="0">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Ýeriň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üstünde</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berlen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çyzygyň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uzynlygyny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ölçemezden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öňürti</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işçi</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lentanyň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hakyky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uzynlygyny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anyklamak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gerekdir</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Onuň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üçin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ölçeg</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lentasyny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uzynlygyň</a:t>
            </a:r>
            <a:r>
              <a:rPr lang="ru-RU" sz="3200" dirty="0">
                <a:solidFill>
                  <a:srgbClr val="000000"/>
                </a:solidFill>
                <a:latin typeface="Times New Roman" panose="02020603050405020304" pitchFamily="18" charset="0"/>
                <a:ea typeface="Times New Roman" panose="02020603050405020304" pitchFamily="18" charset="0"/>
              </a:rPr>
              <a:t> “</a:t>
            </a:r>
            <a:r>
              <a:rPr lang="ru-RU" sz="3200" b="1" i="1" dirty="0" err="1">
                <a:solidFill>
                  <a:srgbClr val="000000"/>
                </a:solidFill>
                <a:latin typeface="Times New Roman" panose="02020603050405020304" pitchFamily="18" charset="0"/>
                <a:ea typeface="Times New Roman" panose="02020603050405020304" pitchFamily="18" charset="0"/>
              </a:rPr>
              <a:t>etalony</a:t>
            </a:r>
            <a:r>
              <a:rPr lang="ru-RU" sz="3200" b="1" i="1" dirty="0">
                <a:solidFill>
                  <a:srgbClr val="000000"/>
                </a:solidFill>
                <a:latin typeface="Times New Roman" panose="02020603050405020304" pitchFamily="18" charset="0"/>
                <a:ea typeface="Times New Roman" panose="02020603050405020304" pitchFamily="18" charset="0"/>
              </a:rPr>
              <a:t>”</a:t>
            </a:r>
            <a:r>
              <a:rPr lang="ru-RU" sz="3200" i="1"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bilen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deňeşdirmek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hökmany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hadysa</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hasaplanylýar</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Etalon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lentanyň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uzynlygy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takyk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ýörite</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şertlerde</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diňe</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işçi</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lentanyň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uzynlygyny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barlamak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maksady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bilen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ulanylýar</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Şeýle</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hem</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işçi</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lentasynyň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uzynlygyny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takyk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uzynlykly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bazis</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çyzyklary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peýdalanmak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bilen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kesgitlemek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bolar</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uzynlygy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ýeriň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üstünde</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takyk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ölçenen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Işçi</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lentanyň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uzynlygyny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barlamak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üçin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geçirilýän</a:t>
            </a:r>
            <a:r>
              <a:rPr lang="ru-RU" sz="3200" dirty="0">
                <a:solidFill>
                  <a:srgbClr val="000000"/>
                </a:solidFill>
                <a:latin typeface="Times New Roman" panose="02020603050405020304" pitchFamily="18" charset="0"/>
                <a:ea typeface="Times New Roman" panose="02020603050405020304" pitchFamily="18" charset="0"/>
              </a:rPr>
              <a:t> </a:t>
            </a:r>
            <a:r>
              <a:rPr lang="ru-RU" sz="3200" i="1" dirty="0" err="1">
                <a:solidFill>
                  <a:srgbClr val="000000"/>
                </a:solidFill>
                <a:latin typeface="Times New Roman" panose="02020603050405020304" pitchFamily="18" charset="0"/>
                <a:ea typeface="Times New Roman" panose="02020603050405020304" pitchFamily="18" charset="0"/>
              </a:rPr>
              <a:t>işe</a:t>
            </a:r>
            <a:r>
              <a:rPr lang="ru-RU" sz="3200" i="1" dirty="0">
                <a:solidFill>
                  <a:srgbClr val="000000"/>
                </a:solidFill>
                <a:latin typeface="Times New Roman" panose="02020603050405020304" pitchFamily="18" charset="0"/>
                <a:ea typeface="Times New Roman" panose="02020603050405020304" pitchFamily="18" charset="0"/>
              </a:rPr>
              <a:t> </a:t>
            </a:r>
            <a:r>
              <a:rPr lang="ru-RU" sz="3200" i="1" dirty="0" err="1">
                <a:solidFill>
                  <a:srgbClr val="000000"/>
                </a:solidFill>
                <a:latin typeface="Times New Roman" panose="02020603050405020304" pitchFamily="18" charset="0"/>
                <a:ea typeface="Times New Roman" panose="02020603050405020304" pitchFamily="18" charset="0"/>
              </a:rPr>
              <a:t>komperirlemek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diýilýär</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Deňeşdirme</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meýdan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we</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kameral</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komperatorlarynyň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üsti</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bilen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amala</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aşyrylýar</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Meýdan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kompertory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hökmünde</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tekiz</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ýerde</a:t>
            </a:r>
            <a:r>
              <a:rPr lang="ru-RU" sz="3200" dirty="0">
                <a:solidFill>
                  <a:srgbClr val="000000"/>
                </a:solidFill>
                <a:latin typeface="Times New Roman" panose="02020603050405020304" pitchFamily="18" charset="0"/>
                <a:ea typeface="Times New Roman" panose="02020603050405020304" pitchFamily="18" charset="0"/>
              </a:rPr>
              <a:t> </a:t>
            </a:r>
            <a:r>
              <a:rPr lang="ru-RU" sz="3200" i="1" dirty="0">
                <a:solidFill>
                  <a:srgbClr val="000000"/>
                </a:solidFill>
                <a:latin typeface="Times New Roman" panose="02020603050405020304" pitchFamily="18" charset="0"/>
                <a:ea typeface="Times New Roman" panose="02020603050405020304" pitchFamily="18" charset="0"/>
              </a:rPr>
              <a:t>100-200 </a:t>
            </a:r>
            <a:r>
              <a:rPr lang="ru-RU" sz="3200" i="1" dirty="0" err="1">
                <a:solidFill>
                  <a:srgbClr val="000000"/>
                </a:solidFill>
                <a:latin typeface="Times New Roman" panose="02020603050405020304" pitchFamily="18" charset="0"/>
                <a:ea typeface="Times New Roman" panose="02020603050405020304" pitchFamily="18" charset="0"/>
              </a:rPr>
              <a:t>metr</a:t>
            </a:r>
            <a:r>
              <a:rPr lang="ru-RU" sz="3200" i="1"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aralykda</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ýerleşen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çyzygy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almak</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mümkin</a:t>
            </a:r>
            <a:r>
              <a:rPr lang="ru-RU"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Komperatoryň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başlandyç</a:t>
            </a:r>
            <a:r>
              <a:rPr lang="en-US" sz="3200" dirty="0">
                <a:solidFill>
                  <a:srgbClr val="000000"/>
                </a:solidFill>
                <a:latin typeface="Times New Roman" panose="02020603050405020304" pitchFamily="18" charset="0"/>
                <a:ea typeface="Times New Roman" panose="02020603050405020304" pitchFamily="18" charset="0"/>
              </a:rPr>
              <a:t> we </a:t>
            </a:r>
            <a:r>
              <a:rPr lang="en-US" sz="3200" dirty="0" err="1">
                <a:solidFill>
                  <a:srgbClr val="000000"/>
                </a:solidFill>
                <a:latin typeface="Times New Roman" panose="02020603050405020304" pitchFamily="18" charset="0"/>
                <a:ea typeface="Times New Roman" panose="02020603050405020304" pitchFamily="18" charset="0"/>
              </a:rPr>
              <a:t>ahyrky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nokadyny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köp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wagtlaýyn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saklanýan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belgiler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berkidýärler</a:t>
            </a:r>
            <a:r>
              <a:rPr lang="en-US" sz="3200" dirty="0">
                <a:solidFill>
                  <a:srgbClr val="000000"/>
                </a:solidFill>
                <a:latin typeface="Times New Roman" panose="02020603050405020304" pitchFamily="18" charset="0"/>
                <a:ea typeface="Times New Roman" panose="02020603050405020304" pitchFamily="18" charset="0"/>
              </a:rPr>
              <a:t>. </a:t>
            </a:r>
            <a:endParaRPr lang="ru-RU"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TotalTime>
  <Words>1186</Words>
  <Application>Microsoft Office PowerPoint</Application>
  <PresentationFormat>Широкоэкранный</PresentationFormat>
  <Paragraphs>44</Paragraphs>
  <Slides>17</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17</vt:i4>
      </vt:variant>
    </vt:vector>
  </HeadingPairs>
  <TitlesOfParts>
    <vt:vector size="23" baseType="lpstr">
      <vt:lpstr>Arial</vt:lpstr>
      <vt:lpstr>Calibri</vt:lpstr>
      <vt:lpstr>Calibri Light</vt:lpstr>
      <vt:lpstr>Times New Roman</vt:lpstr>
      <vt:lpstr>Тема Office</vt:lpstr>
      <vt:lpstr>Microsoft Equation 3.0</vt:lpstr>
      <vt:lpstr>Tema:Ýerde çyzygyň uzynlygyny ölçemek</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36</cp:revision>
  <dcterms:created xsi:type="dcterms:W3CDTF">2019-02-11T16:56:33Z</dcterms:created>
  <dcterms:modified xsi:type="dcterms:W3CDTF">2019-10-16T09:48:45Z</dcterms:modified>
</cp:coreProperties>
</file>