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8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6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7604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271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64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37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38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93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137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35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18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4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090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656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93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7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663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778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10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7616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132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911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55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89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894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666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367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2873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8156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349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4860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2711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75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351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9690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754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373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0115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1014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5838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2077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855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2184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45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62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10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4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1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92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2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D4215-EC10-4C4B-99A8-DBC76483BE0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3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AD0D5-897F-43AA-B21B-7B4A7311BE29}" type="datetimeFigureOut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04.12.2019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A43B0-6BA4-4F4B-84C0-91BD1AA1A192}" type="slidenum"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9813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hemeOverride" Target="../theme/themeOverride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940" y="261772"/>
            <a:ext cx="119100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5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-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nji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tema</a:t>
            </a:r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DÜNÝÄNIŇ SUW BAÝLYKLARY WE OLARYŇ EKOLOGIK 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MESELELERI</a:t>
            </a:r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Umumy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okuwyň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meýilnamasy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:</a:t>
            </a:r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	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Gidrosfera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barada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düşünje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onuň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esasy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aýratynlyklary</a:t>
            </a:r>
            <a:endParaRPr lang="en-US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marL="742950" indent="-742950">
              <a:buAutoNum type="arabicPeriod" startAt="2"/>
            </a:pP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Dünýä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suwlarynyň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hapalanmak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meselesi</a:t>
            </a:r>
            <a:endParaRPr lang="tk-TM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tk-TM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3</a:t>
            </a:r>
            <a:r>
              <a:rPr lang="tk-TM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.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	"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Altyn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asyr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"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Türkmen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kölüniň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ekologiýa-ykdysady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ähmiýeti</a:t>
            </a:r>
            <a:endParaRPr lang="en-US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tk-TM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4.    </a:t>
            </a:r>
            <a:r>
              <a:rPr lang="en-US" sz="32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Dünýäniň</a:t>
            </a:r>
            <a:r>
              <a:rPr 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we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Türkmenistanyň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baýlyklarynyň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hapalanmagyna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zaýalanmagyna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azalmagyna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garşy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göreş</a:t>
            </a:r>
            <a:r>
              <a:rPr 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çäreleri</a:t>
            </a:r>
            <a:endParaRPr lang="en-US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marL="742950" indent="-742950">
              <a:buAutoNum type="arabicPeriod" startAt="2"/>
            </a:pPr>
            <a:endParaRPr lang="en-US" sz="36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90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169086"/>
            <a:ext cx="11028218" cy="61863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600" b="1" dirty="0" err="1" smtClean="0">
                <a:ln/>
                <a:solidFill>
                  <a:schemeClr val="accent3"/>
                </a:solidFill>
              </a:rPr>
              <a:t>Alymlaryň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hasaplamagyna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görä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450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ýüzünde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70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Şolardan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420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100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görnüşinde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düşýär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Şeýlelikde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ummanynyň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hasabyna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30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artykmaç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alýar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togalagynda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çalşygy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bakydyr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Her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ýylyň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dowamynda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belli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bir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mukdardaky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ýerden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deňze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derýa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akýar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bugaryş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ýene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-de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düşýär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uly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we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kiçi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aýlanyşy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geçýär</a:t>
            </a:r>
            <a:endParaRPr lang="en-US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2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7" y="210741"/>
            <a:ext cx="111390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hapalamak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dürli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senagat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kärhanalarynyň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maşynlaryny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sowatmak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harçlanýar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Dürli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önümleri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suwuň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peýdalanyşy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şu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yzygiderlikdir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tonna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çoýuny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160-200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polaty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150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prokaty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10-15 m3,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tonna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nikel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öndürlende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4000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mis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500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sintetiki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kauçuk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2000-3500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kagyz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400-800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plastmassa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öndürlende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500-1000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nebit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20 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harçlanýar.Şeýle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-de,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ýylylyk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atom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elektrik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mln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kBt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kuwwatly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ýylylyk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1,2-1,6 km3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boýunça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harçlaýarlar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atom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elektrik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3,0-3,2 km3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harçlaýarlar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124691"/>
            <a:ext cx="1104207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2.	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Dünýä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suwlarynyň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hapalanmak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meselesi</a:t>
            </a:r>
            <a:endParaRPr lang="en-US" sz="32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just"/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Suwuň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hilini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erbetleşdirýän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maddalara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hapalaýjylar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diýilýär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Suwuň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hilini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himiki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hapalanandan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daşary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ýylylyk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arkaly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mikroorganizmleriň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hapalanmaklyk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amala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aşyrylýar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Her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ýylda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Orsyýetde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akar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suwlaryň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76318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km3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goýberilip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filtrasiýa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2494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baryp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ýetýär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6366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doly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derejede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arassalanan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däldir.Häzirki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wagtda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Dünýä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ummanlary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güýçli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hapalanyp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oňa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boýy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üstünden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700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mlrd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boýy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akýar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055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169269"/>
            <a:ext cx="1140229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tarapyndan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derýalar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akabalary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köller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metallaryň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metallar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hiç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arassalanmaýar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Pb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Hg,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Kd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Ni, Zn,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düşende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zooplangtonlaryň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ölmegine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Pestidsidler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baglary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meýdanlary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egbarladyar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işlenilende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organizmlerine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erbet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yetirilýär.Hojalyk-durmuş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kärhanalarynyň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taşlandylary-aşgazan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içege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kesellerini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(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holera,tif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kesellerini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getirme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(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gepatit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döredýär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Fosforyň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azodyň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agdyklyk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etmegi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sredasynda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“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güllemek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geçip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66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280106"/>
            <a:ext cx="1156854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Senagat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kärhanalaryň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taşlaýan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hapa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suwlary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3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topara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bölünýär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ykdysady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-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Ýer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üsti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;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Senagat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kärhanalarynyň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suwlary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  <a:p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ykdysady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suwlar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durmuş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kärhanalarynyň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meýdanlaryndan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düşýär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kir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ýuwýan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edaralar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aşhanalaryň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taşlaýan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önümleri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hapalanýar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Ýer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üsti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hapa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derýalarynyň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oba-hojalyk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ekin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meýdanlaryndan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alnyp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gelinýän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zyýanly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maddalar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Senagat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kärhanalarynyň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suwlaryna</a:t>
            </a:r>
            <a:r>
              <a:rPr lang="ru-RU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senagat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kärhanalarynyň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tehnologik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taşlandy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degişlidir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en-US" sz="3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0336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8" y="404843"/>
            <a:ext cx="113745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3. "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Altyn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asyr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"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kölüniň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ekologiýa-ykdysady</a:t>
            </a:r>
            <a:r>
              <a:rPr kumimoji="0" lang="en-US" sz="2800" b="1" i="0" u="none" strike="noStrike" kern="1200" cap="none" spc="0" normalizeH="0" baseline="0" noProof="0" dirty="0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2700">
                  <a:solidFill>
                    <a:srgbClr val="E5C243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E5C243"/>
                  </a:fgClr>
                  <a:bgClr>
                    <a:srgbClr val="E5C24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5C243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ähmiýeti</a:t>
            </a:r>
            <a:endParaRPr kumimoji="0" lang="en-US" sz="2800" b="1" i="0" u="none" strike="noStrike" kern="1200" cap="none" spc="0" normalizeH="0" baseline="0" noProof="0" dirty="0">
              <a:ln w="12700">
                <a:solidFill>
                  <a:srgbClr val="E5C243">
                    <a:lumMod val="75000"/>
                  </a:srgbClr>
                </a:solidFill>
                <a:prstDash val="solid"/>
              </a:ln>
              <a:pattFill prst="dkUpDiag">
                <a:fgClr>
                  <a:srgbClr val="E5C243"/>
                </a:fgClr>
                <a:bgClr>
                  <a:srgbClr val="E5C243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E5C243">
                    <a:lumMod val="75000"/>
                  </a:srgb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özüniň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ylmy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mümkinçiliklerini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gerimli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taslamalaryň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işlenip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taýýarlanylmagy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möçberde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peýdalanmak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durmuşa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geçirip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baýlyklaryna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yhlasly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garaýşyny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görkezmek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tebigaty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goramak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başlangyçlarynyň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öňdebaryjysy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boldy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Şeýle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ägirt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taslamanyň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amala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aşyrylmagy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diňe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däl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-de,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onuň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goňşy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ýurtlarynyň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ekologiýa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ýagdaýyny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gowulandyrmak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peýdalydyr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Akabalaryň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demirgazyk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ulgamynyň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Daşoguz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welaýatynyň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ýerlerinden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zeýkeş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sowmagy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şeýle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goňşy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Özbegistanyň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suwarymly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ýerlerinden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Derýalyk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akabalary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(KK we DK)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boýunça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zeýkeş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akdyrylmagy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muňa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mysal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bolup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   </a:t>
            </a:r>
          </a:p>
        </p:txBody>
      </p:sp>
    </p:spTree>
    <p:extLst>
      <p:ext uri="{BB962C8B-B14F-4D97-AF65-F5344CB8AC3E}">
        <p14:creationId xmlns:p14="http://schemas.microsoft.com/office/powerpoint/2010/main" val="245103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363" y="210833"/>
            <a:ext cx="1149927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her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bir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damjasynyň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gadyryny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bilýän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aýawly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eýesi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hökmünde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beýlekileri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şeýle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çemeleşmäge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çagyrýar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kölüniň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gurulmagy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ylmynyň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tehnikasynyň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üstünligi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boldy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sebäbi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alym-ekologlarynyň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gidrotehnikleriň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taslama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işläp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taýýarlaýjylarynyň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ylmy-barlaglary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netijesinde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deňi-taýy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bolmadyk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tebigaty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goraýyş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hojalygy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ykdysadyýet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ähmiýeti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bolan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taslamanyň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amala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aşyrylmagy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mümkin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boldy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  Bu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ýurdumyzyň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özboluşly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tebigatyna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aýawly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garalmagy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esasy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mesele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edilip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goýulýan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ekologiýa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howpsuzlygy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alternatiw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energetikanyň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ornaşdyrylmagyna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senagatyň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döwrebaplaşdyrylmagyna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doly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derejede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degişlidir</a:t>
            </a:r>
            <a:r>
              <a:rPr kumimoji="0" lang="en-US" sz="3000" b="1" i="0" u="none" strike="noStrike" kern="1200" cap="none" spc="0" normalizeH="0" baseline="0" noProof="0" dirty="0">
                <a:ln w="12700" cmpd="sng">
                  <a:solidFill>
                    <a:srgbClr val="FF8427"/>
                  </a:solidFill>
                  <a:prstDash val="solid"/>
                </a:ln>
                <a:gradFill>
                  <a:gsLst>
                    <a:gs pos="0">
                      <a:srgbClr val="FF8427"/>
                    </a:gs>
                    <a:gs pos="4000">
                      <a:srgbClr val="FF8427">
                        <a:lumMod val="60000"/>
                        <a:lumOff val="40000"/>
                      </a:srgbClr>
                    </a:gs>
                    <a:gs pos="87000">
                      <a:srgbClr val="FF8427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endParaRPr kumimoji="0" lang="ru-RU" sz="3000" b="1" i="0" u="none" strike="noStrike" kern="1200" cap="none" spc="0" normalizeH="0" baseline="0" noProof="0" dirty="0">
              <a:ln w="12700" cmpd="sng">
                <a:solidFill>
                  <a:srgbClr val="FF8427"/>
                </a:solidFill>
                <a:prstDash val="solid"/>
              </a:ln>
              <a:gradFill>
                <a:gsLst>
                  <a:gs pos="0">
                    <a:srgbClr val="FF8427"/>
                  </a:gs>
                  <a:gs pos="4000">
                    <a:srgbClr val="FF8427">
                      <a:lumMod val="60000"/>
                      <a:lumOff val="40000"/>
                    </a:srgbClr>
                  </a:gs>
                  <a:gs pos="87000">
                    <a:srgbClr val="FF8427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5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197346"/>
            <a:ext cx="116378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Türkmenistanda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bu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tagallaryň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ählisi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diňe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biziň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ýurdumyzyň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däl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-de,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eýsem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tutuş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sebitiň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ekologiýa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meselesiniň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çözülmegine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ylmy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çemeleşmäni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görkezmek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häzirki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zaman we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netijeli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tehnologiýalardan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işläp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taýýarlamalardan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peýdalanmak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durmuşa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geçirilýär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    </a:t>
            </a:r>
            <a:r>
              <a:rPr kumimoji="0" lang="en-US" sz="2400" b="1" i="0" u="none" strike="noStrike" kern="1200" cap="none" spc="0" normalizeH="0" baseline="0" noProof="0" dirty="0" err="1" smtClean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Horezm</a:t>
            </a:r>
            <a:r>
              <a:rPr kumimoji="0" lang="en-US" sz="2400" b="1" i="0" u="none" strike="noStrike" kern="1200" cap="none" spc="0" normalizeH="0" baseline="0" noProof="0" dirty="0" smtClean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welaýatynyň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çäklerinden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ZZS-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taslamadan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daşary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akymlarynyň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Daşoguz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welaýatynyň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çäklerinde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birnäçe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negatiw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netijelere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getirýändigini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bellemek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gerek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Olaryň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esasylaryna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aşakdakylar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degişli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Köl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Derýalyk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akabalarynyň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esasy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kabul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ediş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desgalarynda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derejesiniň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ýokarlanmagy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bu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olaryň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täsir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edýän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zolagynda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gorizontal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zeýkeşiň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işlemeginiň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netijeliligini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peseldýär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srgbClr val="C2BC80"/>
                </a:solidFill>
                <a:effectLst>
                  <a:outerShdw blurRad="12700" dist="38100" dir="2700000" algn="tl" rotWithShape="0">
                    <a:srgbClr val="C2BC8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Ýuwaş-ýuwaşdan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gyrmança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basmagy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zeýkeş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ulgamlarynyň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hatardan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çykmagy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E48312"/>
                  </a:solidFill>
                  <a:prstDash val="solid"/>
                </a:ln>
                <a:pattFill prst="pct50">
                  <a:fgClr>
                    <a:srgbClr val="E48312"/>
                  </a:fgClr>
                  <a:bgClr>
                    <a:srgbClr val="E48312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E48312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 w="9525">
                  <a:solidFill>
                    <a:srgbClr val="0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000000">
                      <a:lumMod val="50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Meliorasiýa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edilýän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ýerlerde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ýerasty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derejesiniň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(ÝSD)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ýokarlanmagy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bu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suwaryş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hiliniň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ýaramazlaşmagy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bu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ýerleriň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şorlaşmagyny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tizleşdirýär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Daşoguz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welaýatynyň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köp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böleginde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onuň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hasyllylygyny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peseldýär</a:t>
            </a:r>
            <a:r>
              <a:rPr kumimoji="0" lang="en-US" sz="2400" b="1" i="0" u="none" strike="noStrike" kern="1200" cap="none" spc="0" normalizeH="0" baseline="0" noProof="0" dirty="0">
                <a:ln w="12700">
                  <a:solidFill>
                    <a:srgbClr val="CCDDEA">
                      <a:lumMod val="75000"/>
                    </a:srgbClr>
                  </a:solidFill>
                  <a:prstDash val="solid"/>
                </a:ln>
                <a:pattFill prst="dkUpDiag">
                  <a:fgClr>
                    <a:srgbClr val="CCDDEA"/>
                  </a:fgClr>
                  <a:bgClr>
                    <a:srgbClr val="CCDDEA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CDDEA">
                      <a:lumMod val="75000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8961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9" y="349332"/>
            <a:ext cx="114161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Ýuwaş-ýuwaşdan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güýçli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aşa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güýçli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şorlaşan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ýerleriň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hataryna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oba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geljekde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ulanmaga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ýaramlylygy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peselýän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ýeriň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hilini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ýokarlandyrmak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mümkinçiliginiň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aradan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aýrylmagy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Ýokarda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sanalanlardan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başga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ulag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kommunikasiýalarynyň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elektrik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geçiriji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aragatnaşyk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ýollarynyň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bozulmagyna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howp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salynmagy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baglanyşykly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düýpli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meselleriň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birnäçesi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ýüze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çykýar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Obýektleriň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bilelikde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ulanylmagynda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olaryň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Türkmenistanyň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çäklerinden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daşyna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eksport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edilýän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magistral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geçirijiler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kesişýän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ýerlerinde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düýpli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kynçylyklar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ýüze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çykyp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9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945" y="401782"/>
            <a:ext cx="117486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Altyn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asyr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”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kölüniň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sosial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nukdaýnazardan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hem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ähmiýeti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uludyr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–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muňa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Amyderýanyň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hiliniň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gowulandyrylmagy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täze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ilatly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ýerleriň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döredilmegi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ilatyň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ýaşaýyş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derejesiniň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ýokarlanmagy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degişlidir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kölüniň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milli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jähtden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ähmiýeti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aşakdakylardan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ybaratdyr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zeýakaba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Amyderýa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guýulmagynyň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bes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Daşoguz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welaýatynda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hiliniň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gowulanmagy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zeýakaba-zeýkeş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çöllük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ýerlerdäki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çöketliklere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zyňylmagynyň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bes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öri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meýdanlarynyň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esli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böleginiň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dolanyşyga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gaýtadan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girizilmegi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gyt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ýyllarynda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peýdalanmak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goşmaça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gorlarynyň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döredilmegi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suwarymly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ýerlerde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aýratyn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Daşoguz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welaýatynda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duzuň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agramynyň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kemeldilmegi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melioratiw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ýagdaýyň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gowulandyrylmagy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oba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netijeliliginiň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ýokarlandyrylmagy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çägiň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öri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meýdanynyň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esli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böleginiň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gaýtadan</a:t>
            </a:r>
            <a:r>
              <a:rPr kumimoji="0" lang="en-US" sz="24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dikeldilmegi</a:t>
            </a:r>
            <a:r>
              <a:rPr kumimoji="0" lang="en-US" sz="2400" b="1" i="0" u="none" strike="noStrike" kern="1200" cap="none" spc="0" normalizeH="0" baseline="0" noProof="0" dirty="0" smtClean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64823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  <a:endParaRPr kumimoji="0" lang="en-US" sz="2400" b="1" i="0" u="none" strike="noStrike" kern="1200" cap="none" spc="0" normalizeH="0" baseline="0" noProof="0" dirty="0">
              <a:ln w="13462">
                <a:solidFill>
                  <a:prstClr val="black"/>
                </a:solidFill>
                <a:prstDash val="solid"/>
              </a:ln>
              <a:solidFill>
                <a:prstClr val="white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E64823"/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76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99950"/>
            <a:ext cx="1136072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Gidrosfera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togalagynyň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ähli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bolup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materikleriň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çuňluklaryndaky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atmosfera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suwlaryna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düşünilýar.Oňa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aýratyn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gabygy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hökmünde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seredilip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planetasynyň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ýerleşen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materik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öwrenilip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geçilýär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özüniň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hereketjeňligi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tebigatda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ähli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gelmelere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tiz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aralaşyp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bug, hem-de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bulutlar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atmosferasynda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ummanlaryň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deňizleriň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ýüzünde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gelýär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Beýik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daglyk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doňan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kontinentlerde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galyň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buz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örtügi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polýar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oblastlarynyň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üstüni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doňaklyk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örtüp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durýar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421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211430"/>
            <a:ext cx="114715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ýurduň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günorta-günbatar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böleginde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3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mln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öri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meýdanyny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suwlulandyrmak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mümkinçiliginden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goşmaça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girdejiniň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alynmagy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dowarlaryň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düýeleriň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sanyny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artdyrmak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mümkinçiliginiň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döredilmegi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zeýakabalaryň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ugrunda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ot-iým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önümçiliginden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goşmaça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girdejiniň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alynmagy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dolanyşygynyň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meýdanlarynyň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töwereginde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zeýakaba-zeýkeş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suwlaryndan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peýdalanmak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ösdürilip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ýetişdirilen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duza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çydamly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gyrymsy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agaç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nahallaryndan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gorag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tokaý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zolaklarynyň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döredilmegi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täze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işçi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orunlarynyň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rekreasiýa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obýektleriniň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syýahatçylygyň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dynç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alyşyň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döredilmegi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ilatyň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ýaşaýyş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derejesiniň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ýokarlandyrylmagy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kölüniň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sebitleýin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jähtden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ähmiýeti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aşakdakylardan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ybaratdyr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zeýakaba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Amyderýa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guýulmagynyň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edilmegi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hiliniň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gowulandyrylmagy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Horezm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welaýatynda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Garagalpagystanda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ilatyň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saglygynyň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gowulandyrylmagy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goňşy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ýurtlara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şor-tozanyň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geçmeginiň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aradan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aýrylmagy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•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gowşak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şorlaşan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suwlardan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peýdalanmak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ekinleri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ösdürip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ýetişdirmekde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tejribe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toplanmagy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168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307861"/>
            <a:ext cx="11277601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50" normalizeH="0" baseline="0" noProof="0" dirty="0" smtClean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4</a:t>
            </a:r>
            <a:r>
              <a:rPr kumimoji="0" lang="en-US" sz="2800" b="1" i="0" u="none" strike="noStrike" kern="1200" cap="none" spc="50" normalizeH="0" baseline="0" noProof="0" dirty="0" smtClean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Dünýäniň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Türkmenistanyň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baýlyklarynyň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hapalanmagyna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zaýalanmagyna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azalmagyna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garşy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göreş</a:t>
            </a:r>
            <a:r>
              <a:rPr kumimoji="0" lang="en-US" sz="2800" b="1" i="0" u="none" strike="noStrike" kern="1200" cap="none" spc="50" normalizeH="0" baseline="0" noProof="0" dirty="0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1" i="0" u="none" strike="noStrike" kern="1200" cap="none" spc="50" normalizeH="0" baseline="0" noProof="0" dirty="0" err="1">
                <a:ln w="9525" cmpd="sng">
                  <a:solidFill>
                    <a:srgbClr val="3494BA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494BA">
                      <a:alpha val="40000"/>
                    </a:srgbClr>
                  </a:glo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çäreleri</a:t>
            </a:r>
            <a:endParaRPr kumimoji="0" lang="en-US" sz="2900" b="1" i="0" u="none" strike="noStrike" kern="1200" cap="none" spc="50" normalizeH="0" baseline="0" noProof="0" dirty="0">
              <a:ln w="9525" cmpd="sng">
                <a:solidFill>
                  <a:srgbClr val="3494BA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3494BA">
                    <a:alpha val="40000"/>
                  </a:srgbClr>
                </a:glo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Dünýäniň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şeýle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-de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baýlyklarynyň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iki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topara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bölünýär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antropogen.Suw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baýlyklarynyň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hadysalaryň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täsirinde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Ummanlaryň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düýplerinde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dag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emele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gelme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hadysasy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güýçli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çagbaly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ýagyşlardan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toplanan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sil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derýadyr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köl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deňizdir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umman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goşulmagy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tüweleýdir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güýçli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tozanly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ýelleriň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giňişliginde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badynyň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gaçmagy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duran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ýataklarynda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ösümlikdir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haýwanlaryň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galyndylarynyň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çüýremegi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başga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sebäpleriň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täsiri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bolup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geçýär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49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207818"/>
            <a:ext cx="114715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hapalanmalar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köplenç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möwsümleýindir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az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möçberlidir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olar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gabawuna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düşüp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ereýärler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dargaýarlar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Ondaky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gaty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jisimler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düýbüne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çökýär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ýeňilleri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tolkunlary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gyra-kenara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çykarylýar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netijede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düzümi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tämizlenýär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Ýöne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öz-özüni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arassalamak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häsiýeti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çäklidir.Suw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baýlyklarynyň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antropogen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hapalanmasy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adamzat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jemgyýetiniň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işjeňligindäki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galyndylarynyň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zir-zibilleriň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olaryň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önümçilik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işlerinde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peýdalanýan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kämilleşmedik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tehnologiýalarynyň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gaty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zyňyndylarynyň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suwuk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akyndylarynyň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gazşekilli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maddalardaky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agyr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metallaryň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tozanlarydyr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gurumlarynyň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üsti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we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ýerasty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düşmegi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sebäpli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bolup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geçýär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10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5" y="238818"/>
            <a:ext cx="1158240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diýip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ýaşaýyş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gurşawyna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oňaýsyz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täsirini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ýetirýän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maddy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gymmatlyklara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zelelli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jisimleriň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gelip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goşulmagynda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emele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gelen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fiziki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biologik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galyndylaryň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döremegine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aýdylýar.Suwlaryň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hapalanmagynyň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mineral,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organiki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bakterial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biologik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ýylylyk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görnüşleri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tapawutlandyrylýar.Suw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ýataklarynyň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mineral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maddalar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senagat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kärhanalarynyň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oba-hojalyk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önümçiliginiň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akyndylary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organiki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maddalar-mehaniki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zawodlaryň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kagyz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öndüriji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kombinatyň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şäher-hojalyk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ulgamlarynyň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akyndylary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bakteriýalar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biologiki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maddalar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köpdürli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ownuk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jandarlaryň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şeýle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kömelekleriň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suwotylaryň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suwda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köpçülikleýin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köpelmegi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baglanyşyklydyr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ýataklaryna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çendenaşa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gaýnan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akdyrylanda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ýylylyk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hapalanmagyny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döredýär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ýagny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gurşawyndaky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deňagramlylygy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bozýar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jandarlarynyň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ýaşaýyş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şertini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üýtgedýär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38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781" y="197070"/>
            <a:ext cx="1126374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Türkmenistanyň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üsti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adamyň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işiniň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täsirinde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tutuşlygyna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bölekleýin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sezewardyr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Ýurtdaky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ýokary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derejede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minerallaşmagy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adam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täsirlerinde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gitdigiçe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artýar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assa-ýuwaş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sulfat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soňra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bolsa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hlorid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häsiýetine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geçýär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Mysal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Türkmen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Aralýakasy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Aralýakasynyň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howada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gaýýan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duz-tozanlaryň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äkidiliş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aşak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iniş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zolaklary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boýunça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onuň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4-5-nji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zolaklaryna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girýär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(1,74 mln.ga)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meýdana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ýylda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howada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gaýýan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gaty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bölejikleriň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600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tonnasy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(430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suwarymly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170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müň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golaýy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çöllük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ýerler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ýagýar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 Bu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duz-tozanlary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Şabat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Gazawat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Gylyçbaý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Döwletýap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suwaryş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üsti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akabalarynyň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minerallaşmagyna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talhlyk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häsiýetiniň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artmagyna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hloridleridir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sulfatyň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mukdarynyň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ýokarlanmagyna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getirýär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51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418237"/>
            <a:ext cx="11526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gorag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zolagy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diýip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ýerasty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suwlary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tebigy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hem-de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emeli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ýataklaryny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hapalamakdan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bisarpa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harçlamakdan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goramak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hojalyk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işleri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gadagan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edilip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çäklendirilip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tokaý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dikeldiş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çäreleri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geçirilýän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ýörite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bölünen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meýdanlara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aýdylýar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Onuň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ini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250-500 m-den 10-15 km-e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çenli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bellenýär</a:t>
            </a: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ru-RU" sz="2400" b="1" i="0" u="none" strike="noStrike" kern="1200" cap="none" spc="0" normalizeH="0" baseline="0" noProof="0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5018" y="2205748"/>
            <a:ext cx="114161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Biosferanyň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gurşawunyň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hapalanmagynyň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peselmegini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üpçün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ediji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toplumlaýyn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çärelere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şu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aşakdakylar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girýär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	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senagat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önümçiliginde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az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suwly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galyndysyz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suwuň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aralyk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arassalaýjysy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sowadyjysy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galyndylaryny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peýdalanyjysy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bolan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üpjünçiliginiň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ýapyk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aýlawunyň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tehnologiýasyny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döretmek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	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galyndylaryň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möçberini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azaltmak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üçin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tilsimat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 (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tehnologiýa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usullaryny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kämilleşdirmek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bilen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suwsyzlandyrylan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ýa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konsentirlenen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erginli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hapalaýjylaryny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jümmüşine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ýerleşdirmek</a:t>
            </a:r>
            <a:r>
              <a:rPr kumimoji="0" lang="en-US" sz="28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F5F5F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4575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" y="363325"/>
            <a:ext cx="11277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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senagat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hojalyk-durmuş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galyndylaryndan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syryntgy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suwlary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arassalamagyň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dürli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usullaryny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ulanmak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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oba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tokaý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hojalyklaryň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önümçiligini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çendenaşa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himiýalaşdyrmagy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peseltmegiň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esasan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-da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ösümlikleri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zyýankeşlerden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keselden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goramagyň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ekinleri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haşal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otlardan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sapalmagyň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üpjünçiligini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biologiki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agrotehniki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çäreleriň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täsirliliginiň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hem-de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olaryň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peýdalanylyşynyň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ýaýrawuny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giňeltmegiň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hasabyna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alyp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barmak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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dünýa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ummanlarynyň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düşýän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nebit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önümleriniň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mukdaryny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peseltmegi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üpjün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edýän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tankerleriň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gurluşyny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deňiz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gämiçiliginiň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ulanylşyny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deňizden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nebit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alnyş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tehnologiýalaryny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kämilleşdirmek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;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derýa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we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deňiz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portlarynyň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üstki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suw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giňişliginiň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nebit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hapalanmalaryny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arassalamak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boýunça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çäreleri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durmuşa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geçirmek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06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8" y="404706"/>
            <a:ext cx="11388437" cy="60016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2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maddalary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eretmäge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ukyply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bu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häsiýetine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görä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gidrosferanyň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suwlaryny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erginleriň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dürli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konsentrasialy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eredijileri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hökmünde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seretmek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Gidrosfera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örän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güýçli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ýagdaýda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litosfera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bagly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asty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),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atmosferadaky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(bug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görnüşli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çyglylyk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esasy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komponentleriniň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düzümine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girýär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bölegi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dünýä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ummanlarynda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jemlenendir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(94,2%),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şonyň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üçin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tebigatyň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gözel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ulgamy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umman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hasaplanylýar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.Bu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biziň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planetamyzyň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çalşygy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energiýanyň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transformasiýasy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geçýär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1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6073" y="377134"/>
            <a:ext cx="1069571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himiki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birleşip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bütewi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ýüze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çykaryp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biosferasynyň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gadymy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oblastyny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getirýär.Belli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wagtda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täsirinde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onuň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üýtgeýär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Oňa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şöhleleri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we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geohimiki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faktorlaryň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täsirleşmegi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prosesler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ähmiýetligi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häsiýetlenýär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prosesler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ösüşinde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energiýasyny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özleşdirip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erkin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energiýany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toplamagy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hem-de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dünýä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ummanynda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önümliligi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onuň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meýdanlarynda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çökündi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-de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organogen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dürli-dürli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gyrmança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guramagy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18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329" y="1"/>
            <a:ext cx="5514671" cy="40316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" y="0"/>
            <a:ext cx="66224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belli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arassa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10-50 mg/l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umman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şeýleräk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ergin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1 kg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35g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suwunda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D.I.Mendeleýwiň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tablisasyndaky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ähli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saklanylýar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4180344"/>
            <a:ext cx="11665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agdyklyk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natriý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magniý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kalsiý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hlor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uglerod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kükürt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–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ionlar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kationlary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tapawutlandyrmak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Na1+,Mg2+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a2+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anionlar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l1-, SO2, H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O3, 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O32-. 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pes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ionlara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seredende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3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8" y="182756"/>
            <a:ext cx="114577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pes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konsentrasiýasyna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seretmezden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üýtgeşmelerde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hem-de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oýnaýar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azot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fosfor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kremniý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tarapyndan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özleşdirilip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we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ösmeginde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köpelmeginde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ähmiýetlidir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796837"/>
              </p:ext>
            </p:extLst>
          </p:nvPr>
        </p:nvGraphicFramePr>
        <p:xfrm>
          <a:off x="581891" y="2860412"/>
          <a:ext cx="11333018" cy="37897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092">
                  <a:extLst>
                    <a:ext uri="{9D8B030D-6E8A-4147-A177-3AD203B41FA5}">
                      <a16:colId xmlns:a16="http://schemas.microsoft.com/office/drawing/2014/main" val="682780457"/>
                    </a:ext>
                  </a:extLst>
                </a:gridCol>
                <a:gridCol w="2859572">
                  <a:extLst>
                    <a:ext uri="{9D8B030D-6E8A-4147-A177-3AD203B41FA5}">
                      <a16:colId xmlns:a16="http://schemas.microsoft.com/office/drawing/2014/main" val="2608918908"/>
                    </a:ext>
                  </a:extLst>
                </a:gridCol>
                <a:gridCol w="3211354">
                  <a:extLst>
                    <a:ext uri="{9D8B030D-6E8A-4147-A177-3AD203B41FA5}">
                      <a16:colId xmlns:a16="http://schemas.microsoft.com/office/drawing/2014/main" val="1042664900"/>
                    </a:ext>
                  </a:extLst>
                </a:gridCol>
              </a:tblGrid>
              <a:tr h="344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Gidrosferanyň  bölekleri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Göwrüm (müň km</a:t>
                      </a:r>
                      <a:r>
                        <a:rPr lang="sq-AL" sz="1800" baseline="30000">
                          <a:effectLst/>
                        </a:rPr>
                        <a:t>3</a:t>
                      </a:r>
                      <a:r>
                        <a:rPr lang="sq-AL" sz="1800">
                          <a:effectLst/>
                        </a:rPr>
                        <a:t>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Umumy göwrüme görä 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006533"/>
                  </a:ext>
                </a:extLst>
              </a:tr>
              <a:tr h="3445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Dünýä  ummany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Ýer  asty suwlary,  jemi: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şol sanda suw çalyşyk hereketjeň zonada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Buzluk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Köller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Toprak  çyglylygy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Atmosfera buglary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Derýa suwlary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Ähli  gidrosfera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1370323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60000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 </a:t>
                      </a:r>
                      <a:r>
                        <a:rPr lang="sq-AL" sz="1800" dirty="0" smtClean="0">
                          <a:effectLst/>
                        </a:rPr>
                        <a:t>4000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24000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230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75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14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1,2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1454643,2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94,2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4,12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 </a:t>
                      </a:r>
                      <a:r>
                        <a:rPr lang="sq-AL" sz="1800" dirty="0" smtClean="0">
                          <a:effectLst/>
                        </a:rPr>
                        <a:t>0,27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1,27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0,016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0,005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0,001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0,0001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100,0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725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3" y="339365"/>
            <a:ext cx="109589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/>
              <a:t>Atmosfera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ygallary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çuňlukdaky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çökündi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jynslara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çenli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aralaşyp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ýer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asty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suwlarynyemele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getirýär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tebigatda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köp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ýaýran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birleşme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bolup</a:t>
            </a:r>
            <a:r>
              <a:rPr lang="en-US" sz="3200" b="1" dirty="0" smtClean="0"/>
              <a:t>,  </a:t>
            </a:r>
            <a:r>
              <a:rPr lang="en-US" sz="3200" b="1" dirty="0" err="1" smtClean="0"/>
              <a:t>gidrosfera</a:t>
            </a:r>
            <a:r>
              <a:rPr lang="en-US" sz="3200" b="1" dirty="0" smtClean="0"/>
              <a:t> 71% </a:t>
            </a:r>
            <a:r>
              <a:rPr lang="en-US" sz="3200" b="1" dirty="0" err="1" smtClean="0"/>
              <a:t>ýer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üstüni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eýeleýär</a:t>
            </a:r>
            <a:r>
              <a:rPr lang="en-US" sz="3200" b="1" dirty="0" smtClean="0"/>
              <a:t>. Eger-de, biz </a:t>
            </a:r>
            <a:r>
              <a:rPr lang="en-US" sz="3200" b="1" dirty="0" err="1" smtClean="0"/>
              <a:t>taryhy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ýüzlensek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suwuň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planetanyň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geologiki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işinde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roly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bardyr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Ilkinji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ýaşaýyş</a:t>
            </a:r>
            <a:r>
              <a:rPr lang="en-US" sz="3200" b="1" dirty="0" smtClean="0"/>
              <a:t> hem </a:t>
            </a:r>
            <a:r>
              <a:rPr lang="en-US" sz="3200" b="1" dirty="0" err="1" smtClean="0"/>
              <a:t>suwda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ýüze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çykanlygyny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ylym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tassyklaýar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Adamyň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bedeniniň</a:t>
            </a:r>
            <a:r>
              <a:rPr lang="en-US" sz="3200" b="1" dirty="0" smtClean="0"/>
              <a:t> 65% </a:t>
            </a:r>
            <a:r>
              <a:rPr lang="en-US" sz="3200" b="1" dirty="0" err="1" smtClean="0"/>
              <a:t>göterim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suwdan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durýar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ähli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tehnologiki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toplumlaryň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esasy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elementi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bolup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durýar</a:t>
            </a:r>
            <a:r>
              <a:rPr lang="en-US" sz="3200" b="1" dirty="0" smtClean="0"/>
              <a:t>. Oba </a:t>
            </a:r>
            <a:r>
              <a:rPr lang="en-US" sz="3200" b="1" dirty="0" err="1" smtClean="0"/>
              <a:t>hojalygynda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zerur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çig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malyň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biridir</a:t>
            </a:r>
            <a:r>
              <a:rPr lang="en-US" sz="1600" dirty="0" smtClean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316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0"/>
            <a:ext cx="114992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Suwuň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ähmiýetini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belli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fransuz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ýazyjysy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Antuan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Sent-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Ekzyuperi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şeýleräk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belleýär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“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sende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tagam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reňk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ys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doly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ýazyp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etmek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däl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kimdigiňi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bilmän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senden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ganýarlar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gerek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däl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bolmaýar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Sen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ýaşaýşyň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hoşlaşan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güýjümiz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gaýdyp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mähriň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ýüregimiziň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çeşmeleri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joşup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başlaýar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dünýädäki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gymmatly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baýlyksyň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”. Bu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sözler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suwa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ýokary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bahadyr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gök-bakja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ekinleriniň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90- 95%-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90%-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tutýar.Suwuň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ýetmezçilik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ýerinde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hasyllylygy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mallaryň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önümliligi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peselýär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632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224779"/>
            <a:ext cx="116516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Dünýäniň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baýlyklary</a:t>
            </a:r>
            <a:r>
              <a:rPr lang="en-US" sz="2800" b="1" dirty="0" smtClean="0"/>
              <a:t> 1338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deň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bolup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şol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suwuň</a:t>
            </a:r>
            <a:r>
              <a:rPr lang="en-US" sz="2800" b="1" dirty="0" smtClean="0"/>
              <a:t> 361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km3 - 96.5% </a:t>
            </a:r>
            <a:r>
              <a:rPr lang="en-US" sz="2800" b="1" dirty="0" err="1" smtClean="0"/>
              <a:t>dünýä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ummanlarynda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jemlenendir</a:t>
            </a:r>
            <a:r>
              <a:rPr lang="en-US" sz="2800" b="1" dirty="0" smtClean="0"/>
              <a:t>. </a:t>
            </a:r>
          </a:p>
          <a:p>
            <a:r>
              <a:rPr lang="en-US" sz="2800" b="1" dirty="0" smtClean="0"/>
              <a:t>1)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ýer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asty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bilelikde</a:t>
            </a:r>
            <a:r>
              <a:rPr lang="en-US" sz="2800" b="1" dirty="0" smtClean="0"/>
              <a:t>) - 30.1%;</a:t>
            </a:r>
          </a:p>
          <a:p>
            <a:r>
              <a:rPr lang="en-US" sz="2800" b="1" dirty="0" smtClean="0"/>
              <a:t>2) </a:t>
            </a:r>
            <a:r>
              <a:rPr lang="en-US" sz="2800" b="1" dirty="0" err="1" smtClean="0"/>
              <a:t>toprak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çyglylygy</a:t>
            </a:r>
            <a:r>
              <a:rPr lang="en-US" sz="2800" b="1" dirty="0" smtClean="0"/>
              <a:t> - 0.05%; </a:t>
            </a:r>
          </a:p>
          <a:p>
            <a:r>
              <a:rPr lang="en-US" sz="2800" b="1" dirty="0" smtClean="0"/>
              <a:t>3) </a:t>
            </a:r>
            <a:r>
              <a:rPr lang="en-US" sz="2800" b="1" dirty="0" err="1" smtClean="0"/>
              <a:t>buzluklar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şorlar</a:t>
            </a:r>
            <a:r>
              <a:rPr lang="en-US" sz="2800" b="1" dirty="0" smtClean="0"/>
              <a:t> - 68.7%.</a:t>
            </a:r>
          </a:p>
          <a:p>
            <a:r>
              <a:rPr lang="en-US" sz="2800" b="1" dirty="0" err="1" smtClean="0"/>
              <a:t>Dünýä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96.5% </a:t>
            </a:r>
            <a:r>
              <a:rPr lang="en-US" sz="2800" b="1" dirty="0" err="1" smtClean="0"/>
              <a:t>şor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suwlardyr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sowlaryň</a:t>
            </a:r>
            <a:r>
              <a:rPr lang="en-US" sz="2800" b="1" dirty="0" smtClean="0"/>
              <a:t> gory 28,25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bolup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dünýäniň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2,5% -ne </a:t>
            </a:r>
            <a:r>
              <a:rPr lang="en-US" sz="2800" b="1" dirty="0" err="1" smtClean="0"/>
              <a:t>golaýdyr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uly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bölegi</a:t>
            </a:r>
            <a:r>
              <a:rPr lang="en-US" sz="2800" b="1" dirty="0" smtClean="0"/>
              <a:t> (68.7) </a:t>
            </a:r>
            <a:r>
              <a:rPr lang="en-US" sz="2800" b="1" dirty="0" err="1" smtClean="0"/>
              <a:t>buzluklardadyr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gorlar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esasanda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Antraktidada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Materigiň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meýdany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14.1mln km3) </a:t>
            </a:r>
            <a:r>
              <a:rPr lang="en-US" sz="2800" b="1" dirty="0" err="1" smtClean="0"/>
              <a:t>Grelandiýada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meýdany</a:t>
            </a:r>
            <a:r>
              <a:rPr lang="en-US" sz="2800" b="1" dirty="0" smtClean="0"/>
              <a:t> 2.2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golaý</a:t>
            </a:r>
            <a:r>
              <a:rPr lang="en-US" sz="2800" b="1" dirty="0" smtClean="0"/>
              <a:t>) </a:t>
            </a:r>
            <a:r>
              <a:rPr lang="en-US" sz="2800" b="1" dirty="0" err="1" smtClean="0"/>
              <a:t>şonuň</a:t>
            </a:r>
            <a:r>
              <a:rPr lang="en-US" sz="2800" b="1" dirty="0" smtClean="0"/>
              <a:t> 1.8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buzluk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örtülendir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demirgazyk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buzly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ummanyň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adalarynda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ýerleşendir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dyngysyz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hereketdedir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Ýere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düşýän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Günüň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ýylylygy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ýel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grawitasion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herekete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getirýär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17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Красный и оранжевый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1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12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13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14.xml><?xml version="1.0" encoding="utf-8"?>
<a:themeOverride xmlns:a="http://schemas.openxmlformats.org/drawingml/2006/main">
  <a:clrScheme name="Красный и оранжевый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5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16.xml><?xml version="1.0" encoding="utf-8"?>
<a:themeOverride xmlns:a="http://schemas.openxmlformats.org/drawingml/2006/main">
  <a:clrScheme name="Желтый и оранжевый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7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18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19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2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0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ppt/theme/themeOverride21.xml><?xml version="1.0" encoding="utf-8"?>
<a:themeOverride xmlns:a="http://schemas.openxmlformats.org/drawingml/2006/main">
  <a:clrScheme name="Синий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Теплый синий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23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3.xml><?xml version="1.0" encoding="utf-8"?>
<a:themeOverride xmlns:a="http://schemas.openxmlformats.org/drawingml/2006/main">
  <a:clrScheme name="Теплый синий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4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ppt/theme/themeOverride5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6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7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8.xml><?xml version="1.0" encoding="utf-8"?>
<a:themeOverride xmlns:a="http://schemas.openxmlformats.org/drawingml/2006/main">
  <a:clrScheme name="Желтый и оранжевый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9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1826</Words>
  <Application>Microsoft Office PowerPoint</Application>
  <PresentationFormat>Широкоэкранный</PresentationFormat>
  <Paragraphs>99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Arial</vt:lpstr>
      <vt:lpstr>Calibri</vt:lpstr>
      <vt:lpstr>Century Gothic</vt:lpstr>
      <vt:lpstr>Times New Roman</vt:lpstr>
      <vt:lpstr>Wingdings 3</vt:lpstr>
      <vt:lpstr>Легкий дым</vt:lpstr>
      <vt:lpstr>1_Легкий дым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2019-10-17T18:07:49Z</dcterms:created>
  <dcterms:modified xsi:type="dcterms:W3CDTF">2019-12-03T19:07:24Z</dcterms:modified>
</cp:coreProperties>
</file>