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3" r:id="rId4"/>
    <p:sldId id="272" r:id="rId5"/>
    <p:sldId id="259" r:id="rId6"/>
    <p:sldId id="260" r:id="rId7"/>
    <p:sldId id="273" r:id="rId8"/>
    <p:sldId id="264" r:id="rId9"/>
    <p:sldId id="275" r:id="rId10"/>
    <p:sldId id="276" r:id="rId11"/>
    <p:sldId id="277" r:id="rId12"/>
    <p:sldId id="265" r:id="rId13"/>
    <p:sldId id="261" r:id="rId14"/>
    <p:sldId id="262" r:id="rId15"/>
    <p:sldId id="266"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8E72EB5-690B-4105-A985-51B3823C0122}" type="datetimeFigureOut">
              <a:rPr lang="ru-RU" smtClean="0"/>
              <a:t>03.11.2020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D78D79-F565-41E0-9B9B-A4E5E792E724}" type="slidenum">
              <a:rPr lang="ru-RU" smtClean="0"/>
              <a:t>‹#›</a:t>
            </a:fld>
            <a:endParaRPr lang="ru-RU"/>
          </a:p>
        </p:txBody>
      </p:sp>
    </p:spTree>
    <p:extLst>
      <p:ext uri="{BB962C8B-B14F-4D97-AF65-F5344CB8AC3E}">
        <p14:creationId xmlns:p14="http://schemas.microsoft.com/office/powerpoint/2010/main" val="3584768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8E72EB5-690B-4105-A985-51B3823C0122}" type="datetimeFigureOut">
              <a:rPr lang="ru-RU" smtClean="0"/>
              <a:t>03.11.2020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9D78D79-F565-41E0-9B9B-A4E5E792E724}" type="slidenum">
              <a:rPr lang="ru-RU" smtClean="0"/>
              <a:t>‹#›</a:t>
            </a:fld>
            <a:endParaRPr lang="ru-RU"/>
          </a:p>
        </p:txBody>
      </p:sp>
    </p:spTree>
    <p:extLst>
      <p:ext uri="{BB962C8B-B14F-4D97-AF65-F5344CB8AC3E}">
        <p14:creationId xmlns:p14="http://schemas.microsoft.com/office/powerpoint/2010/main" val="205320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38E72EB5-690B-4105-A985-51B3823C0122}" type="datetimeFigureOut">
              <a:rPr lang="ru-RU" smtClean="0"/>
              <a:t>03.11.2020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D78D79-F565-41E0-9B9B-A4E5E792E724}" type="slidenum">
              <a:rPr lang="ru-RU" smtClean="0"/>
              <a:t>‹#›</a:t>
            </a:fld>
            <a:endParaRPr lang="ru-RU"/>
          </a:p>
        </p:txBody>
      </p:sp>
    </p:spTree>
    <p:extLst>
      <p:ext uri="{BB962C8B-B14F-4D97-AF65-F5344CB8AC3E}">
        <p14:creationId xmlns:p14="http://schemas.microsoft.com/office/powerpoint/2010/main" val="211439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38E72EB5-690B-4105-A985-51B3823C0122}" type="datetimeFigureOut">
              <a:rPr lang="ru-RU" smtClean="0"/>
              <a:t>03.11.2020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D78D79-F565-41E0-9B9B-A4E5E792E724}" type="slidenum">
              <a:rPr lang="ru-RU" smtClean="0"/>
              <a:t>‹#›</a:t>
            </a:fld>
            <a:endParaRPr lang="ru-RU"/>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7226228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8E72EB5-690B-4105-A985-51B3823C0122}" type="datetimeFigureOut">
              <a:rPr lang="ru-RU" smtClean="0"/>
              <a:t>03.11.2020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D78D79-F565-41E0-9B9B-A4E5E792E724}" type="slidenum">
              <a:rPr lang="ru-RU" smtClean="0"/>
              <a:t>‹#›</a:t>
            </a:fld>
            <a:endParaRPr lang="ru-RU"/>
          </a:p>
        </p:txBody>
      </p:sp>
    </p:spTree>
    <p:extLst>
      <p:ext uri="{BB962C8B-B14F-4D97-AF65-F5344CB8AC3E}">
        <p14:creationId xmlns:p14="http://schemas.microsoft.com/office/powerpoint/2010/main" val="40930915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8E72EB5-690B-4105-A985-51B3823C0122}" type="datetimeFigureOut">
              <a:rPr lang="ru-RU" smtClean="0"/>
              <a:t>03.11.2020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D78D79-F565-41E0-9B9B-A4E5E792E724}" type="slidenum">
              <a:rPr lang="ru-RU" smtClean="0"/>
              <a:t>‹#›</a:t>
            </a:fld>
            <a:endParaRPr lang="ru-RU"/>
          </a:p>
        </p:txBody>
      </p:sp>
    </p:spTree>
    <p:extLst>
      <p:ext uri="{BB962C8B-B14F-4D97-AF65-F5344CB8AC3E}">
        <p14:creationId xmlns:p14="http://schemas.microsoft.com/office/powerpoint/2010/main" val="37880797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8E72EB5-690B-4105-A985-51B3823C0122}" type="datetimeFigureOut">
              <a:rPr lang="ru-RU" smtClean="0"/>
              <a:t>03.11.2020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D78D79-F565-41E0-9B9B-A4E5E792E724}" type="slidenum">
              <a:rPr lang="ru-RU" smtClean="0"/>
              <a:t>‹#›</a:t>
            </a:fld>
            <a:endParaRPr lang="ru-RU"/>
          </a:p>
        </p:txBody>
      </p:sp>
    </p:spTree>
    <p:extLst>
      <p:ext uri="{BB962C8B-B14F-4D97-AF65-F5344CB8AC3E}">
        <p14:creationId xmlns:p14="http://schemas.microsoft.com/office/powerpoint/2010/main" val="2117007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8E72EB5-690B-4105-A985-51B3823C0122}" type="datetimeFigureOut">
              <a:rPr lang="ru-RU" smtClean="0"/>
              <a:t>03.11.2020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D78D79-F565-41E0-9B9B-A4E5E792E724}" type="slidenum">
              <a:rPr lang="ru-RU" smtClean="0"/>
              <a:t>‹#›</a:t>
            </a:fld>
            <a:endParaRPr lang="ru-RU"/>
          </a:p>
        </p:txBody>
      </p:sp>
    </p:spTree>
    <p:extLst>
      <p:ext uri="{BB962C8B-B14F-4D97-AF65-F5344CB8AC3E}">
        <p14:creationId xmlns:p14="http://schemas.microsoft.com/office/powerpoint/2010/main" val="19639092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8E72EB5-690B-4105-A985-51B3823C0122}" type="datetimeFigureOut">
              <a:rPr lang="ru-RU" smtClean="0"/>
              <a:t>03.11.2020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D78D79-F565-41E0-9B9B-A4E5E792E724}" type="slidenum">
              <a:rPr lang="ru-RU" smtClean="0"/>
              <a:t>‹#›</a:t>
            </a:fld>
            <a:endParaRPr lang="ru-RU"/>
          </a:p>
        </p:txBody>
      </p:sp>
    </p:spTree>
    <p:extLst>
      <p:ext uri="{BB962C8B-B14F-4D97-AF65-F5344CB8AC3E}">
        <p14:creationId xmlns:p14="http://schemas.microsoft.com/office/powerpoint/2010/main" val="3673361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p>
            <a:fld id="{38E72EB5-690B-4105-A985-51B3823C0122}" type="datetimeFigureOut">
              <a:rPr lang="ru-RU" smtClean="0"/>
              <a:t>03.11.2020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D78D79-F565-41E0-9B9B-A4E5E792E724}" type="slidenum">
              <a:rPr lang="ru-RU" smtClean="0"/>
              <a:t>‹#›</a:t>
            </a:fld>
            <a:endParaRPr lang="ru-RU"/>
          </a:p>
        </p:txBody>
      </p:sp>
    </p:spTree>
    <p:extLst>
      <p:ext uri="{BB962C8B-B14F-4D97-AF65-F5344CB8AC3E}">
        <p14:creationId xmlns:p14="http://schemas.microsoft.com/office/powerpoint/2010/main" val="1510685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8E72EB5-690B-4105-A985-51B3823C0122}" type="datetimeFigureOut">
              <a:rPr lang="ru-RU" smtClean="0"/>
              <a:t>03.11.2020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D78D79-F565-41E0-9B9B-A4E5E792E724}" type="slidenum">
              <a:rPr lang="ru-RU" smtClean="0"/>
              <a:t>‹#›</a:t>
            </a:fld>
            <a:endParaRPr lang="ru-RU"/>
          </a:p>
        </p:txBody>
      </p:sp>
    </p:spTree>
    <p:extLst>
      <p:ext uri="{BB962C8B-B14F-4D97-AF65-F5344CB8AC3E}">
        <p14:creationId xmlns:p14="http://schemas.microsoft.com/office/powerpoint/2010/main" val="1602788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8E72EB5-690B-4105-A985-51B3823C0122}" type="datetimeFigureOut">
              <a:rPr lang="ru-RU" smtClean="0"/>
              <a:t>03.11.2020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9D78D79-F565-41E0-9B9B-A4E5E792E724}" type="slidenum">
              <a:rPr lang="ru-RU" smtClean="0"/>
              <a:t>‹#›</a:t>
            </a:fld>
            <a:endParaRPr lang="ru-RU"/>
          </a:p>
        </p:txBody>
      </p:sp>
    </p:spTree>
    <p:extLst>
      <p:ext uri="{BB962C8B-B14F-4D97-AF65-F5344CB8AC3E}">
        <p14:creationId xmlns:p14="http://schemas.microsoft.com/office/powerpoint/2010/main" val="353236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8E72EB5-690B-4105-A985-51B3823C0122}" type="datetimeFigureOut">
              <a:rPr lang="ru-RU" smtClean="0"/>
              <a:t>03.11.2020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9D78D79-F565-41E0-9B9B-A4E5E792E724}" type="slidenum">
              <a:rPr lang="ru-RU" smtClean="0"/>
              <a:t>‹#›</a:t>
            </a:fld>
            <a:endParaRPr lang="ru-RU"/>
          </a:p>
        </p:txBody>
      </p:sp>
    </p:spTree>
    <p:extLst>
      <p:ext uri="{BB962C8B-B14F-4D97-AF65-F5344CB8AC3E}">
        <p14:creationId xmlns:p14="http://schemas.microsoft.com/office/powerpoint/2010/main" val="3621767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38E72EB5-690B-4105-A985-51B3823C0122}" type="datetimeFigureOut">
              <a:rPr lang="ru-RU" smtClean="0"/>
              <a:t>03.11.2020</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D9D78D79-F565-41E0-9B9B-A4E5E792E724}" type="slidenum">
              <a:rPr lang="ru-RU" smtClean="0"/>
              <a:t>‹#›</a:t>
            </a:fld>
            <a:endParaRPr lang="ru-RU"/>
          </a:p>
        </p:txBody>
      </p:sp>
    </p:spTree>
    <p:extLst>
      <p:ext uri="{BB962C8B-B14F-4D97-AF65-F5344CB8AC3E}">
        <p14:creationId xmlns:p14="http://schemas.microsoft.com/office/powerpoint/2010/main" val="2844945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8E72EB5-690B-4105-A985-51B3823C0122}" type="datetimeFigureOut">
              <a:rPr lang="ru-RU" smtClean="0"/>
              <a:t>03.11.2020</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D9D78D79-F565-41E0-9B9B-A4E5E792E724}" type="slidenum">
              <a:rPr lang="ru-RU" smtClean="0"/>
              <a:t>‹#›</a:t>
            </a:fld>
            <a:endParaRPr lang="ru-RU"/>
          </a:p>
        </p:txBody>
      </p:sp>
    </p:spTree>
    <p:extLst>
      <p:ext uri="{BB962C8B-B14F-4D97-AF65-F5344CB8AC3E}">
        <p14:creationId xmlns:p14="http://schemas.microsoft.com/office/powerpoint/2010/main" val="1865970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38E72EB5-690B-4105-A985-51B3823C0122}" type="datetimeFigureOut">
              <a:rPr lang="ru-RU" smtClean="0"/>
              <a:t>03.11.2020</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D9D78D79-F565-41E0-9B9B-A4E5E792E724}" type="slidenum">
              <a:rPr lang="ru-RU" smtClean="0"/>
              <a:t>‹#›</a:t>
            </a:fld>
            <a:endParaRPr lang="ru-RU"/>
          </a:p>
        </p:txBody>
      </p:sp>
    </p:spTree>
    <p:extLst>
      <p:ext uri="{BB962C8B-B14F-4D97-AF65-F5344CB8AC3E}">
        <p14:creationId xmlns:p14="http://schemas.microsoft.com/office/powerpoint/2010/main" val="292826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8E72EB5-690B-4105-A985-51B3823C0122}" type="datetimeFigureOut">
              <a:rPr lang="ru-RU" smtClean="0"/>
              <a:t>03.11.2020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9D78D79-F565-41E0-9B9B-A4E5E792E724}" type="slidenum">
              <a:rPr lang="ru-RU" smtClean="0"/>
              <a:t>‹#›</a:t>
            </a:fld>
            <a:endParaRPr lang="ru-RU"/>
          </a:p>
        </p:txBody>
      </p:sp>
    </p:spTree>
    <p:extLst>
      <p:ext uri="{BB962C8B-B14F-4D97-AF65-F5344CB8AC3E}">
        <p14:creationId xmlns:p14="http://schemas.microsoft.com/office/powerpoint/2010/main" val="3612812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8E72EB5-690B-4105-A985-51B3823C0122}" type="datetimeFigureOut">
              <a:rPr lang="ru-RU" smtClean="0"/>
              <a:t>03.11.2020</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9D78D79-F565-41E0-9B9B-A4E5E792E724}" type="slidenum">
              <a:rPr lang="ru-RU" smtClean="0"/>
              <a:t>‹#›</a:t>
            </a:fld>
            <a:endParaRPr lang="ru-RU"/>
          </a:p>
        </p:txBody>
      </p:sp>
    </p:spTree>
    <p:extLst>
      <p:ext uri="{BB962C8B-B14F-4D97-AF65-F5344CB8AC3E}">
        <p14:creationId xmlns:p14="http://schemas.microsoft.com/office/powerpoint/2010/main" val="410869330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37310" y="1911926"/>
            <a:ext cx="10190230" cy="2308324"/>
          </a:xfrm>
          <a:prstGeom prst="rect">
            <a:avLst/>
          </a:prstGeom>
          <a:noFill/>
        </p:spPr>
        <p:txBody>
          <a:bodyPr wrap="square" lIns="91440" tIns="45720" rIns="91440" bIns="45720">
            <a:spAutoFit/>
          </a:bodyPr>
          <a:lstStyle/>
          <a:p>
            <a:pPr algn="ctr"/>
            <a:r>
              <a:rPr lang="en-US" sz="72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O Z O N   </a:t>
            </a:r>
          </a:p>
          <a:p>
            <a:pPr algn="ctr"/>
            <a:r>
              <a:rPr lang="en-US" sz="72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G A T L A G Y</a:t>
            </a:r>
            <a:endParaRPr lang="ru-RU" sz="72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1800165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Объект 2"/>
              <p:cNvSpPr>
                <a:spLocks noGrp="1"/>
              </p:cNvSpPr>
              <p:nvPr>
                <p:ph idx="1"/>
              </p:nvPr>
            </p:nvSpPr>
            <p:spPr>
              <a:xfrm>
                <a:off x="858982" y="1136075"/>
                <a:ext cx="10049853" cy="5472544"/>
              </a:xfrm>
            </p:spPr>
            <p:txBody>
              <a:bodyPr>
                <a:noAutofit/>
              </a:bodyPr>
              <a:lstStyle/>
              <a:p>
                <a:r>
                  <a:rPr lang="tk-TM" sz="3200" dirty="0" smtClean="0"/>
                  <a:t>Ozon gatlagyna köp halatlarda “Ozon ekrany” hem diýilýär. Atmosferada ozonyň umumy mukdary 3,3*</a:t>
                </a:r>
                <a14:m>
                  <m:oMath xmlns:m="http://schemas.openxmlformats.org/officeDocument/2006/math">
                    <m:sSup>
                      <m:sSupPr>
                        <m:ctrlPr>
                          <a:rPr lang="tk-TM" sz="3200" i="1" smtClean="0">
                            <a:latin typeface="Cambria Math" panose="02040503050406030204" pitchFamily="18" charset="0"/>
                          </a:rPr>
                        </m:ctrlPr>
                      </m:sSupPr>
                      <m:e>
                        <m:r>
                          <a:rPr lang="tk-TM" sz="3200" b="0" i="1" smtClean="0">
                            <a:latin typeface="Cambria Math"/>
                          </a:rPr>
                          <m:t>10</m:t>
                        </m:r>
                      </m:e>
                      <m:sup>
                        <m:r>
                          <a:rPr lang="tk-TM" sz="3200" b="0" i="1" smtClean="0">
                            <a:latin typeface="Cambria Math"/>
                          </a:rPr>
                          <m:t>9</m:t>
                        </m:r>
                      </m:sup>
                    </m:sSup>
                  </m:oMath>
                </a14:m>
                <a:r>
                  <a:rPr lang="ru-RU" sz="3200" dirty="0" smtClean="0"/>
                  <a:t> </a:t>
                </a:r>
                <a:r>
                  <a:rPr lang="ru-RU" sz="3200" dirty="0" err="1" smtClean="0"/>
                  <a:t>tonna</a:t>
                </a:r>
                <a:r>
                  <a:rPr lang="ru-RU" sz="3200" dirty="0" smtClean="0"/>
                  <a:t>. </a:t>
                </a:r>
                <a:r>
                  <a:rPr lang="en-US" sz="3200" dirty="0" smtClean="0"/>
                  <a:t>O</a:t>
                </a:r>
                <a:r>
                  <a:rPr lang="ru-RU" sz="3200" dirty="0" err="1" smtClean="0"/>
                  <a:t>zonyň</a:t>
                </a:r>
                <a:r>
                  <a:rPr lang="ru-RU" sz="3200" dirty="0" smtClean="0"/>
                  <a:t> </a:t>
                </a:r>
                <a:r>
                  <a:rPr lang="ru-RU" sz="3200" dirty="0" err="1" smtClean="0"/>
                  <a:t>molekulasynyň</a:t>
                </a:r>
                <a:r>
                  <a:rPr lang="ru-RU" sz="3200" dirty="0" smtClean="0"/>
                  <a:t> </a:t>
                </a:r>
                <a:r>
                  <a:rPr lang="ru-RU" sz="3200" dirty="0" err="1" smtClean="0"/>
                  <a:t>ýaşaýyň</a:t>
                </a:r>
                <a:r>
                  <a:rPr lang="ru-RU" sz="3200" dirty="0" smtClean="0"/>
                  <a:t> </a:t>
                </a:r>
                <a:r>
                  <a:rPr lang="ru-RU" sz="3200" dirty="0" err="1" smtClean="0"/>
                  <a:t>dowamlylygy</a:t>
                </a:r>
                <a:r>
                  <a:rPr lang="ru-RU" sz="3200" dirty="0" smtClean="0"/>
                  <a:t> </a:t>
                </a:r>
                <a:r>
                  <a:rPr lang="ru-RU" sz="3200" dirty="0" err="1" smtClean="0"/>
                  <a:t>atmosferada</a:t>
                </a:r>
                <a:r>
                  <a:rPr lang="ru-RU" sz="3200" dirty="0" smtClean="0"/>
                  <a:t> 50 </a:t>
                </a:r>
                <a:r>
                  <a:rPr lang="ru-RU" sz="3200" dirty="0" err="1" smtClean="0"/>
                  <a:t>gije-gündize</a:t>
                </a:r>
                <a:r>
                  <a:rPr lang="ru-RU" sz="3200" dirty="0" smtClean="0"/>
                  <a:t> </a:t>
                </a:r>
                <a:r>
                  <a:rPr lang="ru-RU" sz="3200" dirty="0" err="1" smtClean="0"/>
                  <a:t>barabardyr</a:t>
                </a:r>
                <a:r>
                  <a:rPr lang="ru-RU" sz="3200" dirty="0" smtClean="0"/>
                  <a:t>. </a:t>
                </a:r>
                <a:r>
                  <a:rPr lang="en-US" sz="3200" dirty="0" smtClean="0"/>
                  <a:t>O</a:t>
                </a:r>
                <a:r>
                  <a:rPr lang="ru-RU" sz="3200" dirty="0" err="1" smtClean="0"/>
                  <a:t>zonyň</a:t>
                </a:r>
                <a:r>
                  <a:rPr lang="ru-RU" sz="3200" dirty="0" smtClean="0"/>
                  <a:t> </a:t>
                </a:r>
                <a:r>
                  <a:rPr lang="ru-RU" sz="3200" dirty="0" err="1" smtClean="0"/>
                  <a:t>esasy</a:t>
                </a:r>
                <a:r>
                  <a:rPr lang="ru-RU" sz="3200" dirty="0" smtClean="0"/>
                  <a:t> </a:t>
                </a:r>
                <a:r>
                  <a:rPr lang="ru-RU" sz="3200" dirty="0" err="1" smtClean="0"/>
                  <a:t>ýýyl</a:t>
                </a:r>
                <a:r>
                  <a:rPr lang="ru-RU" sz="3200" dirty="0" smtClean="0"/>
                  <a:t> </a:t>
                </a:r>
                <a:r>
                  <a:rPr lang="ru-RU" sz="3200" dirty="0" err="1" smtClean="0"/>
                  <a:t>boýunça</a:t>
                </a:r>
                <a:r>
                  <a:rPr lang="ru-RU" sz="3200" dirty="0" smtClean="0"/>
                  <a:t> </a:t>
                </a:r>
                <a:r>
                  <a:rPr lang="ru-RU" sz="3200" dirty="0" err="1" smtClean="0"/>
                  <a:t>atmosfera</a:t>
                </a:r>
                <a:r>
                  <a:rPr lang="ru-RU" sz="3200" dirty="0" smtClean="0"/>
                  <a:t> </a:t>
                </a:r>
                <a:r>
                  <a:rPr lang="ru-RU" sz="3200" dirty="0" err="1" smtClean="0"/>
                  <a:t>gatlagynda</a:t>
                </a:r>
                <a:r>
                  <a:rPr lang="ru-RU" sz="3200" dirty="0" smtClean="0"/>
                  <a:t> </a:t>
                </a:r>
                <a:r>
                  <a:rPr lang="ru-RU" sz="3200" dirty="0" err="1" smtClean="0"/>
                  <a:t>mukdary</a:t>
                </a:r>
                <a:r>
                  <a:rPr lang="ru-RU" sz="3200" dirty="0" smtClean="0"/>
                  <a:t> 300 </a:t>
                </a:r>
                <a:r>
                  <a:rPr lang="ru-RU" sz="3200" dirty="0" err="1" smtClean="0"/>
                  <a:t>dobson</a:t>
                </a:r>
                <a:r>
                  <a:rPr lang="ru-RU" sz="3200" dirty="0"/>
                  <a:t> </a:t>
                </a:r>
                <a:r>
                  <a:rPr lang="ru-RU" sz="3200" dirty="0" err="1" smtClean="0"/>
                  <a:t>birlige</a:t>
                </a:r>
                <a:r>
                  <a:rPr lang="ru-RU" sz="3200" dirty="0" smtClean="0"/>
                  <a:t> </a:t>
                </a:r>
                <a:r>
                  <a:rPr lang="ru-RU" sz="3200" dirty="0" err="1" smtClean="0"/>
                  <a:t>deň</a:t>
                </a:r>
                <a:r>
                  <a:rPr lang="ru-RU" sz="3200" dirty="0" smtClean="0"/>
                  <a:t> </a:t>
                </a:r>
                <a:r>
                  <a:rPr lang="ru-RU" sz="3200" dirty="0" err="1" smtClean="0"/>
                  <a:t>bolup</a:t>
                </a:r>
                <a:r>
                  <a:rPr lang="ru-RU" sz="3200" dirty="0" smtClean="0"/>
                  <a:t> </a:t>
                </a:r>
                <a:r>
                  <a:rPr lang="ru-RU" sz="3200" dirty="0" err="1" smtClean="0"/>
                  <a:t>onda</a:t>
                </a:r>
                <a:r>
                  <a:rPr lang="ru-RU" sz="3200" dirty="0" smtClean="0"/>
                  <a:t> 1 </a:t>
                </a:r>
                <a:r>
                  <a:rPr lang="ru-RU" sz="3200" dirty="0" err="1" smtClean="0"/>
                  <a:t>dobson</a:t>
                </a:r>
                <a:r>
                  <a:rPr lang="ru-RU" sz="3200" dirty="0" smtClean="0"/>
                  <a:t> </a:t>
                </a:r>
                <a:r>
                  <a:rPr lang="ru-RU" sz="3200" dirty="0" err="1" smtClean="0"/>
                  <a:t>birligi</a:t>
                </a:r>
                <a:r>
                  <a:rPr lang="ru-RU" sz="3200" dirty="0" smtClean="0"/>
                  <a:t> </a:t>
                </a:r>
                <a:r>
                  <a:rPr lang="ru-RU" sz="3200" dirty="0" err="1" smtClean="0"/>
                  <a:t>adaty</a:t>
                </a:r>
                <a:r>
                  <a:rPr lang="ru-RU" sz="3200" dirty="0" smtClean="0"/>
                  <a:t> </a:t>
                </a:r>
                <a:r>
                  <a:rPr lang="ru-RU" sz="3200" dirty="0" err="1" smtClean="0"/>
                  <a:t>basyşda</a:t>
                </a:r>
                <a:r>
                  <a:rPr lang="ru-RU" sz="3200" dirty="0" smtClean="0"/>
                  <a:t> </a:t>
                </a:r>
                <a:r>
                  <a:rPr lang="ru-RU" sz="3200" dirty="0" err="1" smtClean="0"/>
                  <a:t>we</a:t>
                </a:r>
                <a:r>
                  <a:rPr lang="ru-RU" sz="3200" dirty="0" smtClean="0"/>
                  <a:t> </a:t>
                </a:r>
                <a:r>
                  <a:rPr lang="ru-RU" sz="3200" dirty="0" err="1" smtClean="0"/>
                  <a:t>tempraturada</a:t>
                </a:r>
                <a:r>
                  <a:rPr lang="ru-RU" sz="3200" dirty="0" smtClean="0"/>
                  <a:t> 0,001 </a:t>
                </a:r>
                <a:r>
                  <a:rPr lang="ru-RU" sz="3200" dirty="0" err="1" smtClean="0"/>
                  <a:t>sm</a:t>
                </a:r>
                <a:r>
                  <a:rPr lang="ru-RU" sz="3200" dirty="0" smtClean="0"/>
                  <a:t>-e </a:t>
                </a:r>
                <a:r>
                  <a:rPr lang="ru-RU" sz="3200" dirty="0" err="1" smtClean="0"/>
                  <a:t>deňdir</a:t>
                </a:r>
                <a:r>
                  <a:rPr lang="ru-RU" sz="3200" dirty="0" smtClean="0"/>
                  <a:t>.</a:t>
                </a:r>
                <a:endParaRPr lang="ru-RU" sz="3200" dirty="0"/>
              </a:p>
            </p:txBody>
          </p:sp>
        </mc:Choice>
        <mc:Fallback>
          <p:sp>
            <p:nvSpPr>
              <p:cNvPr id="3" name="Объект 2"/>
              <p:cNvSpPr>
                <a:spLocks noGrp="1" noRot="1" noChangeAspect="1" noMove="1" noResize="1" noEditPoints="1" noAdjustHandles="1" noChangeArrowheads="1" noChangeShapeType="1" noTextEdit="1"/>
              </p:cNvSpPr>
              <p:nvPr>
                <p:ph idx="1"/>
              </p:nvPr>
            </p:nvSpPr>
            <p:spPr>
              <a:xfrm>
                <a:off x="858982" y="1136075"/>
                <a:ext cx="10049853" cy="5472544"/>
              </a:xfrm>
              <a:blipFill>
                <a:blip r:embed="rId2"/>
                <a:stretch>
                  <a:fillRect l="-970" t="-1448"/>
                </a:stretch>
              </a:blipFill>
            </p:spPr>
            <p:txBody>
              <a:bodyPr/>
              <a:lstStyle/>
              <a:p>
                <a:r>
                  <a:rPr lang="ru-RU">
                    <a:noFill/>
                  </a:rPr>
                  <a:t> </a:t>
                </a:r>
              </a:p>
            </p:txBody>
          </p:sp>
        </mc:Fallback>
      </mc:AlternateContent>
    </p:spTree>
    <p:extLst>
      <p:ext uri="{BB962C8B-B14F-4D97-AF65-F5344CB8AC3E}">
        <p14:creationId xmlns:p14="http://schemas.microsoft.com/office/powerpoint/2010/main" val="3198375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4548" y="1387900"/>
            <a:ext cx="10728470" cy="5470100"/>
          </a:xfrm>
        </p:spPr>
        <p:txBody>
          <a:bodyPr>
            <a:noAutofit/>
          </a:bodyPr>
          <a:lstStyle/>
          <a:p>
            <a:pPr algn="just"/>
            <a:r>
              <a:rPr lang="tk-TM" sz="3200" dirty="0" smtClean="0"/>
              <a:t>Eger-de ozony gomogen gatlak görnüşinde tapawutlandyryp bolan bolsa, onda onuň galyňlygy 0,17 artyk bolmazdy</a:t>
            </a:r>
            <a:r>
              <a:rPr lang="tk-TM" sz="3200" dirty="0" smtClean="0"/>
              <a:t>.</a:t>
            </a:r>
          </a:p>
          <a:p>
            <a:pPr algn="just"/>
            <a:r>
              <a:rPr lang="en-US" sz="3200" dirty="0" err="1"/>
              <a:t>Ozon</a:t>
            </a:r>
            <a:r>
              <a:rPr lang="tk-TM" sz="3200" dirty="0"/>
              <a:t> dargadyjy maddalary sarp etmek- Türkmenistanda öndürilen we beýleki döwletlerden import edilen ozon dargadyjy maddalaryň umumy mukdary, beýleki döwletlere eksport edilen ozon dargadyjy maddalar muňa degişli däldir. </a:t>
            </a:r>
            <a:endParaRPr lang="ru-RU" sz="3200" dirty="0"/>
          </a:p>
          <a:p>
            <a:pPr algn="just"/>
            <a:endParaRPr lang="ru-RU" sz="3200" dirty="0"/>
          </a:p>
        </p:txBody>
      </p:sp>
    </p:spTree>
    <p:extLst>
      <p:ext uri="{BB962C8B-B14F-4D97-AF65-F5344CB8AC3E}">
        <p14:creationId xmlns:p14="http://schemas.microsoft.com/office/powerpoint/2010/main" val="8628035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2109" y="300252"/>
            <a:ext cx="9337964" cy="6213991"/>
          </a:xfrm>
          <a:prstGeom prst="rect">
            <a:avLst/>
          </a:prstGeom>
        </p:spPr>
      </p:pic>
    </p:spTree>
    <p:extLst>
      <p:ext uri="{BB962C8B-B14F-4D97-AF65-F5344CB8AC3E}">
        <p14:creationId xmlns:p14="http://schemas.microsoft.com/office/powerpoint/2010/main" val="4283302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69820" y="1302327"/>
            <a:ext cx="9814326" cy="5292435"/>
          </a:xfrm>
        </p:spPr>
        <p:txBody>
          <a:bodyPr>
            <a:noAutofit/>
          </a:bodyPr>
          <a:lstStyle/>
          <a:p>
            <a:pPr algn="just"/>
            <a:r>
              <a:rPr lang="en-US" sz="3200" dirty="0" err="1" smtClean="0"/>
              <a:t>Ozon</a:t>
            </a:r>
            <a:r>
              <a:rPr lang="tk-TM" sz="3200" dirty="0" smtClean="0"/>
              <a:t> dargadyjy maddalar bilen iş alynyp barylmagy- </a:t>
            </a:r>
            <a:r>
              <a:rPr lang="en-US" sz="3200" dirty="0" err="1" smtClean="0"/>
              <a:t>Ozon</a:t>
            </a:r>
            <a:r>
              <a:rPr lang="tk-TM" sz="3200" dirty="0" smtClean="0"/>
              <a:t> dargadyjy maddalaryň peýdalanylmagy bilen baglanyşykly öndürmek, satyn almak, daşamak, saklama, import etmek, eksport etmek, galyndysyny gaýtadan işläp peýdalanmak, resirkulýasiýa we işiň beýleki görnüşleri.</a:t>
            </a:r>
          </a:p>
          <a:p>
            <a:pPr algn="just"/>
            <a:r>
              <a:rPr lang="tk-TM" sz="3200" dirty="0" smtClean="0"/>
              <a:t> </a:t>
            </a:r>
            <a:endParaRPr lang="ru-RU" sz="3200" dirty="0"/>
          </a:p>
        </p:txBody>
      </p:sp>
    </p:spTree>
    <p:extLst>
      <p:ext uri="{BB962C8B-B14F-4D97-AF65-F5344CB8AC3E}">
        <p14:creationId xmlns:p14="http://schemas.microsoft.com/office/powerpoint/2010/main" val="11071897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25237" y="1260764"/>
            <a:ext cx="9814326" cy="5237017"/>
          </a:xfrm>
        </p:spPr>
        <p:txBody>
          <a:bodyPr>
            <a:noAutofit/>
          </a:bodyPr>
          <a:lstStyle/>
          <a:p>
            <a:pPr algn="just"/>
            <a:r>
              <a:rPr lang="en-US" sz="3200" dirty="0" err="1" smtClean="0"/>
              <a:t>Ozon</a:t>
            </a:r>
            <a:r>
              <a:rPr lang="tk-TM" sz="3200" dirty="0" smtClean="0"/>
              <a:t> gatlagynyň monitoringi- </a:t>
            </a:r>
            <a:r>
              <a:rPr lang="en-US" sz="3200" dirty="0" err="1" smtClean="0"/>
              <a:t>Ozon</a:t>
            </a:r>
            <a:r>
              <a:rPr lang="tk-TM" sz="3200" dirty="0" smtClean="0"/>
              <a:t> gatlagynyň ýagdaýyna gözegçilik ediş ulgamy şeýle hem onuň üýtgemelerine baha hem-de çaklama berilmegi.</a:t>
            </a:r>
          </a:p>
          <a:p>
            <a:pPr algn="just"/>
            <a:r>
              <a:rPr lang="en-US" sz="3200" dirty="0" err="1" smtClean="0"/>
              <a:t>Ozon</a:t>
            </a:r>
            <a:r>
              <a:rPr lang="tk-TM" sz="3200" dirty="0" smtClean="0"/>
              <a:t> dargadyjy maddalaryň galan mukdary- Türkmenistanyň kanunçylygyna laýyklykda sarp edilmegi gadagan edilenden soň Türkmenistanda bar bolan ozon dargadyjy maddalaryň umumy mukdary.</a:t>
            </a:r>
            <a:endParaRPr lang="ru-RU" sz="3200" dirty="0"/>
          </a:p>
        </p:txBody>
      </p:sp>
    </p:spTree>
    <p:extLst>
      <p:ext uri="{BB962C8B-B14F-4D97-AF65-F5344CB8AC3E}">
        <p14:creationId xmlns:p14="http://schemas.microsoft.com/office/powerpoint/2010/main" val="36228543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52946" y="1813169"/>
            <a:ext cx="9975272" cy="4449085"/>
          </a:xfrm>
        </p:spPr>
        <p:txBody>
          <a:bodyPr>
            <a:noAutofit/>
          </a:bodyPr>
          <a:lstStyle/>
          <a:p>
            <a:pPr algn="just"/>
            <a:r>
              <a:rPr lang="tk-TM" sz="3200" dirty="0" smtClean="0"/>
              <a:t>Ozon gatlagyny goramak hakynda Türkmenistanyň kanunçylygy Türkmenistanyň konstitusiýasyna esaslanýar we şu kanundan hem-de Türkmenistanyň beýleki kadalaşdyryjy hukuknamalaryndan ybarat.</a:t>
            </a:r>
          </a:p>
          <a:p>
            <a:pPr algn="just"/>
            <a:r>
              <a:rPr lang="tk-TM" sz="3200" dirty="0" smtClean="0"/>
              <a:t>Eger Türkmenistanyň halkara şertnamasynda şu kanundakydan başga kadalar bellenen bolsa, onda halkara şertnamasynyň kadalary ulanylýar,</a:t>
            </a:r>
            <a:endParaRPr lang="ru-RU" sz="3200" dirty="0"/>
          </a:p>
        </p:txBody>
      </p:sp>
      <p:sp>
        <p:nvSpPr>
          <p:cNvPr id="5" name="Прямоугольник 4"/>
          <p:cNvSpPr/>
          <p:nvPr/>
        </p:nvSpPr>
        <p:spPr>
          <a:xfrm>
            <a:off x="2506368" y="437714"/>
            <a:ext cx="7543485" cy="1107996"/>
          </a:xfrm>
          <a:prstGeom prst="rect">
            <a:avLst/>
          </a:prstGeom>
        </p:spPr>
        <p:txBody>
          <a:bodyPr wrap="square">
            <a:spAutoFit/>
          </a:bodyPr>
          <a:lstStyle/>
          <a:p>
            <a:pPr algn="ctr"/>
            <a:r>
              <a:rPr lang="tk-TM" sz="6600" b="1" dirty="0">
                <a:ln/>
                <a:solidFill>
                  <a:schemeClr val="accent4"/>
                </a:solidFill>
              </a:rPr>
              <a:t>Ozony goramak</a:t>
            </a:r>
            <a:endParaRPr lang="ru-RU" sz="6600" b="1" dirty="0">
              <a:ln/>
              <a:solidFill>
                <a:schemeClr val="accent4"/>
              </a:solidFill>
            </a:endParaRPr>
          </a:p>
        </p:txBody>
      </p:sp>
    </p:spTree>
    <p:extLst>
      <p:ext uri="{BB962C8B-B14F-4D97-AF65-F5344CB8AC3E}">
        <p14:creationId xmlns:p14="http://schemas.microsoft.com/office/powerpoint/2010/main" val="2688721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60218" y="665018"/>
            <a:ext cx="9689635" cy="5583381"/>
          </a:xfrm>
        </p:spPr>
        <p:txBody>
          <a:bodyPr>
            <a:noAutofit/>
          </a:bodyPr>
          <a:lstStyle/>
          <a:p>
            <a:pPr algn="just"/>
            <a:r>
              <a:rPr lang="en-US" sz="3200" dirty="0" err="1" smtClean="0"/>
              <a:t>Ozon</a:t>
            </a:r>
            <a:r>
              <a:rPr lang="en-US" sz="3200" dirty="0" smtClean="0"/>
              <a:t> </a:t>
            </a:r>
            <a:r>
              <a:rPr lang="en-US" sz="3200" dirty="0" err="1" smtClean="0"/>
              <a:t>gatlagy</a:t>
            </a:r>
            <a:r>
              <a:rPr lang="tk-TM" sz="3200" dirty="0" smtClean="0"/>
              <a:t>- atmosera ozonynyň günüň biologik taýdan howply ultramelewşe şöhlesini özüne siňdirýän, stratosferada ýerleşen gatlagy.</a:t>
            </a:r>
          </a:p>
          <a:p>
            <a:pPr algn="just"/>
            <a:r>
              <a:rPr lang="tk-TM" sz="3200" dirty="0" smtClean="0"/>
              <a:t>Ozon gatlagyny goramak- </a:t>
            </a:r>
            <a:r>
              <a:rPr lang="en-US" sz="3200" dirty="0" err="1" smtClean="0"/>
              <a:t>Ozon</a:t>
            </a:r>
            <a:r>
              <a:rPr lang="tk-TM" sz="3200" dirty="0" smtClean="0"/>
              <a:t> gatlagynyň drgamagynyň öňüni almak we ony dikeltmek boýunça döwlet edaralary, ýuridik we fiziki şahslar  tarapyndan ozon gatlagynyň dargamagy bilen döreýän amatsyz netijelerden adam saglygyny we daşky gurşawy goramak maksady bilen amala aşyrylýan çareleriň ulgamy.</a:t>
            </a:r>
            <a:endParaRPr lang="ru-RU" sz="3200" dirty="0"/>
          </a:p>
        </p:txBody>
      </p:sp>
    </p:spTree>
    <p:extLst>
      <p:ext uri="{BB962C8B-B14F-4D97-AF65-F5344CB8AC3E}">
        <p14:creationId xmlns:p14="http://schemas.microsoft.com/office/powerpoint/2010/main" val="27995260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77636" y="253474"/>
            <a:ext cx="9144000" cy="6244308"/>
          </a:xfrm>
          <a:prstGeom prst="rect">
            <a:avLst/>
          </a:prstGeom>
        </p:spPr>
      </p:pic>
    </p:spTree>
    <p:extLst>
      <p:ext uri="{BB962C8B-B14F-4D97-AF65-F5344CB8AC3E}">
        <p14:creationId xmlns:p14="http://schemas.microsoft.com/office/powerpoint/2010/main" val="6954263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992476" y="418081"/>
                <a:ext cx="8946541" cy="4195481"/>
              </a:xfrm>
            </p:spPr>
            <p:txBody>
              <a:bodyPr>
                <a:noAutofit/>
              </a:bodyPr>
              <a:lstStyle/>
              <a:p>
                <a:r>
                  <a:rPr lang="tk-TM" sz="9600" dirty="0" smtClean="0"/>
                  <a:t> </a:t>
                </a:r>
                <a14:m>
                  <m:oMath xmlns:m="http://schemas.openxmlformats.org/officeDocument/2006/math">
                    <m:sSub>
                      <m:sSubPr>
                        <m:ctrlPr>
                          <a:rPr lang="tk-TM" sz="9600" i="1" smtClean="0">
                            <a:latin typeface="Cambria Math" panose="02040503050406030204" pitchFamily="18" charset="0"/>
                          </a:rPr>
                        </m:ctrlPr>
                      </m:sSubPr>
                      <m:e>
                        <m:r>
                          <a:rPr lang="tk-TM" sz="9600" b="0" i="1" smtClean="0">
                            <a:latin typeface="Cambria Math" panose="02040503050406030204" pitchFamily="18" charset="0"/>
                          </a:rPr>
                          <m:t>𝑂</m:t>
                        </m:r>
                      </m:e>
                      <m:sub>
                        <m:r>
                          <a:rPr lang="tk-TM" sz="9600" b="0" i="1" smtClean="0">
                            <a:latin typeface="Cambria Math" panose="02040503050406030204" pitchFamily="18" charset="0"/>
                          </a:rPr>
                          <m:t>2</m:t>
                        </m:r>
                      </m:sub>
                    </m:sSub>
                    <m:r>
                      <a:rPr lang="tk-TM" sz="9600" b="0" i="1" smtClean="0">
                        <a:latin typeface="Cambria Math" panose="02040503050406030204" pitchFamily="18" charset="0"/>
                      </a:rPr>
                      <m:t>+</m:t>
                    </m:r>
                    <m:r>
                      <a:rPr lang="tk-TM" sz="9600" b="0" i="1" smtClean="0">
                        <a:latin typeface="Cambria Math" panose="02040503050406030204" pitchFamily="18" charset="0"/>
                      </a:rPr>
                      <m:t>𝑂</m:t>
                    </m:r>
                    <m:r>
                      <a:rPr lang="tk-TM" sz="9600" b="0" i="1" smtClean="0">
                        <a:latin typeface="Cambria Math" panose="02040503050406030204" pitchFamily="18" charset="0"/>
                      </a:rPr>
                      <m:t>=</m:t>
                    </m:r>
                    <m:sSub>
                      <m:sSubPr>
                        <m:ctrlPr>
                          <a:rPr lang="tk-TM" sz="9600" b="0" i="1" smtClean="0">
                            <a:latin typeface="Cambria Math" panose="02040503050406030204" pitchFamily="18" charset="0"/>
                          </a:rPr>
                        </m:ctrlPr>
                      </m:sSubPr>
                      <m:e>
                        <m:r>
                          <a:rPr lang="tk-TM" sz="9600" b="0" i="1" smtClean="0">
                            <a:latin typeface="Cambria Math" panose="02040503050406030204" pitchFamily="18" charset="0"/>
                          </a:rPr>
                          <m:t>𝑂</m:t>
                        </m:r>
                      </m:e>
                      <m:sub>
                        <m:r>
                          <a:rPr lang="tk-TM" sz="9600" b="0" i="1" smtClean="0">
                            <a:latin typeface="Cambria Math" panose="02040503050406030204" pitchFamily="18" charset="0"/>
                          </a:rPr>
                          <m:t>3</m:t>
                        </m:r>
                      </m:sub>
                    </m:sSub>
                  </m:oMath>
                </a14:m>
                <a:endParaRPr lang="tk-TM" sz="9600" dirty="0" smtClean="0"/>
              </a:p>
              <a:p>
                <a:pPr marL="0" indent="0">
                  <a:buNone/>
                </a:pPr>
                <a14:m>
                  <m:oMath xmlns:m="http://schemas.openxmlformats.org/officeDocument/2006/math">
                    <m:sSub>
                      <m:sSubPr>
                        <m:ctrlPr>
                          <a:rPr lang="tk-TM" sz="11500" i="1" smtClean="0">
                            <a:latin typeface="Cambria Math" panose="02040503050406030204" pitchFamily="18" charset="0"/>
                          </a:rPr>
                        </m:ctrlPr>
                      </m:sSubPr>
                      <m:e>
                        <m:r>
                          <a:rPr lang="tk-TM" sz="11500" b="0" i="1" smtClean="0">
                            <a:latin typeface="Cambria Math" panose="02040503050406030204" pitchFamily="18" charset="0"/>
                          </a:rPr>
                          <m:t>𝑜</m:t>
                        </m:r>
                      </m:e>
                      <m:sub>
                        <m:r>
                          <a:rPr lang="tk-TM" sz="11500" b="0" i="1" smtClean="0">
                            <a:latin typeface="Cambria Math" panose="02040503050406030204" pitchFamily="18" charset="0"/>
                          </a:rPr>
                          <m:t>2</m:t>
                        </m:r>
                      </m:sub>
                    </m:sSub>
                  </m:oMath>
                </a14:m>
                <a:r>
                  <a:rPr lang="tk-TM" sz="11500" dirty="0" smtClean="0"/>
                  <a:t> - </a:t>
                </a:r>
                <a:r>
                  <a:rPr lang="tk-TM" sz="6600" dirty="0" smtClean="0"/>
                  <a:t>kislorod</a:t>
                </a:r>
                <a:r>
                  <a:rPr lang="tk-TM" sz="11500" dirty="0" smtClean="0"/>
                  <a:t>  </a:t>
                </a:r>
              </a:p>
              <a:p>
                <a:pPr marL="0" indent="0">
                  <a:buNone/>
                </a:pPr>
                <a:r>
                  <a:rPr lang="tk-TM" sz="6600" dirty="0" smtClean="0"/>
                  <a:t>O- atomor kislarod</a:t>
                </a:r>
              </a:p>
              <a:p>
                <a:pPr marL="0" indent="0">
                  <a:buNone/>
                </a:pPr>
                <a14:m>
                  <m:oMath xmlns:m="http://schemas.openxmlformats.org/officeDocument/2006/math">
                    <m:sSub>
                      <m:sSubPr>
                        <m:ctrlPr>
                          <a:rPr lang="tk-TM" sz="6600" i="1">
                            <a:latin typeface="Cambria Math" panose="02040503050406030204" pitchFamily="18" charset="0"/>
                          </a:rPr>
                        </m:ctrlPr>
                      </m:sSubPr>
                      <m:e>
                        <m:r>
                          <a:rPr lang="tk-TM" sz="6600" b="0" i="1" smtClean="0">
                            <a:latin typeface="Cambria Math" panose="02040503050406030204" pitchFamily="18" charset="0"/>
                          </a:rPr>
                          <m:t>𝑂</m:t>
                        </m:r>
                      </m:e>
                      <m:sub>
                        <m:r>
                          <a:rPr lang="tk-TM" sz="6600" b="0" i="1" smtClean="0">
                            <a:latin typeface="Cambria Math" panose="02040503050406030204" pitchFamily="18" charset="0"/>
                          </a:rPr>
                          <m:t>3</m:t>
                        </m:r>
                      </m:sub>
                    </m:sSub>
                  </m:oMath>
                </a14:m>
                <a:r>
                  <a:rPr lang="tk-TM" sz="6600" dirty="0" smtClean="0"/>
                  <a:t>  - ozon</a:t>
                </a:r>
                <a:endParaRPr lang="ru-RU" sz="6600" dirty="0"/>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992476" y="418081"/>
                <a:ext cx="8946541" cy="4195481"/>
              </a:xfrm>
              <a:blipFill>
                <a:blip r:embed="rId2"/>
                <a:stretch>
                  <a:fillRect l="-5249" b="-46802"/>
                </a:stretch>
              </a:blipFill>
            </p:spPr>
            <p:txBody>
              <a:bodyPr/>
              <a:lstStyle/>
              <a:p>
                <a:r>
                  <a:rPr lang="ru-RU">
                    <a:noFill/>
                  </a:rPr>
                  <a:t> </a:t>
                </a:r>
              </a:p>
            </p:txBody>
          </p:sp>
        </mc:Fallback>
      </mc:AlternateContent>
    </p:spTree>
    <p:extLst>
      <p:ext uri="{BB962C8B-B14F-4D97-AF65-F5344CB8AC3E}">
        <p14:creationId xmlns:p14="http://schemas.microsoft.com/office/powerpoint/2010/main" val="40921609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90945" y="595746"/>
            <a:ext cx="10086109" cy="5652654"/>
          </a:xfrm>
        </p:spPr>
        <p:txBody>
          <a:bodyPr>
            <a:noAutofit/>
          </a:bodyPr>
          <a:lstStyle/>
          <a:p>
            <a:pPr algn="just"/>
            <a:r>
              <a:rPr lang="tk-TM" sz="3200" dirty="0" smtClean="0"/>
              <a:t>Ozon dargadyjy madda- </a:t>
            </a:r>
            <a:r>
              <a:rPr lang="en-US" sz="3200" dirty="0" err="1" smtClean="0"/>
              <a:t>Ozon</a:t>
            </a:r>
            <a:r>
              <a:rPr lang="tk-TM" sz="3200" dirty="0" smtClean="0"/>
              <a:t> gatlagyny goramak hakynda 1985-nji ýylyň 22-nji martyndaky Wena konwensiýasynyň 1-nji goşundysynda we </a:t>
            </a:r>
            <a:r>
              <a:rPr lang="en-US" sz="3200" dirty="0" err="1" smtClean="0"/>
              <a:t>Ozon</a:t>
            </a:r>
            <a:r>
              <a:rPr lang="tk-TM" sz="3200" dirty="0" smtClean="0"/>
              <a:t> gatlagyny dargadyjy maddalar boýunça 1987-nji ýylyň 16-njy sentýabryndaky Monreal teswirnamasynyň a, b, ç, e goşundylaryndaky sanawynda görkezilen, öz başdak ýa-da garyndyda bolan himiki madda.  </a:t>
            </a:r>
            <a:endParaRPr lang="ru-RU" sz="3200" dirty="0"/>
          </a:p>
        </p:txBody>
      </p:sp>
    </p:spTree>
    <p:extLst>
      <p:ext uri="{BB962C8B-B14F-4D97-AF65-F5344CB8AC3E}">
        <p14:creationId xmlns:p14="http://schemas.microsoft.com/office/powerpoint/2010/main" val="37377867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53931" y="1290917"/>
            <a:ext cx="10437524" cy="4472573"/>
          </a:xfrm>
        </p:spPr>
        <p:txBody>
          <a:bodyPr>
            <a:normAutofit/>
          </a:bodyPr>
          <a:lstStyle/>
          <a:p>
            <a:pPr algn="just"/>
            <a:r>
              <a:rPr lang="en-US" sz="3200" dirty="0" err="1" smtClean="0"/>
              <a:t>Ozon</a:t>
            </a:r>
            <a:r>
              <a:rPr lang="tk-TM" sz="3200" dirty="0" smtClean="0"/>
              <a:t> howpsuz tehnologiýalar- peýdalanylmagy </a:t>
            </a:r>
            <a:r>
              <a:rPr lang="en-US" sz="3200" dirty="0" err="1" smtClean="0"/>
              <a:t>Ozon</a:t>
            </a:r>
            <a:r>
              <a:rPr lang="tk-TM" sz="3200" dirty="0"/>
              <a:t> </a:t>
            </a:r>
            <a:r>
              <a:rPr lang="tk-TM" sz="3200" dirty="0" smtClean="0"/>
              <a:t>dargadyjy maddalaryň zyňyldylaryny azaltmaga ýa-da düýbünden ýok etmäge mümkinçilik berýän tehnologiýalar.</a:t>
            </a:r>
          </a:p>
          <a:p>
            <a:pPr algn="just"/>
            <a:r>
              <a:rPr lang="tk-TM" sz="3200" dirty="0" smtClean="0"/>
              <a:t>Resirkulýasiýa- </a:t>
            </a:r>
            <a:r>
              <a:rPr lang="en-US" sz="3200" dirty="0" err="1" smtClean="0"/>
              <a:t>Ozon</a:t>
            </a:r>
            <a:r>
              <a:rPr lang="tk-TM" sz="3200" dirty="0" smtClean="0"/>
              <a:t> dargadyjy maddalara gaýtadan peýdalanmak maksady bilen işlenmegi. </a:t>
            </a:r>
            <a:endParaRPr lang="ru-RU" sz="3200" dirty="0"/>
          </a:p>
        </p:txBody>
      </p:sp>
    </p:spTree>
    <p:extLst>
      <p:ext uri="{BB962C8B-B14F-4D97-AF65-F5344CB8AC3E}">
        <p14:creationId xmlns:p14="http://schemas.microsoft.com/office/powerpoint/2010/main" val="41603706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39091" y="1080654"/>
            <a:ext cx="9814326" cy="5638799"/>
          </a:xfrm>
        </p:spPr>
        <p:txBody>
          <a:bodyPr>
            <a:noAutofit/>
          </a:bodyPr>
          <a:lstStyle/>
          <a:p>
            <a:pPr algn="just"/>
            <a:r>
              <a:rPr lang="tk-TM" sz="3200" dirty="0"/>
              <a:t>Atmosferanyň düzümini düzüjileriň biri hem azondyr. Onuň emele gelşi we dargamagy günüň ultramelewşe şöhleleri ýuwutmagy ýa-da ozüne siňdirmegi bilen baglanyşykly bolup, ol şöhleler organizmi heläk ediji täsir edýär. Ozonyň emele geliş mahalynda kislorodyň molekulasy ultramelewşe şöhleriň täsirinde fotodisaosirlenip 35-45 km beýiklikde örän çalt azonyň emele gelşi bolup geçýär.</a:t>
            </a:r>
          </a:p>
          <a:p>
            <a:pPr algn="just"/>
            <a:endParaRPr lang="ru-RU" sz="3200" dirty="0"/>
          </a:p>
          <a:p>
            <a:pPr algn="just"/>
            <a:endParaRPr lang="ru-RU" sz="3200" dirty="0"/>
          </a:p>
        </p:txBody>
      </p:sp>
    </p:spTree>
    <p:extLst>
      <p:ext uri="{BB962C8B-B14F-4D97-AF65-F5344CB8AC3E}">
        <p14:creationId xmlns:p14="http://schemas.microsoft.com/office/powerpoint/2010/main" val="721144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77636" y="360218"/>
            <a:ext cx="9227128" cy="6151419"/>
          </a:xfrm>
          <a:prstGeom prst="rect">
            <a:avLst/>
          </a:prstGeom>
        </p:spPr>
      </p:pic>
    </p:spTree>
    <p:extLst>
      <p:ext uri="{BB962C8B-B14F-4D97-AF65-F5344CB8AC3E}">
        <p14:creationId xmlns:p14="http://schemas.microsoft.com/office/powerpoint/2010/main" val="24745960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01782" y="872836"/>
            <a:ext cx="10049853" cy="5430981"/>
          </a:xfrm>
        </p:spPr>
        <p:txBody>
          <a:bodyPr>
            <a:noAutofit/>
          </a:bodyPr>
          <a:lstStyle/>
          <a:p>
            <a:pPr algn="just"/>
            <a:r>
              <a:rPr lang="tk-TM" sz="3200" dirty="0" smtClean="0"/>
              <a:t>Ýöne, ozonyň maksimal konsentrasiýasy atmosferanyň 25 km beýikliginde ýerleşýär. Ozonyň mukdary tebigatda hakykat ýüzünde azalmaýar. Kislorodyň atomy bir wagtda kislorodyň molekulasy bilen birleşip, täzeden ozony emele getirýär. Diňe iň soňky reaksiýada geçýän shemada onuň dargamagy bolup geçýär. Zynjyr reaksiýasy ýagdaýynda şu ozon reaksiýasynyň tizligine atomlar kislorod alyp baryp, ähli stratosferada ozonyň konsentrasiýasynyň peselmegine getirýär.</a:t>
            </a:r>
            <a:endParaRPr lang="ru-RU" sz="3200" dirty="0"/>
          </a:p>
        </p:txBody>
      </p:sp>
    </p:spTree>
    <p:extLst>
      <p:ext uri="{BB962C8B-B14F-4D97-AF65-F5344CB8AC3E}">
        <p14:creationId xmlns:p14="http://schemas.microsoft.com/office/powerpoint/2010/main" val="33664777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47</TotalTime>
  <Words>439</Words>
  <Application>Microsoft Office PowerPoint</Application>
  <PresentationFormat>Широкоэкранный</PresentationFormat>
  <Paragraphs>23</Paragraphs>
  <Slides>15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Arial</vt:lpstr>
      <vt:lpstr>Cambria Math</vt:lpstr>
      <vt:lpstr>Century Gothic</vt:lpstr>
      <vt:lpstr>Wingdings 3</vt:lpstr>
      <vt:lpstr>Ион</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HP</dc:creator>
  <cp:lastModifiedBy>HP</cp:lastModifiedBy>
  <cp:revision>9</cp:revision>
  <dcterms:created xsi:type="dcterms:W3CDTF">2020-11-02T16:58:22Z</dcterms:created>
  <dcterms:modified xsi:type="dcterms:W3CDTF">2020-11-03T15:44:06Z</dcterms:modified>
</cp:coreProperties>
</file>