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258" r:id="rId3"/>
    <p:sldId id="274" r:id="rId4"/>
    <p:sldId id="259" r:id="rId5"/>
    <p:sldId id="260" r:id="rId6"/>
    <p:sldId id="263" r:id="rId7"/>
    <p:sldId id="267" r:id="rId8"/>
    <p:sldId id="264" r:id="rId9"/>
    <p:sldId id="266" r:id="rId10"/>
    <p:sldId id="268" r:id="rId11"/>
    <p:sldId id="270" r:id="rId12"/>
    <p:sldId id="269" r:id="rId13"/>
    <p:sldId id="261" r:id="rId14"/>
    <p:sldId id="262" r:id="rId15"/>
    <p:sldId id="272" r:id="rId16"/>
    <p:sldId id="273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77" r:id="rId25"/>
    <p:sldId id="283" r:id="rId26"/>
    <p:sldId id="284" r:id="rId27"/>
    <p:sldId id="285" r:id="rId28"/>
    <p:sldId id="271" r:id="rId29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30"/>
    </p:embeddedFont>
    <p:embeddedFont>
      <p:font typeface="Franklin Gothic Book" panose="020B050302010202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370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E3DC4CD-6F0B-4A96-B676-E983DE56150B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2F690FC-EFDC-44CE-87C3-070987757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41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CA6E-9F22-4CE7-BC03-F74C930EF89E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B8DE-EEBA-4012-B586-ADD7C2CC0C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87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84BA-0316-4CCF-A341-B4E861DCFD68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205C-D370-4FAB-B850-F05C39040E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581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48E7-20E7-478C-96C7-9117CC164AD4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A724-28A7-49FC-8A24-39CDF4A55F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37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6594-2198-4A73-AA76-198D86C0007F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2AB5-7F2D-4AA7-9E25-4B37889D9D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29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2D1C-C1B0-4740-84C3-193E22C8CC05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1CEE-3710-42F9-A725-4703DF8F3D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03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2706-B115-4D98-B601-A73ECE713BC6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AD6D-4D3D-4A6D-AC6D-B7484673BA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67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C585-5C94-4F55-B0C8-9C33C3851223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313B-7950-432B-A504-527B24376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0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EA22-1CCB-4288-9CD9-9180DBF4AC2A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4645-E537-4FFD-9CC2-4EEB3F5C3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32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C514-F3F7-4A4B-AE5D-61F947D2F29A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386DEF-7DAC-433E-AF24-C5FFEA45FE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4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803A2-123B-4164-A019-351F6426CD50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F6DC4D-F6C7-4C9E-B3D2-63D318E22F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74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D7002-4215-40A5-9D20-685C88954503}" type="datetimeFigureOut">
              <a:rPr lang="ru-RU"/>
              <a:pPr>
                <a:defRPr/>
              </a:pPr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FC6F6328-C8B2-466B-9227-9DC5A2D11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4" r:id="rId8"/>
    <p:sldLayoutId id="2147483735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5003800" y="2708275"/>
            <a:ext cx="3384550" cy="1441450"/>
          </a:xfrm>
        </p:spPr>
        <p:txBody>
          <a:bodyPr/>
          <a:lstStyle/>
          <a:p>
            <a:pPr eaLnBrk="1" hangingPunct="1"/>
            <a:r>
              <a:rPr lang="tk-TM" altLang="ru-RU" sz="4000" smtClean="0">
                <a:solidFill>
                  <a:srgbClr val="7030A0"/>
                </a:solidFill>
              </a:rPr>
              <a:t>Demir</a:t>
            </a:r>
            <a:r>
              <a:rPr lang="tk-TM" altLang="ru-RU" sz="4000" smtClean="0">
                <a:solidFill>
                  <a:srgbClr val="FF0000"/>
                </a:solidFill>
              </a:rPr>
              <a:t> </a:t>
            </a:r>
            <a:r>
              <a:rPr lang="tk-TM" altLang="ru-RU" sz="4000" smtClean="0">
                <a:solidFill>
                  <a:srgbClr val="7030A0"/>
                </a:solidFill>
              </a:rPr>
              <a:t>ÝOL EGRILERI</a:t>
            </a:r>
            <a:endParaRPr lang="ru-RU" altLang="ru-RU" sz="4000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341438"/>
            <a:ext cx="4608512" cy="5516562"/>
          </a:xfrm>
        </p:spPr>
        <p:txBody>
          <a:bodyPr/>
          <a:lstStyle/>
          <a:p>
            <a:pPr marL="514350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tk-TM" altLang="ru-RU" sz="3200" smtClean="0"/>
              <a:t>Geçiş egrisi</a:t>
            </a:r>
            <a:r>
              <a:rPr lang="ru-RU" altLang="ru-RU" sz="3200" smtClean="0"/>
              <a:t>.</a:t>
            </a:r>
          </a:p>
          <a:p>
            <a:pPr marL="514350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tk-TM" altLang="ru-RU" sz="3200" smtClean="0"/>
              <a:t>Demir ýol egrisi, onuň elementleri we baş nokatlary</a:t>
            </a:r>
            <a:r>
              <a:rPr lang="ru-RU" altLang="ru-RU" sz="3200" smtClean="0"/>
              <a:t>. </a:t>
            </a:r>
          </a:p>
          <a:p>
            <a:pPr marL="514350" indent="-514350" eaLnBrk="1" hangingPunct="1">
              <a:buFont typeface="Franklin Gothic Book" panose="020B0503020102020204" pitchFamily="34" charset="0"/>
              <a:buAutoNum type="arabicPeriod"/>
            </a:pPr>
            <a:r>
              <a:rPr lang="tk-TM" altLang="ru-RU" sz="3200" smtClean="0"/>
              <a:t>Demir ýol egrisiniň baş nokatlarynyň hasaplamak we ýeriň üstndki baş nokatlarynda egrileri  bölmek</a:t>
            </a:r>
            <a:r>
              <a:rPr lang="ru-RU" altLang="ru-RU" sz="3200" smtClean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" y="22225"/>
            <a:ext cx="3529013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k-TM" sz="32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tk-TM" sz="3200" dirty="0">
                <a:solidFill>
                  <a:schemeClr val="accent4">
                    <a:lumMod val="75000"/>
                  </a:schemeClr>
                </a:solidFill>
              </a:rPr>
              <a:t>-njy umumy okuw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Объект 3"/>
          <p:cNvPicPr>
            <a:picLocks noChangeAspect="1"/>
          </p:cNvPicPr>
          <p:nvPr/>
        </p:nvPicPr>
        <p:blipFill rotWithShape="1">
          <a:blip r:embed="rId2"/>
          <a:srcRect r="5991"/>
          <a:stretch/>
        </p:blipFill>
        <p:spPr>
          <a:xfrm>
            <a:off x="2463800" y="0"/>
            <a:ext cx="3948113" cy="620236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img0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488" y="4076700"/>
            <a:ext cx="6777037" cy="2159000"/>
          </a:xfrm>
          <a:noFill/>
        </p:spPr>
      </p:pic>
      <p:pic>
        <p:nvPicPr>
          <p:cNvPr id="15363" name="Объект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6218237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71550" y="549275"/>
            <a:ext cx="7024688" cy="1143000"/>
          </a:xfrm>
        </p:spPr>
        <p:txBody>
          <a:bodyPr/>
          <a:lstStyle/>
          <a:p>
            <a:pPr eaLnBrk="1" hangingPunct="1"/>
            <a:r>
              <a:rPr lang="tk-TM" altLang="ru-RU" smtClean="0"/>
              <a:t>Meýdan işleri</a:t>
            </a:r>
            <a:endParaRPr lang="ru-RU" altLang="ru-RU" smtClean="0"/>
          </a:p>
        </p:txBody>
      </p:sp>
      <p:sp>
        <p:nvSpPr>
          <p:cNvPr id="16387" name="Объект 4"/>
          <p:cNvSpPr>
            <a:spLocks noGrp="1"/>
          </p:cNvSpPr>
          <p:nvPr>
            <p:ph idx="1"/>
          </p:nvPr>
        </p:nvSpPr>
        <p:spPr>
          <a:xfrm>
            <a:off x="900113" y="1916113"/>
            <a:ext cx="6919912" cy="3916362"/>
          </a:xfrm>
        </p:spPr>
        <p:txBody>
          <a:bodyPr/>
          <a:lstStyle/>
          <a:p>
            <a:pPr eaLnBrk="1" hangingPunct="1"/>
            <a:r>
              <a:rPr lang="tk-TM" altLang="ru-RU" smtClean="0"/>
              <a:t>Rekognossirowkadan, ýagny geodezik daýanç torunyň nokatlaryny gözläp tapmakdan, we olara trassany baglamakdan başlaýar. </a:t>
            </a:r>
            <a:r>
              <a:rPr lang="ru-RU" altLang="ru-RU" smtClean="0"/>
              <a:t>Soňra trassany her 100 m-den gazyk kakmak arkaly piketlere bölýärler.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836613"/>
            <a:ext cx="799465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k-TM" sz="3600" b="1" dirty="0" smtClean="0"/>
              <a:t>Piketaž žurnalyna reperleriň, piketleriň, kese kesikleriň, goşmaça nokatlaryň maglumatlary we ýerleşýän ýerleri ýazylýar</a:t>
            </a:r>
            <a:endParaRPr lang="ru-RU" b="1" dirty="0"/>
          </a:p>
        </p:txBody>
      </p:sp>
      <p:grpSp>
        <p:nvGrpSpPr>
          <p:cNvPr id="17411" name="Группа 3"/>
          <p:cNvGrpSpPr>
            <a:grpSpLocks/>
          </p:cNvGrpSpPr>
          <p:nvPr/>
        </p:nvGrpSpPr>
        <p:grpSpPr bwMode="auto">
          <a:xfrm>
            <a:off x="492125" y="3000375"/>
            <a:ext cx="8274050" cy="2781300"/>
            <a:chOff x="492125" y="3000375"/>
            <a:chExt cx="8274136" cy="27813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336684" y="4125913"/>
              <a:ext cx="1062049" cy="1587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3" name="TextBox 6"/>
            <p:cNvSpPr txBox="1">
              <a:spLocks noChangeArrowheads="1"/>
            </p:cNvSpPr>
            <p:nvPr/>
          </p:nvSpPr>
          <p:spPr bwMode="auto">
            <a:xfrm>
              <a:off x="1195388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PK0</a:t>
              </a:r>
            </a:p>
          </p:txBody>
        </p:sp>
        <p:sp>
          <p:nvSpPr>
            <p:cNvPr id="17414" name="TextBox 7"/>
            <p:cNvSpPr txBox="1">
              <a:spLocks noChangeArrowheads="1"/>
            </p:cNvSpPr>
            <p:nvPr/>
          </p:nvSpPr>
          <p:spPr bwMode="auto">
            <a:xfrm>
              <a:off x="2320925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PK1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2390795" y="4125913"/>
              <a:ext cx="1062049" cy="1587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6" name="TextBox 10"/>
            <p:cNvSpPr txBox="1">
              <a:spLocks noChangeArrowheads="1"/>
            </p:cNvSpPr>
            <p:nvPr/>
          </p:nvSpPr>
          <p:spPr bwMode="auto">
            <a:xfrm>
              <a:off x="3235325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PK2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446494" y="4125913"/>
              <a:ext cx="1062048" cy="1587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8" name="TextBox 13"/>
            <p:cNvSpPr txBox="1">
              <a:spLocks noChangeArrowheads="1"/>
            </p:cNvSpPr>
            <p:nvPr/>
          </p:nvSpPr>
          <p:spPr bwMode="auto">
            <a:xfrm>
              <a:off x="4359275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PK3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00605" y="4125913"/>
              <a:ext cx="1062048" cy="1587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0" name="TextBox 16"/>
            <p:cNvSpPr txBox="1">
              <a:spLocks noChangeArrowheads="1"/>
            </p:cNvSpPr>
            <p:nvPr/>
          </p:nvSpPr>
          <p:spPr bwMode="auto">
            <a:xfrm>
              <a:off x="5414963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PK4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554716" y="4125913"/>
              <a:ext cx="1063636" cy="1587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2" name="TextBox 18"/>
            <p:cNvSpPr txBox="1">
              <a:spLocks noChangeArrowheads="1"/>
            </p:cNvSpPr>
            <p:nvPr/>
          </p:nvSpPr>
          <p:spPr bwMode="auto">
            <a:xfrm>
              <a:off x="6399213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PK5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610414" y="4125913"/>
              <a:ext cx="1062049" cy="1587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4" name="TextBox 21"/>
            <p:cNvSpPr txBox="1">
              <a:spLocks noChangeArrowheads="1"/>
            </p:cNvSpPr>
            <p:nvPr/>
          </p:nvSpPr>
          <p:spPr bwMode="auto">
            <a:xfrm>
              <a:off x="7453313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PK6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81040" y="3546475"/>
              <a:ext cx="628657" cy="561975"/>
            </a:xfrm>
            <a:custGeom>
              <a:avLst/>
              <a:gdLst>
                <a:gd name="connsiteX0" fmla="*/ 637309 w 637309"/>
                <a:gd name="connsiteY0" fmla="*/ 429491 h 429491"/>
                <a:gd name="connsiteX1" fmla="*/ 595746 w 637309"/>
                <a:gd name="connsiteY1" fmla="*/ 401782 h 429491"/>
                <a:gd name="connsiteX2" fmla="*/ 512618 w 637309"/>
                <a:gd name="connsiteY2" fmla="*/ 374073 h 429491"/>
                <a:gd name="connsiteX3" fmla="*/ 484909 w 637309"/>
                <a:gd name="connsiteY3" fmla="*/ 332509 h 429491"/>
                <a:gd name="connsiteX4" fmla="*/ 443346 w 637309"/>
                <a:gd name="connsiteY4" fmla="*/ 318655 h 429491"/>
                <a:gd name="connsiteX5" fmla="*/ 401782 w 637309"/>
                <a:gd name="connsiteY5" fmla="*/ 290946 h 429491"/>
                <a:gd name="connsiteX6" fmla="*/ 318655 w 637309"/>
                <a:gd name="connsiteY6" fmla="*/ 207819 h 429491"/>
                <a:gd name="connsiteX7" fmla="*/ 290946 w 637309"/>
                <a:gd name="connsiteY7" fmla="*/ 180109 h 429491"/>
                <a:gd name="connsiteX8" fmla="*/ 235528 w 637309"/>
                <a:gd name="connsiteY8" fmla="*/ 166255 h 429491"/>
                <a:gd name="connsiteX9" fmla="*/ 193964 w 637309"/>
                <a:gd name="connsiteY9" fmla="*/ 152400 h 429491"/>
                <a:gd name="connsiteX10" fmla="*/ 124691 w 637309"/>
                <a:gd name="connsiteY10" fmla="*/ 138546 h 429491"/>
                <a:gd name="connsiteX11" fmla="*/ 55418 w 637309"/>
                <a:gd name="connsiteY11" fmla="*/ 55419 h 429491"/>
                <a:gd name="connsiteX12" fmla="*/ 0 w 637309"/>
                <a:gd name="connsiteY12" fmla="*/ 0 h 42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309" h="429491">
                  <a:moveTo>
                    <a:pt x="637309" y="429491"/>
                  </a:moveTo>
                  <a:cubicBezTo>
                    <a:pt x="623455" y="420255"/>
                    <a:pt x="610962" y="408545"/>
                    <a:pt x="595746" y="401782"/>
                  </a:cubicBezTo>
                  <a:cubicBezTo>
                    <a:pt x="569055" y="389919"/>
                    <a:pt x="512618" y="374073"/>
                    <a:pt x="512618" y="374073"/>
                  </a:cubicBezTo>
                  <a:cubicBezTo>
                    <a:pt x="503382" y="360218"/>
                    <a:pt x="497911" y="342911"/>
                    <a:pt x="484909" y="332509"/>
                  </a:cubicBezTo>
                  <a:cubicBezTo>
                    <a:pt x="473505" y="323386"/>
                    <a:pt x="456408" y="325186"/>
                    <a:pt x="443346" y="318655"/>
                  </a:cubicBezTo>
                  <a:cubicBezTo>
                    <a:pt x="428453" y="311208"/>
                    <a:pt x="414227" y="302008"/>
                    <a:pt x="401782" y="290946"/>
                  </a:cubicBezTo>
                  <a:cubicBezTo>
                    <a:pt x="372494" y="264912"/>
                    <a:pt x="346364" y="235528"/>
                    <a:pt x="318655" y="207819"/>
                  </a:cubicBezTo>
                  <a:cubicBezTo>
                    <a:pt x="309419" y="198582"/>
                    <a:pt x="303618" y="183277"/>
                    <a:pt x="290946" y="180109"/>
                  </a:cubicBezTo>
                  <a:cubicBezTo>
                    <a:pt x="272473" y="175491"/>
                    <a:pt x="253837" y="171486"/>
                    <a:pt x="235528" y="166255"/>
                  </a:cubicBezTo>
                  <a:cubicBezTo>
                    <a:pt x="221486" y="162243"/>
                    <a:pt x="208132" y="155942"/>
                    <a:pt x="193964" y="152400"/>
                  </a:cubicBezTo>
                  <a:cubicBezTo>
                    <a:pt x="171119" y="146689"/>
                    <a:pt x="147782" y="143164"/>
                    <a:pt x="124691" y="138546"/>
                  </a:cubicBezTo>
                  <a:cubicBezTo>
                    <a:pt x="25963" y="39815"/>
                    <a:pt x="132572" y="151861"/>
                    <a:pt x="55418" y="55419"/>
                  </a:cubicBezTo>
                  <a:cubicBezTo>
                    <a:pt x="55413" y="55412"/>
                    <a:pt x="6" y="6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26" name="TextBox 22"/>
            <p:cNvSpPr txBox="1">
              <a:spLocks noChangeArrowheads="1"/>
            </p:cNvSpPr>
            <p:nvPr/>
          </p:nvSpPr>
          <p:spPr bwMode="auto">
            <a:xfrm>
              <a:off x="492125" y="3000375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Rp1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7691513" y="4127500"/>
              <a:ext cx="777883" cy="401638"/>
            </a:xfrm>
            <a:custGeom>
              <a:avLst/>
              <a:gdLst>
                <a:gd name="connsiteX0" fmla="*/ 0 w 789709"/>
                <a:gd name="connsiteY0" fmla="*/ 0 h 305820"/>
                <a:gd name="connsiteX1" fmla="*/ 207818 w 789709"/>
                <a:gd name="connsiteY1" fmla="*/ 27709 h 305820"/>
                <a:gd name="connsiteX2" fmla="*/ 263236 w 789709"/>
                <a:gd name="connsiteY2" fmla="*/ 69273 h 305820"/>
                <a:gd name="connsiteX3" fmla="*/ 304800 w 789709"/>
                <a:gd name="connsiteY3" fmla="*/ 96982 h 305820"/>
                <a:gd name="connsiteX4" fmla="*/ 387927 w 789709"/>
                <a:gd name="connsiteY4" fmla="*/ 180109 h 305820"/>
                <a:gd name="connsiteX5" fmla="*/ 471054 w 789709"/>
                <a:gd name="connsiteY5" fmla="*/ 207818 h 305820"/>
                <a:gd name="connsiteX6" fmla="*/ 554181 w 789709"/>
                <a:gd name="connsiteY6" fmla="*/ 263236 h 305820"/>
                <a:gd name="connsiteX7" fmla="*/ 637309 w 789709"/>
                <a:gd name="connsiteY7" fmla="*/ 290945 h 305820"/>
                <a:gd name="connsiteX8" fmla="*/ 789709 w 789709"/>
                <a:gd name="connsiteY8" fmla="*/ 304800 h 30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709" h="305820">
                  <a:moveTo>
                    <a:pt x="0" y="0"/>
                  </a:moveTo>
                  <a:cubicBezTo>
                    <a:pt x="5614" y="468"/>
                    <a:pt x="159507" y="102"/>
                    <a:pt x="207818" y="27709"/>
                  </a:cubicBezTo>
                  <a:cubicBezTo>
                    <a:pt x="227866" y="39165"/>
                    <a:pt x="244446" y="55852"/>
                    <a:pt x="263236" y="69273"/>
                  </a:cubicBezTo>
                  <a:cubicBezTo>
                    <a:pt x="276786" y="78951"/>
                    <a:pt x="292355" y="85920"/>
                    <a:pt x="304800" y="96982"/>
                  </a:cubicBezTo>
                  <a:cubicBezTo>
                    <a:pt x="334088" y="123016"/>
                    <a:pt x="350751" y="167717"/>
                    <a:pt x="387927" y="180109"/>
                  </a:cubicBezTo>
                  <a:cubicBezTo>
                    <a:pt x="415636" y="189345"/>
                    <a:pt x="446752" y="191616"/>
                    <a:pt x="471054" y="207818"/>
                  </a:cubicBezTo>
                  <a:cubicBezTo>
                    <a:pt x="498763" y="226291"/>
                    <a:pt x="522588" y="252705"/>
                    <a:pt x="554181" y="263236"/>
                  </a:cubicBezTo>
                  <a:cubicBezTo>
                    <a:pt x="581890" y="272472"/>
                    <a:pt x="608279" y="287719"/>
                    <a:pt x="637309" y="290945"/>
                  </a:cubicBezTo>
                  <a:cubicBezTo>
                    <a:pt x="771180" y="305820"/>
                    <a:pt x="720181" y="304800"/>
                    <a:pt x="789709" y="304800"/>
                  </a:cubicBezTo>
                </a:path>
              </a:pathLst>
            </a:cu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28" name="TextBox 25"/>
            <p:cNvSpPr txBox="1">
              <a:spLocks noChangeArrowheads="1"/>
            </p:cNvSpPr>
            <p:nvPr/>
          </p:nvSpPr>
          <p:spPr bwMode="auto">
            <a:xfrm>
              <a:off x="8297863" y="3938588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Rp2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733834" y="3035300"/>
              <a:ext cx="112714" cy="2657475"/>
            </a:xfrm>
            <a:custGeom>
              <a:avLst/>
              <a:gdLst>
                <a:gd name="connsiteX0" fmla="*/ 100811 w 114666"/>
                <a:gd name="connsiteY0" fmla="*/ 0 h 2022764"/>
                <a:gd name="connsiteX1" fmla="*/ 114666 w 114666"/>
                <a:gd name="connsiteY1" fmla="*/ 789709 h 2022764"/>
                <a:gd name="connsiteX2" fmla="*/ 100811 w 114666"/>
                <a:gd name="connsiteY2" fmla="*/ 928255 h 2022764"/>
                <a:gd name="connsiteX3" fmla="*/ 73102 w 114666"/>
                <a:gd name="connsiteY3" fmla="*/ 1080655 h 2022764"/>
                <a:gd name="connsiteX4" fmla="*/ 45393 w 114666"/>
                <a:gd name="connsiteY4" fmla="*/ 1219200 h 2022764"/>
                <a:gd name="connsiteX5" fmla="*/ 31539 w 114666"/>
                <a:gd name="connsiteY5" fmla="*/ 1330036 h 2022764"/>
                <a:gd name="connsiteX6" fmla="*/ 17684 w 114666"/>
                <a:gd name="connsiteY6" fmla="*/ 1454727 h 2022764"/>
                <a:gd name="connsiteX7" fmla="*/ 3829 w 114666"/>
                <a:gd name="connsiteY7" fmla="*/ 1551709 h 2022764"/>
                <a:gd name="connsiteX8" fmla="*/ 3829 w 114666"/>
                <a:gd name="connsiteY8" fmla="*/ 2022764 h 20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66" h="2022764">
                  <a:moveTo>
                    <a:pt x="100811" y="0"/>
                  </a:moveTo>
                  <a:cubicBezTo>
                    <a:pt x="105429" y="263236"/>
                    <a:pt x="114666" y="526432"/>
                    <a:pt x="114666" y="789709"/>
                  </a:cubicBezTo>
                  <a:cubicBezTo>
                    <a:pt x="114666" y="836121"/>
                    <a:pt x="106568" y="882201"/>
                    <a:pt x="100811" y="928255"/>
                  </a:cubicBezTo>
                  <a:cubicBezTo>
                    <a:pt x="92643" y="993598"/>
                    <a:pt x="84455" y="1018216"/>
                    <a:pt x="73102" y="1080655"/>
                  </a:cubicBezTo>
                  <a:cubicBezTo>
                    <a:pt x="50455" y="1205216"/>
                    <a:pt x="69900" y="1121176"/>
                    <a:pt x="45393" y="1219200"/>
                  </a:cubicBezTo>
                  <a:cubicBezTo>
                    <a:pt x="40775" y="1256145"/>
                    <a:pt x="35889" y="1293058"/>
                    <a:pt x="31539" y="1330036"/>
                  </a:cubicBezTo>
                  <a:cubicBezTo>
                    <a:pt x="26653" y="1371569"/>
                    <a:pt x="22871" y="1413230"/>
                    <a:pt x="17684" y="1454727"/>
                  </a:cubicBezTo>
                  <a:cubicBezTo>
                    <a:pt x="13633" y="1487130"/>
                    <a:pt x="4625" y="1519063"/>
                    <a:pt x="3829" y="1551709"/>
                  </a:cubicBezTo>
                  <a:cubicBezTo>
                    <a:pt x="0" y="1708681"/>
                    <a:pt x="3829" y="1865746"/>
                    <a:pt x="3829" y="2022764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119601" y="3000375"/>
              <a:ext cx="122238" cy="2781300"/>
            </a:xfrm>
            <a:custGeom>
              <a:avLst/>
              <a:gdLst>
                <a:gd name="connsiteX0" fmla="*/ 124691 w 124691"/>
                <a:gd name="connsiteY0" fmla="*/ 0 h 2119745"/>
                <a:gd name="connsiteX1" fmla="*/ 110836 w 124691"/>
                <a:gd name="connsiteY1" fmla="*/ 914400 h 2119745"/>
                <a:gd name="connsiteX2" fmla="*/ 83127 w 124691"/>
                <a:gd name="connsiteY2" fmla="*/ 1122218 h 2119745"/>
                <a:gd name="connsiteX3" fmla="*/ 55418 w 124691"/>
                <a:gd name="connsiteY3" fmla="*/ 1399309 h 2119745"/>
                <a:gd name="connsiteX4" fmla="*/ 41563 w 124691"/>
                <a:gd name="connsiteY4" fmla="*/ 1468582 h 2119745"/>
                <a:gd name="connsiteX5" fmla="*/ 13854 w 124691"/>
                <a:gd name="connsiteY5" fmla="*/ 1690255 h 2119745"/>
                <a:gd name="connsiteX6" fmla="*/ 0 w 124691"/>
                <a:gd name="connsiteY6" fmla="*/ 2119745 h 21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691" h="2119745">
                  <a:moveTo>
                    <a:pt x="124691" y="0"/>
                  </a:moveTo>
                  <a:cubicBezTo>
                    <a:pt x="120073" y="304800"/>
                    <a:pt x="119072" y="609676"/>
                    <a:pt x="110836" y="914400"/>
                  </a:cubicBezTo>
                  <a:cubicBezTo>
                    <a:pt x="109918" y="948368"/>
                    <a:pt x="87350" y="1084215"/>
                    <a:pt x="83127" y="1122218"/>
                  </a:cubicBezTo>
                  <a:cubicBezTo>
                    <a:pt x="71619" y="1225786"/>
                    <a:pt x="69876" y="1298099"/>
                    <a:pt x="55418" y="1399309"/>
                  </a:cubicBezTo>
                  <a:cubicBezTo>
                    <a:pt x="52088" y="1422621"/>
                    <a:pt x="45434" y="1445354"/>
                    <a:pt x="41563" y="1468582"/>
                  </a:cubicBezTo>
                  <a:cubicBezTo>
                    <a:pt x="28387" y="1547640"/>
                    <a:pt x="22874" y="1609079"/>
                    <a:pt x="13854" y="1690255"/>
                  </a:cubicBezTo>
                  <a:lnTo>
                    <a:pt x="0" y="2119745"/>
                  </a:ln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31" name="TextBox 23"/>
            <p:cNvSpPr txBox="1">
              <a:spLocks noChangeArrowheads="1"/>
            </p:cNvSpPr>
            <p:nvPr/>
          </p:nvSpPr>
          <p:spPr bwMode="auto">
            <a:xfrm>
              <a:off x="3670019" y="4968875"/>
              <a:ext cx="685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Sura d.</a:t>
              </a: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rot="16200000" flipH="1">
              <a:off x="5767449" y="4265609"/>
              <a:ext cx="1123950" cy="844559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Дуга 25"/>
            <p:cNvSpPr/>
            <p:nvPr/>
          </p:nvSpPr>
          <p:spPr>
            <a:xfrm>
              <a:off x="6329424" y="4125913"/>
              <a:ext cx="139701" cy="1558925"/>
            </a:xfrm>
            <a:prstGeom prst="arc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6232585" y="4222750"/>
              <a:ext cx="155577" cy="304800"/>
            </a:xfrm>
            <a:custGeom>
              <a:avLst/>
              <a:gdLst>
                <a:gd name="connsiteX0" fmla="*/ 0 w 157699"/>
                <a:gd name="connsiteY0" fmla="*/ 9797 h 231470"/>
                <a:gd name="connsiteX1" fmla="*/ 41564 w 157699"/>
                <a:gd name="connsiteY1" fmla="*/ 120633 h 231470"/>
                <a:gd name="connsiteX2" fmla="*/ 96982 w 157699"/>
                <a:gd name="connsiteY2" fmla="*/ 106779 h 231470"/>
                <a:gd name="connsiteX3" fmla="*/ 110837 w 157699"/>
                <a:gd name="connsiteY3" fmla="*/ 9797 h 231470"/>
                <a:gd name="connsiteX4" fmla="*/ 55418 w 157699"/>
                <a:gd name="connsiteY4" fmla="*/ 23652 h 231470"/>
                <a:gd name="connsiteX5" fmla="*/ 55418 w 157699"/>
                <a:gd name="connsiteY5" fmla="*/ 231470 h 23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99" h="231470">
                  <a:moveTo>
                    <a:pt x="0" y="9797"/>
                  </a:moveTo>
                  <a:cubicBezTo>
                    <a:pt x="2705" y="23323"/>
                    <a:pt x="10986" y="110440"/>
                    <a:pt x="41564" y="120633"/>
                  </a:cubicBezTo>
                  <a:cubicBezTo>
                    <a:pt x="59628" y="126654"/>
                    <a:pt x="78509" y="111397"/>
                    <a:pt x="96982" y="106779"/>
                  </a:cubicBezTo>
                  <a:cubicBezTo>
                    <a:pt x="109919" y="87373"/>
                    <a:pt x="157699" y="37914"/>
                    <a:pt x="110837" y="9797"/>
                  </a:cubicBezTo>
                  <a:cubicBezTo>
                    <a:pt x="94509" y="0"/>
                    <a:pt x="60036" y="5179"/>
                    <a:pt x="55418" y="23652"/>
                  </a:cubicBezTo>
                  <a:cubicBezTo>
                    <a:pt x="38617" y="90856"/>
                    <a:pt x="55418" y="162197"/>
                    <a:pt x="55418" y="23147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3"/>
          <p:cNvGrpSpPr>
            <a:grpSpLocks/>
          </p:cNvGrpSpPr>
          <p:nvPr/>
        </p:nvGrpSpPr>
        <p:grpSpPr bwMode="auto">
          <a:xfrm>
            <a:off x="492125" y="3000375"/>
            <a:ext cx="8274050" cy="2781300"/>
            <a:chOff x="492125" y="3000375"/>
            <a:chExt cx="8274136" cy="27813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336684" y="4125913"/>
              <a:ext cx="1062049" cy="1587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36" name="TextBox 6"/>
            <p:cNvSpPr txBox="1">
              <a:spLocks noChangeArrowheads="1"/>
            </p:cNvSpPr>
            <p:nvPr/>
          </p:nvSpPr>
          <p:spPr bwMode="auto">
            <a:xfrm>
              <a:off x="1195388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latin typeface="Calibri" panose="020F0502020204030204" pitchFamily="34" charset="0"/>
                </a:rPr>
                <a:t>PK0</a:t>
              </a:r>
              <a:endParaRPr lang="ru-RU" altLang="ru-RU" sz="1400">
                <a:latin typeface="Calibri" panose="020F0502020204030204" pitchFamily="34" charset="0"/>
              </a:endParaRPr>
            </a:p>
          </p:txBody>
        </p:sp>
        <p:sp>
          <p:nvSpPr>
            <p:cNvPr id="18437" name="TextBox 7"/>
            <p:cNvSpPr txBox="1">
              <a:spLocks noChangeArrowheads="1"/>
            </p:cNvSpPr>
            <p:nvPr/>
          </p:nvSpPr>
          <p:spPr bwMode="auto">
            <a:xfrm>
              <a:off x="2320925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latin typeface="Calibri" panose="020F0502020204030204" pitchFamily="34" charset="0"/>
                </a:rPr>
                <a:t>PK1</a:t>
              </a:r>
              <a:endParaRPr lang="ru-RU" altLang="ru-RU" sz="1400">
                <a:latin typeface="Calibri" panose="020F0502020204030204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2390795" y="4125913"/>
              <a:ext cx="1062049" cy="1587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39" name="TextBox 10"/>
            <p:cNvSpPr txBox="1">
              <a:spLocks noChangeArrowheads="1"/>
            </p:cNvSpPr>
            <p:nvPr/>
          </p:nvSpPr>
          <p:spPr bwMode="auto">
            <a:xfrm>
              <a:off x="3235325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latin typeface="Calibri" panose="020F0502020204030204" pitchFamily="34" charset="0"/>
                </a:rPr>
                <a:t>PK2</a:t>
              </a:r>
              <a:endParaRPr lang="ru-RU" altLang="ru-RU" sz="1400">
                <a:latin typeface="Calibri" panose="020F05020202040302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446494" y="4125913"/>
              <a:ext cx="1062048" cy="1587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1" name="TextBox 13"/>
            <p:cNvSpPr txBox="1">
              <a:spLocks noChangeArrowheads="1"/>
            </p:cNvSpPr>
            <p:nvPr/>
          </p:nvSpPr>
          <p:spPr bwMode="auto">
            <a:xfrm>
              <a:off x="4359275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latin typeface="Calibri" panose="020F0502020204030204" pitchFamily="34" charset="0"/>
                </a:rPr>
                <a:t>PK3</a:t>
              </a:r>
              <a:endParaRPr lang="ru-RU" altLang="ru-RU" sz="1400">
                <a:latin typeface="Calibri" panose="020F0502020204030204" pitchFamily="34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00605" y="4125913"/>
              <a:ext cx="1062048" cy="1587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3" name="TextBox 16"/>
            <p:cNvSpPr txBox="1">
              <a:spLocks noChangeArrowheads="1"/>
            </p:cNvSpPr>
            <p:nvPr/>
          </p:nvSpPr>
          <p:spPr bwMode="auto">
            <a:xfrm>
              <a:off x="5414963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latin typeface="Calibri" panose="020F0502020204030204" pitchFamily="34" charset="0"/>
                </a:rPr>
                <a:t>PK4</a:t>
              </a:r>
              <a:endParaRPr lang="ru-RU" altLang="ru-RU" sz="1400">
                <a:latin typeface="Calibri" panose="020F0502020204030204" pitchFamily="34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554716" y="4125913"/>
              <a:ext cx="1063636" cy="1587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Box 18"/>
            <p:cNvSpPr txBox="1">
              <a:spLocks noChangeArrowheads="1"/>
            </p:cNvSpPr>
            <p:nvPr/>
          </p:nvSpPr>
          <p:spPr bwMode="auto">
            <a:xfrm>
              <a:off x="6118225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latin typeface="Calibri" panose="020F0502020204030204" pitchFamily="34" charset="0"/>
                </a:rPr>
                <a:t>PK5</a:t>
              </a:r>
              <a:endParaRPr lang="ru-RU" altLang="ru-RU" sz="1400">
                <a:latin typeface="Calibri" panose="020F0502020204030204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610414" y="4125913"/>
              <a:ext cx="1062049" cy="1587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7" name="TextBox 21"/>
            <p:cNvSpPr txBox="1">
              <a:spLocks noChangeArrowheads="1"/>
            </p:cNvSpPr>
            <p:nvPr/>
          </p:nvSpPr>
          <p:spPr bwMode="auto">
            <a:xfrm>
              <a:off x="7453313" y="3562350"/>
              <a:ext cx="46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PK6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81040" y="3546475"/>
              <a:ext cx="628657" cy="561975"/>
            </a:xfrm>
            <a:custGeom>
              <a:avLst/>
              <a:gdLst>
                <a:gd name="connsiteX0" fmla="*/ 637309 w 637309"/>
                <a:gd name="connsiteY0" fmla="*/ 429491 h 429491"/>
                <a:gd name="connsiteX1" fmla="*/ 595746 w 637309"/>
                <a:gd name="connsiteY1" fmla="*/ 401782 h 429491"/>
                <a:gd name="connsiteX2" fmla="*/ 512618 w 637309"/>
                <a:gd name="connsiteY2" fmla="*/ 374073 h 429491"/>
                <a:gd name="connsiteX3" fmla="*/ 484909 w 637309"/>
                <a:gd name="connsiteY3" fmla="*/ 332509 h 429491"/>
                <a:gd name="connsiteX4" fmla="*/ 443346 w 637309"/>
                <a:gd name="connsiteY4" fmla="*/ 318655 h 429491"/>
                <a:gd name="connsiteX5" fmla="*/ 401782 w 637309"/>
                <a:gd name="connsiteY5" fmla="*/ 290946 h 429491"/>
                <a:gd name="connsiteX6" fmla="*/ 318655 w 637309"/>
                <a:gd name="connsiteY6" fmla="*/ 207819 h 429491"/>
                <a:gd name="connsiteX7" fmla="*/ 290946 w 637309"/>
                <a:gd name="connsiteY7" fmla="*/ 180109 h 429491"/>
                <a:gd name="connsiteX8" fmla="*/ 235528 w 637309"/>
                <a:gd name="connsiteY8" fmla="*/ 166255 h 429491"/>
                <a:gd name="connsiteX9" fmla="*/ 193964 w 637309"/>
                <a:gd name="connsiteY9" fmla="*/ 152400 h 429491"/>
                <a:gd name="connsiteX10" fmla="*/ 124691 w 637309"/>
                <a:gd name="connsiteY10" fmla="*/ 138546 h 429491"/>
                <a:gd name="connsiteX11" fmla="*/ 55418 w 637309"/>
                <a:gd name="connsiteY11" fmla="*/ 55419 h 429491"/>
                <a:gd name="connsiteX12" fmla="*/ 0 w 637309"/>
                <a:gd name="connsiteY12" fmla="*/ 0 h 42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309" h="429491">
                  <a:moveTo>
                    <a:pt x="637309" y="429491"/>
                  </a:moveTo>
                  <a:cubicBezTo>
                    <a:pt x="623455" y="420255"/>
                    <a:pt x="610962" y="408545"/>
                    <a:pt x="595746" y="401782"/>
                  </a:cubicBezTo>
                  <a:cubicBezTo>
                    <a:pt x="569055" y="389919"/>
                    <a:pt x="512618" y="374073"/>
                    <a:pt x="512618" y="374073"/>
                  </a:cubicBezTo>
                  <a:cubicBezTo>
                    <a:pt x="503382" y="360218"/>
                    <a:pt x="497911" y="342911"/>
                    <a:pt x="484909" y="332509"/>
                  </a:cubicBezTo>
                  <a:cubicBezTo>
                    <a:pt x="473505" y="323386"/>
                    <a:pt x="456408" y="325186"/>
                    <a:pt x="443346" y="318655"/>
                  </a:cubicBezTo>
                  <a:cubicBezTo>
                    <a:pt x="428453" y="311208"/>
                    <a:pt x="414227" y="302008"/>
                    <a:pt x="401782" y="290946"/>
                  </a:cubicBezTo>
                  <a:cubicBezTo>
                    <a:pt x="372494" y="264912"/>
                    <a:pt x="346364" y="235528"/>
                    <a:pt x="318655" y="207819"/>
                  </a:cubicBezTo>
                  <a:cubicBezTo>
                    <a:pt x="309419" y="198582"/>
                    <a:pt x="303618" y="183277"/>
                    <a:pt x="290946" y="180109"/>
                  </a:cubicBezTo>
                  <a:cubicBezTo>
                    <a:pt x="272473" y="175491"/>
                    <a:pt x="253837" y="171486"/>
                    <a:pt x="235528" y="166255"/>
                  </a:cubicBezTo>
                  <a:cubicBezTo>
                    <a:pt x="221486" y="162243"/>
                    <a:pt x="208132" y="155942"/>
                    <a:pt x="193964" y="152400"/>
                  </a:cubicBezTo>
                  <a:cubicBezTo>
                    <a:pt x="171119" y="146689"/>
                    <a:pt x="147782" y="143164"/>
                    <a:pt x="124691" y="138546"/>
                  </a:cubicBezTo>
                  <a:cubicBezTo>
                    <a:pt x="25963" y="39815"/>
                    <a:pt x="132572" y="151861"/>
                    <a:pt x="55418" y="55419"/>
                  </a:cubicBezTo>
                  <a:cubicBezTo>
                    <a:pt x="55413" y="55412"/>
                    <a:pt x="6" y="6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49" name="TextBox 22"/>
            <p:cNvSpPr txBox="1">
              <a:spLocks noChangeArrowheads="1"/>
            </p:cNvSpPr>
            <p:nvPr/>
          </p:nvSpPr>
          <p:spPr bwMode="auto">
            <a:xfrm>
              <a:off x="492125" y="3000375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latin typeface="Calibri" panose="020F0502020204030204" pitchFamily="34" charset="0"/>
                </a:rPr>
                <a:t>Rp</a:t>
              </a:r>
              <a:r>
                <a:rPr lang="ru-RU" altLang="ru-RU" sz="14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7691513" y="4127500"/>
              <a:ext cx="777883" cy="401638"/>
            </a:xfrm>
            <a:custGeom>
              <a:avLst/>
              <a:gdLst>
                <a:gd name="connsiteX0" fmla="*/ 0 w 789709"/>
                <a:gd name="connsiteY0" fmla="*/ 0 h 305820"/>
                <a:gd name="connsiteX1" fmla="*/ 207818 w 789709"/>
                <a:gd name="connsiteY1" fmla="*/ 27709 h 305820"/>
                <a:gd name="connsiteX2" fmla="*/ 263236 w 789709"/>
                <a:gd name="connsiteY2" fmla="*/ 69273 h 305820"/>
                <a:gd name="connsiteX3" fmla="*/ 304800 w 789709"/>
                <a:gd name="connsiteY3" fmla="*/ 96982 h 305820"/>
                <a:gd name="connsiteX4" fmla="*/ 387927 w 789709"/>
                <a:gd name="connsiteY4" fmla="*/ 180109 h 305820"/>
                <a:gd name="connsiteX5" fmla="*/ 471054 w 789709"/>
                <a:gd name="connsiteY5" fmla="*/ 207818 h 305820"/>
                <a:gd name="connsiteX6" fmla="*/ 554181 w 789709"/>
                <a:gd name="connsiteY6" fmla="*/ 263236 h 305820"/>
                <a:gd name="connsiteX7" fmla="*/ 637309 w 789709"/>
                <a:gd name="connsiteY7" fmla="*/ 290945 h 305820"/>
                <a:gd name="connsiteX8" fmla="*/ 789709 w 789709"/>
                <a:gd name="connsiteY8" fmla="*/ 304800 h 30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709" h="305820">
                  <a:moveTo>
                    <a:pt x="0" y="0"/>
                  </a:moveTo>
                  <a:cubicBezTo>
                    <a:pt x="5614" y="468"/>
                    <a:pt x="159507" y="102"/>
                    <a:pt x="207818" y="27709"/>
                  </a:cubicBezTo>
                  <a:cubicBezTo>
                    <a:pt x="227866" y="39165"/>
                    <a:pt x="244446" y="55852"/>
                    <a:pt x="263236" y="69273"/>
                  </a:cubicBezTo>
                  <a:cubicBezTo>
                    <a:pt x="276786" y="78951"/>
                    <a:pt x="292355" y="85920"/>
                    <a:pt x="304800" y="96982"/>
                  </a:cubicBezTo>
                  <a:cubicBezTo>
                    <a:pt x="334088" y="123016"/>
                    <a:pt x="350751" y="167717"/>
                    <a:pt x="387927" y="180109"/>
                  </a:cubicBezTo>
                  <a:cubicBezTo>
                    <a:pt x="415636" y="189345"/>
                    <a:pt x="446752" y="191616"/>
                    <a:pt x="471054" y="207818"/>
                  </a:cubicBezTo>
                  <a:cubicBezTo>
                    <a:pt x="498763" y="226291"/>
                    <a:pt x="522588" y="252705"/>
                    <a:pt x="554181" y="263236"/>
                  </a:cubicBezTo>
                  <a:cubicBezTo>
                    <a:pt x="581890" y="272472"/>
                    <a:pt x="608279" y="287719"/>
                    <a:pt x="637309" y="290945"/>
                  </a:cubicBezTo>
                  <a:cubicBezTo>
                    <a:pt x="771180" y="305820"/>
                    <a:pt x="720181" y="304800"/>
                    <a:pt x="789709" y="304800"/>
                  </a:cubicBezTo>
                </a:path>
              </a:pathLst>
            </a:cu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51" name="TextBox 25"/>
            <p:cNvSpPr txBox="1">
              <a:spLocks noChangeArrowheads="1"/>
            </p:cNvSpPr>
            <p:nvPr/>
          </p:nvSpPr>
          <p:spPr bwMode="auto">
            <a:xfrm>
              <a:off x="8297863" y="3938588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Rp2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733834" y="3035300"/>
              <a:ext cx="112714" cy="2657475"/>
            </a:xfrm>
            <a:custGeom>
              <a:avLst/>
              <a:gdLst>
                <a:gd name="connsiteX0" fmla="*/ 100811 w 114666"/>
                <a:gd name="connsiteY0" fmla="*/ 0 h 2022764"/>
                <a:gd name="connsiteX1" fmla="*/ 114666 w 114666"/>
                <a:gd name="connsiteY1" fmla="*/ 789709 h 2022764"/>
                <a:gd name="connsiteX2" fmla="*/ 100811 w 114666"/>
                <a:gd name="connsiteY2" fmla="*/ 928255 h 2022764"/>
                <a:gd name="connsiteX3" fmla="*/ 73102 w 114666"/>
                <a:gd name="connsiteY3" fmla="*/ 1080655 h 2022764"/>
                <a:gd name="connsiteX4" fmla="*/ 45393 w 114666"/>
                <a:gd name="connsiteY4" fmla="*/ 1219200 h 2022764"/>
                <a:gd name="connsiteX5" fmla="*/ 31539 w 114666"/>
                <a:gd name="connsiteY5" fmla="*/ 1330036 h 2022764"/>
                <a:gd name="connsiteX6" fmla="*/ 17684 w 114666"/>
                <a:gd name="connsiteY6" fmla="*/ 1454727 h 2022764"/>
                <a:gd name="connsiteX7" fmla="*/ 3829 w 114666"/>
                <a:gd name="connsiteY7" fmla="*/ 1551709 h 2022764"/>
                <a:gd name="connsiteX8" fmla="*/ 3829 w 114666"/>
                <a:gd name="connsiteY8" fmla="*/ 2022764 h 20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66" h="2022764">
                  <a:moveTo>
                    <a:pt x="100811" y="0"/>
                  </a:moveTo>
                  <a:cubicBezTo>
                    <a:pt x="105429" y="263236"/>
                    <a:pt x="114666" y="526432"/>
                    <a:pt x="114666" y="789709"/>
                  </a:cubicBezTo>
                  <a:cubicBezTo>
                    <a:pt x="114666" y="836121"/>
                    <a:pt x="106568" y="882201"/>
                    <a:pt x="100811" y="928255"/>
                  </a:cubicBezTo>
                  <a:cubicBezTo>
                    <a:pt x="92643" y="993598"/>
                    <a:pt x="84455" y="1018216"/>
                    <a:pt x="73102" y="1080655"/>
                  </a:cubicBezTo>
                  <a:cubicBezTo>
                    <a:pt x="50455" y="1205216"/>
                    <a:pt x="69900" y="1121176"/>
                    <a:pt x="45393" y="1219200"/>
                  </a:cubicBezTo>
                  <a:cubicBezTo>
                    <a:pt x="40775" y="1256145"/>
                    <a:pt x="35889" y="1293058"/>
                    <a:pt x="31539" y="1330036"/>
                  </a:cubicBezTo>
                  <a:cubicBezTo>
                    <a:pt x="26653" y="1371569"/>
                    <a:pt x="22871" y="1413230"/>
                    <a:pt x="17684" y="1454727"/>
                  </a:cubicBezTo>
                  <a:cubicBezTo>
                    <a:pt x="13633" y="1487130"/>
                    <a:pt x="4625" y="1519063"/>
                    <a:pt x="3829" y="1551709"/>
                  </a:cubicBezTo>
                  <a:cubicBezTo>
                    <a:pt x="0" y="1708681"/>
                    <a:pt x="3829" y="1865746"/>
                    <a:pt x="3829" y="2022764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119601" y="3000375"/>
              <a:ext cx="122238" cy="2781300"/>
            </a:xfrm>
            <a:custGeom>
              <a:avLst/>
              <a:gdLst>
                <a:gd name="connsiteX0" fmla="*/ 124691 w 124691"/>
                <a:gd name="connsiteY0" fmla="*/ 0 h 2119745"/>
                <a:gd name="connsiteX1" fmla="*/ 110836 w 124691"/>
                <a:gd name="connsiteY1" fmla="*/ 914400 h 2119745"/>
                <a:gd name="connsiteX2" fmla="*/ 83127 w 124691"/>
                <a:gd name="connsiteY2" fmla="*/ 1122218 h 2119745"/>
                <a:gd name="connsiteX3" fmla="*/ 55418 w 124691"/>
                <a:gd name="connsiteY3" fmla="*/ 1399309 h 2119745"/>
                <a:gd name="connsiteX4" fmla="*/ 41563 w 124691"/>
                <a:gd name="connsiteY4" fmla="*/ 1468582 h 2119745"/>
                <a:gd name="connsiteX5" fmla="*/ 13854 w 124691"/>
                <a:gd name="connsiteY5" fmla="*/ 1690255 h 2119745"/>
                <a:gd name="connsiteX6" fmla="*/ 0 w 124691"/>
                <a:gd name="connsiteY6" fmla="*/ 2119745 h 21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691" h="2119745">
                  <a:moveTo>
                    <a:pt x="124691" y="0"/>
                  </a:moveTo>
                  <a:cubicBezTo>
                    <a:pt x="120073" y="304800"/>
                    <a:pt x="119072" y="609676"/>
                    <a:pt x="110836" y="914400"/>
                  </a:cubicBezTo>
                  <a:cubicBezTo>
                    <a:pt x="109918" y="948368"/>
                    <a:pt x="87350" y="1084215"/>
                    <a:pt x="83127" y="1122218"/>
                  </a:cubicBezTo>
                  <a:cubicBezTo>
                    <a:pt x="71619" y="1225786"/>
                    <a:pt x="69876" y="1298099"/>
                    <a:pt x="55418" y="1399309"/>
                  </a:cubicBezTo>
                  <a:cubicBezTo>
                    <a:pt x="52088" y="1422621"/>
                    <a:pt x="45434" y="1445354"/>
                    <a:pt x="41563" y="1468582"/>
                  </a:cubicBezTo>
                  <a:cubicBezTo>
                    <a:pt x="28387" y="1547640"/>
                    <a:pt x="22874" y="1609079"/>
                    <a:pt x="13854" y="1690255"/>
                  </a:cubicBezTo>
                  <a:lnTo>
                    <a:pt x="0" y="2119745"/>
                  </a:ln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54" name="TextBox 23"/>
            <p:cNvSpPr txBox="1">
              <a:spLocks noChangeArrowheads="1"/>
            </p:cNvSpPr>
            <p:nvPr/>
          </p:nvSpPr>
          <p:spPr bwMode="auto">
            <a:xfrm>
              <a:off x="3670019" y="4968875"/>
              <a:ext cx="685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Sura d.</a:t>
              </a: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rot="16200000" flipH="1">
              <a:off x="5767449" y="4265609"/>
              <a:ext cx="1123950" cy="844559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Дуга 25"/>
            <p:cNvSpPr/>
            <p:nvPr/>
          </p:nvSpPr>
          <p:spPr>
            <a:xfrm>
              <a:off x="6329424" y="4125913"/>
              <a:ext cx="139701" cy="1558925"/>
            </a:xfrm>
            <a:prstGeom prst="arc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6232585" y="4222750"/>
              <a:ext cx="155577" cy="304800"/>
            </a:xfrm>
            <a:custGeom>
              <a:avLst/>
              <a:gdLst>
                <a:gd name="connsiteX0" fmla="*/ 0 w 157699"/>
                <a:gd name="connsiteY0" fmla="*/ 9797 h 231470"/>
                <a:gd name="connsiteX1" fmla="*/ 41564 w 157699"/>
                <a:gd name="connsiteY1" fmla="*/ 120633 h 231470"/>
                <a:gd name="connsiteX2" fmla="*/ 96982 w 157699"/>
                <a:gd name="connsiteY2" fmla="*/ 106779 h 231470"/>
                <a:gd name="connsiteX3" fmla="*/ 110837 w 157699"/>
                <a:gd name="connsiteY3" fmla="*/ 9797 h 231470"/>
                <a:gd name="connsiteX4" fmla="*/ 55418 w 157699"/>
                <a:gd name="connsiteY4" fmla="*/ 23652 h 231470"/>
                <a:gd name="connsiteX5" fmla="*/ 55418 w 157699"/>
                <a:gd name="connsiteY5" fmla="*/ 231470 h 23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99" h="231470">
                  <a:moveTo>
                    <a:pt x="0" y="9797"/>
                  </a:moveTo>
                  <a:cubicBezTo>
                    <a:pt x="2705" y="23323"/>
                    <a:pt x="10986" y="110440"/>
                    <a:pt x="41564" y="120633"/>
                  </a:cubicBezTo>
                  <a:cubicBezTo>
                    <a:pt x="59628" y="126654"/>
                    <a:pt x="78509" y="111397"/>
                    <a:pt x="96982" y="106779"/>
                  </a:cubicBezTo>
                  <a:cubicBezTo>
                    <a:pt x="109919" y="87373"/>
                    <a:pt x="157699" y="37914"/>
                    <a:pt x="110837" y="9797"/>
                  </a:cubicBezTo>
                  <a:cubicBezTo>
                    <a:pt x="94509" y="0"/>
                    <a:pt x="60036" y="5179"/>
                    <a:pt x="55418" y="23652"/>
                  </a:cubicBezTo>
                  <a:cubicBezTo>
                    <a:pt x="38617" y="90856"/>
                    <a:pt x="55418" y="162197"/>
                    <a:pt x="55418" y="23147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rot="5400000" flipH="1" flipV="1">
              <a:off x="6374670" y="3891757"/>
              <a:ext cx="473075" cy="1588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6374670" y="4361657"/>
              <a:ext cx="473075" cy="1588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0" name="TextBox 37"/>
            <p:cNvSpPr txBox="1">
              <a:spLocks noChangeArrowheads="1"/>
            </p:cNvSpPr>
            <p:nvPr/>
          </p:nvSpPr>
          <p:spPr bwMode="auto">
            <a:xfrm>
              <a:off x="6680200" y="3281363"/>
              <a:ext cx="77777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k-TM" altLang="ru-RU" sz="1400">
                  <a:latin typeface="Calibri" panose="020F0502020204030204" pitchFamily="34" charset="0"/>
                </a:rPr>
                <a:t>Çepe </a:t>
              </a:r>
              <a:r>
                <a:rPr lang="ru-RU" altLang="ru-RU" sz="140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8461" name="TextBox 38"/>
            <p:cNvSpPr txBox="1">
              <a:spLocks noChangeArrowheads="1"/>
            </p:cNvSpPr>
            <p:nvPr/>
          </p:nvSpPr>
          <p:spPr bwMode="auto">
            <a:xfrm>
              <a:off x="6680200" y="4500563"/>
              <a:ext cx="743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Saga 10</a:t>
              </a: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1970105" y="4078288"/>
              <a:ext cx="280987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3" name="TextBox 42"/>
            <p:cNvSpPr txBox="1">
              <a:spLocks noChangeArrowheads="1"/>
            </p:cNvSpPr>
            <p:nvPr/>
          </p:nvSpPr>
          <p:spPr bwMode="auto">
            <a:xfrm>
              <a:off x="1968500" y="4313238"/>
              <a:ext cx="457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+70</a:t>
              </a:r>
            </a:p>
          </p:txBody>
        </p:sp>
        <p:cxnSp>
          <p:nvCxnSpPr>
            <p:cNvPr id="34" name="Прямая соединительная линия 33"/>
            <p:cNvCxnSpPr>
              <a:stCxn id="22" idx="1"/>
              <a:endCxn id="22" idx="2"/>
            </p:cNvCxnSpPr>
            <p:nvPr/>
          </p:nvCxnSpPr>
          <p:spPr>
            <a:xfrm flipH="1">
              <a:off x="3832260" y="4073525"/>
              <a:ext cx="14288" cy="180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endCxn id="23" idx="1"/>
            </p:cNvCxnSpPr>
            <p:nvPr/>
          </p:nvCxnSpPr>
          <p:spPr>
            <a:xfrm rot="16200000" flipH="1">
              <a:off x="4139445" y="4112419"/>
              <a:ext cx="168275" cy="7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6" name="TextBox 48"/>
            <p:cNvSpPr txBox="1">
              <a:spLocks noChangeArrowheads="1"/>
            </p:cNvSpPr>
            <p:nvPr/>
          </p:nvSpPr>
          <p:spPr bwMode="auto">
            <a:xfrm>
              <a:off x="3516313" y="4219575"/>
              <a:ext cx="457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+44</a:t>
              </a:r>
            </a:p>
          </p:txBody>
        </p:sp>
        <p:sp>
          <p:nvSpPr>
            <p:cNvPr id="18467" name="TextBox 49"/>
            <p:cNvSpPr txBox="1">
              <a:spLocks noChangeArrowheads="1"/>
            </p:cNvSpPr>
            <p:nvPr/>
          </p:nvSpPr>
          <p:spPr bwMode="auto">
            <a:xfrm>
              <a:off x="4149725" y="4219575"/>
              <a:ext cx="457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+76</a:t>
              </a: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5814275" y="4125119"/>
              <a:ext cx="18732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9" name="TextBox 52"/>
            <p:cNvSpPr txBox="1">
              <a:spLocks noChangeArrowheads="1"/>
            </p:cNvSpPr>
            <p:nvPr/>
          </p:nvSpPr>
          <p:spPr bwMode="auto">
            <a:xfrm>
              <a:off x="5626100" y="4219575"/>
              <a:ext cx="457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+30</a:t>
              </a: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10414" y="4125913"/>
              <a:ext cx="21272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6728685" y="4125119"/>
              <a:ext cx="18732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72" name="TextBox 57"/>
            <p:cNvSpPr txBox="1">
              <a:spLocks noChangeArrowheads="1"/>
            </p:cNvSpPr>
            <p:nvPr/>
          </p:nvSpPr>
          <p:spPr bwMode="auto">
            <a:xfrm>
              <a:off x="6821488" y="4125913"/>
              <a:ext cx="457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+20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75" y="981075"/>
            <a:ext cx="7948613" cy="1223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/>
              <a:t>Trassanyň</a:t>
            </a:r>
            <a:r>
              <a:rPr lang="ru-RU" b="1" dirty="0"/>
              <a:t> </a:t>
            </a:r>
            <a:r>
              <a:rPr lang="ru-RU" b="1" dirty="0" err="1"/>
              <a:t>çägindäki</a:t>
            </a:r>
            <a:r>
              <a:rPr lang="ru-RU" b="1" dirty="0"/>
              <a:t> </a:t>
            </a:r>
            <a:r>
              <a:rPr lang="ru-RU" b="1" dirty="0" err="1"/>
              <a:t>topragyň</a:t>
            </a:r>
            <a:r>
              <a:rPr lang="ru-RU" b="1" dirty="0"/>
              <a:t> </a:t>
            </a:r>
            <a:r>
              <a:rPr lang="ru-RU" b="1" dirty="0" err="1"/>
              <a:t>görnüşi</a:t>
            </a:r>
            <a:r>
              <a:rPr lang="ru-RU" b="1" dirty="0"/>
              <a:t> </a:t>
            </a:r>
            <a:r>
              <a:rPr lang="ru-RU" b="1" dirty="0" err="1"/>
              <a:t>barada</a:t>
            </a:r>
            <a:r>
              <a:rPr lang="ru-RU" b="1" dirty="0"/>
              <a:t> </a:t>
            </a:r>
            <a:r>
              <a:rPr lang="ru-RU" b="1" dirty="0" err="1"/>
              <a:t>maglumat</a:t>
            </a:r>
            <a:r>
              <a:rPr lang="ru-RU" b="1" dirty="0"/>
              <a:t> </a:t>
            </a:r>
            <a:r>
              <a:rPr lang="ru-RU" b="1" dirty="0" err="1"/>
              <a:t>hem</a:t>
            </a:r>
            <a:r>
              <a:rPr lang="ru-RU" b="1" dirty="0"/>
              <a:t> </a:t>
            </a:r>
            <a:r>
              <a:rPr lang="ru-RU" b="1" dirty="0" err="1"/>
              <a:t>girizilýär</a:t>
            </a:r>
            <a:r>
              <a:rPr lang="ru-RU" b="1" dirty="0" smtClean="0"/>
              <a:t>.</a:t>
            </a:r>
            <a:endParaRPr lang="ru-RU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6675" y="4125913"/>
            <a:ext cx="1062038" cy="1587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195388" y="3562350"/>
            <a:ext cx="461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PK0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320925" y="3562350"/>
            <a:ext cx="461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PK1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90775" y="4125913"/>
            <a:ext cx="1062038" cy="158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3235325" y="3562350"/>
            <a:ext cx="461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PK2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46463" y="4125913"/>
            <a:ext cx="1062037" cy="158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4359275" y="3562350"/>
            <a:ext cx="461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PK3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00563" y="4125913"/>
            <a:ext cx="1062037" cy="158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5414963" y="3562350"/>
            <a:ext cx="461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PK4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554663" y="4125913"/>
            <a:ext cx="1063625" cy="158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18"/>
          <p:cNvSpPr txBox="1">
            <a:spLocks noChangeArrowheads="1"/>
          </p:cNvSpPr>
          <p:nvPr/>
        </p:nvSpPr>
        <p:spPr bwMode="auto">
          <a:xfrm>
            <a:off x="6118225" y="3562350"/>
            <a:ext cx="461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PK5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610350" y="4125913"/>
            <a:ext cx="1062038" cy="158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Box 21"/>
          <p:cNvSpPr txBox="1">
            <a:spLocks noChangeArrowheads="1"/>
          </p:cNvSpPr>
          <p:nvPr/>
        </p:nvSpPr>
        <p:spPr bwMode="auto">
          <a:xfrm>
            <a:off x="7453313" y="3562350"/>
            <a:ext cx="461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PK6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681038" y="3546475"/>
            <a:ext cx="628650" cy="561975"/>
          </a:xfrm>
          <a:custGeom>
            <a:avLst/>
            <a:gdLst>
              <a:gd name="connsiteX0" fmla="*/ 637309 w 637309"/>
              <a:gd name="connsiteY0" fmla="*/ 429491 h 429491"/>
              <a:gd name="connsiteX1" fmla="*/ 595746 w 637309"/>
              <a:gd name="connsiteY1" fmla="*/ 401782 h 429491"/>
              <a:gd name="connsiteX2" fmla="*/ 512618 w 637309"/>
              <a:gd name="connsiteY2" fmla="*/ 374073 h 429491"/>
              <a:gd name="connsiteX3" fmla="*/ 484909 w 637309"/>
              <a:gd name="connsiteY3" fmla="*/ 332509 h 429491"/>
              <a:gd name="connsiteX4" fmla="*/ 443346 w 637309"/>
              <a:gd name="connsiteY4" fmla="*/ 318655 h 429491"/>
              <a:gd name="connsiteX5" fmla="*/ 401782 w 637309"/>
              <a:gd name="connsiteY5" fmla="*/ 290946 h 429491"/>
              <a:gd name="connsiteX6" fmla="*/ 318655 w 637309"/>
              <a:gd name="connsiteY6" fmla="*/ 207819 h 429491"/>
              <a:gd name="connsiteX7" fmla="*/ 290946 w 637309"/>
              <a:gd name="connsiteY7" fmla="*/ 180109 h 429491"/>
              <a:gd name="connsiteX8" fmla="*/ 235528 w 637309"/>
              <a:gd name="connsiteY8" fmla="*/ 166255 h 429491"/>
              <a:gd name="connsiteX9" fmla="*/ 193964 w 637309"/>
              <a:gd name="connsiteY9" fmla="*/ 152400 h 429491"/>
              <a:gd name="connsiteX10" fmla="*/ 124691 w 637309"/>
              <a:gd name="connsiteY10" fmla="*/ 138546 h 429491"/>
              <a:gd name="connsiteX11" fmla="*/ 55418 w 637309"/>
              <a:gd name="connsiteY11" fmla="*/ 55419 h 429491"/>
              <a:gd name="connsiteX12" fmla="*/ 0 w 637309"/>
              <a:gd name="connsiteY12" fmla="*/ 0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7309" h="429491">
                <a:moveTo>
                  <a:pt x="637309" y="429491"/>
                </a:moveTo>
                <a:cubicBezTo>
                  <a:pt x="623455" y="420255"/>
                  <a:pt x="610962" y="408545"/>
                  <a:pt x="595746" y="401782"/>
                </a:cubicBezTo>
                <a:cubicBezTo>
                  <a:pt x="569055" y="389919"/>
                  <a:pt x="512618" y="374073"/>
                  <a:pt x="512618" y="374073"/>
                </a:cubicBezTo>
                <a:cubicBezTo>
                  <a:pt x="503382" y="360218"/>
                  <a:pt x="497911" y="342911"/>
                  <a:pt x="484909" y="332509"/>
                </a:cubicBezTo>
                <a:cubicBezTo>
                  <a:pt x="473505" y="323386"/>
                  <a:pt x="456408" y="325186"/>
                  <a:pt x="443346" y="318655"/>
                </a:cubicBezTo>
                <a:cubicBezTo>
                  <a:pt x="428453" y="311208"/>
                  <a:pt x="414227" y="302008"/>
                  <a:pt x="401782" y="290946"/>
                </a:cubicBezTo>
                <a:cubicBezTo>
                  <a:pt x="372494" y="264912"/>
                  <a:pt x="346364" y="235528"/>
                  <a:pt x="318655" y="207819"/>
                </a:cubicBezTo>
                <a:cubicBezTo>
                  <a:pt x="309419" y="198582"/>
                  <a:pt x="303618" y="183277"/>
                  <a:pt x="290946" y="180109"/>
                </a:cubicBezTo>
                <a:cubicBezTo>
                  <a:pt x="272473" y="175491"/>
                  <a:pt x="253837" y="171486"/>
                  <a:pt x="235528" y="166255"/>
                </a:cubicBezTo>
                <a:cubicBezTo>
                  <a:pt x="221486" y="162243"/>
                  <a:pt x="208132" y="155942"/>
                  <a:pt x="193964" y="152400"/>
                </a:cubicBezTo>
                <a:cubicBezTo>
                  <a:pt x="171119" y="146689"/>
                  <a:pt x="147782" y="143164"/>
                  <a:pt x="124691" y="138546"/>
                </a:cubicBezTo>
                <a:cubicBezTo>
                  <a:pt x="25963" y="39815"/>
                  <a:pt x="132572" y="151861"/>
                  <a:pt x="55418" y="55419"/>
                </a:cubicBezTo>
                <a:cubicBezTo>
                  <a:pt x="55413" y="55412"/>
                  <a:pt x="6" y="6"/>
                  <a:pt x="0" y="0"/>
                </a:cubicBezTo>
              </a:path>
            </a:pathLst>
          </a:cu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73" name="TextBox 22"/>
          <p:cNvSpPr txBox="1">
            <a:spLocks noChangeArrowheads="1"/>
          </p:cNvSpPr>
          <p:nvPr/>
        </p:nvSpPr>
        <p:spPr bwMode="auto">
          <a:xfrm>
            <a:off x="492125" y="3000375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Rp1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7691438" y="4127500"/>
            <a:ext cx="777875" cy="401638"/>
          </a:xfrm>
          <a:custGeom>
            <a:avLst/>
            <a:gdLst>
              <a:gd name="connsiteX0" fmla="*/ 0 w 789709"/>
              <a:gd name="connsiteY0" fmla="*/ 0 h 305820"/>
              <a:gd name="connsiteX1" fmla="*/ 207818 w 789709"/>
              <a:gd name="connsiteY1" fmla="*/ 27709 h 305820"/>
              <a:gd name="connsiteX2" fmla="*/ 263236 w 789709"/>
              <a:gd name="connsiteY2" fmla="*/ 69273 h 305820"/>
              <a:gd name="connsiteX3" fmla="*/ 304800 w 789709"/>
              <a:gd name="connsiteY3" fmla="*/ 96982 h 305820"/>
              <a:gd name="connsiteX4" fmla="*/ 387927 w 789709"/>
              <a:gd name="connsiteY4" fmla="*/ 180109 h 305820"/>
              <a:gd name="connsiteX5" fmla="*/ 471054 w 789709"/>
              <a:gd name="connsiteY5" fmla="*/ 207818 h 305820"/>
              <a:gd name="connsiteX6" fmla="*/ 554181 w 789709"/>
              <a:gd name="connsiteY6" fmla="*/ 263236 h 305820"/>
              <a:gd name="connsiteX7" fmla="*/ 637309 w 789709"/>
              <a:gd name="connsiteY7" fmla="*/ 290945 h 305820"/>
              <a:gd name="connsiteX8" fmla="*/ 789709 w 789709"/>
              <a:gd name="connsiteY8" fmla="*/ 304800 h 30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709" h="305820">
                <a:moveTo>
                  <a:pt x="0" y="0"/>
                </a:moveTo>
                <a:cubicBezTo>
                  <a:pt x="5614" y="468"/>
                  <a:pt x="159507" y="102"/>
                  <a:pt x="207818" y="27709"/>
                </a:cubicBezTo>
                <a:cubicBezTo>
                  <a:pt x="227866" y="39165"/>
                  <a:pt x="244446" y="55852"/>
                  <a:pt x="263236" y="69273"/>
                </a:cubicBezTo>
                <a:cubicBezTo>
                  <a:pt x="276786" y="78951"/>
                  <a:pt x="292355" y="85920"/>
                  <a:pt x="304800" y="96982"/>
                </a:cubicBezTo>
                <a:cubicBezTo>
                  <a:pt x="334088" y="123016"/>
                  <a:pt x="350751" y="167717"/>
                  <a:pt x="387927" y="180109"/>
                </a:cubicBezTo>
                <a:cubicBezTo>
                  <a:pt x="415636" y="189345"/>
                  <a:pt x="446752" y="191616"/>
                  <a:pt x="471054" y="207818"/>
                </a:cubicBezTo>
                <a:cubicBezTo>
                  <a:pt x="498763" y="226291"/>
                  <a:pt x="522588" y="252705"/>
                  <a:pt x="554181" y="263236"/>
                </a:cubicBezTo>
                <a:cubicBezTo>
                  <a:pt x="581890" y="272472"/>
                  <a:pt x="608279" y="287719"/>
                  <a:pt x="637309" y="290945"/>
                </a:cubicBezTo>
                <a:cubicBezTo>
                  <a:pt x="771180" y="305820"/>
                  <a:pt x="720181" y="304800"/>
                  <a:pt x="789709" y="304800"/>
                </a:cubicBezTo>
              </a:path>
            </a:pathLst>
          </a:cu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75" name="TextBox 25"/>
          <p:cNvSpPr txBox="1">
            <a:spLocks noChangeArrowheads="1"/>
          </p:cNvSpPr>
          <p:nvPr/>
        </p:nvSpPr>
        <p:spPr bwMode="auto">
          <a:xfrm>
            <a:off x="8297863" y="3938588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Rp2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3733800" y="3035300"/>
            <a:ext cx="112713" cy="2657475"/>
          </a:xfrm>
          <a:custGeom>
            <a:avLst/>
            <a:gdLst>
              <a:gd name="connsiteX0" fmla="*/ 100811 w 114666"/>
              <a:gd name="connsiteY0" fmla="*/ 0 h 2022764"/>
              <a:gd name="connsiteX1" fmla="*/ 114666 w 114666"/>
              <a:gd name="connsiteY1" fmla="*/ 789709 h 2022764"/>
              <a:gd name="connsiteX2" fmla="*/ 100811 w 114666"/>
              <a:gd name="connsiteY2" fmla="*/ 928255 h 2022764"/>
              <a:gd name="connsiteX3" fmla="*/ 73102 w 114666"/>
              <a:gd name="connsiteY3" fmla="*/ 1080655 h 2022764"/>
              <a:gd name="connsiteX4" fmla="*/ 45393 w 114666"/>
              <a:gd name="connsiteY4" fmla="*/ 1219200 h 2022764"/>
              <a:gd name="connsiteX5" fmla="*/ 31539 w 114666"/>
              <a:gd name="connsiteY5" fmla="*/ 1330036 h 2022764"/>
              <a:gd name="connsiteX6" fmla="*/ 17684 w 114666"/>
              <a:gd name="connsiteY6" fmla="*/ 1454727 h 2022764"/>
              <a:gd name="connsiteX7" fmla="*/ 3829 w 114666"/>
              <a:gd name="connsiteY7" fmla="*/ 1551709 h 2022764"/>
              <a:gd name="connsiteX8" fmla="*/ 3829 w 114666"/>
              <a:gd name="connsiteY8" fmla="*/ 2022764 h 202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66" h="2022764">
                <a:moveTo>
                  <a:pt x="100811" y="0"/>
                </a:moveTo>
                <a:cubicBezTo>
                  <a:pt x="105429" y="263236"/>
                  <a:pt x="114666" y="526432"/>
                  <a:pt x="114666" y="789709"/>
                </a:cubicBezTo>
                <a:cubicBezTo>
                  <a:pt x="114666" y="836121"/>
                  <a:pt x="106568" y="882201"/>
                  <a:pt x="100811" y="928255"/>
                </a:cubicBezTo>
                <a:cubicBezTo>
                  <a:pt x="92643" y="993598"/>
                  <a:pt x="84455" y="1018216"/>
                  <a:pt x="73102" y="1080655"/>
                </a:cubicBezTo>
                <a:cubicBezTo>
                  <a:pt x="50455" y="1205216"/>
                  <a:pt x="69900" y="1121176"/>
                  <a:pt x="45393" y="1219200"/>
                </a:cubicBezTo>
                <a:cubicBezTo>
                  <a:pt x="40775" y="1256145"/>
                  <a:pt x="35889" y="1293058"/>
                  <a:pt x="31539" y="1330036"/>
                </a:cubicBezTo>
                <a:cubicBezTo>
                  <a:pt x="26653" y="1371569"/>
                  <a:pt x="22871" y="1413230"/>
                  <a:pt x="17684" y="1454727"/>
                </a:cubicBezTo>
                <a:cubicBezTo>
                  <a:pt x="13633" y="1487130"/>
                  <a:pt x="4625" y="1519063"/>
                  <a:pt x="3829" y="1551709"/>
                </a:cubicBezTo>
                <a:cubicBezTo>
                  <a:pt x="0" y="1708681"/>
                  <a:pt x="3829" y="1865746"/>
                  <a:pt x="3829" y="2022764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77" name="TextBox 23"/>
          <p:cNvSpPr txBox="1">
            <a:spLocks noChangeArrowheads="1"/>
          </p:cNvSpPr>
          <p:nvPr/>
        </p:nvSpPr>
        <p:spPr bwMode="auto">
          <a:xfrm>
            <a:off x="3670300" y="496887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Sura d.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5767388" y="4265613"/>
            <a:ext cx="1123950" cy="84455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>
            <a:off x="6329363" y="4125913"/>
            <a:ext cx="139700" cy="1558925"/>
          </a:xfrm>
          <a:prstGeom prst="arc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6232525" y="4222750"/>
            <a:ext cx="155575" cy="304800"/>
          </a:xfrm>
          <a:custGeom>
            <a:avLst/>
            <a:gdLst>
              <a:gd name="connsiteX0" fmla="*/ 0 w 157699"/>
              <a:gd name="connsiteY0" fmla="*/ 9797 h 231470"/>
              <a:gd name="connsiteX1" fmla="*/ 41564 w 157699"/>
              <a:gd name="connsiteY1" fmla="*/ 120633 h 231470"/>
              <a:gd name="connsiteX2" fmla="*/ 96982 w 157699"/>
              <a:gd name="connsiteY2" fmla="*/ 106779 h 231470"/>
              <a:gd name="connsiteX3" fmla="*/ 110837 w 157699"/>
              <a:gd name="connsiteY3" fmla="*/ 9797 h 231470"/>
              <a:gd name="connsiteX4" fmla="*/ 55418 w 157699"/>
              <a:gd name="connsiteY4" fmla="*/ 23652 h 231470"/>
              <a:gd name="connsiteX5" fmla="*/ 55418 w 157699"/>
              <a:gd name="connsiteY5" fmla="*/ 231470 h 2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99" h="231470">
                <a:moveTo>
                  <a:pt x="0" y="9797"/>
                </a:moveTo>
                <a:cubicBezTo>
                  <a:pt x="2705" y="23323"/>
                  <a:pt x="10986" y="110440"/>
                  <a:pt x="41564" y="120633"/>
                </a:cubicBezTo>
                <a:cubicBezTo>
                  <a:pt x="59628" y="126654"/>
                  <a:pt x="78509" y="111397"/>
                  <a:pt x="96982" y="106779"/>
                </a:cubicBezTo>
                <a:cubicBezTo>
                  <a:pt x="109919" y="87373"/>
                  <a:pt x="157699" y="37914"/>
                  <a:pt x="110837" y="9797"/>
                </a:cubicBezTo>
                <a:cubicBezTo>
                  <a:pt x="94509" y="0"/>
                  <a:pt x="60036" y="5179"/>
                  <a:pt x="55418" y="23652"/>
                </a:cubicBezTo>
                <a:cubicBezTo>
                  <a:pt x="38617" y="90856"/>
                  <a:pt x="55418" y="162197"/>
                  <a:pt x="55418" y="23147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6374606" y="3891757"/>
            <a:ext cx="473075" cy="1588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374606" y="4361657"/>
            <a:ext cx="473075" cy="1588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3" name="TextBox 37"/>
          <p:cNvSpPr txBox="1">
            <a:spLocks noChangeArrowheads="1"/>
          </p:cNvSpPr>
          <p:nvPr/>
        </p:nvSpPr>
        <p:spPr bwMode="auto">
          <a:xfrm>
            <a:off x="6680200" y="3281363"/>
            <a:ext cx="77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Çepe 10</a:t>
            </a:r>
          </a:p>
        </p:txBody>
      </p:sp>
      <p:sp>
        <p:nvSpPr>
          <p:cNvPr id="19484" name="TextBox 38"/>
          <p:cNvSpPr txBox="1">
            <a:spLocks noChangeArrowheads="1"/>
          </p:cNvSpPr>
          <p:nvPr/>
        </p:nvSpPr>
        <p:spPr bwMode="auto">
          <a:xfrm>
            <a:off x="6680200" y="4500563"/>
            <a:ext cx="744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Saga 10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1970088" y="4078288"/>
            <a:ext cx="28098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6" name="TextBox 42"/>
          <p:cNvSpPr txBox="1">
            <a:spLocks noChangeArrowheads="1"/>
          </p:cNvSpPr>
          <p:nvPr/>
        </p:nvSpPr>
        <p:spPr bwMode="auto">
          <a:xfrm>
            <a:off x="1968500" y="4313238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+70</a:t>
            </a:r>
          </a:p>
        </p:txBody>
      </p:sp>
      <p:cxnSp>
        <p:nvCxnSpPr>
          <p:cNvPr id="34" name="Прямая соединительная линия 33"/>
          <p:cNvCxnSpPr>
            <a:stCxn id="23" idx="1"/>
            <a:endCxn id="23" idx="2"/>
          </p:cNvCxnSpPr>
          <p:nvPr/>
        </p:nvCxnSpPr>
        <p:spPr>
          <a:xfrm flipH="1">
            <a:off x="3832225" y="4073525"/>
            <a:ext cx="14288" cy="180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4139406" y="4112419"/>
            <a:ext cx="168275" cy="7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9" name="TextBox 48"/>
          <p:cNvSpPr txBox="1">
            <a:spLocks noChangeArrowheads="1"/>
          </p:cNvSpPr>
          <p:nvPr/>
        </p:nvSpPr>
        <p:spPr bwMode="auto">
          <a:xfrm>
            <a:off x="3516313" y="4219575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+44</a:t>
            </a:r>
          </a:p>
        </p:txBody>
      </p:sp>
      <p:sp>
        <p:nvSpPr>
          <p:cNvPr id="19490" name="TextBox 49"/>
          <p:cNvSpPr txBox="1">
            <a:spLocks noChangeArrowheads="1"/>
          </p:cNvSpPr>
          <p:nvPr/>
        </p:nvSpPr>
        <p:spPr bwMode="auto">
          <a:xfrm>
            <a:off x="4149725" y="4219575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+76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5814219" y="4125119"/>
            <a:ext cx="1873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2" name="TextBox 52"/>
          <p:cNvSpPr txBox="1">
            <a:spLocks noChangeArrowheads="1"/>
          </p:cNvSpPr>
          <p:nvPr/>
        </p:nvSpPr>
        <p:spPr bwMode="auto">
          <a:xfrm>
            <a:off x="5626100" y="4219575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+30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610350" y="4125913"/>
            <a:ext cx="2127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6728619" y="4125119"/>
            <a:ext cx="1873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5" name="TextBox 57"/>
          <p:cNvSpPr txBox="1">
            <a:spLocks noChangeArrowheads="1"/>
          </p:cNvSpPr>
          <p:nvPr/>
        </p:nvSpPr>
        <p:spPr bwMode="auto">
          <a:xfrm>
            <a:off x="6821488" y="412591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+20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2132012" y="4125913"/>
            <a:ext cx="2627313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4350544" y="4110832"/>
            <a:ext cx="240982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8" name="TextBox 53"/>
          <p:cNvSpPr txBox="1">
            <a:spLocks noChangeArrowheads="1"/>
          </p:cNvSpPr>
          <p:nvPr/>
        </p:nvSpPr>
        <p:spPr bwMode="auto">
          <a:xfrm>
            <a:off x="2179638" y="4781550"/>
            <a:ext cx="811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çägesow</a:t>
            </a:r>
          </a:p>
        </p:txBody>
      </p:sp>
      <p:sp>
        <p:nvSpPr>
          <p:cNvPr id="19499" name="TextBox 55"/>
          <p:cNvSpPr txBox="1">
            <a:spLocks noChangeArrowheads="1"/>
          </p:cNvSpPr>
          <p:nvPr/>
        </p:nvSpPr>
        <p:spPr bwMode="auto">
          <a:xfrm>
            <a:off x="4500563" y="4781550"/>
            <a:ext cx="90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toýunsow</a:t>
            </a:r>
          </a:p>
        </p:txBody>
      </p:sp>
      <p:sp>
        <p:nvSpPr>
          <p:cNvPr id="19500" name="TextBox 58"/>
          <p:cNvSpPr txBox="1">
            <a:spLocks noChangeArrowheads="1"/>
          </p:cNvSpPr>
          <p:nvPr/>
        </p:nvSpPr>
        <p:spPr bwMode="auto">
          <a:xfrm>
            <a:off x="5715000" y="4786313"/>
            <a:ext cx="811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çägesow</a:t>
            </a:r>
          </a:p>
        </p:txBody>
      </p:sp>
      <p:sp>
        <p:nvSpPr>
          <p:cNvPr id="48" name="Полилиния 47"/>
          <p:cNvSpPr/>
          <p:nvPr/>
        </p:nvSpPr>
        <p:spPr>
          <a:xfrm>
            <a:off x="4119563" y="3000375"/>
            <a:ext cx="122237" cy="2781300"/>
          </a:xfrm>
          <a:custGeom>
            <a:avLst/>
            <a:gdLst>
              <a:gd name="connsiteX0" fmla="*/ 124691 w 124691"/>
              <a:gd name="connsiteY0" fmla="*/ 0 h 2119745"/>
              <a:gd name="connsiteX1" fmla="*/ 110836 w 124691"/>
              <a:gd name="connsiteY1" fmla="*/ 914400 h 2119745"/>
              <a:gd name="connsiteX2" fmla="*/ 83127 w 124691"/>
              <a:gd name="connsiteY2" fmla="*/ 1122218 h 2119745"/>
              <a:gd name="connsiteX3" fmla="*/ 55418 w 124691"/>
              <a:gd name="connsiteY3" fmla="*/ 1399309 h 2119745"/>
              <a:gd name="connsiteX4" fmla="*/ 41563 w 124691"/>
              <a:gd name="connsiteY4" fmla="*/ 1468582 h 2119745"/>
              <a:gd name="connsiteX5" fmla="*/ 13854 w 124691"/>
              <a:gd name="connsiteY5" fmla="*/ 1690255 h 2119745"/>
              <a:gd name="connsiteX6" fmla="*/ 0 w 124691"/>
              <a:gd name="connsiteY6" fmla="*/ 2119745 h 21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91" h="2119745">
                <a:moveTo>
                  <a:pt x="124691" y="0"/>
                </a:moveTo>
                <a:cubicBezTo>
                  <a:pt x="120073" y="304800"/>
                  <a:pt x="119072" y="609676"/>
                  <a:pt x="110836" y="914400"/>
                </a:cubicBezTo>
                <a:cubicBezTo>
                  <a:pt x="109918" y="948368"/>
                  <a:pt x="87350" y="1084215"/>
                  <a:pt x="83127" y="1122218"/>
                </a:cubicBezTo>
                <a:cubicBezTo>
                  <a:pt x="71619" y="1225786"/>
                  <a:pt x="69876" y="1298099"/>
                  <a:pt x="55418" y="1399309"/>
                </a:cubicBezTo>
                <a:cubicBezTo>
                  <a:pt x="52088" y="1422621"/>
                  <a:pt x="45434" y="1445354"/>
                  <a:pt x="41563" y="1468582"/>
                </a:cubicBezTo>
                <a:cubicBezTo>
                  <a:pt x="28387" y="1547640"/>
                  <a:pt x="22874" y="1609079"/>
                  <a:pt x="13854" y="1690255"/>
                </a:cubicBezTo>
                <a:lnTo>
                  <a:pt x="0" y="2119745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129462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Öwrümleri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detallar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boýunça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bölmek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EB, EO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EA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nokatlary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kesgitlemekden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durýar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0483" name="Группа 3"/>
          <p:cNvGrpSpPr>
            <a:grpSpLocks/>
          </p:cNvGrpSpPr>
          <p:nvPr/>
        </p:nvGrpSpPr>
        <p:grpSpPr bwMode="auto">
          <a:xfrm>
            <a:off x="463550" y="1843088"/>
            <a:ext cx="8501063" cy="4681537"/>
            <a:chOff x="248518" y="1152918"/>
            <a:chExt cx="8501062" cy="468273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5885730" y="3093338"/>
              <a:ext cx="935037" cy="70820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5450405" y="4463700"/>
              <a:ext cx="27423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6820767" y="3844417"/>
              <a:ext cx="992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5836517" y="3844417"/>
              <a:ext cx="98425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5399704" y="4336793"/>
              <a:ext cx="1969002" cy="984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6328391" y="4336793"/>
              <a:ext cx="1969002" cy="984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5451199" y="4462907"/>
              <a:ext cx="27407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5663184" y="4625667"/>
              <a:ext cx="23151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6328391" y="4336793"/>
              <a:ext cx="1969002" cy="984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47312" y="4339963"/>
              <a:ext cx="2011875" cy="935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820767" y="2345434"/>
              <a:ext cx="914400" cy="74790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Дуга 15"/>
            <p:cNvSpPr/>
            <p:nvPr/>
          </p:nvSpPr>
          <p:spPr>
            <a:xfrm rot="2025607">
              <a:off x="6284192" y="2443884"/>
              <a:ext cx="1336675" cy="1686355"/>
            </a:xfrm>
            <a:prstGeom prst="arc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820767" y="3093338"/>
              <a:ext cx="1006475" cy="76060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5765080" y="3561770"/>
              <a:ext cx="120650" cy="2397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6609594" y="2882164"/>
              <a:ext cx="281060" cy="14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5836517" y="2905965"/>
              <a:ext cx="914400" cy="74949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0" name="TextBox 85"/>
            <p:cNvSpPr txBox="1">
              <a:spLocks noChangeArrowheads="1"/>
            </p:cNvSpPr>
            <p:nvPr/>
          </p:nvSpPr>
          <p:spPr bwMode="auto">
            <a:xfrm rot="-1750728">
              <a:off x="6172200" y="3016250"/>
              <a:ext cx="2730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Т</a:t>
              </a:r>
            </a:p>
          </p:txBody>
        </p:sp>
        <p:sp>
          <p:nvSpPr>
            <p:cNvPr id="20501" name="TextBox 25"/>
            <p:cNvSpPr txBox="1">
              <a:spLocks noChangeArrowheads="1"/>
            </p:cNvSpPr>
            <p:nvPr/>
          </p:nvSpPr>
          <p:spPr bwMode="auto">
            <a:xfrm>
              <a:off x="248518" y="1152918"/>
              <a:ext cx="850106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Öwrüm egrisiniň elemetlerini kesgitlemek (R=250 m, </a:t>
              </a:r>
              <a:r>
                <a:rPr lang="el-GR" altLang="ru-RU" sz="2400"/>
                <a:t>φ</a:t>
              </a:r>
              <a:r>
                <a:rPr lang="tk-TM" altLang="ru-RU" sz="2400"/>
                <a:t>=60˚</a:t>
              </a:r>
            </a:p>
            <a:p>
              <a:pPr eaLnBrk="1" hangingPunct="1"/>
              <a:r>
                <a:rPr lang="ru-RU" altLang="ru-RU" sz="2400"/>
                <a:t>1. Öwrüm egrisiniň tangensi (Т)- öwrüm burçunyň depesinden galtaşma nokadyna çenli aralyk</a:t>
              </a:r>
            </a:p>
          </p:txBody>
        </p:sp>
        <p:sp>
          <p:nvSpPr>
            <p:cNvPr id="20502" name="TextBox 26"/>
            <p:cNvSpPr txBox="1">
              <a:spLocks noChangeArrowheads="1"/>
            </p:cNvSpPr>
            <p:nvPr/>
          </p:nvSpPr>
          <p:spPr bwMode="auto">
            <a:xfrm>
              <a:off x="7143750" y="2928938"/>
              <a:ext cx="5000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/>
                <a:t>φ</a:t>
              </a:r>
              <a:endParaRPr lang="ru-RU" altLang="ru-RU"/>
            </a:p>
          </p:txBody>
        </p:sp>
        <p:sp>
          <p:nvSpPr>
            <p:cNvPr id="20503" name="TextBox 25"/>
            <p:cNvSpPr txBox="1">
              <a:spLocks noChangeArrowheads="1"/>
            </p:cNvSpPr>
            <p:nvPr/>
          </p:nvSpPr>
          <p:spPr bwMode="auto">
            <a:xfrm>
              <a:off x="6643688" y="2571750"/>
              <a:ext cx="5032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30"/>
          <p:cNvGrpSpPr>
            <a:grpSpLocks/>
          </p:cNvGrpSpPr>
          <p:nvPr/>
        </p:nvGrpSpPr>
        <p:grpSpPr bwMode="auto">
          <a:xfrm>
            <a:off x="501650" y="777875"/>
            <a:ext cx="7858125" cy="6392863"/>
            <a:chOff x="502423" y="1499741"/>
            <a:chExt cx="7858125" cy="6393309"/>
          </a:xfrm>
        </p:grpSpPr>
        <p:cxnSp>
          <p:nvCxnSpPr>
            <p:cNvPr id="32" name="Прямая соединительная линия 31"/>
            <p:cNvCxnSpPr>
              <a:stCxn id="38" idx="1"/>
            </p:cNvCxnSpPr>
            <p:nvPr/>
          </p:nvCxnSpPr>
          <p:spPr>
            <a:xfrm flipV="1">
              <a:off x="5887223" y="3093702"/>
              <a:ext cx="935038" cy="70807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452152" y="4463811"/>
              <a:ext cx="274180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822261" y="3844643"/>
              <a:ext cx="9921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6200000" flipV="1">
              <a:off x="5345817" y="4336836"/>
              <a:ext cx="1968637" cy="984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 flipH="1" flipV="1">
              <a:off x="6330067" y="4336836"/>
              <a:ext cx="1968637" cy="984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452946" y="4463017"/>
              <a:ext cx="274021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олилиния 37"/>
            <p:cNvSpPr/>
            <p:nvPr/>
          </p:nvSpPr>
          <p:spPr>
            <a:xfrm>
              <a:off x="4782323" y="3655716"/>
              <a:ext cx="1487488" cy="4237334"/>
            </a:xfrm>
            <a:custGeom>
              <a:avLst/>
              <a:gdLst>
                <a:gd name="connsiteX0" fmla="*/ 1205346 w 1511806"/>
                <a:gd name="connsiteY0" fmla="*/ 138545 h 3228050"/>
                <a:gd name="connsiteX1" fmla="*/ 1122219 w 1511806"/>
                <a:gd name="connsiteY1" fmla="*/ 110836 h 3228050"/>
                <a:gd name="connsiteX2" fmla="*/ 1039091 w 1511806"/>
                <a:gd name="connsiteY2" fmla="*/ 69273 h 3228050"/>
                <a:gd name="connsiteX3" fmla="*/ 914400 w 1511806"/>
                <a:gd name="connsiteY3" fmla="*/ 83127 h 3228050"/>
                <a:gd name="connsiteX4" fmla="*/ 872837 w 1511806"/>
                <a:gd name="connsiteY4" fmla="*/ 96982 h 3228050"/>
                <a:gd name="connsiteX5" fmla="*/ 775855 w 1511806"/>
                <a:gd name="connsiteY5" fmla="*/ 152400 h 3228050"/>
                <a:gd name="connsiteX6" fmla="*/ 734291 w 1511806"/>
                <a:gd name="connsiteY6" fmla="*/ 180109 h 3228050"/>
                <a:gd name="connsiteX7" fmla="*/ 637309 w 1511806"/>
                <a:gd name="connsiteY7" fmla="*/ 277091 h 3228050"/>
                <a:gd name="connsiteX8" fmla="*/ 526473 w 1511806"/>
                <a:gd name="connsiteY8" fmla="*/ 374073 h 3228050"/>
                <a:gd name="connsiteX9" fmla="*/ 443346 w 1511806"/>
                <a:gd name="connsiteY9" fmla="*/ 471054 h 3228050"/>
                <a:gd name="connsiteX10" fmla="*/ 415637 w 1511806"/>
                <a:gd name="connsiteY10" fmla="*/ 526473 h 3228050"/>
                <a:gd name="connsiteX11" fmla="*/ 374073 w 1511806"/>
                <a:gd name="connsiteY11" fmla="*/ 568036 h 3228050"/>
                <a:gd name="connsiteX12" fmla="*/ 332509 w 1511806"/>
                <a:gd name="connsiteY12" fmla="*/ 623454 h 3228050"/>
                <a:gd name="connsiteX13" fmla="*/ 277091 w 1511806"/>
                <a:gd name="connsiteY13" fmla="*/ 706582 h 3228050"/>
                <a:gd name="connsiteX14" fmla="*/ 263237 w 1511806"/>
                <a:gd name="connsiteY14" fmla="*/ 748145 h 3228050"/>
                <a:gd name="connsiteX15" fmla="*/ 235528 w 1511806"/>
                <a:gd name="connsiteY15" fmla="*/ 789709 h 3228050"/>
                <a:gd name="connsiteX16" fmla="*/ 221673 w 1511806"/>
                <a:gd name="connsiteY16" fmla="*/ 831273 h 3228050"/>
                <a:gd name="connsiteX17" fmla="*/ 152400 w 1511806"/>
                <a:gd name="connsiteY17" fmla="*/ 914400 h 3228050"/>
                <a:gd name="connsiteX18" fmla="*/ 124691 w 1511806"/>
                <a:gd name="connsiteY18" fmla="*/ 955963 h 3228050"/>
                <a:gd name="connsiteX19" fmla="*/ 69273 w 1511806"/>
                <a:gd name="connsiteY19" fmla="*/ 1066800 h 3228050"/>
                <a:gd name="connsiteX20" fmla="*/ 41564 w 1511806"/>
                <a:gd name="connsiteY20" fmla="*/ 1108363 h 3228050"/>
                <a:gd name="connsiteX21" fmla="*/ 0 w 1511806"/>
                <a:gd name="connsiteY21" fmla="*/ 1260763 h 3228050"/>
                <a:gd name="connsiteX22" fmla="*/ 13855 w 1511806"/>
                <a:gd name="connsiteY22" fmla="*/ 2008909 h 3228050"/>
                <a:gd name="connsiteX23" fmla="*/ 41564 w 1511806"/>
                <a:gd name="connsiteY23" fmla="*/ 2050473 h 3228050"/>
                <a:gd name="connsiteX24" fmla="*/ 69273 w 1511806"/>
                <a:gd name="connsiteY24" fmla="*/ 2147454 h 3228050"/>
                <a:gd name="connsiteX25" fmla="*/ 124691 w 1511806"/>
                <a:gd name="connsiteY25" fmla="*/ 2244436 h 3228050"/>
                <a:gd name="connsiteX26" fmla="*/ 152400 w 1511806"/>
                <a:gd name="connsiteY26" fmla="*/ 2327563 h 3228050"/>
                <a:gd name="connsiteX27" fmla="*/ 166255 w 1511806"/>
                <a:gd name="connsiteY27" fmla="*/ 2369127 h 3228050"/>
                <a:gd name="connsiteX28" fmla="*/ 180109 w 1511806"/>
                <a:gd name="connsiteY28" fmla="*/ 2424545 h 3228050"/>
                <a:gd name="connsiteX29" fmla="*/ 207819 w 1511806"/>
                <a:gd name="connsiteY29" fmla="*/ 2452254 h 3228050"/>
                <a:gd name="connsiteX30" fmla="*/ 235528 w 1511806"/>
                <a:gd name="connsiteY30" fmla="*/ 2507673 h 3228050"/>
                <a:gd name="connsiteX31" fmla="*/ 304800 w 1511806"/>
                <a:gd name="connsiteY31" fmla="*/ 2604654 h 3228050"/>
                <a:gd name="connsiteX32" fmla="*/ 332509 w 1511806"/>
                <a:gd name="connsiteY32" fmla="*/ 2660073 h 3228050"/>
                <a:gd name="connsiteX33" fmla="*/ 387928 w 1511806"/>
                <a:gd name="connsiteY33" fmla="*/ 2701636 h 3228050"/>
                <a:gd name="connsiteX34" fmla="*/ 443346 w 1511806"/>
                <a:gd name="connsiteY34" fmla="*/ 2798618 h 3228050"/>
                <a:gd name="connsiteX35" fmla="*/ 512619 w 1511806"/>
                <a:gd name="connsiteY35" fmla="*/ 2867891 h 3228050"/>
                <a:gd name="connsiteX36" fmla="*/ 581891 w 1511806"/>
                <a:gd name="connsiteY36" fmla="*/ 2964873 h 3228050"/>
                <a:gd name="connsiteX37" fmla="*/ 651164 w 1511806"/>
                <a:gd name="connsiteY37" fmla="*/ 3034145 h 3228050"/>
                <a:gd name="connsiteX38" fmla="*/ 692728 w 1511806"/>
                <a:gd name="connsiteY38" fmla="*/ 3075709 h 3228050"/>
                <a:gd name="connsiteX39" fmla="*/ 734291 w 1511806"/>
                <a:gd name="connsiteY39" fmla="*/ 3103418 h 3228050"/>
                <a:gd name="connsiteX40" fmla="*/ 789709 w 1511806"/>
                <a:gd name="connsiteY40" fmla="*/ 3144982 h 3228050"/>
                <a:gd name="connsiteX41" fmla="*/ 817419 w 1511806"/>
                <a:gd name="connsiteY41" fmla="*/ 3172691 h 3228050"/>
                <a:gd name="connsiteX42" fmla="*/ 900546 w 1511806"/>
                <a:gd name="connsiteY42" fmla="*/ 3200400 h 3228050"/>
                <a:gd name="connsiteX43" fmla="*/ 942109 w 1511806"/>
                <a:gd name="connsiteY43" fmla="*/ 3214254 h 3228050"/>
                <a:gd name="connsiteX44" fmla="*/ 1330037 w 1511806"/>
                <a:gd name="connsiteY44" fmla="*/ 3200400 h 3228050"/>
                <a:gd name="connsiteX45" fmla="*/ 1385455 w 1511806"/>
                <a:gd name="connsiteY45" fmla="*/ 3117273 h 3228050"/>
                <a:gd name="connsiteX46" fmla="*/ 1357746 w 1511806"/>
                <a:gd name="connsiteY46" fmla="*/ 2923309 h 3228050"/>
                <a:gd name="connsiteX47" fmla="*/ 1316182 w 1511806"/>
                <a:gd name="connsiteY47" fmla="*/ 2840182 h 3228050"/>
                <a:gd name="connsiteX48" fmla="*/ 1288473 w 1511806"/>
                <a:gd name="connsiteY48" fmla="*/ 2784763 h 3228050"/>
                <a:gd name="connsiteX49" fmla="*/ 1260764 w 1511806"/>
                <a:gd name="connsiteY49" fmla="*/ 2743200 h 3228050"/>
                <a:gd name="connsiteX50" fmla="*/ 1246909 w 1511806"/>
                <a:gd name="connsiteY50" fmla="*/ 2701636 h 3228050"/>
                <a:gd name="connsiteX51" fmla="*/ 1205346 w 1511806"/>
                <a:gd name="connsiteY51" fmla="*/ 2646218 h 3228050"/>
                <a:gd name="connsiteX52" fmla="*/ 1163782 w 1511806"/>
                <a:gd name="connsiteY52" fmla="*/ 2549236 h 3228050"/>
                <a:gd name="connsiteX53" fmla="*/ 1149928 w 1511806"/>
                <a:gd name="connsiteY53" fmla="*/ 2507673 h 3228050"/>
                <a:gd name="connsiteX54" fmla="*/ 1080655 w 1511806"/>
                <a:gd name="connsiteY54" fmla="*/ 2369127 h 3228050"/>
                <a:gd name="connsiteX55" fmla="*/ 1025237 w 1511806"/>
                <a:gd name="connsiteY55" fmla="*/ 2244436 h 3228050"/>
                <a:gd name="connsiteX56" fmla="*/ 1011382 w 1511806"/>
                <a:gd name="connsiteY56" fmla="*/ 2189018 h 3228050"/>
                <a:gd name="connsiteX57" fmla="*/ 997528 w 1511806"/>
                <a:gd name="connsiteY57" fmla="*/ 2147454 h 3228050"/>
                <a:gd name="connsiteX58" fmla="*/ 969819 w 1511806"/>
                <a:gd name="connsiteY58" fmla="*/ 2036618 h 3228050"/>
                <a:gd name="connsiteX59" fmla="*/ 928255 w 1511806"/>
                <a:gd name="connsiteY59" fmla="*/ 1537854 h 3228050"/>
                <a:gd name="connsiteX60" fmla="*/ 942109 w 1511806"/>
                <a:gd name="connsiteY60" fmla="*/ 1094509 h 3228050"/>
                <a:gd name="connsiteX61" fmla="*/ 969819 w 1511806"/>
                <a:gd name="connsiteY61" fmla="*/ 1011382 h 3228050"/>
                <a:gd name="connsiteX62" fmla="*/ 997528 w 1511806"/>
                <a:gd name="connsiteY62" fmla="*/ 969818 h 3228050"/>
                <a:gd name="connsiteX63" fmla="*/ 1052946 w 1511806"/>
                <a:gd name="connsiteY63" fmla="*/ 858982 h 3228050"/>
                <a:gd name="connsiteX64" fmla="*/ 1066800 w 1511806"/>
                <a:gd name="connsiteY64" fmla="*/ 817418 h 3228050"/>
                <a:gd name="connsiteX65" fmla="*/ 1122219 w 1511806"/>
                <a:gd name="connsiteY65" fmla="*/ 734291 h 3228050"/>
                <a:gd name="connsiteX66" fmla="*/ 1177637 w 1511806"/>
                <a:gd name="connsiteY66" fmla="*/ 637309 h 3228050"/>
                <a:gd name="connsiteX67" fmla="*/ 1219200 w 1511806"/>
                <a:gd name="connsiteY67" fmla="*/ 595745 h 3228050"/>
                <a:gd name="connsiteX68" fmla="*/ 1246909 w 1511806"/>
                <a:gd name="connsiteY68" fmla="*/ 540327 h 3228050"/>
                <a:gd name="connsiteX69" fmla="*/ 1288473 w 1511806"/>
                <a:gd name="connsiteY69" fmla="*/ 498763 h 3228050"/>
                <a:gd name="connsiteX70" fmla="*/ 1330037 w 1511806"/>
                <a:gd name="connsiteY70" fmla="*/ 443345 h 3228050"/>
                <a:gd name="connsiteX71" fmla="*/ 1427019 w 1511806"/>
                <a:gd name="connsiteY71" fmla="*/ 346363 h 3228050"/>
                <a:gd name="connsiteX72" fmla="*/ 1440873 w 1511806"/>
                <a:gd name="connsiteY72" fmla="*/ 304800 h 3228050"/>
                <a:gd name="connsiteX73" fmla="*/ 1482437 w 1511806"/>
                <a:gd name="connsiteY73" fmla="*/ 249382 h 3228050"/>
                <a:gd name="connsiteX74" fmla="*/ 1510146 w 1511806"/>
                <a:gd name="connsiteY74" fmla="*/ 207818 h 3228050"/>
                <a:gd name="connsiteX75" fmla="*/ 1496291 w 1511806"/>
                <a:gd name="connsiteY75" fmla="*/ 27709 h 3228050"/>
                <a:gd name="connsiteX76" fmla="*/ 1454728 w 1511806"/>
                <a:gd name="connsiteY76" fmla="*/ 0 h 3228050"/>
                <a:gd name="connsiteX77" fmla="*/ 1413164 w 1511806"/>
                <a:gd name="connsiteY77" fmla="*/ 27709 h 3228050"/>
                <a:gd name="connsiteX78" fmla="*/ 1343891 w 1511806"/>
                <a:gd name="connsiteY78" fmla="*/ 96982 h 3228050"/>
                <a:gd name="connsiteX79" fmla="*/ 1260764 w 1511806"/>
                <a:gd name="connsiteY79" fmla="*/ 124691 h 3228050"/>
                <a:gd name="connsiteX80" fmla="*/ 1205346 w 1511806"/>
                <a:gd name="connsiteY80" fmla="*/ 138545 h 322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511806" h="3228050">
                  <a:moveTo>
                    <a:pt x="1205346" y="138545"/>
                  </a:moveTo>
                  <a:cubicBezTo>
                    <a:pt x="1182255" y="136236"/>
                    <a:pt x="1146521" y="127037"/>
                    <a:pt x="1122219" y="110836"/>
                  </a:cubicBezTo>
                  <a:cubicBezTo>
                    <a:pt x="1068504" y="75026"/>
                    <a:pt x="1096452" y="88392"/>
                    <a:pt x="1039091" y="69273"/>
                  </a:cubicBezTo>
                  <a:cubicBezTo>
                    <a:pt x="997527" y="73891"/>
                    <a:pt x="955650" y="76252"/>
                    <a:pt x="914400" y="83127"/>
                  </a:cubicBezTo>
                  <a:cubicBezTo>
                    <a:pt x="899995" y="85528"/>
                    <a:pt x="884988" y="88881"/>
                    <a:pt x="872837" y="96982"/>
                  </a:cubicBezTo>
                  <a:cubicBezTo>
                    <a:pt x="773788" y="163015"/>
                    <a:pt x="893061" y="123097"/>
                    <a:pt x="775855" y="152400"/>
                  </a:cubicBezTo>
                  <a:cubicBezTo>
                    <a:pt x="762000" y="161636"/>
                    <a:pt x="746668" y="168970"/>
                    <a:pt x="734291" y="180109"/>
                  </a:cubicBezTo>
                  <a:cubicBezTo>
                    <a:pt x="700309" y="210693"/>
                    <a:pt x="675348" y="251731"/>
                    <a:pt x="637309" y="277091"/>
                  </a:cubicBezTo>
                  <a:cubicBezTo>
                    <a:pt x="568574" y="322915"/>
                    <a:pt x="607522" y="293025"/>
                    <a:pt x="526473" y="374073"/>
                  </a:cubicBezTo>
                  <a:cubicBezTo>
                    <a:pt x="488687" y="411858"/>
                    <a:pt x="472970" y="423655"/>
                    <a:pt x="443346" y="471054"/>
                  </a:cubicBezTo>
                  <a:cubicBezTo>
                    <a:pt x="432400" y="488568"/>
                    <a:pt x="427642" y="509667"/>
                    <a:pt x="415637" y="526473"/>
                  </a:cubicBezTo>
                  <a:cubicBezTo>
                    <a:pt x="404249" y="542417"/>
                    <a:pt x="386824" y="553160"/>
                    <a:pt x="374073" y="568036"/>
                  </a:cubicBezTo>
                  <a:cubicBezTo>
                    <a:pt x="359045" y="585568"/>
                    <a:pt x="346364" y="604981"/>
                    <a:pt x="332509" y="623454"/>
                  </a:cubicBezTo>
                  <a:cubicBezTo>
                    <a:pt x="299568" y="722281"/>
                    <a:pt x="346277" y="602803"/>
                    <a:pt x="277091" y="706582"/>
                  </a:cubicBezTo>
                  <a:cubicBezTo>
                    <a:pt x="268990" y="718733"/>
                    <a:pt x="269768" y="735083"/>
                    <a:pt x="263237" y="748145"/>
                  </a:cubicBezTo>
                  <a:cubicBezTo>
                    <a:pt x="255790" y="763038"/>
                    <a:pt x="242975" y="774816"/>
                    <a:pt x="235528" y="789709"/>
                  </a:cubicBezTo>
                  <a:cubicBezTo>
                    <a:pt x="228997" y="802771"/>
                    <a:pt x="228204" y="818211"/>
                    <a:pt x="221673" y="831273"/>
                  </a:cubicBezTo>
                  <a:cubicBezTo>
                    <a:pt x="195875" y="882868"/>
                    <a:pt x="190700" y="868440"/>
                    <a:pt x="152400" y="914400"/>
                  </a:cubicBezTo>
                  <a:cubicBezTo>
                    <a:pt x="141740" y="927192"/>
                    <a:pt x="132664" y="941345"/>
                    <a:pt x="124691" y="955963"/>
                  </a:cubicBezTo>
                  <a:cubicBezTo>
                    <a:pt x="104911" y="992226"/>
                    <a:pt x="92186" y="1032431"/>
                    <a:pt x="69273" y="1066800"/>
                  </a:cubicBezTo>
                  <a:cubicBezTo>
                    <a:pt x="60037" y="1080654"/>
                    <a:pt x="48327" y="1093147"/>
                    <a:pt x="41564" y="1108363"/>
                  </a:cubicBezTo>
                  <a:cubicBezTo>
                    <a:pt x="15998" y="1165888"/>
                    <a:pt x="11853" y="1201502"/>
                    <a:pt x="0" y="1260763"/>
                  </a:cubicBezTo>
                  <a:cubicBezTo>
                    <a:pt x="4618" y="1510145"/>
                    <a:pt x="745" y="1759829"/>
                    <a:pt x="13855" y="2008909"/>
                  </a:cubicBezTo>
                  <a:cubicBezTo>
                    <a:pt x="14730" y="2025537"/>
                    <a:pt x="35005" y="2035168"/>
                    <a:pt x="41564" y="2050473"/>
                  </a:cubicBezTo>
                  <a:cubicBezTo>
                    <a:pt x="68193" y="2112607"/>
                    <a:pt x="42317" y="2093542"/>
                    <a:pt x="69273" y="2147454"/>
                  </a:cubicBezTo>
                  <a:cubicBezTo>
                    <a:pt x="119261" y="2247431"/>
                    <a:pt x="76112" y="2122988"/>
                    <a:pt x="124691" y="2244436"/>
                  </a:cubicBezTo>
                  <a:cubicBezTo>
                    <a:pt x="135539" y="2271555"/>
                    <a:pt x="143164" y="2299854"/>
                    <a:pt x="152400" y="2327563"/>
                  </a:cubicBezTo>
                  <a:cubicBezTo>
                    <a:pt x="157018" y="2341418"/>
                    <a:pt x="162713" y="2354959"/>
                    <a:pt x="166255" y="2369127"/>
                  </a:cubicBezTo>
                  <a:cubicBezTo>
                    <a:pt x="170873" y="2387600"/>
                    <a:pt x="171593" y="2407514"/>
                    <a:pt x="180109" y="2424545"/>
                  </a:cubicBezTo>
                  <a:cubicBezTo>
                    <a:pt x="185951" y="2436228"/>
                    <a:pt x="198582" y="2443018"/>
                    <a:pt x="207819" y="2452254"/>
                  </a:cubicBezTo>
                  <a:cubicBezTo>
                    <a:pt x="217055" y="2470727"/>
                    <a:pt x="224582" y="2490159"/>
                    <a:pt x="235528" y="2507673"/>
                  </a:cubicBezTo>
                  <a:cubicBezTo>
                    <a:pt x="285079" y="2586955"/>
                    <a:pt x="265727" y="2536276"/>
                    <a:pt x="304800" y="2604654"/>
                  </a:cubicBezTo>
                  <a:cubicBezTo>
                    <a:pt x="315047" y="2622586"/>
                    <a:pt x="319068" y="2644392"/>
                    <a:pt x="332509" y="2660073"/>
                  </a:cubicBezTo>
                  <a:cubicBezTo>
                    <a:pt x="347536" y="2677605"/>
                    <a:pt x="369455" y="2687782"/>
                    <a:pt x="387928" y="2701636"/>
                  </a:cubicBezTo>
                  <a:cubicBezTo>
                    <a:pt x="402842" y="2731464"/>
                    <a:pt x="420500" y="2772509"/>
                    <a:pt x="443346" y="2798618"/>
                  </a:cubicBezTo>
                  <a:cubicBezTo>
                    <a:pt x="464850" y="2823194"/>
                    <a:pt x="512619" y="2867891"/>
                    <a:pt x="512619" y="2867891"/>
                  </a:cubicBezTo>
                  <a:cubicBezTo>
                    <a:pt x="544946" y="2964872"/>
                    <a:pt x="512619" y="2941781"/>
                    <a:pt x="581891" y="2964873"/>
                  </a:cubicBezTo>
                  <a:cubicBezTo>
                    <a:pt x="606817" y="3039648"/>
                    <a:pt x="576263" y="2980645"/>
                    <a:pt x="651164" y="3034145"/>
                  </a:cubicBezTo>
                  <a:cubicBezTo>
                    <a:pt x="667108" y="3045533"/>
                    <a:pt x="677676" y="3063166"/>
                    <a:pt x="692728" y="3075709"/>
                  </a:cubicBezTo>
                  <a:cubicBezTo>
                    <a:pt x="705520" y="3086369"/>
                    <a:pt x="720742" y="3093740"/>
                    <a:pt x="734291" y="3103418"/>
                  </a:cubicBezTo>
                  <a:cubicBezTo>
                    <a:pt x="753081" y="3116839"/>
                    <a:pt x="771970" y="3130200"/>
                    <a:pt x="789709" y="3144982"/>
                  </a:cubicBezTo>
                  <a:cubicBezTo>
                    <a:pt x="799744" y="3153344"/>
                    <a:pt x="805736" y="3166849"/>
                    <a:pt x="817419" y="3172691"/>
                  </a:cubicBezTo>
                  <a:cubicBezTo>
                    <a:pt x="843543" y="3185753"/>
                    <a:pt x="872837" y="3191164"/>
                    <a:pt x="900546" y="3200400"/>
                  </a:cubicBezTo>
                  <a:lnTo>
                    <a:pt x="942109" y="3214254"/>
                  </a:lnTo>
                  <a:cubicBezTo>
                    <a:pt x="1071418" y="3209636"/>
                    <a:pt x="1203634" y="3228050"/>
                    <a:pt x="1330037" y="3200400"/>
                  </a:cubicBezTo>
                  <a:cubicBezTo>
                    <a:pt x="1362570" y="3193284"/>
                    <a:pt x="1385455" y="3117273"/>
                    <a:pt x="1385455" y="3117273"/>
                  </a:cubicBezTo>
                  <a:cubicBezTo>
                    <a:pt x="1379465" y="3069351"/>
                    <a:pt x="1369159" y="2974666"/>
                    <a:pt x="1357746" y="2923309"/>
                  </a:cubicBezTo>
                  <a:cubicBezTo>
                    <a:pt x="1346200" y="2871351"/>
                    <a:pt x="1343356" y="2887737"/>
                    <a:pt x="1316182" y="2840182"/>
                  </a:cubicBezTo>
                  <a:cubicBezTo>
                    <a:pt x="1305935" y="2822250"/>
                    <a:pt x="1298720" y="2802695"/>
                    <a:pt x="1288473" y="2784763"/>
                  </a:cubicBezTo>
                  <a:cubicBezTo>
                    <a:pt x="1280212" y="2770306"/>
                    <a:pt x="1268211" y="2758093"/>
                    <a:pt x="1260764" y="2743200"/>
                  </a:cubicBezTo>
                  <a:cubicBezTo>
                    <a:pt x="1254233" y="2730138"/>
                    <a:pt x="1254155" y="2714316"/>
                    <a:pt x="1246909" y="2701636"/>
                  </a:cubicBezTo>
                  <a:cubicBezTo>
                    <a:pt x="1235453" y="2681588"/>
                    <a:pt x="1219200" y="2664691"/>
                    <a:pt x="1205346" y="2646218"/>
                  </a:cubicBezTo>
                  <a:cubicBezTo>
                    <a:pt x="1172852" y="2548737"/>
                    <a:pt x="1215145" y="2669085"/>
                    <a:pt x="1163782" y="2549236"/>
                  </a:cubicBezTo>
                  <a:cubicBezTo>
                    <a:pt x="1158029" y="2535813"/>
                    <a:pt x="1156048" y="2520933"/>
                    <a:pt x="1149928" y="2507673"/>
                  </a:cubicBezTo>
                  <a:cubicBezTo>
                    <a:pt x="1128291" y="2460792"/>
                    <a:pt x="1096983" y="2418110"/>
                    <a:pt x="1080655" y="2369127"/>
                  </a:cubicBezTo>
                  <a:cubicBezTo>
                    <a:pt x="1047680" y="2270203"/>
                    <a:pt x="1069147" y="2310302"/>
                    <a:pt x="1025237" y="2244436"/>
                  </a:cubicBezTo>
                  <a:cubicBezTo>
                    <a:pt x="1020619" y="2225963"/>
                    <a:pt x="1016613" y="2207327"/>
                    <a:pt x="1011382" y="2189018"/>
                  </a:cubicBezTo>
                  <a:cubicBezTo>
                    <a:pt x="1007370" y="2174976"/>
                    <a:pt x="1001371" y="2161543"/>
                    <a:pt x="997528" y="2147454"/>
                  </a:cubicBezTo>
                  <a:cubicBezTo>
                    <a:pt x="987508" y="2110713"/>
                    <a:pt x="979055" y="2073563"/>
                    <a:pt x="969819" y="2036618"/>
                  </a:cubicBezTo>
                  <a:cubicBezTo>
                    <a:pt x="964059" y="1976145"/>
                    <a:pt x="928255" y="1629378"/>
                    <a:pt x="928255" y="1537854"/>
                  </a:cubicBezTo>
                  <a:cubicBezTo>
                    <a:pt x="928255" y="1390000"/>
                    <a:pt x="930472" y="1241904"/>
                    <a:pt x="942109" y="1094509"/>
                  </a:cubicBezTo>
                  <a:cubicBezTo>
                    <a:pt x="944408" y="1065392"/>
                    <a:pt x="953617" y="1035685"/>
                    <a:pt x="969819" y="1011382"/>
                  </a:cubicBezTo>
                  <a:lnTo>
                    <a:pt x="997528" y="969818"/>
                  </a:lnTo>
                  <a:cubicBezTo>
                    <a:pt x="1028769" y="876091"/>
                    <a:pt x="987510" y="989855"/>
                    <a:pt x="1052946" y="858982"/>
                  </a:cubicBezTo>
                  <a:cubicBezTo>
                    <a:pt x="1059477" y="845920"/>
                    <a:pt x="1059708" y="830184"/>
                    <a:pt x="1066800" y="817418"/>
                  </a:cubicBezTo>
                  <a:cubicBezTo>
                    <a:pt x="1082973" y="788307"/>
                    <a:pt x="1107326" y="764077"/>
                    <a:pt x="1122219" y="734291"/>
                  </a:cubicBezTo>
                  <a:cubicBezTo>
                    <a:pt x="1139158" y="700414"/>
                    <a:pt x="1153159" y="666683"/>
                    <a:pt x="1177637" y="637309"/>
                  </a:cubicBezTo>
                  <a:cubicBezTo>
                    <a:pt x="1190180" y="622257"/>
                    <a:pt x="1207812" y="611689"/>
                    <a:pt x="1219200" y="595745"/>
                  </a:cubicBezTo>
                  <a:cubicBezTo>
                    <a:pt x="1231204" y="578939"/>
                    <a:pt x="1234905" y="557133"/>
                    <a:pt x="1246909" y="540327"/>
                  </a:cubicBezTo>
                  <a:cubicBezTo>
                    <a:pt x="1258297" y="524383"/>
                    <a:pt x="1275722" y="513639"/>
                    <a:pt x="1288473" y="498763"/>
                  </a:cubicBezTo>
                  <a:cubicBezTo>
                    <a:pt x="1303500" y="481231"/>
                    <a:pt x="1313709" y="459673"/>
                    <a:pt x="1330037" y="443345"/>
                  </a:cubicBezTo>
                  <a:cubicBezTo>
                    <a:pt x="1459343" y="314040"/>
                    <a:pt x="1316185" y="494143"/>
                    <a:pt x="1427019" y="346363"/>
                  </a:cubicBezTo>
                  <a:cubicBezTo>
                    <a:pt x="1431637" y="332509"/>
                    <a:pt x="1433628" y="317480"/>
                    <a:pt x="1440873" y="304800"/>
                  </a:cubicBezTo>
                  <a:cubicBezTo>
                    <a:pt x="1452329" y="284751"/>
                    <a:pt x="1469016" y="268172"/>
                    <a:pt x="1482437" y="249382"/>
                  </a:cubicBezTo>
                  <a:cubicBezTo>
                    <a:pt x="1492115" y="235832"/>
                    <a:pt x="1500910" y="221673"/>
                    <a:pt x="1510146" y="207818"/>
                  </a:cubicBezTo>
                  <a:cubicBezTo>
                    <a:pt x="1505528" y="147782"/>
                    <a:pt x="1511806" y="85890"/>
                    <a:pt x="1496291" y="27709"/>
                  </a:cubicBezTo>
                  <a:cubicBezTo>
                    <a:pt x="1492001" y="11620"/>
                    <a:pt x="1471379" y="0"/>
                    <a:pt x="1454728" y="0"/>
                  </a:cubicBezTo>
                  <a:cubicBezTo>
                    <a:pt x="1438077" y="0"/>
                    <a:pt x="1427019" y="18473"/>
                    <a:pt x="1413164" y="27709"/>
                  </a:cubicBezTo>
                  <a:cubicBezTo>
                    <a:pt x="1387885" y="65628"/>
                    <a:pt x="1387643" y="77537"/>
                    <a:pt x="1343891" y="96982"/>
                  </a:cubicBezTo>
                  <a:cubicBezTo>
                    <a:pt x="1317201" y="108844"/>
                    <a:pt x="1288473" y="115455"/>
                    <a:pt x="1260764" y="124691"/>
                  </a:cubicBezTo>
                  <a:cubicBezTo>
                    <a:pt x="1213003" y="140611"/>
                    <a:pt x="1228437" y="140854"/>
                    <a:pt x="1205346" y="13854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rot="5400000" flipH="1" flipV="1">
              <a:off x="5664892" y="4625747"/>
              <a:ext cx="231473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 flipH="1" flipV="1">
              <a:off x="6330067" y="4336836"/>
              <a:ext cx="1968637" cy="9842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endCxn id="38" idx="1"/>
            </p:cNvCxnSpPr>
            <p:nvPr/>
          </p:nvCxnSpPr>
          <p:spPr>
            <a:xfrm rot="16200000" flipV="1">
              <a:off x="5348990" y="4340010"/>
              <a:ext cx="2011503" cy="93503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822261" y="2344350"/>
              <a:ext cx="914400" cy="7493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Дуга 42"/>
            <p:cNvSpPr/>
            <p:nvPr/>
          </p:nvSpPr>
          <p:spPr>
            <a:xfrm rot="2025607">
              <a:off x="6357123" y="2442782"/>
              <a:ext cx="1336675" cy="1687631"/>
            </a:xfrm>
            <a:prstGeom prst="arc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822261" y="3093702"/>
              <a:ext cx="1006475" cy="76046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38" idx="1"/>
            </p:cNvCxnSpPr>
            <p:nvPr/>
          </p:nvCxnSpPr>
          <p:spPr>
            <a:xfrm flipH="1" flipV="1">
              <a:off x="5766573" y="3562048"/>
              <a:ext cx="120650" cy="239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16200000" flipV="1">
              <a:off x="6611113" y="2882555"/>
              <a:ext cx="281007" cy="141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5838011" y="2906364"/>
              <a:ext cx="914400" cy="74935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3" name="TextBox 85"/>
            <p:cNvSpPr txBox="1">
              <a:spLocks noChangeArrowheads="1"/>
            </p:cNvSpPr>
            <p:nvPr/>
          </p:nvSpPr>
          <p:spPr bwMode="auto">
            <a:xfrm rot="-1750728">
              <a:off x="6172200" y="3016250"/>
              <a:ext cx="2730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Т</a:t>
              </a:r>
            </a:p>
          </p:txBody>
        </p:sp>
        <p:sp>
          <p:nvSpPr>
            <p:cNvPr id="21524" name="TextBox 25"/>
            <p:cNvSpPr txBox="1">
              <a:spLocks noChangeArrowheads="1"/>
            </p:cNvSpPr>
            <p:nvPr/>
          </p:nvSpPr>
          <p:spPr bwMode="auto">
            <a:xfrm>
              <a:off x="6610350" y="6000750"/>
              <a:ext cx="5826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Рис 3</a:t>
              </a:r>
            </a:p>
          </p:txBody>
        </p:sp>
        <p:sp>
          <p:nvSpPr>
            <p:cNvPr id="21525" name="TextBox 28"/>
            <p:cNvSpPr txBox="1">
              <a:spLocks noChangeArrowheads="1"/>
            </p:cNvSpPr>
            <p:nvPr/>
          </p:nvSpPr>
          <p:spPr bwMode="auto">
            <a:xfrm rot="3511307">
              <a:off x="6088857" y="4299744"/>
              <a:ext cx="5207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6" name="TextBox 29"/>
            <p:cNvSpPr txBox="1">
              <a:spLocks noChangeArrowheads="1"/>
            </p:cNvSpPr>
            <p:nvPr/>
          </p:nvSpPr>
          <p:spPr bwMode="auto">
            <a:xfrm rot="5400000">
              <a:off x="6769100" y="4113213"/>
              <a:ext cx="282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7" name="TextBox 30"/>
            <p:cNvSpPr txBox="1">
              <a:spLocks noChangeArrowheads="1"/>
            </p:cNvSpPr>
            <p:nvPr/>
          </p:nvSpPr>
          <p:spPr bwMode="auto">
            <a:xfrm rot="-3410373">
              <a:off x="7140575" y="4513263"/>
              <a:ext cx="282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8" name="TextBox 29"/>
            <p:cNvSpPr txBox="1">
              <a:spLocks noChangeArrowheads="1"/>
            </p:cNvSpPr>
            <p:nvPr/>
          </p:nvSpPr>
          <p:spPr bwMode="auto">
            <a:xfrm>
              <a:off x="6643688" y="2571750"/>
              <a:ext cx="571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BD</a:t>
              </a:r>
            </a:p>
          </p:txBody>
        </p:sp>
        <p:sp>
          <p:nvSpPr>
            <p:cNvPr id="21529" name="TextBox 35"/>
            <p:cNvSpPr txBox="1">
              <a:spLocks noChangeArrowheads="1"/>
            </p:cNvSpPr>
            <p:nvPr/>
          </p:nvSpPr>
          <p:spPr bwMode="auto">
            <a:xfrm>
              <a:off x="502423" y="1499741"/>
              <a:ext cx="78581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 Т = </a:t>
              </a:r>
              <a:r>
                <a:rPr lang="en-US" altLang="ru-RU" sz="2400"/>
                <a:t>R · tg</a:t>
              </a:r>
              <a:r>
                <a:rPr lang="el-GR" altLang="ru-RU" sz="2400"/>
                <a:t>φ</a:t>
              </a:r>
              <a:r>
                <a:rPr lang="en-US" altLang="ru-RU" sz="2400"/>
                <a:t>/2 = 250 · tg30° = 144.34 </a:t>
              </a:r>
              <a:r>
                <a:rPr lang="ru-RU" altLang="ru-RU" sz="2400"/>
                <a:t>м.</a:t>
              </a:r>
              <a:r>
                <a:rPr lang="en-US" altLang="ru-RU" sz="2400"/>
                <a:t> </a:t>
              </a:r>
              <a:endParaRPr lang="ru-RU" altLang="ru-RU" sz="2400"/>
            </a:p>
          </p:txBody>
        </p:sp>
        <p:sp>
          <p:nvSpPr>
            <p:cNvPr id="21530" name="TextBox 36"/>
            <p:cNvSpPr txBox="1">
              <a:spLocks noChangeArrowheads="1"/>
            </p:cNvSpPr>
            <p:nvPr/>
          </p:nvSpPr>
          <p:spPr bwMode="auto">
            <a:xfrm>
              <a:off x="7286625" y="2857500"/>
              <a:ext cx="5000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/>
                <a:t>φ</a:t>
              </a:r>
              <a:endParaRPr lang="ru-RU" altLang="ru-RU"/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 rot="10800000">
              <a:off x="5838011" y="3844643"/>
              <a:ext cx="98425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3"/>
          <p:cNvGrpSpPr>
            <a:grpSpLocks/>
          </p:cNvGrpSpPr>
          <p:nvPr/>
        </p:nvGrpSpPr>
        <p:grpSpPr bwMode="auto">
          <a:xfrm>
            <a:off x="461963" y="692150"/>
            <a:ext cx="8286750" cy="5643563"/>
            <a:chOff x="285750" y="665830"/>
            <a:chExt cx="8286750" cy="564289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5837237" y="3094418"/>
              <a:ext cx="987425" cy="750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5451636" y="4464268"/>
              <a:ext cx="27412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6821487" y="3845217"/>
              <a:ext cx="992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5837237" y="3845217"/>
              <a:ext cx="98425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5345229" y="4337225"/>
              <a:ext cx="1968267" cy="984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6329479" y="4337225"/>
              <a:ext cx="1968267" cy="984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5452430" y="4463474"/>
              <a:ext cx="273970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5664336" y="4626174"/>
              <a:ext cx="231430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6329479" y="4337225"/>
              <a:ext cx="1968267" cy="9842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26181" y="4356273"/>
              <a:ext cx="2009537" cy="9874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821487" y="2345206"/>
              <a:ext cx="914400" cy="74921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Дуга 15"/>
            <p:cNvSpPr/>
            <p:nvPr/>
          </p:nvSpPr>
          <p:spPr>
            <a:xfrm rot="2025607">
              <a:off x="6284912" y="2443620"/>
              <a:ext cx="1336675" cy="1687313"/>
            </a:xfrm>
            <a:prstGeom prst="arc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821487" y="3094418"/>
              <a:ext cx="1006475" cy="76032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645958" y="3612667"/>
              <a:ext cx="239684" cy="139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6610367" y="2883297"/>
              <a:ext cx="280954" cy="14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5765800" y="2907115"/>
              <a:ext cx="985837" cy="75556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8" name="TextBox 85"/>
            <p:cNvSpPr txBox="1">
              <a:spLocks noChangeArrowheads="1"/>
            </p:cNvSpPr>
            <p:nvPr/>
          </p:nvSpPr>
          <p:spPr bwMode="auto">
            <a:xfrm rot="-1750728">
              <a:off x="6172200" y="3016250"/>
              <a:ext cx="2730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Т</a:t>
              </a:r>
            </a:p>
          </p:txBody>
        </p:sp>
        <p:sp>
          <p:nvSpPr>
            <p:cNvPr id="22549" name="TextBox 25"/>
            <p:cNvSpPr txBox="1">
              <a:spLocks noChangeArrowheads="1"/>
            </p:cNvSpPr>
            <p:nvPr/>
          </p:nvSpPr>
          <p:spPr bwMode="auto">
            <a:xfrm>
              <a:off x="6610350" y="6000750"/>
              <a:ext cx="5826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Рис 3</a:t>
              </a:r>
            </a:p>
          </p:txBody>
        </p:sp>
        <p:sp>
          <p:nvSpPr>
            <p:cNvPr id="22550" name="TextBox 28"/>
            <p:cNvSpPr txBox="1">
              <a:spLocks noChangeArrowheads="1"/>
            </p:cNvSpPr>
            <p:nvPr/>
          </p:nvSpPr>
          <p:spPr bwMode="auto">
            <a:xfrm rot="3511307">
              <a:off x="6088857" y="4299744"/>
              <a:ext cx="5207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51" name="TextBox 29"/>
            <p:cNvSpPr txBox="1">
              <a:spLocks noChangeArrowheads="1"/>
            </p:cNvSpPr>
            <p:nvPr/>
          </p:nvSpPr>
          <p:spPr bwMode="auto">
            <a:xfrm rot="5400000">
              <a:off x="6769100" y="4113213"/>
              <a:ext cx="282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52" name="TextBox 30"/>
            <p:cNvSpPr txBox="1">
              <a:spLocks noChangeArrowheads="1"/>
            </p:cNvSpPr>
            <p:nvPr/>
          </p:nvSpPr>
          <p:spPr bwMode="auto">
            <a:xfrm rot="-3410373">
              <a:off x="7234238" y="4237038"/>
              <a:ext cx="282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Дуга 25"/>
            <p:cNvSpPr/>
            <p:nvPr/>
          </p:nvSpPr>
          <p:spPr>
            <a:xfrm rot="18883849">
              <a:off x="5804011" y="4534026"/>
              <a:ext cx="1888901" cy="1416050"/>
            </a:xfrm>
            <a:prstGeom prst="arc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54" name="TextBox 64"/>
            <p:cNvSpPr txBox="1">
              <a:spLocks noChangeArrowheads="1"/>
            </p:cNvSpPr>
            <p:nvPr/>
          </p:nvSpPr>
          <p:spPr bwMode="auto">
            <a:xfrm>
              <a:off x="6680200" y="2625725"/>
              <a:ext cx="3930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BD</a:t>
              </a:r>
            </a:p>
          </p:txBody>
        </p:sp>
        <p:sp>
          <p:nvSpPr>
            <p:cNvPr id="22555" name="TextBox 65"/>
            <p:cNvSpPr txBox="1">
              <a:spLocks noChangeArrowheads="1"/>
            </p:cNvSpPr>
            <p:nvPr/>
          </p:nvSpPr>
          <p:spPr bwMode="auto">
            <a:xfrm>
              <a:off x="5484813" y="3656013"/>
              <a:ext cx="3706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EB</a:t>
              </a:r>
            </a:p>
          </p:txBody>
        </p:sp>
        <p:sp>
          <p:nvSpPr>
            <p:cNvPr id="22556" name="TextBox 66"/>
            <p:cNvSpPr txBox="1">
              <a:spLocks noChangeArrowheads="1"/>
            </p:cNvSpPr>
            <p:nvPr/>
          </p:nvSpPr>
          <p:spPr bwMode="auto">
            <a:xfrm>
              <a:off x="7735888" y="3656013"/>
              <a:ext cx="3751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EA</a:t>
              </a:r>
            </a:p>
          </p:txBody>
        </p:sp>
        <p:sp>
          <p:nvSpPr>
            <p:cNvPr id="22557" name="TextBox 67"/>
            <p:cNvSpPr txBox="1">
              <a:spLocks noChangeArrowheads="1"/>
            </p:cNvSpPr>
            <p:nvPr/>
          </p:nvSpPr>
          <p:spPr bwMode="auto">
            <a:xfrm>
              <a:off x="6751638" y="3454397"/>
              <a:ext cx="3886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EO</a:t>
              </a:r>
            </a:p>
          </p:txBody>
        </p:sp>
        <p:sp>
          <p:nvSpPr>
            <p:cNvPr id="22558" name="TextBox 69"/>
            <p:cNvSpPr txBox="1">
              <a:spLocks noChangeArrowheads="1"/>
            </p:cNvSpPr>
            <p:nvPr/>
          </p:nvSpPr>
          <p:spPr bwMode="auto">
            <a:xfrm>
              <a:off x="6329363" y="3751263"/>
              <a:ext cx="28257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К</a:t>
              </a:r>
            </a:p>
          </p:txBody>
        </p:sp>
        <p:cxnSp>
          <p:nvCxnSpPr>
            <p:cNvPr id="32" name="Прямая со стрелкой 31"/>
            <p:cNvCxnSpPr>
              <a:stCxn id="22558" idx="0"/>
            </p:cNvCxnSpPr>
            <p:nvPr/>
          </p:nvCxnSpPr>
          <p:spPr>
            <a:xfrm rot="5400000" flipH="1" flipV="1">
              <a:off x="6364304" y="3575369"/>
              <a:ext cx="282542" cy="698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0" name="TextBox 39"/>
            <p:cNvSpPr txBox="1">
              <a:spLocks noChangeArrowheads="1"/>
            </p:cNvSpPr>
            <p:nvPr/>
          </p:nvSpPr>
          <p:spPr bwMode="auto">
            <a:xfrm>
              <a:off x="285750" y="665830"/>
              <a:ext cx="828675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2. Öwrüm egrisiniň uzynlygy K– egriniň galtaşma nokatlarynyň arasy </a:t>
              </a:r>
            </a:p>
            <a:p>
              <a:pPr eaLnBrk="1" hangingPunct="1"/>
              <a:r>
                <a:rPr lang="ru-RU" altLang="ru-RU" sz="2400"/>
                <a:t>К = </a:t>
              </a:r>
              <a:r>
                <a:rPr lang="el-GR" altLang="ru-RU" sz="2400"/>
                <a:t>π</a:t>
              </a:r>
              <a:r>
                <a:rPr lang="en-US" altLang="ru-RU" sz="2400"/>
                <a:t>R (</a:t>
              </a:r>
              <a:r>
                <a:rPr lang="el-GR" altLang="ru-RU" sz="2400"/>
                <a:t>φ</a:t>
              </a:r>
              <a:r>
                <a:rPr lang="en-US" altLang="ru-RU" sz="2400"/>
                <a:t> /180°) = 3</a:t>
              </a:r>
              <a:r>
                <a:rPr lang="ru-RU" altLang="ru-RU" sz="2400"/>
                <a:t>.14 · 250 (60° / 180°) = 261.67 м. </a:t>
              </a:r>
            </a:p>
            <a:p>
              <a:pPr eaLnBrk="1" hangingPunct="1"/>
              <a:endParaRPr lang="ru-RU" altLang="ru-RU" sz="2400"/>
            </a:p>
          </p:txBody>
        </p:sp>
        <p:sp>
          <p:nvSpPr>
            <p:cNvPr id="22561" name="TextBox 43"/>
            <p:cNvSpPr txBox="1">
              <a:spLocks noChangeArrowheads="1"/>
            </p:cNvSpPr>
            <p:nvPr/>
          </p:nvSpPr>
          <p:spPr bwMode="auto">
            <a:xfrm>
              <a:off x="7215188" y="2857500"/>
              <a:ext cx="5000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/>
                <a:t>φ</a:t>
              </a:r>
              <a:endParaRPr lang="ru-RU" altLang="ru-RU"/>
            </a:p>
          </p:txBody>
        </p:sp>
        <p:sp>
          <p:nvSpPr>
            <p:cNvPr id="22562" name="TextBox 47"/>
            <p:cNvSpPr txBox="1">
              <a:spLocks noChangeArrowheads="1"/>
            </p:cNvSpPr>
            <p:nvPr/>
          </p:nvSpPr>
          <p:spPr bwMode="auto">
            <a:xfrm>
              <a:off x="6572250" y="4929188"/>
              <a:ext cx="428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 </a:t>
              </a:r>
              <a:r>
                <a:rPr lang="el-GR" altLang="ru-RU"/>
                <a:t>φ</a:t>
              </a:r>
              <a:endParaRPr lang="ru-RU" altLang="ru-RU"/>
            </a:p>
          </p:txBody>
        </p:sp>
      </p:grpSp>
      <p:sp>
        <p:nvSpPr>
          <p:cNvPr id="37" name="Дуга 36"/>
          <p:cNvSpPr/>
          <p:nvPr/>
        </p:nvSpPr>
        <p:spPr>
          <a:xfrm rot="18863530">
            <a:off x="5866607" y="3398044"/>
            <a:ext cx="2522537" cy="2873375"/>
          </a:xfrm>
          <a:prstGeom prst="arc">
            <a:avLst>
              <a:gd name="adj1" fmla="val 16200000"/>
              <a:gd name="adj2" fmla="val 21510191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3"/>
          <p:cNvGrpSpPr>
            <a:grpSpLocks/>
          </p:cNvGrpSpPr>
          <p:nvPr/>
        </p:nvGrpSpPr>
        <p:grpSpPr bwMode="auto">
          <a:xfrm>
            <a:off x="461963" y="692150"/>
            <a:ext cx="8286750" cy="5643563"/>
            <a:chOff x="285750" y="665830"/>
            <a:chExt cx="8286750" cy="564289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5837237" y="3094418"/>
              <a:ext cx="987425" cy="750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5451636" y="4464268"/>
              <a:ext cx="27412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6821487" y="3845217"/>
              <a:ext cx="992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5837237" y="3845217"/>
              <a:ext cx="98425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5345229" y="4337225"/>
              <a:ext cx="1968267" cy="984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6329479" y="4337225"/>
              <a:ext cx="1968267" cy="984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5452430" y="4463474"/>
              <a:ext cx="273970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5664336" y="4626174"/>
              <a:ext cx="231430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6329479" y="4337225"/>
              <a:ext cx="1968267" cy="9842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26181" y="4356273"/>
              <a:ext cx="2009537" cy="9874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821487" y="2345206"/>
              <a:ext cx="914400" cy="74921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Дуга 15"/>
            <p:cNvSpPr/>
            <p:nvPr/>
          </p:nvSpPr>
          <p:spPr>
            <a:xfrm rot="2025607">
              <a:off x="6284912" y="2443620"/>
              <a:ext cx="1336675" cy="1687313"/>
            </a:xfrm>
            <a:prstGeom prst="arc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821487" y="3094418"/>
              <a:ext cx="1006475" cy="76032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645958" y="3612667"/>
              <a:ext cx="239684" cy="139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6610367" y="2883297"/>
              <a:ext cx="280954" cy="14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5765800" y="2907115"/>
              <a:ext cx="985837" cy="75556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4" name="TextBox 85"/>
            <p:cNvSpPr txBox="1">
              <a:spLocks noChangeArrowheads="1"/>
            </p:cNvSpPr>
            <p:nvPr/>
          </p:nvSpPr>
          <p:spPr bwMode="auto">
            <a:xfrm rot="-1750728">
              <a:off x="6172200" y="3016250"/>
              <a:ext cx="2730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Т</a:t>
              </a:r>
            </a:p>
          </p:txBody>
        </p:sp>
        <p:sp>
          <p:nvSpPr>
            <p:cNvPr id="23575" name="TextBox 25"/>
            <p:cNvSpPr txBox="1">
              <a:spLocks noChangeArrowheads="1"/>
            </p:cNvSpPr>
            <p:nvPr/>
          </p:nvSpPr>
          <p:spPr bwMode="auto">
            <a:xfrm>
              <a:off x="6610350" y="6000750"/>
              <a:ext cx="5826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Рис 3</a:t>
              </a:r>
            </a:p>
          </p:txBody>
        </p:sp>
        <p:sp>
          <p:nvSpPr>
            <p:cNvPr id="23576" name="TextBox 28"/>
            <p:cNvSpPr txBox="1">
              <a:spLocks noChangeArrowheads="1"/>
            </p:cNvSpPr>
            <p:nvPr/>
          </p:nvSpPr>
          <p:spPr bwMode="auto">
            <a:xfrm rot="3511307">
              <a:off x="6088857" y="4299744"/>
              <a:ext cx="5207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77" name="TextBox 29"/>
            <p:cNvSpPr txBox="1">
              <a:spLocks noChangeArrowheads="1"/>
            </p:cNvSpPr>
            <p:nvPr/>
          </p:nvSpPr>
          <p:spPr bwMode="auto">
            <a:xfrm rot="5400000">
              <a:off x="6769100" y="4113213"/>
              <a:ext cx="282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78" name="TextBox 30"/>
            <p:cNvSpPr txBox="1">
              <a:spLocks noChangeArrowheads="1"/>
            </p:cNvSpPr>
            <p:nvPr/>
          </p:nvSpPr>
          <p:spPr bwMode="auto">
            <a:xfrm rot="-3410373">
              <a:off x="7234238" y="4237038"/>
              <a:ext cx="282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Дуга 25"/>
            <p:cNvSpPr/>
            <p:nvPr/>
          </p:nvSpPr>
          <p:spPr>
            <a:xfrm rot="18883849">
              <a:off x="5804011" y="4534026"/>
              <a:ext cx="1888901" cy="1416050"/>
            </a:xfrm>
            <a:prstGeom prst="arc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80" name="TextBox 64"/>
            <p:cNvSpPr txBox="1">
              <a:spLocks noChangeArrowheads="1"/>
            </p:cNvSpPr>
            <p:nvPr/>
          </p:nvSpPr>
          <p:spPr bwMode="auto">
            <a:xfrm>
              <a:off x="6680200" y="2625725"/>
              <a:ext cx="3930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BD</a:t>
              </a:r>
            </a:p>
          </p:txBody>
        </p:sp>
        <p:sp>
          <p:nvSpPr>
            <p:cNvPr id="23581" name="TextBox 65"/>
            <p:cNvSpPr txBox="1">
              <a:spLocks noChangeArrowheads="1"/>
            </p:cNvSpPr>
            <p:nvPr/>
          </p:nvSpPr>
          <p:spPr bwMode="auto">
            <a:xfrm>
              <a:off x="5484813" y="3656013"/>
              <a:ext cx="3706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EB</a:t>
              </a:r>
            </a:p>
          </p:txBody>
        </p:sp>
        <p:sp>
          <p:nvSpPr>
            <p:cNvPr id="23582" name="TextBox 66"/>
            <p:cNvSpPr txBox="1">
              <a:spLocks noChangeArrowheads="1"/>
            </p:cNvSpPr>
            <p:nvPr/>
          </p:nvSpPr>
          <p:spPr bwMode="auto">
            <a:xfrm>
              <a:off x="7735888" y="3656013"/>
              <a:ext cx="3751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EA</a:t>
              </a:r>
            </a:p>
          </p:txBody>
        </p:sp>
        <p:sp>
          <p:nvSpPr>
            <p:cNvPr id="23583" name="TextBox 67"/>
            <p:cNvSpPr txBox="1">
              <a:spLocks noChangeArrowheads="1"/>
            </p:cNvSpPr>
            <p:nvPr/>
          </p:nvSpPr>
          <p:spPr bwMode="auto">
            <a:xfrm>
              <a:off x="6751638" y="3454397"/>
              <a:ext cx="3886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EO</a:t>
              </a:r>
            </a:p>
          </p:txBody>
        </p:sp>
        <p:sp>
          <p:nvSpPr>
            <p:cNvPr id="23584" name="TextBox 69"/>
            <p:cNvSpPr txBox="1">
              <a:spLocks noChangeArrowheads="1"/>
            </p:cNvSpPr>
            <p:nvPr/>
          </p:nvSpPr>
          <p:spPr bwMode="auto">
            <a:xfrm>
              <a:off x="6329363" y="3751263"/>
              <a:ext cx="28257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К</a:t>
              </a:r>
            </a:p>
          </p:txBody>
        </p:sp>
        <p:cxnSp>
          <p:nvCxnSpPr>
            <p:cNvPr id="32" name="Прямая со стрелкой 31"/>
            <p:cNvCxnSpPr>
              <a:stCxn id="23584" idx="0"/>
            </p:cNvCxnSpPr>
            <p:nvPr/>
          </p:nvCxnSpPr>
          <p:spPr>
            <a:xfrm rot="5400000" flipH="1" flipV="1">
              <a:off x="6364304" y="3575369"/>
              <a:ext cx="282542" cy="698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6" name="TextBox 39"/>
            <p:cNvSpPr txBox="1">
              <a:spLocks noChangeArrowheads="1"/>
            </p:cNvSpPr>
            <p:nvPr/>
          </p:nvSpPr>
          <p:spPr bwMode="auto">
            <a:xfrm>
              <a:off x="285750" y="665830"/>
              <a:ext cx="828675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3. Öwrüm burçunyň bissektrisasy B – öwrüm burçunyň depesinden öwrüm egrisiniň merkezine çenli arasy </a:t>
              </a:r>
            </a:p>
            <a:p>
              <a:pPr eaLnBrk="1" hangingPunct="1"/>
              <a:endParaRPr lang="ru-RU" altLang="ru-RU" sz="2400"/>
            </a:p>
          </p:txBody>
        </p:sp>
        <p:sp>
          <p:nvSpPr>
            <p:cNvPr id="23587" name="TextBox 43"/>
            <p:cNvSpPr txBox="1">
              <a:spLocks noChangeArrowheads="1"/>
            </p:cNvSpPr>
            <p:nvPr/>
          </p:nvSpPr>
          <p:spPr bwMode="auto">
            <a:xfrm>
              <a:off x="7215188" y="2857500"/>
              <a:ext cx="5000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/>
                <a:t>φ</a:t>
              </a:r>
              <a:endParaRPr lang="ru-RU" altLang="ru-RU"/>
            </a:p>
          </p:txBody>
        </p:sp>
        <p:sp>
          <p:nvSpPr>
            <p:cNvPr id="23588" name="TextBox 47"/>
            <p:cNvSpPr txBox="1">
              <a:spLocks noChangeArrowheads="1"/>
            </p:cNvSpPr>
            <p:nvPr/>
          </p:nvSpPr>
          <p:spPr bwMode="auto">
            <a:xfrm>
              <a:off x="6572250" y="4929188"/>
              <a:ext cx="428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 </a:t>
              </a:r>
              <a:r>
                <a:rPr lang="el-GR" altLang="ru-RU"/>
                <a:t>φ</a:t>
              </a:r>
              <a:endParaRPr lang="ru-RU" altLang="ru-RU"/>
            </a:p>
          </p:txBody>
        </p:sp>
      </p:grpSp>
      <p:sp>
        <p:nvSpPr>
          <p:cNvPr id="37" name="Дуга 36"/>
          <p:cNvSpPr/>
          <p:nvPr/>
        </p:nvSpPr>
        <p:spPr>
          <a:xfrm rot="18863530">
            <a:off x="5866607" y="3398044"/>
            <a:ext cx="2522537" cy="2873375"/>
          </a:xfrm>
          <a:prstGeom prst="arc">
            <a:avLst>
              <a:gd name="adj1" fmla="val 16200000"/>
              <a:gd name="adj2" fmla="val 21510191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700213"/>
            <a:ext cx="435927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Box 64"/>
          <p:cNvSpPr txBox="1">
            <a:spLocks noChangeArrowheads="1"/>
          </p:cNvSpPr>
          <p:nvPr/>
        </p:nvSpPr>
        <p:spPr bwMode="auto">
          <a:xfrm>
            <a:off x="6948488" y="3213100"/>
            <a:ext cx="28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908050"/>
            <a:ext cx="7024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k-TM" dirty="0" smtClean="0"/>
              <a:t>Trassirlemek </a:t>
            </a:r>
            <a:r>
              <a:rPr lang="tk-TM" dirty="0" smtClean="0"/>
              <a:t>(geçmeli ugry bellemek işleri)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989138"/>
            <a:ext cx="7561263" cy="424815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k-TM" sz="3200" dirty="0" smtClean="0"/>
              <a:t>Çyzykly desganyň trassasyny gurmak, saýlamak, ýer üstünde orientirlemek (ugrukdyrmak) we berkitmek üçin geçirilýän geodezik işleriň toplumyna </a:t>
            </a:r>
            <a:r>
              <a:rPr lang="tk-TM" sz="3200" dirty="0" smtClean="0">
                <a:solidFill>
                  <a:schemeClr val="accent3"/>
                </a:solidFill>
              </a:rPr>
              <a:t>trassirlemek</a:t>
            </a:r>
            <a:r>
              <a:rPr lang="tk-TM" sz="3200" dirty="0" smtClean="0"/>
              <a:t> </a:t>
            </a:r>
            <a:r>
              <a:rPr lang="tk-TM" sz="3200" dirty="0" smtClean="0"/>
              <a:t>diýlip atlandyrylýar.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3"/>
          <p:cNvGrpSpPr>
            <a:grpSpLocks/>
          </p:cNvGrpSpPr>
          <p:nvPr/>
        </p:nvGrpSpPr>
        <p:grpSpPr bwMode="auto">
          <a:xfrm>
            <a:off x="461962" y="692150"/>
            <a:ext cx="8358509" cy="5689178"/>
            <a:chOff x="285750" y="665830"/>
            <a:chExt cx="8286750" cy="564289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5837237" y="3094418"/>
              <a:ext cx="987425" cy="750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5451636" y="4464268"/>
              <a:ext cx="27412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6821487" y="3845217"/>
              <a:ext cx="992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5837237" y="3845217"/>
              <a:ext cx="98425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5345229" y="4337225"/>
              <a:ext cx="1968267" cy="984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6329479" y="4337225"/>
              <a:ext cx="1968267" cy="984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5452430" y="4463474"/>
              <a:ext cx="273970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5664336" y="4626174"/>
              <a:ext cx="231430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6329479" y="4337225"/>
              <a:ext cx="1968267" cy="98425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26181" y="4356273"/>
              <a:ext cx="2009537" cy="9874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821487" y="2345206"/>
              <a:ext cx="914400" cy="74921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Дуга 15"/>
            <p:cNvSpPr/>
            <p:nvPr/>
          </p:nvSpPr>
          <p:spPr>
            <a:xfrm rot="2025607">
              <a:off x="6284912" y="2443620"/>
              <a:ext cx="1336675" cy="1687313"/>
            </a:xfrm>
            <a:prstGeom prst="arc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821487" y="3094418"/>
              <a:ext cx="1006475" cy="76032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645958" y="3612667"/>
              <a:ext cx="239684" cy="139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6610367" y="2883297"/>
              <a:ext cx="280954" cy="14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5765800" y="2907115"/>
              <a:ext cx="985837" cy="75556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8" name="TextBox 85"/>
            <p:cNvSpPr txBox="1">
              <a:spLocks noChangeArrowheads="1"/>
            </p:cNvSpPr>
            <p:nvPr/>
          </p:nvSpPr>
          <p:spPr bwMode="auto">
            <a:xfrm rot="-1750728">
              <a:off x="6172200" y="3016250"/>
              <a:ext cx="2730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Т</a:t>
              </a:r>
            </a:p>
          </p:txBody>
        </p:sp>
        <p:sp>
          <p:nvSpPr>
            <p:cNvPr id="24599" name="TextBox 25"/>
            <p:cNvSpPr txBox="1">
              <a:spLocks noChangeArrowheads="1"/>
            </p:cNvSpPr>
            <p:nvPr/>
          </p:nvSpPr>
          <p:spPr bwMode="auto">
            <a:xfrm>
              <a:off x="6610350" y="6000750"/>
              <a:ext cx="5826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Рис 3</a:t>
              </a:r>
            </a:p>
          </p:txBody>
        </p:sp>
        <p:sp>
          <p:nvSpPr>
            <p:cNvPr id="24600" name="TextBox 28"/>
            <p:cNvSpPr txBox="1">
              <a:spLocks noChangeArrowheads="1"/>
            </p:cNvSpPr>
            <p:nvPr/>
          </p:nvSpPr>
          <p:spPr bwMode="auto">
            <a:xfrm rot="3511307">
              <a:off x="6088857" y="4299744"/>
              <a:ext cx="5207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1" name="TextBox 29"/>
            <p:cNvSpPr txBox="1">
              <a:spLocks noChangeArrowheads="1"/>
            </p:cNvSpPr>
            <p:nvPr/>
          </p:nvSpPr>
          <p:spPr bwMode="auto">
            <a:xfrm rot="5400000">
              <a:off x="6769100" y="4113213"/>
              <a:ext cx="282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2" name="TextBox 30"/>
            <p:cNvSpPr txBox="1">
              <a:spLocks noChangeArrowheads="1"/>
            </p:cNvSpPr>
            <p:nvPr/>
          </p:nvSpPr>
          <p:spPr bwMode="auto">
            <a:xfrm rot="-3410373">
              <a:off x="7234238" y="4237038"/>
              <a:ext cx="2825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400">
                  <a:solidFill>
                    <a:srgbClr val="C00000"/>
                  </a:solidFill>
                  <a:latin typeface="Calibri" panose="020F0502020204030204" pitchFamily="34" charset="0"/>
                </a:rPr>
                <a:t>R</a:t>
              </a:r>
              <a:endParaRPr lang="ru-RU" altLang="ru-RU" sz="140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Дуга 25"/>
            <p:cNvSpPr/>
            <p:nvPr/>
          </p:nvSpPr>
          <p:spPr>
            <a:xfrm rot="18883849">
              <a:off x="5804011" y="4534026"/>
              <a:ext cx="1888901" cy="1416050"/>
            </a:xfrm>
            <a:prstGeom prst="arc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604" name="TextBox 64"/>
            <p:cNvSpPr txBox="1">
              <a:spLocks noChangeArrowheads="1"/>
            </p:cNvSpPr>
            <p:nvPr/>
          </p:nvSpPr>
          <p:spPr bwMode="auto">
            <a:xfrm>
              <a:off x="6680200" y="2625725"/>
              <a:ext cx="3930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BD</a:t>
              </a:r>
            </a:p>
          </p:txBody>
        </p:sp>
        <p:sp>
          <p:nvSpPr>
            <p:cNvPr id="24605" name="TextBox 65"/>
            <p:cNvSpPr txBox="1">
              <a:spLocks noChangeArrowheads="1"/>
            </p:cNvSpPr>
            <p:nvPr/>
          </p:nvSpPr>
          <p:spPr bwMode="auto">
            <a:xfrm>
              <a:off x="5484813" y="3656013"/>
              <a:ext cx="3706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EB</a:t>
              </a:r>
            </a:p>
          </p:txBody>
        </p:sp>
        <p:sp>
          <p:nvSpPr>
            <p:cNvPr id="24606" name="TextBox 66"/>
            <p:cNvSpPr txBox="1">
              <a:spLocks noChangeArrowheads="1"/>
            </p:cNvSpPr>
            <p:nvPr/>
          </p:nvSpPr>
          <p:spPr bwMode="auto">
            <a:xfrm>
              <a:off x="7735888" y="3656013"/>
              <a:ext cx="3751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EA</a:t>
              </a:r>
            </a:p>
          </p:txBody>
        </p:sp>
        <p:sp>
          <p:nvSpPr>
            <p:cNvPr id="24607" name="TextBox 67"/>
            <p:cNvSpPr txBox="1">
              <a:spLocks noChangeArrowheads="1"/>
            </p:cNvSpPr>
            <p:nvPr/>
          </p:nvSpPr>
          <p:spPr bwMode="auto">
            <a:xfrm>
              <a:off x="6751638" y="3454397"/>
              <a:ext cx="3886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EO</a:t>
              </a:r>
            </a:p>
          </p:txBody>
        </p:sp>
        <p:sp>
          <p:nvSpPr>
            <p:cNvPr id="24608" name="TextBox 69"/>
            <p:cNvSpPr txBox="1">
              <a:spLocks noChangeArrowheads="1"/>
            </p:cNvSpPr>
            <p:nvPr/>
          </p:nvSpPr>
          <p:spPr bwMode="auto">
            <a:xfrm>
              <a:off x="6329363" y="3751263"/>
              <a:ext cx="28257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Calibri" panose="020F0502020204030204" pitchFamily="34" charset="0"/>
                </a:rPr>
                <a:t>К</a:t>
              </a:r>
            </a:p>
          </p:txBody>
        </p:sp>
        <p:cxnSp>
          <p:nvCxnSpPr>
            <p:cNvPr id="32" name="Прямая со стрелкой 31"/>
            <p:cNvCxnSpPr>
              <a:stCxn id="24608" idx="0"/>
            </p:cNvCxnSpPr>
            <p:nvPr/>
          </p:nvCxnSpPr>
          <p:spPr>
            <a:xfrm rot="5400000" flipH="1" flipV="1">
              <a:off x="6364304" y="3575369"/>
              <a:ext cx="282542" cy="698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10" name="TextBox 39"/>
            <p:cNvSpPr txBox="1">
              <a:spLocks noChangeArrowheads="1"/>
            </p:cNvSpPr>
            <p:nvPr/>
          </p:nvSpPr>
          <p:spPr bwMode="auto">
            <a:xfrm>
              <a:off x="285750" y="665830"/>
              <a:ext cx="828675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4. Domer D – tangensler bilen öwrüm egrisiniň uzynlygynyň aratapawudy</a:t>
              </a:r>
            </a:p>
            <a:p>
              <a:pPr eaLnBrk="1" hangingPunct="1"/>
              <a:endParaRPr lang="ru-RU" altLang="ru-RU" sz="2400"/>
            </a:p>
          </p:txBody>
        </p:sp>
        <p:sp>
          <p:nvSpPr>
            <p:cNvPr id="24611" name="TextBox 43"/>
            <p:cNvSpPr txBox="1">
              <a:spLocks noChangeArrowheads="1"/>
            </p:cNvSpPr>
            <p:nvPr/>
          </p:nvSpPr>
          <p:spPr bwMode="auto">
            <a:xfrm>
              <a:off x="7215188" y="2857500"/>
              <a:ext cx="5000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/>
                <a:t>φ</a:t>
              </a:r>
              <a:endParaRPr lang="ru-RU" altLang="ru-RU"/>
            </a:p>
          </p:txBody>
        </p:sp>
        <p:sp>
          <p:nvSpPr>
            <p:cNvPr id="24612" name="TextBox 47"/>
            <p:cNvSpPr txBox="1">
              <a:spLocks noChangeArrowheads="1"/>
            </p:cNvSpPr>
            <p:nvPr/>
          </p:nvSpPr>
          <p:spPr bwMode="auto">
            <a:xfrm>
              <a:off x="6572250" y="4929188"/>
              <a:ext cx="428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 </a:t>
              </a:r>
              <a:r>
                <a:rPr lang="el-GR" altLang="ru-RU"/>
                <a:t>φ</a:t>
              </a:r>
              <a:endParaRPr lang="ru-RU" altLang="ru-RU"/>
            </a:p>
          </p:txBody>
        </p:sp>
      </p:grpSp>
      <p:sp>
        <p:nvSpPr>
          <p:cNvPr id="37" name="Дуга 36"/>
          <p:cNvSpPr/>
          <p:nvPr/>
        </p:nvSpPr>
        <p:spPr>
          <a:xfrm rot="18863530">
            <a:off x="5866607" y="3398044"/>
            <a:ext cx="2522537" cy="2873375"/>
          </a:xfrm>
          <a:prstGeom prst="arc">
            <a:avLst>
              <a:gd name="adj1" fmla="val 16200000"/>
              <a:gd name="adj2" fmla="val 21510191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0" name="TextBox 64"/>
          <p:cNvSpPr txBox="1">
            <a:spLocks noChangeArrowheads="1"/>
          </p:cNvSpPr>
          <p:nvPr/>
        </p:nvSpPr>
        <p:spPr bwMode="auto">
          <a:xfrm>
            <a:off x="6948488" y="3213100"/>
            <a:ext cx="28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24581" name="TextBox 37"/>
          <p:cNvSpPr txBox="1">
            <a:spLocks noChangeArrowheads="1"/>
          </p:cNvSpPr>
          <p:nvPr/>
        </p:nvSpPr>
        <p:spPr bwMode="auto">
          <a:xfrm>
            <a:off x="461963" y="1557338"/>
            <a:ext cx="821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D = 2Т – К = 288.68 – 261.67 = 27.01 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392113" y="549275"/>
            <a:ext cx="8140327" cy="5688037"/>
            <a:chOff x="341559" y="-426754"/>
            <a:chExt cx="8286750" cy="4655854"/>
          </a:xfrm>
        </p:grpSpPr>
        <p:sp>
          <p:nvSpPr>
            <p:cNvPr id="25603" name="TextBox 2"/>
            <p:cNvSpPr txBox="1">
              <a:spLocks noChangeArrowheads="1"/>
            </p:cNvSpPr>
            <p:nvPr/>
          </p:nvSpPr>
          <p:spPr bwMode="auto">
            <a:xfrm>
              <a:off x="341559" y="-426754"/>
              <a:ext cx="8286750" cy="206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Ýer üstünde EB we EA nokatlary tapmak üçin öwrümiň depesinden iki tarapa T aralygy goýmaly. EO tapmak üçin öwrüm burçynyň(</a:t>
              </a:r>
              <a:r>
                <a:rPr lang="el-GR" altLang="ru-RU" sz="2400"/>
                <a:t>φ</a:t>
              </a:r>
              <a:r>
                <a:rPr lang="ru-RU" altLang="ru-RU" sz="2400"/>
                <a:t>) ýanaşyk burçyny (</a:t>
              </a:r>
              <a:r>
                <a:rPr lang="el-GR" altLang="ru-RU" sz="2400"/>
                <a:t>β</a:t>
              </a:r>
              <a:r>
                <a:rPr lang="ru-RU" altLang="ru-RU" sz="2400"/>
                <a:t>) 2-ä bölüp teodolidiň kömegi bilen çykarýarlar 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2200608" y="1642957"/>
              <a:ext cx="2586216" cy="25721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000430" y="2428570"/>
              <a:ext cx="1799822" cy="1800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Дуга 11"/>
            <p:cNvSpPr/>
            <p:nvPr/>
          </p:nvSpPr>
          <p:spPr>
            <a:xfrm rot="2696785">
              <a:off x="3390069" y="1726703"/>
              <a:ext cx="1439529" cy="1439626"/>
            </a:xfrm>
            <a:prstGeom prst="arc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07" name="TextBox 12"/>
            <p:cNvSpPr txBox="1">
              <a:spLocks noChangeArrowheads="1"/>
            </p:cNvSpPr>
            <p:nvPr/>
          </p:nvSpPr>
          <p:spPr bwMode="auto">
            <a:xfrm>
              <a:off x="4286250" y="2214563"/>
              <a:ext cx="1357313" cy="60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400" dirty="0"/>
                <a:t>φ</a:t>
              </a:r>
              <a:endParaRPr lang="ru-RU" altLang="ru-RU" sz="2400" dirty="0"/>
            </a:p>
          </p:txBody>
        </p:sp>
        <p:sp>
          <p:nvSpPr>
            <p:cNvPr id="16" name="Дуга 15"/>
            <p:cNvSpPr/>
            <p:nvPr/>
          </p:nvSpPr>
          <p:spPr>
            <a:xfrm rot="8288617">
              <a:off x="2861968" y="990939"/>
              <a:ext cx="2448022" cy="2446566"/>
            </a:xfrm>
            <a:prstGeom prst="arc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09" name="TextBox 16"/>
            <p:cNvSpPr txBox="1">
              <a:spLocks noChangeArrowheads="1"/>
            </p:cNvSpPr>
            <p:nvPr/>
          </p:nvSpPr>
          <p:spPr bwMode="auto">
            <a:xfrm>
              <a:off x="3786188" y="3000376"/>
              <a:ext cx="571500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/>
                <a:t>β</a:t>
              </a:r>
              <a:endParaRPr lang="ru-RU" altLang="ru-RU"/>
            </a:p>
          </p:txBody>
        </p:sp>
      </p:grp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10"/>
          <p:cNvGrpSpPr>
            <a:grpSpLocks/>
          </p:cNvGrpSpPr>
          <p:nvPr/>
        </p:nvGrpSpPr>
        <p:grpSpPr bwMode="auto">
          <a:xfrm>
            <a:off x="796925" y="765174"/>
            <a:ext cx="7951539" cy="5688161"/>
            <a:chOff x="571500" y="0"/>
            <a:chExt cx="7956550" cy="478790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2200144" y="1642236"/>
              <a:ext cx="2585964" cy="257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000043" y="2428163"/>
              <a:ext cx="1799900" cy="1800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Дуга 11"/>
            <p:cNvSpPr/>
            <p:nvPr/>
          </p:nvSpPr>
          <p:spPr>
            <a:xfrm rot="2696785">
              <a:off x="3457163" y="1745854"/>
              <a:ext cx="1438550" cy="1440866"/>
            </a:xfrm>
            <a:prstGeom prst="arc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30" name="TextBox 12"/>
            <p:cNvSpPr txBox="1">
              <a:spLocks noChangeArrowheads="1"/>
            </p:cNvSpPr>
            <p:nvPr/>
          </p:nvSpPr>
          <p:spPr bwMode="auto">
            <a:xfrm>
              <a:off x="4286250" y="2214563"/>
              <a:ext cx="1357313" cy="60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400"/>
                <a:t>φ</a:t>
              </a:r>
              <a:endParaRPr lang="ru-RU" altLang="ru-RU" sz="2400"/>
            </a:p>
          </p:txBody>
        </p:sp>
        <p:sp>
          <p:nvSpPr>
            <p:cNvPr id="26631" name="TextBox 16"/>
            <p:cNvSpPr txBox="1">
              <a:spLocks noChangeArrowheads="1"/>
            </p:cNvSpPr>
            <p:nvPr/>
          </p:nvSpPr>
          <p:spPr bwMode="auto">
            <a:xfrm>
              <a:off x="3357563" y="3071813"/>
              <a:ext cx="90011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/>
                <a:t>β</a:t>
              </a:r>
              <a:r>
                <a:rPr lang="ru-RU" altLang="ru-RU"/>
                <a:t>/2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819319" y="3607175"/>
              <a:ext cx="2359737" cy="1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3" name="TextBox 10"/>
            <p:cNvSpPr txBox="1">
              <a:spLocks noChangeArrowheads="1"/>
            </p:cNvSpPr>
            <p:nvPr/>
          </p:nvSpPr>
          <p:spPr bwMode="auto">
            <a:xfrm>
              <a:off x="4071938" y="3000375"/>
              <a:ext cx="1285875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dirty="0"/>
                <a:t>β</a:t>
              </a:r>
              <a:r>
                <a:rPr lang="ru-RU" altLang="ru-RU" dirty="0"/>
                <a:t>/2</a:t>
              </a:r>
            </a:p>
          </p:txBody>
        </p:sp>
        <p:sp>
          <p:nvSpPr>
            <p:cNvPr id="26634" name="TextBox 13"/>
            <p:cNvSpPr txBox="1">
              <a:spLocks noChangeArrowheads="1"/>
            </p:cNvSpPr>
            <p:nvPr/>
          </p:nvSpPr>
          <p:spPr bwMode="auto">
            <a:xfrm>
              <a:off x="571500" y="0"/>
              <a:ext cx="7956550" cy="109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 Şol ugur boýunça bissektrisany goýup öwrüm egrisiniň orta nokady çykarylýar</a:t>
              </a:r>
            </a:p>
          </p:txBody>
        </p:sp>
      </p:grpSp>
    </p:spTree>
  </p:cSld>
  <p:clrMapOvr>
    <a:masterClrMapping/>
  </p:clrMapOvr>
  <p:transition advTm="1179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14"/>
          <p:cNvGrpSpPr>
            <a:grpSpLocks/>
          </p:cNvGrpSpPr>
          <p:nvPr/>
        </p:nvGrpSpPr>
        <p:grpSpPr bwMode="auto">
          <a:xfrm>
            <a:off x="2235200" y="981074"/>
            <a:ext cx="4713064" cy="4752181"/>
            <a:chOff x="2200273" y="1643046"/>
            <a:chExt cx="3600450" cy="3144837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2200273" y="1643046"/>
              <a:ext cx="2586493" cy="2571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000499" y="2429256"/>
              <a:ext cx="1800224" cy="1799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Дуга 11"/>
            <p:cNvSpPr/>
            <p:nvPr/>
          </p:nvSpPr>
          <p:spPr>
            <a:xfrm rot="2696785">
              <a:off x="3299410" y="1726552"/>
              <a:ext cx="1439852" cy="1440071"/>
            </a:xfrm>
            <a:prstGeom prst="arc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54" name="TextBox 12"/>
            <p:cNvSpPr txBox="1">
              <a:spLocks noChangeArrowheads="1"/>
            </p:cNvSpPr>
            <p:nvPr/>
          </p:nvSpPr>
          <p:spPr bwMode="auto">
            <a:xfrm>
              <a:off x="4286248" y="2214547"/>
              <a:ext cx="1357313" cy="60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400"/>
                <a:t>φ</a:t>
              </a:r>
              <a:endParaRPr lang="ru-RU" altLang="ru-RU" sz="2400"/>
            </a:p>
          </p:txBody>
        </p:sp>
        <p:sp>
          <p:nvSpPr>
            <p:cNvPr id="27655" name="TextBox 16"/>
            <p:cNvSpPr txBox="1">
              <a:spLocks noChangeArrowheads="1"/>
            </p:cNvSpPr>
            <p:nvPr/>
          </p:nvSpPr>
          <p:spPr bwMode="auto">
            <a:xfrm>
              <a:off x="3357561" y="3071795"/>
              <a:ext cx="90011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/>
                <a:t>β</a:t>
              </a:r>
              <a:r>
                <a:rPr lang="ru-RU" altLang="ru-RU"/>
                <a:t>/2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820365" y="3607751"/>
              <a:ext cx="2358627" cy="16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57" name="TextBox 10"/>
            <p:cNvSpPr txBox="1">
              <a:spLocks noChangeArrowheads="1"/>
            </p:cNvSpPr>
            <p:nvPr/>
          </p:nvSpPr>
          <p:spPr bwMode="auto">
            <a:xfrm>
              <a:off x="4071936" y="3000357"/>
              <a:ext cx="1285875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/>
                <a:t>β</a:t>
              </a:r>
              <a:r>
                <a:rPr lang="ru-RU" altLang="ru-RU"/>
                <a:t>/2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3243406" y="3184710"/>
              <a:ext cx="1512547" cy="1639"/>
            </a:xfrm>
            <a:prstGeom prst="line">
              <a:avLst/>
            </a:prstGeom>
            <a:ln w="2540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59" name="TextBox 14"/>
            <p:cNvSpPr txBox="1">
              <a:spLocks noChangeArrowheads="1"/>
            </p:cNvSpPr>
            <p:nvPr/>
          </p:nvSpPr>
          <p:spPr bwMode="auto">
            <a:xfrm>
              <a:off x="3857623" y="3071795"/>
              <a:ext cx="428625" cy="60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B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229758" y="3946529"/>
              <a:ext cx="3548032" cy="277300"/>
            </a:xfrm>
            <a:custGeom>
              <a:avLst/>
              <a:gdLst>
                <a:gd name="connsiteX0" fmla="*/ 0 w 3547872"/>
                <a:gd name="connsiteY0" fmla="*/ 259080 h 277368"/>
                <a:gd name="connsiteX1" fmla="*/ 1792224 w 3547872"/>
                <a:gd name="connsiteY1" fmla="*/ 3048 h 277368"/>
                <a:gd name="connsiteX2" fmla="*/ 3547872 w 3547872"/>
                <a:gd name="connsiteY2" fmla="*/ 277368 h 277368"/>
                <a:gd name="connsiteX3" fmla="*/ 3547872 w 3547872"/>
                <a:gd name="connsiteY3" fmla="*/ 277368 h 27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872" h="277368">
                  <a:moveTo>
                    <a:pt x="0" y="259080"/>
                  </a:moveTo>
                  <a:cubicBezTo>
                    <a:pt x="600456" y="129540"/>
                    <a:pt x="1200912" y="0"/>
                    <a:pt x="1792224" y="3048"/>
                  </a:cubicBezTo>
                  <a:cubicBezTo>
                    <a:pt x="2383536" y="6096"/>
                    <a:pt x="3547872" y="277368"/>
                    <a:pt x="3547872" y="277368"/>
                  </a:cubicBezTo>
                  <a:lnTo>
                    <a:pt x="3547872" y="277368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61" name="TextBox 17"/>
            <p:cNvSpPr txBox="1">
              <a:spLocks noChangeArrowheads="1"/>
            </p:cNvSpPr>
            <p:nvPr/>
          </p:nvSpPr>
          <p:spPr bwMode="auto">
            <a:xfrm>
              <a:off x="3714748" y="3929046"/>
              <a:ext cx="714375" cy="60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EO</a:t>
              </a:r>
            </a:p>
          </p:txBody>
        </p:sp>
      </p:grpSp>
    </p:spTree>
  </p:cSld>
  <p:clrMapOvr>
    <a:masterClrMapping/>
  </p:clrMapOvr>
  <p:transition advTm="221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027113"/>
            <a:ext cx="7848600" cy="1106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k-TM" dirty="0" smtClean="0"/>
              <a:t>Öwrümiň esasy nokatlarynyň piketaž bahasyny kesgitlemek</a:t>
            </a:r>
            <a:endParaRPr lang="ru-RU" dirty="0"/>
          </a:p>
        </p:txBody>
      </p:sp>
      <p:sp>
        <p:nvSpPr>
          <p:cNvPr id="28675" name="TextBox 5"/>
          <p:cNvSpPr>
            <a:spLocks noGrp="1" noChangeArrowheads="1"/>
          </p:cNvSpPr>
          <p:nvPr>
            <p:ph idx="1"/>
          </p:nvPr>
        </p:nvSpPr>
        <p:spPr>
          <a:xfrm>
            <a:off x="1042988" y="2205038"/>
            <a:ext cx="7129462" cy="4791075"/>
          </a:xfrm>
        </p:spPr>
        <p:txBody>
          <a:bodyPr>
            <a:spAutoFit/>
          </a:bodyPr>
          <a:lstStyle/>
          <a:p>
            <a:pPr eaLnBrk="1" hangingPunct="1"/>
            <a:r>
              <a:rPr lang="ru-RU" altLang="ru-RU" smtClean="0"/>
              <a:t>EB = BD – Т = PK4+30 – 144.34 = 430 – 144.34 = 285.66 м.</a:t>
            </a:r>
          </a:p>
          <a:p>
            <a:pPr eaLnBrk="1" hangingPunct="1"/>
            <a:r>
              <a:rPr lang="ru-RU" altLang="ru-RU" smtClean="0"/>
              <a:t>BD – öwrüm burçunyň depesi</a:t>
            </a:r>
          </a:p>
          <a:p>
            <a:pPr eaLnBrk="1" hangingPunct="1"/>
            <a:r>
              <a:rPr lang="ru-RU" altLang="ru-RU" smtClean="0"/>
              <a:t>EA= EB+ К = 285.66 + 261.67 = 547.33 м.</a:t>
            </a:r>
          </a:p>
          <a:p>
            <a:pPr eaLnBrk="1" hangingPunct="1"/>
            <a:r>
              <a:rPr lang="ru-RU" altLang="ru-RU" smtClean="0"/>
              <a:t> EB bilen EA tapansoň hasaplamalary kontrola alýas</a:t>
            </a:r>
          </a:p>
          <a:p>
            <a:pPr eaLnBrk="1" hangingPunct="1"/>
            <a:r>
              <a:rPr lang="ru-RU" altLang="ru-RU" smtClean="0"/>
              <a:t>EA = BD + Т – D= 430 + 144.34 – 27.01 = 547.33 м. </a:t>
            </a:r>
          </a:p>
          <a:p>
            <a:pPr eaLnBrk="1" hangingPunct="1"/>
            <a:r>
              <a:rPr lang="ru-RU" altLang="ru-RU" smtClean="0"/>
              <a:t>EO = EA– К/2 = 547.33 – 130.835 =416.5 м.</a:t>
            </a:r>
          </a:p>
          <a:p>
            <a:pPr eaLnBrk="1" hangingPunct="1"/>
            <a:r>
              <a:rPr lang="ru-RU" altLang="ru-RU" smtClean="0"/>
              <a:t>EO= EB+ К/2 = 285.66 + 130.835 =416.5 м.</a:t>
            </a:r>
          </a:p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3"/>
          <p:cNvGrpSpPr>
            <a:grpSpLocks/>
          </p:cNvGrpSpPr>
          <p:nvPr/>
        </p:nvGrpSpPr>
        <p:grpSpPr bwMode="auto">
          <a:xfrm>
            <a:off x="461963" y="620713"/>
            <a:ext cx="8286750" cy="6045200"/>
            <a:chOff x="428625" y="1383564"/>
            <a:chExt cx="8286750" cy="6045936"/>
          </a:xfrm>
        </p:grpSpPr>
        <p:sp>
          <p:nvSpPr>
            <p:cNvPr id="29699" name="TextBox 3"/>
            <p:cNvSpPr txBox="1">
              <a:spLocks noChangeArrowheads="1"/>
            </p:cNvSpPr>
            <p:nvPr/>
          </p:nvSpPr>
          <p:spPr bwMode="auto">
            <a:xfrm>
              <a:off x="428625" y="1383564"/>
              <a:ext cx="828675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        Piketleri tangenslerden öwrümiň egrisine çykarmak</a:t>
              </a:r>
              <a:endParaRPr lang="en-US" altLang="ru-RU" sz="2400"/>
            </a:p>
            <a:p>
              <a:pPr eaLnBrk="1" hangingPunct="1"/>
              <a:r>
                <a:rPr lang="tk-TM" altLang="ru-RU" sz="2400"/>
                <a:t>Öwrüm egrisiniň bölüşdiriş işi geçirilende göniburçly koordinatalar usuly boýunça çykarylýar. </a:t>
              </a:r>
              <a:r>
                <a:rPr lang="en-US" altLang="ru-RU" sz="2400"/>
                <a:t>X- tangens, </a:t>
              </a:r>
              <a:r>
                <a:rPr lang="tk-TM" altLang="ru-RU" sz="2400"/>
                <a:t>Y- tangensleriň perpendikulýary</a:t>
              </a:r>
              <a:endParaRPr lang="ru-RU" altLang="ru-RU" sz="2400"/>
            </a:p>
          </p:txBody>
        </p:sp>
        <p:grpSp>
          <p:nvGrpSpPr>
            <p:cNvPr id="29700" name="Группа 5"/>
            <p:cNvGrpSpPr>
              <a:grpSpLocks/>
            </p:cNvGrpSpPr>
            <p:nvPr/>
          </p:nvGrpSpPr>
          <p:grpSpPr bwMode="auto">
            <a:xfrm>
              <a:off x="2000250" y="2357438"/>
              <a:ext cx="4375150" cy="5072062"/>
              <a:chOff x="2000250" y="2357438"/>
              <a:chExt cx="4375150" cy="5072062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 rot="10800000" flipV="1">
                <a:off x="2000250" y="2356820"/>
                <a:ext cx="3643312" cy="194016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4214812" y="3142729"/>
                <a:ext cx="2160588" cy="115266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2361180" y="5567930"/>
                <a:ext cx="3708851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Полилиния 9"/>
              <p:cNvSpPr/>
              <p:nvPr/>
            </p:nvSpPr>
            <p:spPr>
              <a:xfrm>
                <a:off x="2487612" y="3696833"/>
                <a:ext cx="3492500" cy="398511"/>
              </a:xfrm>
              <a:custGeom>
                <a:avLst/>
                <a:gdLst>
                  <a:gd name="connsiteX0" fmla="*/ 0 w 3493008"/>
                  <a:gd name="connsiteY0" fmla="*/ 362712 h 399288"/>
                  <a:gd name="connsiteX1" fmla="*/ 768096 w 3493008"/>
                  <a:gd name="connsiteY1" fmla="*/ 124968 h 399288"/>
                  <a:gd name="connsiteX2" fmla="*/ 1371600 w 3493008"/>
                  <a:gd name="connsiteY2" fmla="*/ 15240 h 399288"/>
                  <a:gd name="connsiteX3" fmla="*/ 2121408 w 3493008"/>
                  <a:gd name="connsiteY3" fmla="*/ 33528 h 399288"/>
                  <a:gd name="connsiteX4" fmla="*/ 2871216 w 3493008"/>
                  <a:gd name="connsiteY4" fmla="*/ 198120 h 399288"/>
                  <a:gd name="connsiteX5" fmla="*/ 3493008 w 3493008"/>
                  <a:gd name="connsiteY5" fmla="*/ 399288 h 399288"/>
                  <a:gd name="connsiteX6" fmla="*/ 3493008 w 3493008"/>
                  <a:gd name="connsiteY6" fmla="*/ 399288 h 39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3008" h="399288">
                    <a:moveTo>
                      <a:pt x="0" y="362712"/>
                    </a:moveTo>
                    <a:cubicBezTo>
                      <a:pt x="269748" y="272796"/>
                      <a:pt x="539496" y="182880"/>
                      <a:pt x="768096" y="124968"/>
                    </a:cubicBezTo>
                    <a:cubicBezTo>
                      <a:pt x="996696" y="67056"/>
                      <a:pt x="1146048" y="30480"/>
                      <a:pt x="1371600" y="15240"/>
                    </a:cubicBezTo>
                    <a:cubicBezTo>
                      <a:pt x="1597152" y="0"/>
                      <a:pt x="1871472" y="3048"/>
                      <a:pt x="2121408" y="33528"/>
                    </a:cubicBezTo>
                    <a:cubicBezTo>
                      <a:pt x="2371344" y="64008"/>
                      <a:pt x="2642616" y="137160"/>
                      <a:pt x="2871216" y="198120"/>
                    </a:cubicBezTo>
                    <a:cubicBezTo>
                      <a:pt x="3099816" y="259080"/>
                      <a:pt x="3493008" y="399288"/>
                      <a:pt x="3493008" y="399288"/>
                    </a:cubicBezTo>
                    <a:lnTo>
                      <a:pt x="3493008" y="399288"/>
                    </a:lnTo>
                  </a:path>
                </a:pathLst>
              </a:cu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1" name="Прямая соединительная линия 10"/>
              <p:cNvCxnSpPr>
                <a:stCxn id="10" idx="0"/>
              </p:cNvCxnSpPr>
              <p:nvPr/>
            </p:nvCxnSpPr>
            <p:spPr>
              <a:xfrm>
                <a:off x="2487612" y="4058827"/>
                <a:ext cx="1727200" cy="33706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>
                <a:stCxn id="10" idx="5"/>
              </p:cNvCxnSpPr>
              <p:nvPr/>
            </p:nvCxnSpPr>
            <p:spPr>
              <a:xfrm flipH="1">
                <a:off x="4214812" y="4095344"/>
                <a:ext cx="1765300" cy="33341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 flipH="1" flipV="1">
                <a:off x="3907594" y="3376913"/>
                <a:ext cx="61285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3"/>
          <p:cNvGrpSpPr>
            <a:grpSpLocks/>
          </p:cNvGrpSpPr>
          <p:nvPr/>
        </p:nvGrpSpPr>
        <p:grpSpPr bwMode="auto">
          <a:xfrm>
            <a:off x="1674813" y="1084263"/>
            <a:ext cx="4935537" cy="5072062"/>
            <a:chOff x="1439863" y="2357438"/>
            <a:chExt cx="4935537" cy="507206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10800000" flipV="1">
              <a:off x="2000250" y="2357438"/>
              <a:ext cx="3643313" cy="193992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214813" y="3143250"/>
              <a:ext cx="2160587" cy="115252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2361407" y="5568156"/>
              <a:ext cx="3708400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олилиния 7"/>
            <p:cNvSpPr/>
            <p:nvPr/>
          </p:nvSpPr>
          <p:spPr>
            <a:xfrm>
              <a:off x="2487613" y="3697288"/>
              <a:ext cx="3492500" cy="398462"/>
            </a:xfrm>
            <a:custGeom>
              <a:avLst/>
              <a:gdLst>
                <a:gd name="connsiteX0" fmla="*/ 0 w 3493008"/>
                <a:gd name="connsiteY0" fmla="*/ 362712 h 399288"/>
                <a:gd name="connsiteX1" fmla="*/ 768096 w 3493008"/>
                <a:gd name="connsiteY1" fmla="*/ 124968 h 399288"/>
                <a:gd name="connsiteX2" fmla="*/ 1371600 w 3493008"/>
                <a:gd name="connsiteY2" fmla="*/ 15240 h 399288"/>
                <a:gd name="connsiteX3" fmla="*/ 2121408 w 3493008"/>
                <a:gd name="connsiteY3" fmla="*/ 33528 h 399288"/>
                <a:gd name="connsiteX4" fmla="*/ 2871216 w 3493008"/>
                <a:gd name="connsiteY4" fmla="*/ 198120 h 399288"/>
                <a:gd name="connsiteX5" fmla="*/ 3493008 w 3493008"/>
                <a:gd name="connsiteY5" fmla="*/ 399288 h 399288"/>
                <a:gd name="connsiteX6" fmla="*/ 3493008 w 3493008"/>
                <a:gd name="connsiteY6" fmla="*/ 399288 h 39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3008" h="399288">
                  <a:moveTo>
                    <a:pt x="0" y="362712"/>
                  </a:moveTo>
                  <a:cubicBezTo>
                    <a:pt x="269748" y="272796"/>
                    <a:pt x="539496" y="182880"/>
                    <a:pt x="768096" y="124968"/>
                  </a:cubicBezTo>
                  <a:cubicBezTo>
                    <a:pt x="996696" y="67056"/>
                    <a:pt x="1146048" y="30480"/>
                    <a:pt x="1371600" y="15240"/>
                  </a:cubicBezTo>
                  <a:cubicBezTo>
                    <a:pt x="1597152" y="0"/>
                    <a:pt x="1871472" y="3048"/>
                    <a:pt x="2121408" y="33528"/>
                  </a:cubicBezTo>
                  <a:cubicBezTo>
                    <a:pt x="2371344" y="64008"/>
                    <a:pt x="2642616" y="137160"/>
                    <a:pt x="2871216" y="198120"/>
                  </a:cubicBezTo>
                  <a:cubicBezTo>
                    <a:pt x="3099816" y="259080"/>
                    <a:pt x="3493008" y="399288"/>
                    <a:pt x="3493008" y="399288"/>
                  </a:cubicBezTo>
                  <a:lnTo>
                    <a:pt x="3493008" y="399288"/>
                  </a:lnTo>
                </a:path>
              </a:pathLst>
            </a:cu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9" name="Прямая соединительная линия 8"/>
            <p:cNvCxnSpPr>
              <a:stCxn id="8" idx="0"/>
            </p:cNvCxnSpPr>
            <p:nvPr/>
          </p:nvCxnSpPr>
          <p:spPr>
            <a:xfrm>
              <a:off x="2487613" y="4059238"/>
              <a:ext cx="1727200" cy="33702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8" idx="5"/>
            </p:cNvCxnSpPr>
            <p:nvPr/>
          </p:nvCxnSpPr>
          <p:spPr>
            <a:xfrm flipH="1">
              <a:off x="4214813" y="4095750"/>
              <a:ext cx="1765300" cy="3333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Левая фигурная скобка 11"/>
            <p:cNvSpPr/>
            <p:nvPr/>
          </p:nvSpPr>
          <p:spPr>
            <a:xfrm rot="3604461">
              <a:off x="2686050" y="2241550"/>
              <a:ext cx="857250" cy="19431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30" name="TextBox 10"/>
            <p:cNvSpPr txBox="1">
              <a:spLocks noChangeArrowheads="1"/>
            </p:cNvSpPr>
            <p:nvPr/>
          </p:nvSpPr>
          <p:spPr bwMode="auto">
            <a:xfrm rot="-1730440">
              <a:off x="2330450" y="2444750"/>
              <a:ext cx="10715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    Т</a:t>
              </a:r>
            </a:p>
          </p:txBody>
        </p:sp>
        <p:sp>
          <p:nvSpPr>
            <p:cNvPr id="14" name="Дуга 13"/>
            <p:cNvSpPr/>
            <p:nvPr/>
          </p:nvSpPr>
          <p:spPr>
            <a:xfrm rot="2867160">
              <a:off x="3868737" y="2368551"/>
              <a:ext cx="1439863" cy="1439862"/>
            </a:xfrm>
            <a:prstGeom prst="arc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32" name="TextBox 13"/>
            <p:cNvSpPr txBox="1">
              <a:spLocks noChangeArrowheads="1"/>
            </p:cNvSpPr>
            <p:nvPr/>
          </p:nvSpPr>
          <p:spPr bwMode="auto">
            <a:xfrm>
              <a:off x="4500563" y="2928938"/>
              <a:ext cx="9286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  </a:t>
              </a:r>
              <a:r>
                <a:rPr lang="el-GR" altLang="ru-RU" sz="2400"/>
                <a:t>φ</a:t>
              </a:r>
              <a:endParaRPr lang="ru-RU" altLang="ru-RU" sz="2400"/>
            </a:p>
          </p:txBody>
        </p:sp>
        <p:sp>
          <p:nvSpPr>
            <p:cNvPr id="30733" name="TextBox 14"/>
            <p:cNvSpPr txBox="1">
              <a:spLocks noChangeArrowheads="1"/>
            </p:cNvSpPr>
            <p:nvPr/>
          </p:nvSpPr>
          <p:spPr bwMode="auto">
            <a:xfrm>
              <a:off x="4000500" y="5857875"/>
              <a:ext cx="10001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/>
                <a:t>R</a:t>
              </a:r>
              <a:endParaRPr lang="ru-RU" altLang="ru-RU" sz="240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86250" y="6072188"/>
              <a:ext cx="500063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10800000" flipV="1">
              <a:off x="3643313" y="6072188"/>
              <a:ext cx="500062" cy="2143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Дуга 18"/>
            <p:cNvSpPr/>
            <p:nvPr/>
          </p:nvSpPr>
          <p:spPr>
            <a:xfrm rot="3477603">
              <a:off x="1618457" y="3098006"/>
              <a:ext cx="1714500" cy="2071687"/>
            </a:xfrm>
            <a:prstGeom prst="arc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37" name="TextBox 24"/>
            <p:cNvSpPr txBox="1">
              <a:spLocks noChangeArrowheads="1"/>
            </p:cNvSpPr>
            <p:nvPr/>
          </p:nvSpPr>
          <p:spPr bwMode="auto">
            <a:xfrm>
              <a:off x="2571750" y="4071938"/>
              <a:ext cx="10715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/>
                <a:t>  90°</a:t>
              </a:r>
              <a:endParaRPr lang="ru-RU" altLang="ru-RU" sz="2400"/>
            </a:p>
          </p:txBody>
        </p:sp>
        <p:sp>
          <p:nvSpPr>
            <p:cNvPr id="30738" name="TextBox 25"/>
            <p:cNvSpPr txBox="1">
              <a:spLocks noChangeArrowheads="1"/>
            </p:cNvSpPr>
            <p:nvPr/>
          </p:nvSpPr>
          <p:spPr bwMode="auto">
            <a:xfrm>
              <a:off x="3857625" y="2428875"/>
              <a:ext cx="857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/>
                <a:t> </a:t>
              </a:r>
              <a:r>
                <a:rPr lang="ru-RU" altLang="ru-RU" sz="2400"/>
                <a:t>BD</a:t>
              </a:r>
            </a:p>
          </p:txBody>
        </p:sp>
        <p:sp>
          <p:nvSpPr>
            <p:cNvPr id="30739" name="TextBox 26"/>
            <p:cNvSpPr txBox="1">
              <a:spLocks noChangeArrowheads="1"/>
            </p:cNvSpPr>
            <p:nvPr/>
          </p:nvSpPr>
          <p:spPr bwMode="auto">
            <a:xfrm rot="-1717516">
              <a:off x="2928938" y="3143250"/>
              <a:ext cx="7858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  Х</a:t>
              </a:r>
            </a:p>
          </p:txBody>
        </p:sp>
        <p:sp>
          <p:nvSpPr>
            <p:cNvPr id="30740" name="TextBox 27"/>
            <p:cNvSpPr txBox="1">
              <a:spLocks noChangeArrowheads="1"/>
            </p:cNvSpPr>
            <p:nvPr/>
          </p:nvSpPr>
          <p:spPr bwMode="auto">
            <a:xfrm rot="3779512">
              <a:off x="2982913" y="5384800"/>
              <a:ext cx="928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/>
                <a:t>Y</a:t>
              </a:r>
              <a:endParaRPr lang="ru-RU" alt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3928269" y="3428206"/>
              <a:ext cx="5715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Группа 3"/>
          <p:cNvGrpSpPr>
            <a:grpSpLocks/>
          </p:cNvGrpSpPr>
          <p:nvPr/>
        </p:nvGrpSpPr>
        <p:grpSpPr bwMode="auto">
          <a:xfrm>
            <a:off x="1233488" y="1052513"/>
            <a:ext cx="5715000" cy="5286375"/>
            <a:chOff x="1143000" y="2143125"/>
            <a:chExt cx="5715000" cy="528637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10800000" flipV="1">
              <a:off x="2000250" y="2357437"/>
              <a:ext cx="3643312" cy="193992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214812" y="3143250"/>
              <a:ext cx="2160588" cy="115252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2361406" y="5568156"/>
              <a:ext cx="37084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олилиния 7"/>
            <p:cNvSpPr/>
            <p:nvPr/>
          </p:nvSpPr>
          <p:spPr>
            <a:xfrm>
              <a:off x="2487612" y="3697287"/>
              <a:ext cx="3492500" cy="398463"/>
            </a:xfrm>
            <a:custGeom>
              <a:avLst/>
              <a:gdLst>
                <a:gd name="connsiteX0" fmla="*/ 0 w 3493008"/>
                <a:gd name="connsiteY0" fmla="*/ 362712 h 399288"/>
                <a:gd name="connsiteX1" fmla="*/ 768096 w 3493008"/>
                <a:gd name="connsiteY1" fmla="*/ 124968 h 399288"/>
                <a:gd name="connsiteX2" fmla="*/ 1371600 w 3493008"/>
                <a:gd name="connsiteY2" fmla="*/ 15240 h 399288"/>
                <a:gd name="connsiteX3" fmla="*/ 2121408 w 3493008"/>
                <a:gd name="connsiteY3" fmla="*/ 33528 h 399288"/>
                <a:gd name="connsiteX4" fmla="*/ 2871216 w 3493008"/>
                <a:gd name="connsiteY4" fmla="*/ 198120 h 399288"/>
                <a:gd name="connsiteX5" fmla="*/ 3493008 w 3493008"/>
                <a:gd name="connsiteY5" fmla="*/ 399288 h 399288"/>
                <a:gd name="connsiteX6" fmla="*/ 3493008 w 3493008"/>
                <a:gd name="connsiteY6" fmla="*/ 399288 h 39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3008" h="399288">
                  <a:moveTo>
                    <a:pt x="0" y="362712"/>
                  </a:moveTo>
                  <a:cubicBezTo>
                    <a:pt x="269748" y="272796"/>
                    <a:pt x="539496" y="182880"/>
                    <a:pt x="768096" y="124968"/>
                  </a:cubicBezTo>
                  <a:cubicBezTo>
                    <a:pt x="996696" y="67056"/>
                    <a:pt x="1146048" y="30480"/>
                    <a:pt x="1371600" y="15240"/>
                  </a:cubicBezTo>
                  <a:cubicBezTo>
                    <a:pt x="1597152" y="0"/>
                    <a:pt x="1871472" y="3048"/>
                    <a:pt x="2121408" y="33528"/>
                  </a:cubicBezTo>
                  <a:cubicBezTo>
                    <a:pt x="2371344" y="64008"/>
                    <a:pt x="2642616" y="137160"/>
                    <a:pt x="2871216" y="198120"/>
                  </a:cubicBezTo>
                  <a:cubicBezTo>
                    <a:pt x="3099816" y="259080"/>
                    <a:pt x="3493008" y="399288"/>
                    <a:pt x="3493008" y="399288"/>
                  </a:cubicBezTo>
                  <a:lnTo>
                    <a:pt x="3493008" y="399288"/>
                  </a:lnTo>
                </a:path>
              </a:pathLst>
            </a:cu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9" name="Прямая соединительная линия 8"/>
            <p:cNvCxnSpPr>
              <a:stCxn id="8" idx="0"/>
            </p:cNvCxnSpPr>
            <p:nvPr/>
          </p:nvCxnSpPr>
          <p:spPr>
            <a:xfrm>
              <a:off x="2487612" y="4059237"/>
              <a:ext cx="1727200" cy="33702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8" idx="5"/>
            </p:cNvCxnSpPr>
            <p:nvPr/>
          </p:nvCxnSpPr>
          <p:spPr>
            <a:xfrm flipH="1">
              <a:off x="4214812" y="4095750"/>
              <a:ext cx="1765300" cy="3333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 flipH="1" flipV="1">
              <a:off x="3907631" y="3377406"/>
              <a:ext cx="61277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2571750" y="3857625"/>
              <a:ext cx="107950" cy="107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786187" y="3214687"/>
              <a:ext cx="107950" cy="107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57812" y="3714750"/>
              <a:ext cx="107950" cy="107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757" name="TextBox 14"/>
            <p:cNvSpPr txBox="1">
              <a:spLocks noChangeArrowheads="1"/>
            </p:cNvSpPr>
            <p:nvPr/>
          </p:nvSpPr>
          <p:spPr bwMode="auto">
            <a:xfrm rot="-1799881">
              <a:off x="2109788" y="3498850"/>
              <a:ext cx="857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PK3</a:t>
              </a:r>
            </a:p>
          </p:txBody>
        </p:sp>
        <p:sp>
          <p:nvSpPr>
            <p:cNvPr id="31758" name="TextBox 15"/>
            <p:cNvSpPr txBox="1">
              <a:spLocks noChangeArrowheads="1"/>
            </p:cNvSpPr>
            <p:nvPr/>
          </p:nvSpPr>
          <p:spPr bwMode="auto">
            <a:xfrm rot="-1539648">
              <a:off x="3381375" y="2728913"/>
              <a:ext cx="1143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PK4</a:t>
              </a:r>
            </a:p>
          </p:txBody>
        </p:sp>
        <p:sp>
          <p:nvSpPr>
            <p:cNvPr id="31759" name="TextBox 16"/>
            <p:cNvSpPr txBox="1">
              <a:spLocks noChangeArrowheads="1"/>
            </p:cNvSpPr>
            <p:nvPr/>
          </p:nvSpPr>
          <p:spPr bwMode="auto">
            <a:xfrm rot="1668272">
              <a:off x="5138738" y="3559175"/>
              <a:ext cx="1571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PK5</a:t>
              </a:r>
            </a:p>
          </p:txBody>
        </p:sp>
        <p:sp>
          <p:nvSpPr>
            <p:cNvPr id="31760" name="TextBox 17"/>
            <p:cNvSpPr txBox="1">
              <a:spLocks noChangeArrowheads="1"/>
            </p:cNvSpPr>
            <p:nvPr/>
          </p:nvSpPr>
          <p:spPr bwMode="auto">
            <a:xfrm>
              <a:off x="2143125" y="4214813"/>
              <a:ext cx="7143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EB</a:t>
              </a:r>
            </a:p>
          </p:txBody>
        </p:sp>
        <p:sp>
          <p:nvSpPr>
            <p:cNvPr id="31761" name="TextBox 18"/>
            <p:cNvSpPr txBox="1">
              <a:spLocks noChangeArrowheads="1"/>
            </p:cNvSpPr>
            <p:nvPr/>
          </p:nvSpPr>
          <p:spPr bwMode="auto">
            <a:xfrm>
              <a:off x="5857875" y="4214813"/>
              <a:ext cx="10001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EA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571750" y="3929062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0"/>
            <p:cNvCxnSpPr>
              <a:stCxn id="20" idx="5"/>
            </p:cNvCxnSpPr>
            <p:nvPr/>
          </p:nvCxnSpPr>
          <p:spPr>
            <a:xfrm rot="16200000" flipH="1">
              <a:off x="1735137" y="4949825"/>
              <a:ext cx="3408363" cy="1550987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2643187" y="4857750"/>
              <a:ext cx="214313" cy="1428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10800000" flipV="1">
              <a:off x="3000375" y="4572000"/>
              <a:ext cx="285750" cy="1428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6" name="TextBox 32"/>
            <p:cNvSpPr txBox="1">
              <a:spLocks noChangeArrowheads="1"/>
            </p:cNvSpPr>
            <p:nvPr/>
          </p:nvSpPr>
          <p:spPr bwMode="auto">
            <a:xfrm>
              <a:off x="2786063" y="4714875"/>
              <a:ext cx="647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/>
                <a:t>Θ</a:t>
              </a:r>
              <a:r>
                <a:rPr lang="en-US" altLang="ru-RU"/>
                <a:t>1</a:t>
              </a:r>
              <a:endParaRPr lang="ru-RU" altLang="ru-RU"/>
            </a:p>
          </p:txBody>
        </p:sp>
        <p:sp>
          <p:nvSpPr>
            <p:cNvPr id="25" name="Правая фигурная скобка 24"/>
            <p:cNvSpPr/>
            <p:nvPr/>
          </p:nvSpPr>
          <p:spPr>
            <a:xfrm rot="14554471">
              <a:off x="2236787" y="2436812"/>
              <a:ext cx="1285875" cy="147637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768" name="TextBox 27"/>
            <p:cNvSpPr txBox="1">
              <a:spLocks noChangeArrowheads="1"/>
            </p:cNvSpPr>
            <p:nvPr/>
          </p:nvSpPr>
          <p:spPr bwMode="auto">
            <a:xfrm>
              <a:off x="2143125" y="2143125"/>
              <a:ext cx="9286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   Х2 </a:t>
              </a:r>
            </a:p>
          </p:txBody>
        </p:sp>
        <p:sp>
          <p:nvSpPr>
            <p:cNvPr id="27" name="Левая фигурная скобка 26"/>
            <p:cNvSpPr/>
            <p:nvPr/>
          </p:nvSpPr>
          <p:spPr>
            <a:xfrm rot="20107139">
              <a:off x="1600200" y="4265612"/>
              <a:ext cx="1000125" cy="36036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770" name="TextBox 33"/>
            <p:cNvSpPr txBox="1">
              <a:spLocks noChangeArrowheads="1"/>
            </p:cNvSpPr>
            <p:nvPr/>
          </p:nvSpPr>
          <p:spPr bwMode="auto">
            <a:xfrm>
              <a:off x="1143000" y="4500563"/>
              <a:ext cx="6429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/>
                <a:t>Y2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27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" r="18665"/>
          <a:stretch>
            <a:fillRect/>
          </a:stretch>
        </p:blipFill>
        <p:spPr>
          <a:xfrm>
            <a:off x="395288" y="2581274"/>
            <a:ext cx="8168704" cy="3295997"/>
          </a:xfrm>
        </p:spPr>
      </p:pic>
      <p:sp>
        <p:nvSpPr>
          <p:cNvPr id="5" name="Полилиния 4"/>
          <p:cNvSpPr/>
          <p:nvPr/>
        </p:nvSpPr>
        <p:spPr>
          <a:xfrm>
            <a:off x="542925" y="3022600"/>
            <a:ext cx="2035175" cy="766763"/>
          </a:xfrm>
          <a:custGeom>
            <a:avLst/>
            <a:gdLst>
              <a:gd name="connsiteX0" fmla="*/ 0 w 2035277"/>
              <a:gd name="connsiteY0" fmla="*/ 766916 h 766916"/>
              <a:gd name="connsiteX1" fmla="*/ 1061883 w 2035277"/>
              <a:gd name="connsiteY1" fmla="*/ 324465 h 766916"/>
              <a:gd name="connsiteX2" fmla="*/ 2035277 w 2035277"/>
              <a:gd name="connsiteY2" fmla="*/ 0 h 7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5277" h="766916">
                <a:moveTo>
                  <a:pt x="0" y="766916"/>
                </a:moveTo>
                <a:cubicBezTo>
                  <a:pt x="361335" y="609600"/>
                  <a:pt x="722670" y="452284"/>
                  <a:pt x="1061883" y="324465"/>
                </a:cubicBezTo>
                <a:cubicBezTo>
                  <a:pt x="1401096" y="196646"/>
                  <a:pt x="1789471" y="68826"/>
                  <a:pt x="2035277" y="0"/>
                </a:cubicBezTo>
              </a:path>
            </a:pathLst>
          </a:cu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12750" y="2601913"/>
            <a:ext cx="6907213" cy="2987675"/>
          </a:xfrm>
          <a:custGeom>
            <a:avLst/>
            <a:gdLst>
              <a:gd name="connsiteX0" fmla="*/ 0 w 6907442"/>
              <a:gd name="connsiteY0" fmla="*/ 1602130 h 2988479"/>
              <a:gd name="connsiteX1" fmla="*/ 294968 w 6907442"/>
              <a:gd name="connsiteY1" fmla="*/ 1425150 h 2988479"/>
              <a:gd name="connsiteX2" fmla="*/ 294968 w 6907442"/>
              <a:gd name="connsiteY2" fmla="*/ 1425150 h 2988479"/>
              <a:gd name="connsiteX3" fmla="*/ 1696064 w 6907442"/>
              <a:gd name="connsiteY3" fmla="*/ 879459 h 2988479"/>
              <a:gd name="connsiteX4" fmla="*/ 3480619 w 6907442"/>
              <a:gd name="connsiteY4" fmla="*/ 466505 h 2988479"/>
              <a:gd name="connsiteX5" fmla="*/ 4498258 w 6907442"/>
              <a:gd name="connsiteY5" fmla="*/ 260027 h 2988479"/>
              <a:gd name="connsiteX6" fmla="*/ 5869858 w 6907442"/>
              <a:gd name="connsiteY6" fmla="*/ 38801 h 2988479"/>
              <a:gd name="connsiteX7" fmla="*/ 6651522 w 6907442"/>
              <a:gd name="connsiteY7" fmla="*/ 9305 h 2988479"/>
              <a:gd name="connsiteX8" fmla="*/ 6902245 w 6907442"/>
              <a:gd name="connsiteY8" fmla="*/ 142040 h 2988479"/>
              <a:gd name="connsiteX9" fmla="*/ 6769510 w 6907442"/>
              <a:gd name="connsiteY9" fmla="*/ 776221 h 2988479"/>
              <a:gd name="connsiteX10" fmla="*/ 6194322 w 6907442"/>
              <a:gd name="connsiteY10" fmla="*/ 1336659 h 2988479"/>
              <a:gd name="connsiteX11" fmla="*/ 5633884 w 6907442"/>
              <a:gd name="connsiteY11" fmla="*/ 1838105 h 2988479"/>
              <a:gd name="connsiteX12" fmla="*/ 4689987 w 6907442"/>
              <a:gd name="connsiteY12" fmla="*/ 2988479 h 298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07442" h="2988479">
                <a:moveTo>
                  <a:pt x="0" y="1602130"/>
                </a:moveTo>
                <a:lnTo>
                  <a:pt x="294968" y="1425150"/>
                </a:lnTo>
                <a:lnTo>
                  <a:pt x="294968" y="1425150"/>
                </a:lnTo>
                <a:cubicBezTo>
                  <a:pt x="528484" y="1334201"/>
                  <a:pt x="1165122" y="1039233"/>
                  <a:pt x="1696064" y="879459"/>
                </a:cubicBezTo>
                <a:cubicBezTo>
                  <a:pt x="2227006" y="719685"/>
                  <a:pt x="3013587" y="569744"/>
                  <a:pt x="3480619" y="466505"/>
                </a:cubicBezTo>
                <a:cubicBezTo>
                  <a:pt x="3947651" y="363266"/>
                  <a:pt x="4100052" y="331311"/>
                  <a:pt x="4498258" y="260027"/>
                </a:cubicBezTo>
                <a:cubicBezTo>
                  <a:pt x="4896465" y="188743"/>
                  <a:pt x="5510981" y="80588"/>
                  <a:pt x="5869858" y="38801"/>
                </a:cubicBezTo>
                <a:cubicBezTo>
                  <a:pt x="6228735" y="-2986"/>
                  <a:pt x="6479457" y="-7902"/>
                  <a:pt x="6651522" y="9305"/>
                </a:cubicBezTo>
                <a:cubicBezTo>
                  <a:pt x="6823587" y="26512"/>
                  <a:pt x="6882580" y="14221"/>
                  <a:pt x="6902245" y="142040"/>
                </a:cubicBezTo>
                <a:cubicBezTo>
                  <a:pt x="6921910" y="269859"/>
                  <a:pt x="6887497" y="577118"/>
                  <a:pt x="6769510" y="776221"/>
                </a:cubicBezTo>
                <a:cubicBezTo>
                  <a:pt x="6651523" y="975324"/>
                  <a:pt x="6383593" y="1159678"/>
                  <a:pt x="6194322" y="1336659"/>
                </a:cubicBezTo>
                <a:cubicBezTo>
                  <a:pt x="6005051" y="1513640"/>
                  <a:pt x="5884606" y="1562802"/>
                  <a:pt x="5633884" y="1838105"/>
                </a:cubicBezTo>
                <a:cubicBezTo>
                  <a:pt x="5383162" y="2113408"/>
                  <a:pt x="5036574" y="2550943"/>
                  <a:pt x="4689987" y="2988479"/>
                </a:cubicBezTo>
              </a:path>
            </a:pathLst>
          </a:cu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27125" y="765175"/>
            <a:ext cx="7024688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 b="5475"/>
          <a:stretch>
            <a:fillRect/>
          </a:stretch>
        </p:blipFill>
        <p:spPr bwMode="auto">
          <a:xfrm>
            <a:off x="755650" y="333375"/>
            <a:ext cx="7561263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k-TM" dirty="0" smtClean="0"/>
              <a:t>Trassanyň geçmeli ugruny bellemek işleri 2 bölekden durýar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2324100"/>
            <a:ext cx="7273925" cy="384175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k-TM" sz="3200" dirty="0" smtClean="0"/>
              <a:t>Kameral (otag) işleri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k-TM" sz="3200" dirty="0" smtClean="0"/>
              <a:t>Meýdan işleri.</a:t>
            </a:r>
            <a:endParaRPr lang="ru-RU" sz="3200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k-TM" sz="3200" dirty="0" smtClean="0"/>
              <a:t>Trassanyň esasy elementleri – onuň plany we profili.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k-TM" altLang="ru-RU" sz="4400" b="1" smtClean="0"/>
              <a:t>Kameral (otag) işleri</a:t>
            </a:r>
            <a:endParaRPr lang="ru-RU" altLang="ru-RU" sz="4400" b="1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042988" y="2324100"/>
            <a:ext cx="7273925" cy="37687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Trassanyň geçmeli ugruny bellemek işleriniň başky tapgyrynda 1:25000 we 1:50000 masştably topografik kartalardan peýdalanýarlar. </a:t>
            </a:r>
          </a:p>
          <a:p>
            <a:pPr eaLnBrk="1" hangingPunct="1"/>
            <a:r>
              <a:rPr lang="ru-RU" altLang="ru-RU" sz="2800" smtClean="0"/>
              <a:t>Daglyk ýa-da depelikler agdyklyk edýän ýerlerde trassa rugsat edilýän ýapgytlygy bolan çyzyklar arkaly geçirilýär.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052513"/>
            <a:ext cx="7777162" cy="10810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k-TM" dirty="0" smtClean="0"/>
              <a:t>Berlen ýapgytlygyň kesimini gurmak</a:t>
            </a: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28850"/>
            <a:ext cx="7129463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11267" name="Группа 3"/>
          <p:cNvGrpSpPr>
            <a:grpSpLocks/>
          </p:cNvGrpSpPr>
          <p:nvPr/>
        </p:nvGrpSpPr>
        <p:grpSpPr bwMode="auto">
          <a:xfrm>
            <a:off x="2420938" y="2224088"/>
            <a:ext cx="3927475" cy="4084637"/>
            <a:chOff x="2287588" y="3357563"/>
            <a:chExt cx="3927475" cy="4084637"/>
          </a:xfrm>
        </p:grpSpPr>
        <p:sp>
          <p:nvSpPr>
            <p:cNvPr id="5" name="Полилиния 4"/>
            <p:cNvSpPr/>
            <p:nvPr/>
          </p:nvSpPr>
          <p:spPr>
            <a:xfrm>
              <a:off x="2305050" y="3635375"/>
              <a:ext cx="3635375" cy="3292475"/>
            </a:xfrm>
            <a:custGeom>
              <a:avLst/>
              <a:gdLst>
                <a:gd name="connsiteX0" fmla="*/ 0 w 3692017"/>
                <a:gd name="connsiteY0" fmla="*/ 318655 h 2507673"/>
                <a:gd name="connsiteX1" fmla="*/ 55418 w 3692017"/>
                <a:gd name="connsiteY1" fmla="*/ 290946 h 2507673"/>
                <a:gd name="connsiteX2" fmla="*/ 96982 w 3692017"/>
                <a:gd name="connsiteY2" fmla="*/ 263236 h 2507673"/>
                <a:gd name="connsiteX3" fmla="*/ 235527 w 3692017"/>
                <a:gd name="connsiteY3" fmla="*/ 221673 h 2507673"/>
                <a:gd name="connsiteX4" fmla="*/ 263237 w 3692017"/>
                <a:gd name="connsiteY4" fmla="*/ 193964 h 2507673"/>
                <a:gd name="connsiteX5" fmla="*/ 318655 w 3692017"/>
                <a:gd name="connsiteY5" fmla="*/ 180109 h 2507673"/>
                <a:gd name="connsiteX6" fmla="*/ 360218 w 3692017"/>
                <a:gd name="connsiteY6" fmla="*/ 166255 h 2507673"/>
                <a:gd name="connsiteX7" fmla="*/ 429491 w 3692017"/>
                <a:gd name="connsiteY7" fmla="*/ 138546 h 2507673"/>
                <a:gd name="connsiteX8" fmla="*/ 498764 w 3692017"/>
                <a:gd name="connsiteY8" fmla="*/ 124691 h 2507673"/>
                <a:gd name="connsiteX9" fmla="*/ 609600 w 3692017"/>
                <a:gd name="connsiteY9" fmla="*/ 96982 h 2507673"/>
                <a:gd name="connsiteX10" fmla="*/ 872837 w 3692017"/>
                <a:gd name="connsiteY10" fmla="*/ 69273 h 2507673"/>
                <a:gd name="connsiteX11" fmla="*/ 1468582 w 3692017"/>
                <a:gd name="connsiteY11" fmla="*/ 55418 h 2507673"/>
                <a:gd name="connsiteX12" fmla="*/ 1704109 w 3692017"/>
                <a:gd name="connsiteY12" fmla="*/ 41564 h 2507673"/>
                <a:gd name="connsiteX13" fmla="*/ 2632364 w 3692017"/>
                <a:gd name="connsiteY13" fmla="*/ 27709 h 2507673"/>
                <a:gd name="connsiteX14" fmla="*/ 2826327 w 3692017"/>
                <a:gd name="connsiteY14" fmla="*/ 0 h 2507673"/>
                <a:gd name="connsiteX15" fmla="*/ 2992582 w 3692017"/>
                <a:gd name="connsiteY15" fmla="*/ 13855 h 2507673"/>
                <a:gd name="connsiteX16" fmla="*/ 3089564 w 3692017"/>
                <a:gd name="connsiteY16" fmla="*/ 69273 h 2507673"/>
                <a:gd name="connsiteX17" fmla="*/ 3144982 w 3692017"/>
                <a:gd name="connsiteY17" fmla="*/ 96982 h 2507673"/>
                <a:gd name="connsiteX18" fmla="*/ 3228109 w 3692017"/>
                <a:gd name="connsiteY18" fmla="*/ 152400 h 2507673"/>
                <a:gd name="connsiteX19" fmla="*/ 3269673 w 3692017"/>
                <a:gd name="connsiteY19" fmla="*/ 180109 h 2507673"/>
                <a:gd name="connsiteX20" fmla="*/ 3380509 w 3692017"/>
                <a:gd name="connsiteY20" fmla="*/ 263236 h 2507673"/>
                <a:gd name="connsiteX21" fmla="*/ 3435927 w 3692017"/>
                <a:gd name="connsiteY21" fmla="*/ 290946 h 2507673"/>
                <a:gd name="connsiteX22" fmla="*/ 3463637 w 3692017"/>
                <a:gd name="connsiteY22" fmla="*/ 318655 h 2507673"/>
                <a:gd name="connsiteX23" fmla="*/ 3505200 w 3692017"/>
                <a:gd name="connsiteY23" fmla="*/ 346364 h 2507673"/>
                <a:gd name="connsiteX24" fmla="*/ 3616037 w 3692017"/>
                <a:gd name="connsiteY24" fmla="*/ 429491 h 2507673"/>
                <a:gd name="connsiteX25" fmla="*/ 3643746 w 3692017"/>
                <a:gd name="connsiteY25" fmla="*/ 471055 h 2507673"/>
                <a:gd name="connsiteX26" fmla="*/ 3685309 w 3692017"/>
                <a:gd name="connsiteY26" fmla="*/ 512618 h 2507673"/>
                <a:gd name="connsiteX27" fmla="*/ 3657600 w 3692017"/>
                <a:gd name="connsiteY27" fmla="*/ 734291 h 2507673"/>
                <a:gd name="connsiteX28" fmla="*/ 3629891 w 3692017"/>
                <a:gd name="connsiteY28" fmla="*/ 789709 h 2507673"/>
                <a:gd name="connsiteX29" fmla="*/ 3588327 w 3692017"/>
                <a:gd name="connsiteY29" fmla="*/ 858982 h 2507673"/>
                <a:gd name="connsiteX30" fmla="*/ 3574473 w 3692017"/>
                <a:gd name="connsiteY30" fmla="*/ 900546 h 2507673"/>
                <a:gd name="connsiteX31" fmla="*/ 3546764 w 3692017"/>
                <a:gd name="connsiteY31" fmla="*/ 942109 h 2507673"/>
                <a:gd name="connsiteX32" fmla="*/ 3519055 w 3692017"/>
                <a:gd name="connsiteY32" fmla="*/ 997527 h 2507673"/>
                <a:gd name="connsiteX33" fmla="*/ 3491346 w 3692017"/>
                <a:gd name="connsiteY33" fmla="*/ 1039091 h 2507673"/>
                <a:gd name="connsiteX34" fmla="*/ 3463637 w 3692017"/>
                <a:gd name="connsiteY34" fmla="*/ 1094509 h 2507673"/>
                <a:gd name="connsiteX35" fmla="*/ 3449782 w 3692017"/>
                <a:gd name="connsiteY35" fmla="*/ 1136073 h 2507673"/>
                <a:gd name="connsiteX36" fmla="*/ 3394364 w 3692017"/>
                <a:gd name="connsiteY36" fmla="*/ 1205346 h 2507673"/>
                <a:gd name="connsiteX37" fmla="*/ 3352800 w 3692017"/>
                <a:gd name="connsiteY37" fmla="*/ 1288473 h 2507673"/>
                <a:gd name="connsiteX38" fmla="*/ 3311237 w 3692017"/>
                <a:gd name="connsiteY38" fmla="*/ 1343891 h 2507673"/>
                <a:gd name="connsiteX39" fmla="*/ 3283527 w 3692017"/>
                <a:gd name="connsiteY39" fmla="*/ 1385455 h 2507673"/>
                <a:gd name="connsiteX40" fmla="*/ 3214255 w 3692017"/>
                <a:gd name="connsiteY40" fmla="*/ 1510146 h 2507673"/>
                <a:gd name="connsiteX41" fmla="*/ 3144982 w 3692017"/>
                <a:gd name="connsiteY41" fmla="*/ 1607127 h 2507673"/>
                <a:gd name="connsiteX42" fmla="*/ 3089564 w 3692017"/>
                <a:gd name="connsiteY42" fmla="*/ 1690255 h 2507673"/>
                <a:gd name="connsiteX43" fmla="*/ 3048000 w 3692017"/>
                <a:gd name="connsiteY43" fmla="*/ 1731818 h 2507673"/>
                <a:gd name="connsiteX44" fmla="*/ 2964873 w 3692017"/>
                <a:gd name="connsiteY44" fmla="*/ 1884218 h 2507673"/>
                <a:gd name="connsiteX45" fmla="*/ 2937164 w 3692017"/>
                <a:gd name="connsiteY45" fmla="*/ 1939636 h 2507673"/>
                <a:gd name="connsiteX46" fmla="*/ 2895600 w 3692017"/>
                <a:gd name="connsiteY46" fmla="*/ 1981200 h 2507673"/>
                <a:gd name="connsiteX47" fmla="*/ 2826327 w 3692017"/>
                <a:gd name="connsiteY47" fmla="*/ 2064327 h 2507673"/>
                <a:gd name="connsiteX48" fmla="*/ 2784764 w 3692017"/>
                <a:gd name="connsiteY48" fmla="*/ 2092036 h 2507673"/>
                <a:gd name="connsiteX49" fmla="*/ 2757055 w 3692017"/>
                <a:gd name="connsiteY49" fmla="*/ 2119746 h 2507673"/>
                <a:gd name="connsiteX50" fmla="*/ 2701637 w 3692017"/>
                <a:gd name="connsiteY50" fmla="*/ 2161309 h 2507673"/>
                <a:gd name="connsiteX51" fmla="*/ 2590800 w 3692017"/>
                <a:gd name="connsiteY51" fmla="*/ 2272146 h 2507673"/>
                <a:gd name="connsiteX52" fmla="*/ 2549237 w 3692017"/>
                <a:gd name="connsiteY52" fmla="*/ 2313709 h 2507673"/>
                <a:gd name="connsiteX53" fmla="*/ 2507673 w 3692017"/>
                <a:gd name="connsiteY53" fmla="*/ 2341418 h 2507673"/>
                <a:gd name="connsiteX54" fmla="*/ 2424546 w 3692017"/>
                <a:gd name="connsiteY54" fmla="*/ 2396836 h 2507673"/>
                <a:gd name="connsiteX55" fmla="*/ 2382982 w 3692017"/>
                <a:gd name="connsiteY55" fmla="*/ 2424546 h 2507673"/>
                <a:gd name="connsiteX56" fmla="*/ 2272146 w 3692017"/>
                <a:gd name="connsiteY56" fmla="*/ 2452255 h 2507673"/>
                <a:gd name="connsiteX57" fmla="*/ 2230582 w 3692017"/>
                <a:gd name="connsiteY57" fmla="*/ 2466109 h 2507673"/>
                <a:gd name="connsiteX58" fmla="*/ 2175164 w 3692017"/>
                <a:gd name="connsiteY58" fmla="*/ 2507673 h 250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692017" h="2507673">
                  <a:moveTo>
                    <a:pt x="0" y="318655"/>
                  </a:moveTo>
                  <a:cubicBezTo>
                    <a:pt x="18473" y="309419"/>
                    <a:pt x="37486" y="301193"/>
                    <a:pt x="55418" y="290946"/>
                  </a:cubicBezTo>
                  <a:cubicBezTo>
                    <a:pt x="69875" y="282685"/>
                    <a:pt x="81766" y="269999"/>
                    <a:pt x="96982" y="263236"/>
                  </a:cubicBezTo>
                  <a:cubicBezTo>
                    <a:pt x="140351" y="243961"/>
                    <a:pt x="189469" y="233187"/>
                    <a:pt x="235527" y="221673"/>
                  </a:cubicBezTo>
                  <a:cubicBezTo>
                    <a:pt x="244764" y="212437"/>
                    <a:pt x="251554" y="199806"/>
                    <a:pt x="263237" y="193964"/>
                  </a:cubicBezTo>
                  <a:cubicBezTo>
                    <a:pt x="280268" y="185449"/>
                    <a:pt x="300346" y="185340"/>
                    <a:pt x="318655" y="180109"/>
                  </a:cubicBezTo>
                  <a:cubicBezTo>
                    <a:pt x="332697" y="176097"/>
                    <a:pt x="346544" y="171383"/>
                    <a:pt x="360218" y="166255"/>
                  </a:cubicBezTo>
                  <a:cubicBezTo>
                    <a:pt x="383504" y="157523"/>
                    <a:pt x="405670" y="145692"/>
                    <a:pt x="429491" y="138546"/>
                  </a:cubicBezTo>
                  <a:cubicBezTo>
                    <a:pt x="452046" y="131779"/>
                    <a:pt x="475819" y="129986"/>
                    <a:pt x="498764" y="124691"/>
                  </a:cubicBezTo>
                  <a:cubicBezTo>
                    <a:pt x="535871" y="116128"/>
                    <a:pt x="571751" y="101188"/>
                    <a:pt x="609600" y="96982"/>
                  </a:cubicBezTo>
                  <a:lnTo>
                    <a:pt x="872837" y="69273"/>
                  </a:lnTo>
                  <a:cubicBezTo>
                    <a:pt x="1071331" y="61783"/>
                    <a:pt x="1270000" y="60036"/>
                    <a:pt x="1468582" y="55418"/>
                  </a:cubicBezTo>
                  <a:cubicBezTo>
                    <a:pt x="1547091" y="50800"/>
                    <a:pt x="1625487" y="43436"/>
                    <a:pt x="1704109" y="41564"/>
                  </a:cubicBezTo>
                  <a:cubicBezTo>
                    <a:pt x="2013474" y="34198"/>
                    <a:pt x="2323123" y="39162"/>
                    <a:pt x="2632364" y="27709"/>
                  </a:cubicBezTo>
                  <a:cubicBezTo>
                    <a:pt x="2697630" y="25292"/>
                    <a:pt x="2826327" y="0"/>
                    <a:pt x="2826327" y="0"/>
                  </a:cubicBezTo>
                  <a:cubicBezTo>
                    <a:pt x="2881745" y="4618"/>
                    <a:pt x="2937924" y="3607"/>
                    <a:pt x="2992582" y="13855"/>
                  </a:cubicBezTo>
                  <a:cubicBezTo>
                    <a:pt x="3023738" y="19697"/>
                    <a:pt x="3062384" y="53742"/>
                    <a:pt x="3089564" y="69273"/>
                  </a:cubicBezTo>
                  <a:cubicBezTo>
                    <a:pt x="3107496" y="79520"/>
                    <a:pt x="3127272" y="86356"/>
                    <a:pt x="3144982" y="96982"/>
                  </a:cubicBezTo>
                  <a:cubicBezTo>
                    <a:pt x="3173538" y="114116"/>
                    <a:pt x="3200400" y="133927"/>
                    <a:pt x="3228109" y="152400"/>
                  </a:cubicBezTo>
                  <a:cubicBezTo>
                    <a:pt x="3241964" y="161636"/>
                    <a:pt x="3256352" y="170118"/>
                    <a:pt x="3269673" y="180109"/>
                  </a:cubicBezTo>
                  <a:cubicBezTo>
                    <a:pt x="3306618" y="207818"/>
                    <a:pt x="3339203" y="242582"/>
                    <a:pt x="3380509" y="263236"/>
                  </a:cubicBezTo>
                  <a:cubicBezTo>
                    <a:pt x="3398982" y="272473"/>
                    <a:pt x="3418743" y="279490"/>
                    <a:pt x="3435927" y="290946"/>
                  </a:cubicBezTo>
                  <a:cubicBezTo>
                    <a:pt x="3446796" y="298192"/>
                    <a:pt x="3453437" y="310495"/>
                    <a:pt x="3463637" y="318655"/>
                  </a:cubicBezTo>
                  <a:cubicBezTo>
                    <a:pt x="3476639" y="329057"/>
                    <a:pt x="3491734" y="336570"/>
                    <a:pt x="3505200" y="346364"/>
                  </a:cubicBezTo>
                  <a:cubicBezTo>
                    <a:pt x="3542549" y="373527"/>
                    <a:pt x="3616037" y="429491"/>
                    <a:pt x="3616037" y="429491"/>
                  </a:cubicBezTo>
                  <a:cubicBezTo>
                    <a:pt x="3625273" y="443346"/>
                    <a:pt x="3633086" y="458263"/>
                    <a:pt x="3643746" y="471055"/>
                  </a:cubicBezTo>
                  <a:cubicBezTo>
                    <a:pt x="3656289" y="486107"/>
                    <a:pt x="3682879" y="493176"/>
                    <a:pt x="3685309" y="512618"/>
                  </a:cubicBezTo>
                  <a:cubicBezTo>
                    <a:pt x="3692017" y="566282"/>
                    <a:pt x="3685238" y="669803"/>
                    <a:pt x="3657600" y="734291"/>
                  </a:cubicBezTo>
                  <a:cubicBezTo>
                    <a:pt x="3649464" y="753274"/>
                    <a:pt x="3638027" y="770726"/>
                    <a:pt x="3629891" y="789709"/>
                  </a:cubicBezTo>
                  <a:cubicBezTo>
                    <a:pt x="3602913" y="852658"/>
                    <a:pt x="3634408" y="812903"/>
                    <a:pt x="3588327" y="858982"/>
                  </a:cubicBezTo>
                  <a:cubicBezTo>
                    <a:pt x="3583709" y="872837"/>
                    <a:pt x="3581004" y="887484"/>
                    <a:pt x="3574473" y="900546"/>
                  </a:cubicBezTo>
                  <a:cubicBezTo>
                    <a:pt x="3567027" y="915439"/>
                    <a:pt x="3555025" y="927652"/>
                    <a:pt x="3546764" y="942109"/>
                  </a:cubicBezTo>
                  <a:cubicBezTo>
                    <a:pt x="3536517" y="960041"/>
                    <a:pt x="3529302" y="979595"/>
                    <a:pt x="3519055" y="997527"/>
                  </a:cubicBezTo>
                  <a:cubicBezTo>
                    <a:pt x="3510794" y="1011984"/>
                    <a:pt x="3499607" y="1024634"/>
                    <a:pt x="3491346" y="1039091"/>
                  </a:cubicBezTo>
                  <a:cubicBezTo>
                    <a:pt x="3481099" y="1057023"/>
                    <a:pt x="3471773" y="1075526"/>
                    <a:pt x="3463637" y="1094509"/>
                  </a:cubicBezTo>
                  <a:cubicBezTo>
                    <a:pt x="3457884" y="1107932"/>
                    <a:pt x="3456313" y="1123011"/>
                    <a:pt x="3449782" y="1136073"/>
                  </a:cubicBezTo>
                  <a:cubicBezTo>
                    <a:pt x="3421356" y="1192925"/>
                    <a:pt x="3428725" y="1162394"/>
                    <a:pt x="3394364" y="1205346"/>
                  </a:cubicBezTo>
                  <a:cubicBezTo>
                    <a:pt x="3321960" y="1295852"/>
                    <a:pt x="3404017" y="1198844"/>
                    <a:pt x="3352800" y="1288473"/>
                  </a:cubicBezTo>
                  <a:cubicBezTo>
                    <a:pt x="3341344" y="1308521"/>
                    <a:pt x="3324658" y="1325101"/>
                    <a:pt x="3311237" y="1343891"/>
                  </a:cubicBezTo>
                  <a:cubicBezTo>
                    <a:pt x="3301559" y="1357441"/>
                    <a:pt x="3292764" y="1371600"/>
                    <a:pt x="3283527" y="1385455"/>
                  </a:cubicBezTo>
                  <a:cubicBezTo>
                    <a:pt x="3245217" y="1500389"/>
                    <a:pt x="3309529" y="1319597"/>
                    <a:pt x="3214255" y="1510146"/>
                  </a:cubicBezTo>
                  <a:cubicBezTo>
                    <a:pt x="3154099" y="1630457"/>
                    <a:pt x="3223619" y="1506022"/>
                    <a:pt x="3144982" y="1607127"/>
                  </a:cubicBezTo>
                  <a:cubicBezTo>
                    <a:pt x="3124536" y="1633414"/>
                    <a:pt x="3113113" y="1666707"/>
                    <a:pt x="3089564" y="1690255"/>
                  </a:cubicBezTo>
                  <a:cubicBezTo>
                    <a:pt x="3075709" y="1704109"/>
                    <a:pt x="3060543" y="1716766"/>
                    <a:pt x="3048000" y="1731818"/>
                  </a:cubicBezTo>
                  <a:cubicBezTo>
                    <a:pt x="3016363" y="1769782"/>
                    <a:pt x="2980643" y="1852677"/>
                    <a:pt x="2964873" y="1884218"/>
                  </a:cubicBezTo>
                  <a:cubicBezTo>
                    <a:pt x="2955637" y="1902691"/>
                    <a:pt x="2951768" y="1925032"/>
                    <a:pt x="2937164" y="1939636"/>
                  </a:cubicBezTo>
                  <a:cubicBezTo>
                    <a:pt x="2923309" y="1953491"/>
                    <a:pt x="2908143" y="1966148"/>
                    <a:pt x="2895600" y="1981200"/>
                  </a:cubicBezTo>
                  <a:cubicBezTo>
                    <a:pt x="2846061" y="2040648"/>
                    <a:pt x="2892564" y="2009130"/>
                    <a:pt x="2826327" y="2064327"/>
                  </a:cubicBezTo>
                  <a:cubicBezTo>
                    <a:pt x="2813535" y="2074987"/>
                    <a:pt x="2797766" y="2081634"/>
                    <a:pt x="2784764" y="2092036"/>
                  </a:cubicBezTo>
                  <a:cubicBezTo>
                    <a:pt x="2774564" y="2100196"/>
                    <a:pt x="2767090" y="2111384"/>
                    <a:pt x="2757055" y="2119746"/>
                  </a:cubicBezTo>
                  <a:cubicBezTo>
                    <a:pt x="2739316" y="2134528"/>
                    <a:pt x="2718800" y="2145862"/>
                    <a:pt x="2701637" y="2161309"/>
                  </a:cubicBezTo>
                  <a:cubicBezTo>
                    <a:pt x="2701577" y="2161363"/>
                    <a:pt x="2615449" y="2247496"/>
                    <a:pt x="2590800" y="2272146"/>
                  </a:cubicBezTo>
                  <a:cubicBezTo>
                    <a:pt x="2576946" y="2286000"/>
                    <a:pt x="2565539" y="2302841"/>
                    <a:pt x="2549237" y="2313709"/>
                  </a:cubicBezTo>
                  <a:cubicBezTo>
                    <a:pt x="2535382" y="2322945"/>
                    <a:pt x="2520465" y="2330758"/>
                    <a:pt x="2507673" y="2341418"/>
                  </a:cubicBezTo>
                  <a:cubicBezTo>
                    <a:pt x="2438486" y="2399074"/>
                    <a:pt x="2497589" y="2372489"/>
                    <a:pt x="2424546" y="2396836"/>
                  </a:cubicBezTo>
                  <a:cubicBezTo>
                    <a:pt x="2410691" y="2406073"/>
                    <a:pt x="2397875" y="2417099"/>
                    <a:pt x="2382982" y="2424546"/>
                  </a:cubicBezTo>
                  <a:cubicBezTo>
                    <a:pt x="2351318" y="2440378"/>
                    <a:pt x="2303754" y="2444353"/>
                    <a:pt x="2272146" y="2452255"/>
                  </a:cubicBezTo>
                  <a:cubicBezTo>
                    <a:pt x="2257978" y="2455797"/>
                    <a:pt x="2244437" y="2461491"/>
                    <a:pt x="2230582" y="2466109"/>
                  </a:cubicBezTo>
                  <a:cubicBezTo>
                    <a:pt x="2183584" y="2497441"/>
                    <a:pt x="2200792" y="2482043"/>
                    <a:pt x="2175164" y="2507673"/>
                  </a:cubicBez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287588" y="4127500"/>
              <a:ext cx="3201987" cy="2678113"/>
            </a:xfrm>
            <a:custGeom>
              <a:avLst/>
              <a:gdLst>
                <a:gd name="connsiteX0" fmla="*/ 59574 w 3253424"/>
                <a:gd name="connsiteY0" fmla="*/ 304800 h 2039168"/>
                <a:gd name="connsiteX1" fmla="*/ 170410 w 3253424"/>
                <a:gd name="connsiteY1" fmla="*/ 277091 h 2039168"/>
                <a:gd name="connsiteX2" fmla="*/ 239683 w 3253424"/>
                <a:gd name="connsiteY2" fmla="*/ 263236 h 2039168"/>
                <a:gd name="connsiteX3" fmla="*/ 295101 w 3253424"/>
                <a:gd name="connsiteY3" fmla="*/ 249382 h 2039168"/>
                <a:gd name="connsiteX4" fmla="*/ 766156 w 3253424"/>
                <a:gd name="connsiteY4" fmla="*/ 221673 h 2039168"/>
                <a:gd name="connsiteX5" fmla="*/ 863137 w 3253424"/>
                <a:gd name="connsiteY5" fmla="*/ 207818 h 2039168"/>
                <a:gd name="connsiteX6" fmla="*/ 1126374 w 3253424"/>
                <a:gd name="connsiteY6" fmla="*/ 166254 h 2039168"/>
                <a:gd name="connsiteX7" fmla="*/ 1264919 w 3253424"/>
                <a:gd name="connsiteY7" fmla="*/ 152400 h 2039168"/>
                <a:gd name="connsiteX8" fmla="*/ 1417319 w 3253424"/>
                <a:gd name="connsiteY8" fmla="*/ 124691 h 2039168"/>
                <a:gd name="connsiteX9" fmla="*/ 1542010 w 3253424"/>
                <a:gd name="connsiteY9" fmla="*/ 96982 h 2039168"/>
                <a:gd name="connsiteX10" fmla="*/ 1625137 w 3253424"/>
                <a:gd name="connsiteY10" fmla="*/ 83127 h 2039168"/>
                <a:gd name="connsiteX11" fmla="*/ 1708265 w 3253424"/>
                <a:gd name="connsiteY11" fmla="*/ 55418 h 2039168"/>
                <a:gd name="connsiteX12" fmla="*/ 1791392 w 3253424"/>
                <a:gd name="connsiteY12" fmla="*/ 41563 h 2039168"/>
                <a:gd name="connsiteX13" fmla="*/ 1860665 w 3253424"/>
                <a:gd name="connsiteY13" fmla="*/ 27709 h 2039168"/>
                <a:gd name="connsiteX14" fmla="*/ 2026919 w 3253424"/>
                <a:gd name="connsiteY14" fmla="*/ 13854 h 2039168"/>
                <a:gd name="connsiteX15" fmla="*/ 2137756 w 3253424"/>
                <a:gd name="connsiteY15" fmla="*/ 0 h 2039168"/>
                <a:gd name="connsiteX16" fmla="*/ 2982883 w 3253424"/>
                <a:gd name="connsiteY16" fmla="*/ 13854 h 2039168"/>
                <a:gd name="connsiteX17" fmla="*/ 3038301 w 3253424"/>
                <a:gd name="connsiteY17" fmla="*/ 27709 h 2039168"/>
                <a:gd name="connsiteX18" fmla="*/ 3093719 w 3253424"/>
                <a:gd name="connsiteY18" fmla="*/ 83127 h 2039168"/>
                <a:gd name="connsiteX19" fmla="*/ 3190701 w 3253424"/>
                <a:gd name="connsiteY19" fmla="*/ 207818 h 2039168"/>
                <a:gd name="connsiteX20" fmla="*/ 3190701 w 3253424"/>
                <a:gd name="connsiteY20" fmla="*/ 720436 h 2039168"/>
                <a:gd name="connsiteX21" fmla="*/ 3149137 w 3253424"/>
                <a:gd name="connsiteY21" fmla="*/ 886691 h 2039168"/>
                <a:gd name="connsiteX22" fmla="*/ 3135283 w 3253424"/>
                <a:gd name="connsiteY22" fmla="*/ 928254 h 2039168"/>
                <a:gd name="connsiteX23" fmla="*/ 3093719 w 3253424"/>
                <a:gd name="connsiteY23" fmla="*/ 1025236 h 2039168"/>
                <a:gd name="connsiteX24" fmla="*/ 3010592 w 3253424"/>
                <a:gd name="connsiteY24" fmla="*/ 1122218 h 2039168"/>
                <a:gd name="connsiteX25" fmla="*/ 2996737 w 3253424"/>
                <a:gd name="connsiteY25" fmla="*/ 1163782 h 2039168"/>
                <a:gd name="connsiteX26" fmla="*/ 2927465 w 3253424"/>
                <a:gd name="connsiteY26" fmla="*/ 1233054 h 2039168"/>
                <a:gd name="connsiteX27" fmla="*/ 2872047 w 3253424"/>
                <a:gd name="connsiteY27" fmla="*/ 1330036 h 2039168"/>
                <a:gd name="connsiteX28" fmla="*/ 2802774 w 3253424"/>
                <a:gd name="connsiteY28" fmla="*/ 1399309 h 2039168"/>
                <a:gd name="connsiteX29" fmla="*/ 2761210 w 3253424"/>
                <a:gd name="connsiteY29" fmla="*/ 1454727 h 2039168"/>
                <a:gd name="connsiteX30" fmla="*/ 2691937 w 3253424"/>
                <a:gd name="connsiteY30" fmla="*/ 1524000 h 2039168"/>
                <a:gd name="connsiteX31" fmla="*/ 2650374 w 3253424"/>
                <a:gd name="connsiteY31" fmla="*/ 1565563 h 2039168"/>
                <a:gd name="connsiteX32" fmla="*/ 2581101 w 3253424"/>
                <a:gd name="connsiteY32" fmla="*/ 1648691 h 2039168"/>
                <a:gd name="connsiteX33" fmla="*/ 2539537 w 3253424"/>
                <a:gd name="connsiteY33" fmla="*/ 1676400 h 2039168"/>
                <a:gd name="connsiteX34" fmla="*/ 2484119 w 3253424"/>
                <a:gd name="connsiteY34" fmla="*/ 1717963 h 2039168"/>
                <a:gd name="connsiteX35" fmla="*/ 2456410 w 3253424"/>
                <a:gd name="connsiteY35" fmla="*/ 1745673 h 2039168"/>
                <a:gd name="connsiteX36" fmla="*/ 2373283 w 3253424"/>
                <a:gd name="connsiteY36" fmla="*/ 1787236 h 2039168"/>
                <a:gd name="connsiteX37" fmla="*/ 2290156 w 3253424"/>
                <a:gd name="connsiteY37" fmla="*/ 1856509 h 2039168"/>
                <a:gd name="connsiteX38" fmla="*/ 2207028 w 3253424"/>
                <a:gd name="connsiteY38" fmla="*/ 1911927 h 2039168"/>
                <a:gd name="connsiteX39" fmla="*/ 2123901 w 3253424"/>
                <a:gd name="connsiteY39" fmla="*/ 1967345 h 2039168"/>
                <a:gd name="connsiteX40" fmla="*/ 1985356 w 3253424"/>
                <a:gd name="connsiteY40" fmla="*/ 2008909 h 2039168"/>
                <a:gd name="connsiteX41" fmla="*/ 1888374 w 3253424"/>
                <a:gd name="connsiteY41" fmla="*/ 2036618 h 2039168"/>
                <a:gd name="connsiteX42" fmla="*/ 1819101 w 3253424"/>
                <a:gd name="connsiteY42" fmla="*/ 2036618 h 203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53424" h="2039168">
                  <a:moveTo>
                    <a:pt x="59574" y="304800"/>
                  </a:moveTo>
                  <a:cubicBezTo>
                    <a:pt x="314908" y="253732"/>
                    <a:pt x="0" y="319693"/>
                    <a:pt x="170410" y="277091"/>
                  </a:cubicBezTo>
                  <a:cubicBezTo>
                    <a:pt x="193255" y="271380"/>
                    <a:pt x="216695" y="268344"/>
                    <a:pt x="239683" y="263236"/>
                  </a:cubicBezTo>
                  <a:cubicBezTo>
                    <a:pt x="258271" y="259105"/>
                    <a:pt x="276227" y="251899"/>
                    <a:pt x="295101" y="249382"/>
                  </a:cubicBezTo>
                  <a:cubicBezTo>
                    <a:pt x="431449" y="231202"/>
                    <a:pt x="650686" y="226693"/>
                    <a:pt x="766156" y="221673"/>
                  </a:cubicBezTo>
                  <a:lnTo>
                    <a:pt x="863137" y="207818"/>
                  </a:lnTo>
                  <a:cubicBezTo>
                    <a:pt x="940371" y="195623"/>
                    <a:pt x="1044239" y="175917"/>
                    <a:pt x="1126374" y="166254"/>
                  </a:cubicBezTo>
                  <a:cubicBezTo>
                    <a:pt x="1172468" y="160831"/>
                    <a:pt x="1218737" y="157018"/>
                    <a:pt x="1264919" y="152400"/>
                  </a:cubicBezTo>
                  <a:cubicBezTo>
                    <a:pt x="1371316" y="125800"/>
                    <a:pt x="1268389" y="149512"/>
                    <a:pt x="1417319" y="124691"/>
                  </a:cubicBezTo>
                  <a:cubicBezTo>
                    <a:pt x="1562456" y="100502"/>
                    <a:pt x="1417501" y="121884"/>
                    <a:pt x="1542010" y="96982"/>
                  </a:cubicBezTo>
                  <a:cubicBezTo>
                    <a:pt x="1569556" y="91473"/>
                    <a:pt x="1597885" y="89940"/>
                    <a:pt x="1625137" y="83127"/>
                  </a:cubicBezTo>
                  <a:cubicBezTo>
                    <a:pt x="1653473" y="76043"/>
                    <a:pt x="1679454" y="60220"/>
                    <a:pt x="1708265" y="55418"/>
                  </a:cubicBezTo>
                  <a:lnTo>
                    <a:pt x="1791392" y="41563"/>
                  </a:lnTo>
                  <a:cubicBezTo>
                    <a:pt x="1814560" y="37351"/>
                    <a:pt x="1837278" y="30460"/>
                    <a:pt x="1860665" y="27709"/>
                  </a:cubicBezTo>
                  <a:cubicBezTo>
                    <a:pt x="1915894" y="21211"/>
                    <a:pt x="1971585" y="19387"/>
                    <a:pt x="2026919" y="13854"/>
                  </a:cubicBezTo>
                  <a:cubicBezTo>
                    <a:pt x="2063967" y="10149"/>
                    <a:pt x="2100810" y="4618"/>
                    <a:pt x="2137756" y="0"/>
                  </a:cubicBezTo>
                  <a:lnTo>
                    <a:pt x="2982883" y="13854"/>
                  </a:lnTo>
                  <a:cubicBezTo>
                    <a:pt x="3001915" y="14440"/>
                    <a:pt x="3023432" y="15814"/>
                    <a:pt x="3038301" y="27709"/>
                  </a:cubicBezTo>
                  <a:cubicBezTo>
                    <a:pt x="3143856" y="112154"/>
                    <a:pt x="2951222" y="35629"/>
                    <a:pt x="3093719" y="83127"/>
                  </a:cubicBezTo>
                  <a:cubicBezTo>
                    <a:pt x="3160005" y="182557"/>
                    <a:pt x="3125589" y="142706"/>
                    <a:pt x="3190701" y="207818"/>
                  </a:cubicBezTo>
                  <a:cubicBezTo>
                    <a:pt x="3253424" y="395982"/>
                    <a:pt x="3213679" y="260866"/>
                    <a:pt x="3190701" y="720436"/>
                  </a:cubicBezTo>
                  <a:cubicBezTo>
                    <a:pt x="3187408" y="786287"/>
                    <a:pt x="3169756" y="824833"/>
                    <a:pt x="3149137" y="886691"/>
                  </a:cubicBezTo>
                  <a:lnTo>
                    <a:pt x="3135283" y="928254"/>
                  </a:lnTo>
                  <a:cubicBezTo>
                    <a:pt x="3121815" y="968657"/>
                    <a:pt x="3118175" y="986106"/>
                    <a:pt x="3093719" y="1025236"/>
                  </a:cubicBezTo>
                  <a:cubicBezTo>
                    <a:pt x="3064096" y="1072632"/>
                    <a:pt x="3048376" y="1084434"/>
                    <a:pt x="3010592" y="1122218"/>
                  </a:cubicBezTo>
                  <a:cubicBezTo>
                    <a:pt x="3005974" y="1136073"/>
                    <a:pt x="3005860" y="1152378"/>
                    <a:pt x="2996737" y="1163782"/>
                  </a:cubicBezTo>
                  <a:cubicBezTo>
                    <a:pt x="2895141" y="1290778"/>
                    <a:pt x="3010589" y="1087586"/>
                    <a:pt x="2927465" y="1233054"/>
                  </a:cubicBezTo>
                  <a:cubicBezTo>
                    <a:pt x="2906407" y="1269905"/>
                    <a:pt x="2899847" y="1298265"/>
                    <a:pt x="2872047" y="1330036"/>
                  </a:cubicBezTo>
                  <a:cubicBezTo>
                    <a:pt x="2850543" y="1354612"/>
                    <a:pt x="2822368" y="1373185"/>
                    <a:pt x="2802774" y="1399309"/>
                  </a:cubicBezTo>
                  <a:cubicBezTo>
                    <a:pt x="2788919" y="1417782"/>
                    <a:pt x="2776551" y="1437469"/>
                    <a:pt x="2761210" y="1454727"/>
                  </a:cubicBezTo>
                  <a:cubicBezTo>
                    <a:pt x="2739515" y="1479134"/>
                    <a:pt x="2715028" y="1500909"/>
                    <a:pt x="2691937" y="1524000"/>
                  </a:cubicBezTo>
                  <a:cubicBezTo>
                    <a:pt x="2678083" y="1537854"/>
                    <a:pt x="2661242" y="1549261"/>
                    <a:pt x="2650374" y="1565563"/>
                  </a:cubicBezTo>
                  <a:cubicBezTo>
                    <a:pt x="2623129" y="1606432"/>
                    <a:pt x="2621105" y="1615355"/>
                    <a:pt x="2581101" y="1648691"/>
                  </a:cubicBezTo>
                  <a:cubicBezTo>
                    <a:pt x="2568309" y="1659351"/>
                    <a:pt x="2553087" y="1666722"/>
                    <a:pt x="2539537" y="1676400"/>
                  </a:cubicBezTo>
                  <a:cubicBezTo>
                    <a:pt x="2520747" y="1689821"/>
                    <a:pt x="2501858" y="1703181"/>
                    <a:pt x="2484119" y="1717963"/>
                  </a:cubicBezTo>
                  <a:cubicBezTo>
                    <a:pt x="2474084" y="1726325"/>
                    <a:pt x="2466610" y="1737513"/>
                    <a:pt x="2456410" y="1745673"/>
                  </a:cubicBezTo>
                  <a:cubicBezTo>
                    <a:pt x="2418043" y="1776367"/>
                    <a:pt x="2417183" y="1772603"/>
                    <a:pt x="2373283" y="1787236"/>
                  </a:cubicBezTo>
                  <a:cubicBezTo>
                    <a:pt x="2224758" y="1886252"/>
                    <a:pt x="2450170" y="1732054"/>
                    <a:pt x="2290156" y="1856509"/>
                  </a:cubicBezTo>
                  <a:cubicBezTo>
                    <a:pt x="2263869" y="1876955"/>
                    <a:pt x="2234737" y="1893454"/>
                    <a:pt x="2207028" y="1911927"/>
                  </a:cubicBezTo>
                  <a:cubicBezTo>
                    <a:pt x="2207026" y="1911928"/>
                    <a:pt x="2123903" y="1967344"/>
                    <a:pt x="2123901" y="1967345"/>
                  </a:cubicBezTo>
                  <a:cubicBezTo>
                    <a:pt x="2040143" y="1988285"/>
                    <a:pt x="2086554" y="1975177"/>
                    <a:pt x="1985356" y="2008909"/>
                  </a:cubicBezTo>
                  <a:cubicBezTo>
                    <a:pt x="1959090" y="2017664"/>
                    <a:pt x="1914462" y="2033719"/>
                    <a:pt x="1888374" y="2036618"/>
                  </a:cubicBezTo>
                  <a:cubicBezTo>
                    <a:pt x="1865424" y="2039168"/>
                    <a:pt x="1842192" y="2036618"/>
                    <a:pt x="1819101" y="2036618"/>
                  </a:cubicBez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439988" y="4654550"/>
              <a:ext cx="2674937" cy="2178050"/>
            </a:xfrm>
            <a:custGeom>
              <a:avLst/>
              <a:gdLst>
                <a:gd name="connsiteX0" fmla="*/ 57708 w 2717781"/>
                <a:gd name="connsiteY0" fmla="*/ 346363 h 1658488"/>
                <a:gd name="connsiteX1" fmla="*/ 279381 w 2717781"/>
                <a:gd name="connsiteY1" fmla="*/ 318654 h 1658488"/>
                <a:gd name="connsiteX2" fmla="*/ 501053 w 2717781"/>
                <a:gd name="connsiteY2" fmla="*/ 290945 h 1658488"/>
                <a:gd name="connsiteX3" fmla="*/ 916690 w 2717781"/>
                <a:gd name="connsiteY3" fmla="*/ 277091 h 1658488"/>
                <a:gd name="connsiteX4" fmla="*/ 1055235 w 2717781"/>
                <a:gd name="connsiteY4" fmla="*/ 263236 h 1658488"/>
                <a:gd name="connsiteX5" fmla="*/ 1096799 w 2717781"/>
                <a:gd name="connsiteY5" fmla="*/ 249381 h 1658488"/>
                <a:gd name="connsiteX6" fmla="*/ 1193781 w 2717781"/>
                <a:gd name="connsiteY6" fmla="*/ 235527 h 1658488"/>
                <a:gd name="connsiteX7" fmla="*/ 1235344 w 2717781"/>
                <a:gd name="connsiteY7" fmla="*/ 221672 h 1658488"/>
                <a:gd name="connsiteX8" fmla="*/ 1387744 w 2717781"/>
                <a:gd name="connsiteY8" fmla="*/ 193963 h 1658488"/>
                <a:gd name="connsiteX9" fmla="*/ 1429308 w 2717781"/>
                <a:gd name="connsiteY9" fmla="*/ 180109 h 1658488"/>
                <a:gd name="connsiteX10" fmla="*/ 1484726 w 2717781"/>
                <a:gd name="connsiteY10" fmla="*/ 152400 h 1658488"/>
                <a:gd name="connsiteX11" fmla="*/ 1540144 w 2717781"/>
                <a:gd name="connsiteY11" fmla="*/ 138545 h 1658488"/>
                <a:gd name="connsiteX12" fmla="*/ 1637126 w 2717781"/>
                <a:gd name="connsiteY12" fmla="*/ 83127 h 1658488"/>
                <a:gd name="connsiteX13" fmla="*/ 1720253 w 2717781"/>
                <a:gd name="connsiteY13" fmla="*/ 55418 h 1658488"/>
                <a:gd name="connsiteX14" fmla="*/ 1803381 w 2717781"/>
                <a:gd name="connsiteY14" fmla="*/ 27709 h 1658488"/>
                <a:gd name="connsiteX15" fmla="*/ 1844944 w 2717781"/>
                <a:gd name="connsiteY15" fmla="*/ 13854 h 1658488"/>
                <a:gd name="connsiteX16" fmla="*/ 1969635 w 2717781"/>
                <a:gd name="connsiteY16" fmla="*/ 0 h 1658488"/>
                <a:gd name="connsiteX17" fmla="*/ 2634653 w 2717781"/>
                <a:gd name="connsiteY17" fmla="*/ 13854 h 1658488"/>
                <a:gd name="connsiteX18" fmla="*/ 2676217 w 2717781"/>
                <a:gd name="connsiteY18" fmla="*/ 41563 h 1658488"/>
                <a:gd name="connsiteX19" fmla="*/ 2717781 w 2717781"/>
                <a:gd name="connsiteY19" fmla="*/ 193963 h 1658488"/>
                <a:gd name="connsiteX20" fmla="*/ 2703926 w 2717781"/>
                <a:gd name="connsiteY20" fmla="*/ 415636 h 1658488"/>
                <a:gd name="connsiteX21" fmla="*/ 2648508 w 2717781"/>
                <a:gd name="connsiteY21" fmla="*/ 540327 h 1658488"/>
                <a:gd name="connsiteX22" fmla="*/ 2606944 w 2717781"/>
                <a:gd name="connsiteY22" fmla="*/ 581891 h 1658488"/>
                <a:gd name="connsiteX23" fmla="*/ 2551526 w 2717781"/>
                <a:gd name="connsiteY23" fmla="*/ 678872 h 1658488"/>
                <a:gd name="connsiteX24" fmla="*/ 2468399 w 2717781"/>
                <a:gd name="connsiteY24" fmla="*/ 762000 h 1658488"/>
                <a:gd name="connsiteX25" fmla="*/ 2385271 w 2717781"/>
                <a:gd name="connsiteY25" fmla="*/ 831272 h 1658488"/>
                <a:gd name="connsiteX26" fmla="*/ 2343708 w 2717781"/>
                <a:gd name="connsiteY26" fmla="*/ 886691 h 1658488"/>
                <a:gd name="connsiteX27" fmla="*/ 2260581 w 2717781"/>
                <a:gd name="connsiteY27" fmla="*/ 942109 h 1658488"/>
                <a:gd name="connsiteX28" fmla="*/ 2191308 w 2717781"/>
                <a:gd name="connsiteY28" fmla="*/ 997527 h 1658488"/>
                <a:gd name="connsiteX29" fmla="*/ 2108181 w 2717781"/>
                <a:gd name="connsiteY29" fmla="*/ 1052945 h 1658488"/>
                <a:gd name="connsiteX30" fmla="*/ 2025053 w 2717781"/>
                <a:gd name="connsiteY30" fmla="*/ 1094509 h 1658488"/>
                <a:gd name="connsiteX31" fmla="*/ 1983490 w 2717781"/>
                <a:gd name="connsiteY31" fmla="*/ 1122218 h 1658488"/>
                <a:gd name="connsiteX32" fmla="*/ 1886508 w 2717781"/>
                <a:gd name="connsiteY32" fmla="*/ 1191491 h 1658488"/>
                <a:gd name="connsiteX33" fmla="*/ 1858799 w 2717781"/>
                <a:gd name="connsiteY33" fmla="*/ 1233054 h 1658488"/>
                <a:gd name="connsiteX34" fmla="*/ 1775671 w 2717781"/>
                <a:gd name="connsiteY34" fmla="*/ 1316181 h 1658488"/>
                <a:gd name="connsiteX35" fmla="*/ 1706399 w 2717781"/>
                <a:gd name="connsiteY35" fmla="*/ 1385454 h 1658488"/>
                <a:gd name="connsiteX36" fmla="*/ 1678690 w 2717781"/>
                <a:gd name="connsiteY36" fmla="*/ 1427018 h 1658488"/>
                <a:gd name="connsiteX37" fmla="*/ 1553999 w 2717781"/>
                <a:gd name="connsiteY37" fmla="*/ 1496291 h 1658488"/>
                <a:gd name="connsiteX38" fmla="*/ 1512435 w 2717781"/>
                <a:gd name="connsiteY38" fmla="*/ 1537854 h 1658488"/>
                <a:gd name="connsiteX39" fmla="*/ 1470871 w 2717781"/>
                <a:gd name="connsiteY39" fmla="*/ 1551709 h 1658488"/>
                <a:gd name="connsiteX40" fmla="*/ 1415453 w 2717781"/>
                <a:gd name="connsiteY40" fmla="*/ 1579418 h 1658488"/>
                <a:gd name="connsiteX41" fmla="*/ 1318471 w 2717781"/>
                <a:gd name="connsiteY41" fmla="*/ 1607127 h 1658488"/>
                <a:gd name="connsiteX42" fmla="*/ 1276908 w 2717781"/>
                <a:gd name="connsiteY42" fmla="*/ 1620981 h 1658488"/>
                <a:gd name="connsiteX43" fmla="*/ 1207635 w 2717781"/>
                <a:gd name="connsiteY43" fmla="*/ 1648691 h 16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17781" h="1658488">
                  <a:moveTo>
                    <a:pt x="57708" y="346363"/>
                  </a:moveTo>
                  <a:cubicBezTo>
                    <a:pt x="291538" y="312960"/>
                    <a:pt x="0" y="353577"/>
                    <a:pt x="279381" y="318654"/>
                  </a:cubicBezTo>
                  <a:cubicBezTo>
                    <a:pt x="351677" y="309617"/>
                    <a:pt x="428536" y="294664"/>
                    <a:pt x="501053" y="290945"/>
                  </a:cubicBezTo>
                  <a:cubicBezTo>
                    <a:pt x="639494" y="283846"/>
                    <a:pt x="778144" y="281709"/>
                    <a:pt x="916690" y="277091"/>
                  </a:cubicBezTo>
                  <a:cubicBezTo>
                    <a:pt x="962872" y="272473"/>
                    <a:pt x="1009363" y="270294"/>
                    <a:pt x="1055235" y="263236"/>
                  </a:cubicBezTo>
                  <a:cubicBezTo>
                    <a:pt x="1069669" y="261015"/>
                    <a:pt x="1082478" y="252245"/>
                    <a:pt x="1096799" y="249381"/>
                  </a:cubicBezTo>
                  <a:cubicBezTo>
                    <a:pt x="1128820" y="242977"/>
                    <a:pt x="1161454" y="240145"/>
                    <a:pt x="1193781" y="235527"/>
                  </a:cubicBezTo>
                  <a:cubicBezTo>
                    <a:pt x="1207635" y="230909"/>
                    <a:pt x="1221088" y="224840"/>
                    <a:pt x="1235344" y="221672"/>
                  </a:cubicBezTo>
                  <a:cubicBezTo>
                    <a:pt x="1346575" y="196954"/>
                    <a:pt x="1286838" y="219189"/>
                    <a:pt x="1387744" y="193963"/>
                  </a:cubicBezTo>
                  <a:cubicBezTo>
                    <a:pt x="1401912" y="190421"/>
                    <a:pt x="1415885" y="185862"/>
                    <a:pt x="1429308" y="180109"/>
                  </a:cubicBezTo>
                  <a:cubicBezTo>
                    <a:pt x="1448291" y="171973"/>
                    <a:pt x="1465388" y="159652"/>
                    <a:pt x="1484726" y="152400"/>
                  </a:cubicBezTo>
                  <a:cubicBezTo>
                    <a:pt x="1502555" y="145714"/>
                    <a:pt x="1522315" y="145231"/>
                    <a:pt x="1540144" y="138545"/>
                  </a:cubicBezTo>
                  <a:cubicBezTo>
                    <a:pt x="1717080" y="72193"/>
                    <a:pt x="1492413" y="147443"/>
                    <a:pt x="1637126" y="83127"/>
                  </a:cubicBezTo>
                  <a:cubicBezTo>
                    <a:pt x="1663816" y="71265"/>
                    <a:pt x="1692544" y="64654"/>
                    <a:pt x="1720253" y="55418"/>
                  </a:cubicBezTo>
                  <a:lnTo>
                    <a:pt x="1803381" y="27709"/>
                  </a:lnTo>
                  <a:cubicBezTo>
                    <a:pt x="1817235" y="23091"/>
                    <a:pt x="1830429" y="15467"/>
                    <a:pt x="1844944" y="13854"/>
                  </a:cubicBezTo>
                  <a:lnTo>
                    <a:pt x="1969635" y="0"/>
                  </a:lnTo>
                  <a:cubicBezTo>
                    <a:pt x="2191308" y="4618"/>
                    <a:pt x="2413315" y="834"/>
                    <a:pt x="2634653" y="13854"/>
                  </a:cubicBezTo>
                  <a:cubicBezTo>
                    <a:pt x="2651275" y="14832"/>
                    <a:pt x="2667392" y="27443"/>
                    <a:pt x="2676217" y="41563"/>
                  </a:cubicBezTo>
                  <a:cubicBezTo>
                    <a:pt x="2696895" y="74648"/>
                    <a:pt x="2709869" y="154405"/>
                    <a:pt x="2717781" y="193963"/>
                  </a:cubicBezTo>
                  <a:cubicBezTo>
                    <a:pt x="2713163" y="267854"/>
                    <a:pt x="2713929" y="342280"/>
                    <a:pt x="2703926" y="415636"/>
                  </a:cubicBezTo>
                  <a:cubicBezTo>
                    <a:pt x="2698016" y="458974"/>
                    <a:pt x="2676989" y="506150"/>
                    <a:pt x="2648508" y="540327"/>
                  </a:cubicBezTo>
                  <a:cubicBezTo>
                    <a:pt x="2635965" y="555379"/>
                    <a:pt x="2618332" y="565947"/>
                    <a:pt x="2606944" y="581891"/>
                  </a:cubicBezTo>
                  <a:cubicBezTo>
                    <a:pt x="2561325" y="645757"/>
                    <a:pt x="2599127" y="625320"/>
                    <a:pt x="2551526" y="678872"/>
                  </a:cubicBezTo>
                  <a:cubicBezTo>
                    <a:pt x="2525492" y="708161"/>
                    <a:pt x="2496108" y="734291"/>
                    <a:pt x="2468399" y="762000"/>
                  </a:cubicBezTo>
                  <a:cubicBezTo>
                    <a:pt x="2415065" y="815334"/>
                    <a:pt x="2443134" y="792697"/>
                    <a:pt x="2385271" y="831272"/>
                  </a:cubicBezTo>
                  <a:cubicBezTo>
                    <a:pt x="2371417" y="849745"/>
                    <a:pt x="2360966" y="871350"/>
                    <a:pt x="2343708" y="886691"/>
                  </a:cubicBezTo>
                  <a:cubicBezTo>
                    <a:pt x="2318818" y="908816"/>
                    <a:pt x="2284130" y="918561"/>
                    <a:pt x="2260581" y="942109"/>
                  </a:cubicBezTo>
                  <a:cubicBezTo>
                    <a:pt x="2179955" y="1022732"/>
                    <a:pt x="2296184" y="910130"/>
                    <a:pt x="2191308" y="997527"/>
                  </a:cubicBezTo>
                  <a:cubicBezTo>
                    <a:pt x="2122122" y="1055182"/>
                    <a:pt x="2181223" y="1028598"/>
                    <a:pt x="2108181" y="1052945"/>
                  </a:cubicBezTo>
                  <a:cubicBezTo>
                    <a:pt x="2052409" y="1108715"/>
                    <a:pt x="2114423" y="1056207"/>
                    <a:pt x="2025053" y="1094509"/>
                  </a:cubicBezTo>
                  <a:cubicBezTo>
                    <a:pt x="2009748" y="1101068"/>
                    <a:pt x="1997039" y="1112540"/>
                    <a:pt x="1983490" y="1122218"/>
                  </a:cubicBezTo>
                  <a:cubicBezTo>
                    <a:pt x="1863170" y="1208159"/>
                    <a:pt x="1984478" y="1126175"/>
                    <a:pt x="1886508" y="1191491"/>
                  </a:cubicBezTo>
                  <a:cubicBezTo>
                    <a:pt x="1877272" y="1205345"/>
                    <a:pt x="1869861" y="1220609"/>
                    <a:pt x="1858799" y="1233054"/>
                  </a:cubicBezTo>
                  <a:cubicBezTo>
                    <a:pt x="1832765" y="1262342"/>
                    <a:pt x="1797408" y="1283576"/>
                    <a:pt x="1775671" y="1316181"/>
                  </a:cubicBezTo>
                  <a:cubicBezTo>
                    <a:pt x="1738726" y="1371599"/>
                    <a:pt x="1761817" y="1348509"/>
                    <a:pt x="1706399" y="1385454"/>
                  </a:cubicBezTo>
                  <a:cubicBezTo>
                    <a:pt x="1697163" y="1399309"/>
                    <a:pt x="1691221" y="1416053"/>
                    <a:pt x="1678690" y="1427018"/>
                  </a:cubicBezTo>
                  <a:cubicBezTo>
                    <a:pt x="1620059" y="1478320"/>
                    <a:pt x="1611084" y="1477262"/>
                    <a:pt x="1553999" y="1496291"/>
                  </a:cubicBezTo>
                  <a:cubicBezTo>
                    <a:pt x="1540144" y="1510145"/>
                    <a:pt x="1528738" y="1526986"/>
                    <a:pt x="1512435" y="1537854"/>
                  </a:cubicBezTo>
                  <a:cubicBezTo>
                    <a:pt x="1500284" y="1545955"/>
                    <a:pt x="1484294" y="1545956"/>
                    <a:pt x="1470871" y="1551709"/>
                  </a:cubicBezTo>
                  <a:cubicBezTo>
                    <a:pt x="1451888" y="1559845"/>
                    <a:pt x="1434436" y="1571282"/>
                    <a:pt x="1415453" y="1579418"/>
                  </a:cubicBezTo>
                  <a:cubicBezTo>
                    <a:pt x="1382240" y="1593652"/>
                    <a:pt x="1353617" y="1597085"/>
                    <a:pt x="1318471" y="1607127"/>
                  </a:cubicBezTo>
                  <a:cubicBezTo>
                    <a:pt x="1304429" y="1611139"/>
                    <a:pt x="1290762" y="1616363"/>
                    <a:pt x="1276908" y="1620981"/>
                  </a:cubicBezTo>
                  <a:cubicBezTo>
                    <a:pt x="1239402" y="1658488"/>
                    <a:pt x="1262261" y="1648691"/>
                    <a:pt x="1207635" y="1648691"/>
                  </a:cubicBez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714625" y="5248275"/>
              <a:ext cx="2025650" cy="1533525"/>
            </a:xfrm>
            <a:custGeom>
              <a:avLst/>
              <a:gdLst>
                <a:gd name="connsiteX0" fmla="*/ 0 w 2057995"/>
                <a:gd name="connsiteY0" fmla="*/ 240054 h 1168308"/>
                <a:gd name="connsiteX1" fmla="*/ 775854 w 2057995"/>
                <a:gd name="connsiteY1" fmla="*/ 226199 h 1168308"/>
                <a:gd name="connsiteX2" fmla="*/ 872836 w 2057995"/>
                <a:gd name="connsiteY2" fmla="*/ 212345 h 1168308"/>
                <a:gd name="connsiteX3" fmla="*/ 1011381 w 2057995"/>
                <a:gd name="connsiteY3" fmla="*/ 184636 h 1168308"/>
                <a:gd name="connsiteX4" fmla="*/ 1080654 w 2057995"/>
                <a:gd name="connsiteY4" fmla="*/ 170781 h 1168308"/>
                <a:gd name="connsiteX5" fmla="*/ 1122218 w 2057995"/>
                <a:gd name="connsiteY5" fmla="*/ 156927 h 1168308"/>
                <a:gd name="connsiteX6" fmla="*/ 1177636 w 2057995"/>
                <a:gd name="connsiteY6" fmla="*/ 143072 h 1168308"/>
                <a:gd name="connsiteX7" fmla="*/ 1316181 w 2057995"/>
                <a:gd name="connsiteY7" fmla="*/ 115363 h 1168308"/>
                <a:gd name="connsiteX8" fmla="*/ 1440872 w 2057995"/>
                <a:gd name="connsiteY8" fmla="*/ 87654 h 1168308"/>
                <a:gd name="connsiteX9" fmla="*/ 1579418 w 2057995"/>
                <a:gd name="connsiteY9" fmla="*/ 59945 h 1168308"/>
                <a:gd name="connsiteX10" fmla="*/ 1662545 w 2057995"/>
                <a:gd name="connsiteY10" fmla="*/ 32236 h 1168308"/>
                <a:gd name="connsiteX11" fmla="*/ 1704109 w 2057995"/>
                <a:gd name="connsiteY11" fmla="*/ 18381 h 1168308"/>
                <a:gd name="connsiteX12" fmla="*/ 2022763 w 2057995"/>
                <a:gd name="connsiteY12" fmla="*/ 32236 h 1168308"/>
                <a:gd name="connsiteX13" fmla="*/ 1981200 w 2057995"/>
                <a:gd name="connsiteY13" fmla="*/ 156927 h 1168308"/>
                <a:gd name="connsiteX14" fmla="*/ 1939636 w 2057995"/>
                <a:gd name="connsiteY14" fmla="*/ 184636 h 1168308"/>
                <a:gd name="connsiteX15" fmla="*/ 1745672 w 2057995"/>
                <a:gd name="connsiteY15" fmla="*/ 212345 h 1168308"/>
                <a:gd name="connsiteX16" fmla="*/ 1704109 w 2057995"/>
                <a:gd name="connsiteY16" fmla="*/ 240054 h 1168308"/>
                <a:gd name="connsiteX17" fmla="*/ 1620981 w 2057995"/>
                <a:gd name="connsiteY17" fmla="*/ 364745 h 1168308"/>
                <a:gd name="connsiteX18" fmla="*/ 1593272 w 2057995"/>
                <a:gd name="connsiteY18" fmla="*/ 406308 h 1168308"/>
                <a:gd name="connsiteX19" fmla="*/ 1565563 w 2057995"/>
                <a:gd name="connsiteY19" fmla="*/ 447872 h 1168308"/>
                <a:gd name="connsiteX20" fmla="*/ 1524000 w 2057995"/>
                <a:gd name="connsiteY20" fmla="*/ 475581 h 1168308"/>
                <a:gd name="connsiteX21" fmla="*/ 1427018 w 2057995"/>
                <a:gd name="connsiteY21" fmla="*/ 586418 h 1168308"/>
                <a:gd name="connsiteX22" fmla="*/ 1427018 w 2057995"/>
                <a:gd name="connsiteY22" fmla="*/ 586418 h 1168308"/>
                <a:gd name="connsiteX23" fmla="*/ 1385454 w 2057995"/>
                <a:gd name="connsiteY23" fmla="*/ 641836 h 1168308"/>
                <a:gd name="connsiteX24" fmla="*/ 1343890 w 2057995"/>
                <a:gd name="connsiteY24" fmla="*/ 683399 h 1168308"/>
                <a:gd name="connsiteX25" fmla="*/ 1316181 w 2057995"/>
                <a:gd name="connsiteY25" fmla="*/ 724963 h 1168308"/>
                <a:gd name="connsiteX26" fmla="*/ 1233054 w 2057995"/>
                <a:gd name="connsiteY26" fmla="*/ 780381 h 1168308"/>
                <a:gd name="connsiteX27" fmla="*/ 1149927 w 2057995"/>
                <a:gd name="connsiteY27" fmla="*/ 849654 h 1168308"/>
                <a:gd name="connsiteX28" fmla="*/ 1108363 w 2057995"/>
                <a:gd name="connsiteY28" fmla="*/ 863508 h 1168308"/>
                <a:gd name="connsiteX29" fmla="*/ 969818 w 2057995"/>
                <a:gd name="connsiteY29" fmla="*/ 918927 h 1168308"/>
                <a:gd name="connsiteX30" fmla="*/ 872836 w 2057995"/>
                <a:gd name="connsiteY30" fmla="*/ 946636 h 1168308"/>
                <a:gd name="connsiteX31" fmla="*/ 775854 w 2057995"/>
                <a:gd name="connsiteY31" fmla="*/ 988199 h 1168308"/>
                <a:gd name="connsiteX32" fmla="*/ 734290 w 2057995"/>
                <a:gd name="connsiteY32" fmla="*/ 1015908 h 1168308"/>
                <a:gd name="connsiteX33" fmla="*/ 706581 w 2057995"/>
                <a:gd name="connsiteY33" fmla="*/ 1043618 h 1168308"/>
                <a:gd name="connsiteX34" fmla="*/ 637309 w 2057995"/>
                <a:gd name="connsiteY34" fmla="*/ 1057472 h 1168308"/>
                <a:gd name="connsiteX35" fmla="*/ 554181 w 2057995"/>
                <a:gd name="connsiteY35" fmla="*/ 1099036 h 1168308"/>
                <a:gd name="connsiteX36" fmla="*/ 526472 w 2057995"/>
                <a:gd name="connsiteY36" fmla="*/ 1140599 h 1168308"/>
                <a:gd name="connsiteX37" fmla="*/ 484909 w 2057995"/>
                <a:gd name="connsiteY37" fmla="*/ 1168308 h 116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57995" h="1168308">
                  <a:moveTo>
                    <a:pt x="0" y="240054"/>
                  </a:moveTo>
                  <a:lnTo>
                    <a:pt x="775854" y="226199"/>
                  </a:lnTo>
                  <a:cubicBezTo>
                    <a:pt x="808493" y="225163"/>
                    <a:pt x="840677" y="218020"/>
                    <a:pt x="872836" y="212345"/>
                  </a:cubicBezTo>
                  <a:cubicBezTo>
                    <a:pt x="919216" y="204160"/>
                    <a:pt x="965199" y="193872"/>
                    <a:pt x="1011381" y="184636"/>
                  </a:cubicBezTo>
                  <a:cubicBezTo>
                    <a:pt x="1034472" y="180018"/>
                    <a:pt x="1058314" y="178227"/>
                    <a:pt x="1080654" y="170781"/>
                  </a:cubicBezTo>
                  <a:cubicBezTo>
                    <a:pt x="1094509" y="166163"/>
                    <a:pt x="1108176" y="160939"/>
                    <a:pt x="1122218" y="156927"/>
                  </a:cubicBezTo>
                  <a:cubicBezTo>
                    <a:pt x="1140527" y="151696"/>
                    <a:pt x="1159017" y="147062"/>
                    <a:pt x="1177636" y="143072"/>
                  </a:cubicBezTo>
                  <a:cubicBezTo>
                    <a:pt x="1223687" y="133204"/>
                    <a:pt x="1271502" y="130256"/>
                    <a:pt x="1316181" y="115363"/>
                  </a:cubicBezTo>
                  <a:cubicBezTo>
                    <a:pt x="1391639" y="90210"/>
                    <a:pt x="1329405" y="108554"/>
                    <a:pt x="1440872" y="87654"/>
                  </a:cubicBezTo>
                  <a:cubicBezTo>
                    <a:pt x="1487162" y="78975"/>
                    <a:pt x="1534738" y="74838"/>
                    <a:pt x="1579418" y="59945"/>
                  </a:cubicBezTo>
                  <a:lnTo>
                    <a:pt x="1662545" y="32236"/>
                  </a:lnTo>
                  <a:lnTo>
                    <a:pt x="1704109" y="18381"/>
                  </a:lnTo>
                  <a:cubicBezTo>
                    <a:pt x="1810327" y="22999"/>
                    <a:pt x="1921450" y="0"/>
                    <a:pt x="2022763" y="32236"/>
                  </a:cubicBezTo>
                  <a:cubicBezTo>
                    <a:pt x="2057995" y="43446"/>
                    <a:pt x="1993773" y="144354"/>
                    <a:pt x="1981200" y="156927"/>
                  </a:cubicBezTo>
                  <a:cubicBezTo>
                    <a:pt x="1969426" y="168701"/>
                    <a:pt x="1954529" y="177190"/>
                    <a:pt x="1939636" y="184636"/>
                  </a:cubicBezTo>
                  <a:cubicBezTo>
                    <a:pt x="1886331" y="211288"/>
                    <a:pt x="1784600" y="208806"/>
                    <a:pt x="1745672" y="212345"/>
                  </a:cubicBezTo>
                  <a:cubicBezTo>
                    <a:pt x="1731818" y="221581"/>
                    <a:pt x="1715074" y="227523"/>
                    <a:pt x="1704109" y="240054"/>
                  </a:cubicBezTo>
                  <a:cubicBezTo>
                    <a:pt x="1704099" y="240065"/>
                    <a:pt x="1634840" y="343957"/>
                    <a:pt x="1620981" y="364745"/>
                  </a:cubicBezTo>
                  <a:lnTo>
                    <a:pt x="1593272" y="406308"/>
                  </a:lnTo>
                  <a:cubicBezTo>
                    <a:pt x="1584036" y="420163"/>
                    <a:pt x="1579418" y="438636"/>
                    <a:pt x="1565563" y="447872"/>
                  </a:cubicBezTo>
                  <a:lnTo>
                    <a:pt x="1524000" y="475581"/>
                  </a:lnTo>
                  <a:cubicBezTo>
                    <a:pt x="1478176" y="544316"/>
                    <a:pt x="1508064" y="505371"/>
                    <a:pt x="1427018" y="586418"/>
                  </a:cubicBezTo>
                  <a:lnTo>
                    <a:pt x="1427018" y="586418"/>
                  </a:lnTo>
                  <a:cubicBezTo>
                    <a:pt x="1413163" y="604891"/>
                    <a:pt x="1400482" y="624304"/>
                    <a:pt x="1385454" y="641836"/>
                  </a:cubicBezTo>
                  <a:cubicBezTo>
                    <a:pt x="1372703" y="656712"/>
                    <a:pt x="1356433" y="668347"/>
                    <a:pt x="1343890" y="683399"/>
                  </a:cubicBezTo>
                  <a:cubicBezTo>
                    <a:pt x="1333230" y="696191"/>
                    <a:pt x="1328712" y="713998"/>
                    <a:pt x="1316181" y="724963"/>
                  </a:cubicBezTo>
                  <a:cubicBezTo>
                    <a:pt x="1291119" y="746893"/>
                    <a:pt x="1256602" y="756833"/>
                    <a:pt x="1233054" y="780381"/>
                  </a:cubicBezTo>
                  <a:cubicBezTo>
                    <a:pt x="1202415" y="811020"/>
                    <a:pt x="1188503" y="830366"/>
                    <a:pt x="1149927" y="849654"/>
                  </a:cubicBezTo>
                  <a:cubicBezTo>
                    <a:pt x="1136865" y="856185"/>
                    <a:pt x="1122218" y="858890"/>
                    <a:pt x="1108363" y="863508"/>
                  </a:cubicBezTo>
                  <a:cubicBezTo>
                    <a:pt x="1053726" y="918147"/>
                    <a:pt x="1093326" y="888050"/>
                    <a:pt x="969818" y="918927"/>
                  </a:cubicBezTo>
                  <a:cubicBezTo>
                    <a:pt x="952056" y="923367"/>
                    <a:pt x="892716" y="936696"/>
                    <a:pt x="872836" y="946636"/>
                  </a:cubicBezTo>
                  <a:cubicBezTo>
                    <a:pt x="777160" y="994474"/>
                    <a:pt x="891187" y="959367"/>
                    <a:pt x="775854" y="988199"/>
                  </a:cubicBezTo>
                  <a:cubicBezTo>
                    <a:pt x="761999" y="997435"/>
                    <a:pt x="747292" y="1005506"/>
                    <a:pt x="734290" y="1015908"/>
                  </a:cubicBezTo>
                  <a:cubicBezTo>
                    <a:pt x="724090" y="1024068"/>
                    <a:pt x="718587" y="1038472"/>
                    <a:pt x="706581" y="1043618"/>
                  </a:cubicBezTo>
                  <a:cubicBezTo>
                    <a:pt x="684937" y="1052894"/>
                    <a:pt x="660154" y="1051761"/>
                    <a:pt x="637309" y="1057472"/>
                  </a:cubicBezTo>
                  <a:cubicBezTo>
                    <a:pt x="591422" y="1068944"/>
                    <a:pt x="594815" y="1071947"/>
                    <a:pt x="554181" y="1099036"/>
                  </a:cubicBezTo>
                  <a:cubicBezTo>
                    <a:pt x="544945" y="1112890"/>
                    <a:pt x="538246" y="1128825"/>
                    <a:pt x="526472" y="1140599"/>
                  </a:cubicBezTo>
                  <a:cubicBezTo>
                    <a:pt x="514698" y="1152373"/>
                    <a:pt x="484909" y="1168308"/>
                    <a:pt x="484909" y="1168308"/>
                  </a:cubicBez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919413" y="5822950"/>
              <a:ext cx="1035050" cy="765175"/>
            </a:xfrm>
            <a:custGeom>
              <a:avLst/>
              <a:gdLst>
                <a:gd name="connsiteX0" fmla="*/ 0 w 1052945"/>
                <a:gd name="connsiteY0" fmla="*/ 245467 h 582357"/>
                <a:gd name="connsiteX1" fmla="*/ 124691 w 1052945"/>
                <a:gd name="connsiteY1" fmla="*/ 217758 h 582357"/>
                <a:gd name="connsiteX2" fmla="*/ 249382 w 1052945"/>
                <a:gd name="connsiteY2" fmla="*/ 203904 h 582357"/>
                <a:gd name="connsiteX3" fmla="*/ 360218 w 1052945"/>
                <a:gd name="connsiteY3" fmla="*/ 190049 h 582357"/>
                <a:gd name="connsiteX4" fmla="*/ 512618 w 1052945"/>
                <a:gd name="connsiteY4" fmla="*/ 162340 h 582357"/>
                <a:gd name="connsiteX5" fmla="*/ 678872 w 1052945"/>
                <a:gd name="connsiteY5" fmla="*/ 134631 h 582357"/>
                <a:gd name="connsiteX6" fmla="*/ 803563 w 1052945"/>
                <a:gd name="connsiteY6" fmla="*/ 106922 h 582357"/>
                <a:gd name="connsiteX7" fmla="*/ 845127 w 1052945"/>
                <a:gd name="connsiteY7" fmla="*/ 79213 h 582357"/>
                <a:gd name="connsiteX8" fmla="*/ 928254 w 1052945"/>
                <a:gd name="connsiteY8" fmla="*/ 51504 h 582357"/>
                <a:gd name="connsiteX9" fmla="*/ 1025236 w 1052945"/>
                <a:gd name="connsiteY9" fmla="*/ 9940 h 582357"/>
                <a:gd name="connsiteX10" fmla="*/ 1052945 w 1052945"/>
                <a:gd name="connsiteY10" fmla="*/ 51504 h 582357"/>
                <a:gd name="connsiteX11" fmla="*/ 1025236 w 1052945"/>
                <a:gd name="connsiteY11" fmla="*/ 93067 h 582357"/>
                <a:gd name="connsiteX12" fmla="*/ 955963 w 1052945"/>
                <a:gd name="connsiteY12" fmla="*/ 106922 h 582357"/>
                <a:gd name="connsiteX13" fmla="*/ 914400 w 1052945"/>
                <a:gd name="connsiteY13" fmla="*/ 120776 h 582357"/>
                <a:gd name="connsiteX14" fmla="*/ 886691 w 1052945"/>
                <a:gd name="connsiteY14" fmla="*/ 148486 h 582357"/>
                <a:gd name="connsiteX15" fmla="*/ 734291 w 1052945"/>
                <a:gd name="connsiteY15" fmla="*/ 190049 h 582357"/>
                <a:gd name="connsiteX16" fmla="*/ 692727 w 1052945"/>
                <a:gd name="connsiteY16" fmla="*/ 203904 h 582357"/>
                <a:gd name="connsiteX17" fmla="*/ 609600 w 1052945"/>
                <a:gd name="connsiteY17" fmla="*/ 273176 h 582357"/>
                <a:gd name="connsiteX18" fmla="*/ 568036 w 1052945"/>
                <a:gd name="connsiteY18" fmla="*/ 287031 h 582357"/>
                <a:gd name="connsiteX19" fmla="*/ 540327 w 1052945"/>
                <a:gd name="connsiteY19" fmla="*/ 328595 h 582357"/>
                <a:gd name="connsiteX20" fmla="*/ 415636 w 1052945"/>
                <a:gd name="connsiteY20" fmla="*/ 397867 h 582357"/>
                <a:gd name="connsiteX21" fmla="*/ 360218 w 1052945"/>
                <a:gd name="connsiteY21" fmla="*/ 425576 h 582357"/>
                <a:gd name="connsiteX22" fmla="*/ 332509 w 1052945"/>
                <a:gd name="connsiteY22" fmla="*/ 453286 h 582357"/>
                <a:gd name="connsiteX23" fmla="*/ 277091 w 1052945"/>
                <a:gd name="connsiteY23" fmla="*/ 467140 h 582357"/>
                <a:gd name="connsiteX24" fmla="*/ 110836 w 1052945"/>
                <a:gd name="connsiteY24" fmla="*/ 480995 h 582357"/>
                <a:gd name="connsiteX25" fmla="*/ 27709 w 1052945"/>
                <a:gd name="connsiteY25" fmla="*/ 536413 h 582357"/>
                <a:gd name="connsiteX26" fmla="*/ 0 w 1052945"/>
                <a:gd name="connsiteY26" fmla="*/ 577976 h 58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2945" h="582357">
                  <a:moveTo>
                    <a:pt x="0" y="245467"/>
                  </a:moveTo>
                  <a:cubicBezTo>
                    <a:pt x="40330" y="235385"/>
                    <a:pt x="83659" y="223620"/>
                    <a:pt x="124691" y="217758"/>
                  </a:cubicBezTo>
                  <a:cubicBezTo>
                    <a:pt x="166090" y="211844"/>
                    <a:pt x="207849" y="208790"/>
                    <a:pt x="249382" y="203904"/>
                  </a:cubicBezTo>
                  <a:lnTo>
                    <a:pt x="360218" y="190049"/>
                  </a:lnTo>
                  <a:cubicBezTo>
                    <a:pt x="472118" y="174063"/>
                    <a:pt x="411151" y="180246"/>
                    <a:pt x="512618" y="162340"/>
                  </a:cubicBezTo>
                  <a:cubicBezTo>
                    <a:pt x="567946" y="152576"/>
                    <a:pt x="623781" y="145650"/>
                    <a:pt x="678872" y="134631"/>
                  </a:cubicBezTo>
                  <a:cubicBezTo>
                    <a:pt x="766816" y="117042"/>
                    <a:pt x="725300" y="126487"/>
                    <a:pt x="803563" y="106922"/>
                  </a:cubicBezTo>
                  <a:cubicBezTo>
                    <a:pt x="817418" y="97686"/>
                    <a:pt x="829911" y="85976"/>
                    <a:pt x="845127" y="79213"/>
                  </a:cubicBezTo>
                  <a:cubicBezTo>
                    <a:pt x="871817" y="67351"/>
                    <a:pt x="928254" y="51504"/>
                    <a:pt x="928254" y="51504"/>
                  </a:cubicBezTo>
                  <a:cubicBezTo>
                    <a:pt x="949151" y="37573"/>
                    <a:pt x="995415" y="0"/>
                    <a:pt x="1025236" y="9940"/>
                  </a:cubicBezTo>
                  <a:cubicBezTo>
                    <a:pt x="1041033" y="15206"/>
                    <a:pt x="1043709" y="37649"/>
                    <a:pt x="1052945" y="51504"/>
                  </a:cubicBezTo>
                  <a:cubicBezTo>
                    <a:pt x="1043709" y="65358"/>
                    <a:pt x="1039693" y="84806"/>
                    <a:pt x="1025236" y="93067"/>
                  </a:cubicBezTo>
                  <a:cubicBezTo>
                    <a:pt x="1004790" y="104750"/>
                    <a:pt x="978808" y="101211"/>
                    <a:pt x="955963" y="106922"/>
                  </a:cubicBezTo>
                  <a:cubicBezTo>
                    <a:pt x="941795" y="110464"/>
                    <a:pt x="928254" y="116158"/>
                    <a:pt x="914400" y="120776"/>
                  </a:cubicBezTo>
                  <a:cubicBezTo>
                    <a:pt x="905164" y="130013"/>
                    <a:pt x="898374" y="142644"/>
                    <a:pt x="886691" y="148486"/>
                  </a:cubicBezTo>
                  <a:cubicBezTo>
                    <a:pt x="827245" y="178209"/>
                    <a:pt x="795101" y="174847"/>
                    <a:pt x="734291" y="190049"/>
                  </a:cubicBezTo>
                  <a:cubicBezTo>
                    <a:pt x="720123" y="193591"/>
                    <a:pt x="706582" y="199286"/>
                    <a:pt x="692727" y="203904"/>
                  </a:cubicBezTo>
                  <a:cubicBezTo>
                    <a:pt x="662087" y="234543"/>
                    <a:pt x="648176" y="253888"/>
                    <a:pt x="609600" y="273176"/>
                  </a:cubicBezTo>
                  <a:cubicBezTo>
                    <a:pt x="596538" y="279707"/>
                    <a:pt x="581891" y="282413"/>
                    <a:pt x="568036" y="287031"/>
                  </a:cubicBezTo>
                  <a:cubicBezTo>
                    <a:pt x="558800" y="300886"/>
                    <a:pt x="552858" y="317630"/>
                    <a:pt x="540327" y="328595"/>
                  </a:cubicBezTo>
                  <a:cubicBezTo>
                    <a:pt x="453920" y="404201"/>
                    <a:pt x="484903" y="368182"/>
                    <a:pt x="415636" y="397867"/>
                  </a:cubicBezTo>
                  <a:cubicBezTo>
                    <a:pt x="396653" y="406003"/>
                    <a:pt x="378691" y="416340"/>
                    <a:pt x="360218" y="425576"/>
                  </a:cubicBezTo>
                  <a:cubicBezTo>
                    <a:pt x="350982" y="434813"/>
                    <a:pt x="344192" y="447444"/>
                    <a:pt x="332509" y="453286"/>
                  </a:cubicBezTo>
                  <a:cubicBezTo>
                    <a:pt x="315478" y="461802"/>
                    <a:pt x="295985" y="464778"/>
                    <a:pt x="277091" y="467140"/>
                  </a:cubicBezTo>
                  <a:cubicBezTo>
                    <a:pt x="221910" y="474038"/>
                    <a:pt x="166254" y="476377"/>
                    <a:pt x="110836" y="480995"/>
                  </a:cubicBezTo>
                  <a:cubicBezTo>
                    <a:pt x="83127" y="499468"/>
                    <a:pt x="38240" y="504820"/>
                    <a:pt x="27709" y="536413"/>
                  </a:cubicBezTo>
                  <a:cubicBezTo>
                    <a:pt x="12394" y="582357"/>
                    <a:pt x="28458" y="577976"/>
                    <a:pt x="0" y="577976"/>
                  </a:cubicBez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72000" y="4000500"/>
              <a:ext cx="500063" cy="285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 rot="10564200">
              <a:off x="4572000" y="4000500"/>
              <a:ext cx="5715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+mn-lt"/>
                  <a:cs typeface="+mn-cs"/>
                </a:rPr>
                <a:t> 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+mn-lt"/>
                  <a:cs typeface="+mn-cs"/>
                </a:rPr>
                <a:t>75</a:t>
              </a:r>
              <a:endParaRPr lang="ru-RU" sz="1200" dirty="0">
                <a:latin typeface="+mn-lt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57500" y="5357813"/>
              <a:ext cx="428625" cy="357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2786063" y="5357813"/>
              <a:ext cx="500062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+mn-lt"/>
                  <a:cs typeface="+mn-cs"/>
                </a:rPr>
                <a:t>80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255963" y="3730625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5" name="Прямая соединительная линия 14"/>
            <p:cNvCxnSpPr>
              <a:endCxn id="9" idx="9"/>
            </p:cNvCxnSpPr>
            <p:nvPr/>
          </p:nvCxnSpPr>
          <p:spPr>
            <a:xfrm flipV="1">
              <a:off x="3071813" y="5835650"/>
              <a:ext cx="855662" cy="4508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9" idx="9"/>
              <a:endCxn id="8" idx="8"/>
            </p:cNvCxnSpPr>
            <p:nvPr/>
          </p:nvCxnSpPr>
          <p:spPr>
            <a:xfrm flipV="1">
              <a:off x="3927475" y="5362575"/>
              <a:ext cx="204788" cy="47307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9" idx="9"/>
              <a:endCxn id="8" idx="16"/>
            </p:cNvCxnSpPr>
            <p:nvPr/>
          </p:nvCxnSpPr>
          <p:spPr>
            <a:xfrm flipV="1">
              <a:off x="3927475" y="5562600"/>
              <a:ext cx="465138" cy="2730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7" idx="9"/>
            </p:cNvCxnSpPr>
            <p:nvPr/>
          </p:nvCxnSpPr>
          <p:spPr>
            <a:xfrm rot="16200000" flipV="1">
              <a:off x="3756819" y="4982369"/>
              <a:ext cx="468313" cy="28892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8" idx="16"/>
            </p:cNvCxnSpPr>
            <p:nvPr/>
          </p:nvCxnSpPr>
          <p:spPr>
            <a:xfrm>
              <a:off x="4392613" y="5562600"/>
              <a:ext cx="473075" cy="1158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3714750" y="4286250"/>
              <a:ext cx="123825" cy="61753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7" idx="24"/>
            </p:cNvCxnSpPr>
            <p:nvPr/>
          </p:nvCxnSpPr>
          <p:spPr>
            <a:xfrm flipV="1">
              <a:off x="4868863" y="5357813"/>
              <a:ext cx="492125" cy="2968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3427412" y="4002088"/>
              <a:ext cx="576263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endCxn id="5" idx="33"/>
            </p:cNvCxnSpPr>
            <p:nvPr/>
          </p:nvCxnSpPr>
          <p:spPr>
            <a:xfrm flipV="1">
              <a:off x="5357813" y="4999038"/>
              <a:ext cx="395287" cy="3603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7" name="TextBox 32"/>
            <p:cNvSpPr txBox="1">
              <a:spLocks noChangeArrowheads="1"/>
            </p:cNvSpPr>
            <p:nvPr/>
          </p:nvSpPr>
          <p:spPr bwMode="auto">
            <a:xfrm>
              <a:off x="3500438" y="3357563"/>
              <a:ext cx="3571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1</a:t>
              </a:r>
            </a:p>
          </p:txBody>
        </p:sp>
        <p:sp>
          <p:nvSpPr>
            <p:cNvPr id="11288" name="TextBox 33"/>
            <p:cNvSpPr txBox="1">
              <a:spLocks noChangeArrowheads="1"/>
            </p:cNvSpPr>
            <p:nvPr/>
          </p:nvSpPr>
          <p:spPr bwMode="auto">
            <a:xfrm>
              <a:off x="5715000" y="4857750"/>
              <a:ext cx="5000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2</a:t>
              </a:r>
            </a:p>
          </p:txBody>
        </p:sp>
        <p:sp>
          <p:nvSpPr>
            <p:cNvPr id="11289" name="TextBox 23"/>
            <p:cNvSpPr txBox="1">
              <a:spLocks noChangeArrowheads="1"/>
            </p:cNvSpPr>
            <p:nvPr/>
          </p:nvSpPr>
          <p:spPr bwMode="auto">
            <a:xfrm>
              <a:off x="3714750" y="7072313"/>
              <a:ext cx="20002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Рис 1.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k-TM" altLang="ru-RU" b="1" smtClean="0"/>
              <a:t>Kameral işleriň yzygiderligi</a:t>
            </a:r>
            <a:endParaRPr lang="ru-RU" alt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2324100"/>
            <a:ext cx="7345362" cy="3984625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k-TM" smtClean="0"/>
              <a:t>Kartada trassany gurmak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k-TM" smtClean="0"/>
              <a:t>Öwrüm burçlaryny ölçemek we öwrümiň egri çyzyklarynyň radiusyny saýlamak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k-TM" smtClean="0"/>
              <a:t>Öwrümiň egri çyzyklarynyň esasy elementlerini hasaplamak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k-TM" smtClean="0"/>
              <a:t>Egri çyzyklaryň esasy nokatlarynyň piketaž bahasyny kesgitlemek we piketažlara bölüşdirmek.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k-TM" smtClean="0"/>
              <a:t>Öwrüm burçlarynyň, göni we egri çyzyklaryň wedomostlaryny düzmek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tk-TM" smtClean="0"/>
              <a:t>Trassanyň planyny we profillerini (uzaboýuna we keseligine) düzmek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tk-T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2635"/>
          <a:stretch/>
        </p:blipFill>
        <p:spPr>
          <a:xfrm>
            <a:off x="1771650" y="349250"/>
            <a:ext cx="5608638" cy="65214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1054</TotalTime>
  <Words>694</Words>
  <Application>Microsoft Office PowerPoint</Application>
  <PresentationFormat>Экран (4:3)</PresentationFormat>
  <Paragraphs>173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Wingdings 2</vt:lpstr>
      <vt:lpstr>Franklin Gothic Book</vt:lpstr>
      <vt:lpstr>Calibri</vt:lpstr>
      <vt:lpstr>Остин</vt:lpstr>
      <vt:lpstr>Demir ÝOL EGRILERI</vt:lpstr>
      <vt:lpstr>Trassirlemek (geçmeli ugry bellemek işleri)</vt:lpstr>
      <vt:lpstr>Презентация PowerPoint</vt:lpstr>
      <vt:lpstr>Trassanyň geçmeli ugruny bellemek işleri 2 bölekden durýar</vt:lpstr>
      <vt:lpstr>Kameral (otag) işleri</vt:lpstr>
      <vt:lpstr>Berlen ýapgytlygyň kesimini gurmak</vt:lpstr>
      <vt:lpstr>Презентация PowerPoint</vt:lpstr>
      <vt:lpstr>Kameral işleriň yzygiderligi</vt:lpstr>
      <vt:lpstr>Презентация PowerPoint</vt:lpstr>
      <vt:lpstr>Презентация PowerPoint</vt:lpstr>
      <vt:lpstr>Презентация PowerPoint</vt:lpstr>
      <vt:lpstr>Meýdan işleri</vt:lpstr>
      <vt:lpstr>Piketaž žurnalyna reperleriň, piketleriň, kese kesikleriň, goşmaça nokatlaryň maglumatlary we ýerleşýän ýerleri ýazylýar</vt:lpstr>
      <vt:lpstr>Презентация PowerPoint</vt:lpstr>
      <vt:lpstr>Trassanyň çägindäki topragyň görnüşi barada maglumat hem girizilýär.</vt:lpstr>
      <vt:lpstr>Öwrümleri detallar boýunça bölmek: EB, EO we EA nokatlary kesgitlemekden durýar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Öwrümiň esasy nokatlarynyň piketaž bahasyny kesgitlemek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Desgalaryň öwrümli çyzykly elementlerini esasy nokatlara  bölüşdirmek</dc:title>
  <dc:creator>Lenowa</dc:creator>
  <cp:lastModifiedBy>Lenovo</cp:lastModifiedBy>
  <cp:revision>29</cp:revision>
  <dcterms:created xsi:type="dcterms:W3CDTF">2019-03-15T07:10:25Z</dcterms:created>
  <dcterms:modified xsi:type="dcterms:W3CDTF">2021-05-29T03:49:34Z</dcterms:modified>
</cp:coreProperties>
</file>