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11/5/2019</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11/5/2019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11/5/2019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11/5/2019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smtClean="0"/>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11/5/2019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11/5/2019</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05307" y="681202"/>
            <a:ext cx="10947042" cy="5047536"/>
          </a:xfrm>
          <a:prstGeom prst="rect">
            <a:avLst/>
          </a:prstGeom>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lnSpc>
                <a:spcPct val="115000"/>
              </a:lnSpc>
              <a:spcAft>
                <a:spcPts val="0"/>
              </a:spcAft>
            </a:pPr>
            <a:r>
              <a:rPr lang="en-US" sz="2800" b="1" dirty="0">
                <a:ln/>
                <a:solidFill>
                  <a:schemeClr val="accent3"/>
                </a:solidFill>
                <a:latin typeface="Times New Roman" panose="02020603050405020304" pitchFamily="18" charset="0"/>
                <a:ea typeface="Times New Roman" panose="02020603050405020304" pitchFamily="18" charset="0"/>
                <a:cs typeface="Times New Roman" panose="02020603050405020304" pitchFamily="18" charset="0"/>
              </a:rPr>
              <a:t>1</a:t>
            </a:r>
            <a:r>
              <a:rPr lang="ru-RU" sz="2800" b="1" dirty="0">
                <a:ln/>
                <a:solidFill>
                  <a:schemeClr val="accent3"/>
                </a:solidFill>
                <a:latin typeface="Times New Roman" panose="02020603050405020304" pitchFamily="18" charset="0"/>
                <a:ea typeface="Times New Roman" panose="02020603050405020304" pitchFamily="18" charset="0"/>
                <a:cs typeface="Times New Roman" panose="02020603050405020304" pitchFamily="18" charset="0"/>
              </a:rPr>
              <a:t>6</a:t>
            </a:r>
            <a:r>
              <a:rPr lang="en-US" sz="2800" b="1" dirty="0">
                <a:ln/>
                <a:solidFill>
                  <a:schemeClr val="accent3"/>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b="1" dirty="0" err="1">
                <a:ln/>
                <a:solidFill>
                  <a:schemeClr val="accent3"/>
                </a:solidFill>
                <a:latin typeface="Times New Roman" panose="02020603050405020304" pitchFamily="18" charset="0"/>
                <a:ea typeface="Times New Roman" panose="02020603050405020304" pitchFamily="18" charset="0"/>
                <a:cs typeface="Times New Roman" panose="02020603050405020304" pitchFamily="18" charset="0"/>
              </a:rPr>
              <a:t>nji</a:t>
            </a:r>
            <a:r>
              <a:rPr lang="en-US" sz="2800" b="1" dirty="0">
                <a:ln/>
                <a:solidFill>
                  <a:schemeClr val="accent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n/>
                <a:solidFill>
                  <a:schemeClr val="accent3"/>
                </a:solidFill>
                <a:latin typeface="Times New Roman" panose="02020603050405020304" pitchFamily="18" charset="0"/>
                <a:ea typeface="Times New Roman" panose="02020603050405020304" pitchFamily="18" charset="0"/>
                <a:cs typeface="Times New Roman" panose="02020603050405020304" pitchFamily="18" charset="0"/>
              </a:rPr>
              <a:t>tema</a:t>
            </a:r>
            <a:endParaRPr lang="ru-RU" sz="2000" b="1" dirty="0">
              <a:ln/>
              <a:solidFill>
                <a:schemeClr val="accent3"/>
              </a:solidFill>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pl-PL" sz="2800" b="1" dirty="0">
                <a:ln/>
                <a:solidFill>
                  <a:schemeClr val="accent3"/>
                </a:solidFill>
                <a:latin typeface="Times New Roman" panose="02020603050405020304" pitchFamily="18" charset="0"/>
                <a:ea typeface="Times New Roman" panose="02020603050405020304" pitchFamily="18" charset="0"/>
                <a:cs typeface="Times New Roman" panose="02020603050405020304" pitchFamily="18" charset="0"/>
              </a:rPr>
              <a:t>Biologiki baýlyklary goramak</a:t>
            </a:r>
            <a:endParaRPr lang="ru-RU" sz="2000" b="1" dirty="0">
              <a:ln/>
              <a:solidFill>
                <a:schemeClr val="accent3"/>
              </a:solidFill>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pl-PL" sz="2800" b="1" dirty="0">
                <a:ln/>
                <a:solidFill>
                  <a:schemeClr val="accent3"/>
                </a:solidFill>
                <a:latin typeface="Times New Roman" panose="02020603050405020304" pitchFamily="18" charset="0"/>
                <a:ea typeface="Times New Roman" panose="02020603050405020304" pitchFamily="18" charset="0"/>
                <a:cs typeface="Times New Roman" panose="02020603050405020304" pitchFamily="18" charset="0"/>
              </a:rPr>
              <a:t>(2 sagatlyk)</a:t>
            </a:r>
            <a:endParaRPr lang="ru-RU" sz="2000" b="1" dirty="0">
              <a:ln/>
              <a:solidFill>
                <a:schemeClr val="accent3"/>
              </a:solidFill>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pl-PL" sz="2800" b="1" dirty="0">
                <a:ln/>
                <a:solidFill>
                  <a:schemeClr val="accent3"/>
                </a:solidFill>
                <a:latin typeface="Times New Roman" panose="02020603050405020304" pitchFamily="18" charset="0"/>
                <a:ea typeface="Times New Roman" panose="02020603050405020304" pitchFamily="18" charset="0"/>
                <a:cs typeface="Times New Roman" panose="02020603050405020304" pitchFamily="18" charset="0"/>
              </a:rPr>
              <a:t>Umumy okuwyň meýilnamasy:</a:t>
            </a:r>
            <a:endParaRPr lang="ru-RU" sz="2000" b="1" dirty="0">
              <a:ln/>
              <a:solidFill>
                <a:schemeClr val="accent3"/>
              </a:solidFill>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mj-lt"/>
              <a:buAutoNum type="arabicPeriod"/>
            </a:pPr>
            <a:r>
              <a:rPr lang="pl-PL" sz="2800" b="1" dirty="0">
                <a:ln/>
                <a:solidFill>
                  <a:schemeClr val="accent3"/>
                </a:solidFill>
                <a:latin typeface="Times New Roman" panose="02020603050405020304" pitchFamily="18" charset="0"/>
                <a:ea typeface="Times New Roman" panose="02020603050405020304" pitchFamily="18" charset="0"/>
                <a:cs typeface="Times New Roman" panose="02020603050405020304" pitchFamily="18" charset="0"/>
              </a:rPr>
              <a:t>Biologiki baýlyklar barada düşünje. Olaryň toparlara bölünişi we esasy görnüşleri</a:t>
            </a:r>
            <a:endParaRPr lang="ru-RU" sz="2000" b="1" dirty="0">
              <a:ln/>
              <a:solidFill>
                <a:schemeClr val="accent3"/>
              </a:solidFill>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mj-lt"/>
              <a:buAutoNum type="arabicPeriod"/>
            </a:pPr>
            <a:r>
              <a:rPr lang="pl-PL" sz="2800" b="1" dirty="0">
                <a:ln/>
                <a:solidFill>
                  <a:schemeClr val="accent3"/>
                </a:solidFill>
                <a:latin typeface="Times New Roman" panose="02020603050405020304" pitchFamily="18" charset="0"/>
                <a:ea typeface="Times New Roman" panose="02020603050405020304" pitchFamily="18" charset="0"/>
                <a:cs typeface="Times New Roman" panose="02020603050405020304" pitchFamily="18" charset="0"/>
              </a:rPr>
              <a:t>Türkmenistanyň biologiki baýlyklary. Türkmenistanda ösümlik we haýwanat dünýäsini (biodürlüligi) goramak meseleleriniň çözlüşi</a:t>
            </a:r>
            <a:endParaRPr lang="ru-RU" sz="2000" b="1" dirty="0">
              <a:ln/>
              <a:solidFill>
                <a:schemeClr val="accent3"/>
              </a:solidFill>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mj-lt"/>
              <a:buAutoNum type="arabicPeriod"/>
            </a:pPr>
            <a:r>
              <a:rPr lang="pl-PL" sz="2800" b="1" dirty="0">
                <a:ln/>
                <a:solidFill>
                  <a:schemeClr val="accent3"/>
                </a:solidFill>
                <a:latin typeface="Times New Roman" panose="02020603050405020304" pitchFamily="18" charset="0"/>
                <a:ea typeface="Times New Roman" panose="02020603050405020304" pitchFamily="18" charset="0"/>
                <a:cs typeface="Times New Roman" panose="02020603050405020304" pitchFamily="18" charset="0"/>
              </a:rPr>
              <a:t>Dermanlyk ösümlikleri ýygnamak we olardan rejeli peýdalanmak</a:t>
            </a:r>
            <a:endParaRPr lang="ru-RU" sz="2000" b="1" dirty="0">
              <a:ln/>
              <a:solidFill>
                <a:schemeClr val="accent3"/>
              </a:solidFill>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mj-lt"/>
              <a:buAutoNum type="arabicPeriod"/>
            </a:pPr>
            <a:r>
              <a:rPr lang="hr-HR" sz="2800" b="1" dirty="0">
                <a:ln/>
                <a:solidFill>
                  <a:schemeClr val="accent3"/>
                </a:solidFill>
                <a:latin typeface="Times New Roman" panose="02020603050405020304" pitchFamily="18" charset="0"/>
                <a:ea typeface="Times New Roman" panose="02020603050405020304" pitchFamily="18" charset="0"/>
                <a:cs typeface="Times New Roman" panose="02020603050405020304" pitchFamily="18" charset="0"/>
              </a:rPr>
              <a:t>Türkmenistanda biologik dürlüligi goramagyň kanunçylyk esaslary</a:t>
            </a:r>
            <a:endParaRPr lang="ru-RU" sz="2000" b="1" dirty="0">
              <a:ln/>
              <a:solidFill>
                <a:schemeClr val="accent3"/>
              </a:solidFill>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062381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40080" y="751344"/>
            <a:ext cx="10927080" cy="5262979"/>
          </a:xfrm>
          <a:prstGeom prst="rect">
            <a:avLst/>
          </a:prstGeom>
        </p:spPr>
        <p:txBody>
          <a:bodyPr wrap="square">
            <a:spAutoFit/>
          </a:bodyPr>
          <a:lstStyle/>
          <a:p>
            <a:pPr algn="just"/>
            <a:r>
              <a:rPr lang="tt-RU" sz="2400" b="1" i="1" dirty="0">
                <a:latin typeface="Times New Roman" panose="02020603050405020304" pitchFamily="18" charset="0"/>
                <a:ea typeface="Times New Roman" panose="02020603050405020304" pitchFamily="18" charset="0"/>
              </a:rPr>
              <a:t>Türkmenistanyň çäginde çöl, derýa jülgesi we dag landşaft toplumlary bilen baglanyşykly bolan haýwanlar tapawutlanýarlar. Çäge çöllüklerinde süýdemdirijileriň 40-a golaý görnüşleri ýaşaýar, şol sanda gemirijiler, süýrenjiler we beýleki görnüşler agdyklyk edýärler, ýylanlaryň 30-dan gowrak görnüşi ýaşap, zäherli ýylanlaryň kepjebaş, alahöwren , galkanburun we gök lors ýaly zäherli ýylanlar duş gelip, adam üçin howpludyr. Guşlaryň 200 görnüşi duş gelýär. Derýa jülgelerinde we ekerançylyk ýerlerde suwuň we ösümligik örtüginiň bol bolmagy, dürli haýwanlaryň ýaşamagy üçin amatlydyr, Amyderýanyň jeňňellik ýerlerind</a:t>
            </a:r>
            <a:r>
              <a:rPr lang="hr-HR" sz="2400" b="1" i="1" dirty="0">
                <a:latin typeface="Times New Roman" panose="02020603050405020304" pitchFamily="18" charset="0"/>
                <a:ea typeface="Times New Roman" panose="02020603050405020304" pitchFamily="18" charset="0"/>
              </a:rPr>
              <a:t>e</a:t>
            </a:r>
            <a:r>
              <a:rPr lang="tt-RU" sz="2400" b="1" i="1" dirty="0">
                <a:latin typeface="Times New Roman" panose="02020603050405020304" pitchFamily="18" charset="0"/>
                <a:ea typeface="Times New Roman" panose="02020603050405020304" pitchFamily="18" charset="0"/>
              </a:rPr>
              <a:t> ýekegapan, şagal, gamyş pişigi, Birata etrabynyň </a:t>
            </a:r>
            <a:r>
              <a:rPr lang="hr-HR" sz="2400" b="1" i="1" dirty="0">
                <a:latin typeface="Times New Roman" panose="02020603050405020304" pitchFamily="18" charset="0"/>
                <a:ea typeface="Times New Roman" panose="02020603050405020304" pitchFamily="18" charset="0"/>
              </a:rPr>
              <a:t>çäginde</a:t>
            </a:r>
            <a:r>
              <a:rPr lang="tt-RU" sz="2400" b="1" i="1" dirty="0">
                <a:latin typeface="Times New Roman" panose="02020603050405020304" pitchFamily="18" charset="0"/>
                <a:ea typeface="Times New Roman" panose="02020603050405020304" pitchFamily="18" charset="0"/>
              </a:rPr>
              <a:t> Buhar suguny duş gelýär. Derýalarda, köllerde balyklaryň 55 gögrnüşi ýagny kepir, garabalyk, lakga, tungaz, s</a:t>
            </a:r>
            <a:r>
              <a:rPr lang="hr-HR" sz="2400" b="1" i="1" dirty="0">
                <a:latin typeface="Times New Roman" panose="02020603050405020304" pitchFamily="18" charset="0"/>
                <a:ea typeface="Times New Roman" panose="02020603050405020304" pitchFamily="18" charset="0"/>
              </a:rPr>
              <a:t>ö</a:t>
            </a:r>
            <a:r>
              <a:rPr lang="tt-RU" sz="2400" b="1" i="1" dirty="0">
                <a:latin typeface="Times New Roman" panose="02020603050405020304" pitchFamily="18" charset="0"/>
                <a:ea typeface="Times New Roman" panose="02020603050405020304" pitchFamily="18" charset="0"/>
              </a:rPr>
              <a:t>wen we b</a:t>
            </a:r>
            <a:r>
              <a:rPr lang="hr-HR" sz="2400" b="1" i="1" dirty="0">
                <a:latin typeface="Times New Roman" panose="02020603050405020304" pitchFamily="18" charset="0"/>
                <a:ea typeface="Times New Roman" panose="02020603050405020304" pitchFamily="18" charset="0"/>
              </a:rPr>
              <a:t>e</a:t>
            </a:r>
            <a:r>
              <a:rPr lang="tt-RU" sz="2400" b="1" i="1" dirty="0">
                <a:latin typeface="Times New Roman" panose="02020603050405020304" pitchFamily="18" charset="0"/>
                <a:ea typeface="Times New Roman" panose="02020603050405020304" pitchFamily="18" charset="0"/>
              </a:rPr>
              <a:t>ýleki ähmiýetli balyklar duş gelýär. Garagum derýasynda ot iýýän ak amur we tüňňimaňlaý </a:t>
            </a:r>
            <a:r>
              <a:rPr lang="hr-HR" sz="2400" b="1" i="1" dirty="0">
                <a:latin typeface="Times New Roman" panose="02020603050405020304" pitchFamily="18" charset="0"/>
                <a:ea typeface="Times New Roman" panose="02020603050405020304" pitchFamily="18" charset="0"/>
              </a:rPr>
              <a:t>balyklar </a:t>
            </a:r>
            <a:r>
              <a:rPr lang="tt-RU" sz="2400" b="1" i="1" dirty="0">
                <a:latin typeface="Times New Roman" panose="02020603050405020304" pitchFamily="18" charset="0"/>
                <a:ea typeface="Times New Roman" panose="02020603050405020304" pitchFamily="18" charset="0"/>
              </a:rPr>
              <a:t>köp. Bu lanşaft toplumynda guşlaryň 128-den gowrak görnüşleri, sülgünler goralyp saklanýar. Amyderýada duşýan bekre balyklar maşgalasyna degişli bolan pilburun (gamideşer) ýaşaýar. </a:t>
            </a:r>
            <a:endParaRPr lang="ru-RU" sz="2400" b="1" i="1" dirty="0"/>
          </a:p>
        </p:txBody>
      </p:sp>
    </p:spTree>
    <p:extLst>
      <p:ext uri="{BB962C8B-B14F-4D97-AF65-F5344CB8AC3E}">
        <p14:creationId xmlns:p14="http://schemas.microsoft.com/office/powerpoint/2010/main" val="154476726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30099" y="744291"/>
            <a:ext cx="10972800" cy="5586979"/>
          </a:xfrm>
          <a:prstGeom prst="rect">
            <a:avLst/>
          </a:prstGeom>
        </p:spPr>
        <p:txBody>
          <a:bodyPr wrap="square">
            <a:spAutoFit/>
          </a:bodyPr>
          <a:lstStyle/>
          <a:p>
            <a:pPr indent="450215" algn="just">
              <a:lnSpc>
                <a:spcPct val="115000"/>
              </a:lnSpc>
              <a:spcAft>
                <a:spcPts val="0"/>
              </a:spcAft>
            </a:pPr>
            <a:r>
              <a:rPr lang="tt-RU" sz="2400" b="1" dirty="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Türkmenistanyň daglarynda haýwanlaryň dürli görnüşleri ýaşap, süýdemdirijilerden dag geçisi, dag goçy, bars, syrtlan, gaplaň, möjek, itaýy, olykirpi, guşlardan Hazar ulagy, dag hindi tawusy, kawkaz bilbili, käkilikler duşýar. Ýyrtyjy guşlardan daglarda garaguş, syçançy, göwenek, hüwi duş </a:t>
            </a:r>
            <a:r>
              <a:rPr lang="tt-RU" sz="2400" b="1" dirty="0" smtClean="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gelýär.Türkmenistanyň </a:t>
            </a:r>
            <a:r>
              <a:rPr lang="tt-RU" sz="2400" b="1" dirty="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haýwanat dünýäsinde aw ähmiýetlileri köpdür. Awçylyk bilen baglanyşykly 1998-nji ýylyň Oktýabr aýynyň 20-sinde “Aw awlamak we awçylyk hojalygyny ýöretmek hakynda” kanun kabul edildi. Aw-prornysel ähmiýetli haýwanlary gorap saklamaklykda, aw etmekligiň düzgünlerini alyp barmaklykda awçylyk hojalygy bolup, onuň esasy wezipesi aw baýlyklaryny, aw awlanýan ýerlerdäki ýabany haýwanlary we guşlary, balyklary goramakdan we ýerlikli peýdalanmakdan ybaratdyr. Aw awlanýan ýerlere çöllükler, daglyk ýerler tokaýlar, oazisleriň medeni zolaklary, Hazar deňziniň kenar ýakalary we suwlary, içerki suwlar degişlidir.</a:t>
            </a:r>
            <a:endParaRPr lang="ru-RU" b="1" dirty="0">
              <a:ln w="0"/>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870738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40080" y="661342"/>
            <a:ext cx="10904220" cy="5511637"/>
          </a:xfrm>
          <a:prstGeom prst="rect">
            <a:avLst/>
          </a:prstGeom>
        </p:spPr>
        <p:txBody>
          <a:bodyPr wrap="square">
            <a:spAutoFit/>
          </a:bodyPr>
          <a:lstStyle/>
          <a:p>
            <a:pPr indent="450215" algn="just">
              <a:lnSpc>
                <a:spcPct val="115000"/>
              </a:lnSpc>
              <a:spcAft>
                <a:spcPts val="0"/>
              </a:spcAft>
            </a:pPr>
            <a:r>
              <a:rPr lang="tt-RU" sz="2800" dirty="0">
                <a:latin typeface="Times New Roman" panose="02020603050405020304" pitchFamily="18" charset="0"/>
                <a:ea typeface="Times New Roman" panose="02020603050405020304" pitchFamily="18" charset="0"/>
                <a:cs typeface="Times New Roman" panose="02020603050405020304" pitchFamily="18" charset="0"/>
              </a:rPr>
              <a:t>Türkmenistanda suw guşlarynyň we batgalykda ýaşaýan guşlaryň gyşlaýan ýerlerinde 80-e golaý görnüşi, ülkämizde höwürtgeleýän guşlar </a:t>
            </a:r>
            <a:r>
              <a:rPr lang="tt-RU" sz="2800" dirty="0" smtClean="0">
                <a:latin typeface="Times New Roman" panose="02020603050405020304" pitchFamily="18" charset="0"/>
                <a:ea typeface="Times New Roman" panose="02020603050405020304" pitchFamily="18" charset="0"/>
                <a:cs typeface="Times New Roman" panose="02020603050405020304" pitchFamily="18" charset="0"/>
              </a:rPr>
              <a:t>awlanylýar.Biziň </a:t>
            </a:r>
            <a:r>
              <a:rPr lang="tt-RU" sz="2800" dirty="0">
                <a:latin typeface="Times New Roman" panose="02020603050405020304" pitchFamily="18" charset="0"/>
                <a:ea typeface="Times New Roman" panose="02020603050405020304" pitchFamily="18" charset="0"/>
                <a:cs typeface="Times New Roman" panose="02020603050405020304" pitchFamily="18" charset="0"/>
              </a:rPr>
              <a:t>ýurdumyzda seýrek duş gelýän we az sanly haýwanlardan gulan, Buhar suguny, dag goçy, dag tekesi, keýik, alajabars, garagulak, dag samyry, alajagözen, gunduz, turaç, g</a:t>
            </a:r>
            <a:r>
              <a:rPr lang="hr-HR" sz="2800" dirty="0">
                <a:latin typeface="Times New Roman" panose="02020603050405020304" pitchFamily="18" charset="0"/>
                <a:ea typeface="Times New Roman" panose="02020603050405020304" pitchFamily="18" charset="0"/>
                <a:cs typeface="Times New Roman" panose="02020603050405020304" pitchFamily="18" charset="0"/>
              </a:rPr>
              <a:t>yş</a:t>
            </a:r>
            <a:r>
              <a:rPr lang="tt-RU" sz="2800" dirty="0">
                <a:latin typeface="Times New Roman" panose="02020603050405020304" pitchFamily="18" charset="0"/>
                <a:ea typeface="Times New Roman" panose="02020603050405020304" pitchFamily="18" charset="0"/>
                <a:cs typeface="Times New Roman" panose="02020603050405020304" pitchFamily="18" charset="0"/>
              </a:rPr>
              <a:t>laýan guşlardan gyzyl</a:t>
            </a:r>
            <a:r>
              <a:rPr lang="hr-HR" sz="2800" dirty="0">
                <a:latin typeface="Times New Roman" panose="02020603050405020304" pitchFamily="18" charset="0"/>
                <a:ea typeface="Times New Roman" panose="02020603050405020304" pitchFamily="18" charset="0"/>
                <a:cs typeface="Times New Roman" panose="02020603050405020304" pitchFamily="18" charset="0"/>
              </a:rPr>
              <a:t>injik</a:t>
            </a:r>
            <a:r>
              <a:rPr lang="tt-RU" sz="2800" dirty="0">
                <a:latin typeface="Times New Roman" panose="02020603050405020304" pitchFamily="18" charset="0"/>
                <a:ea typeface="Times New Roman" panose="02020603050405020304" pitchFamily="18" charset="0"/>
                <a:cs typeface="Times New Roman" panose="02020603050405020304" pitchFamily="18" charset="0"/>
              </a:rPr>
              <a:t>, togdary, b</a:t>
            </a:r>
            <a:r>
              <a:rPr lang="hr-HR" sz="2800" dirty="0">
                <a:latin typeface="Times New Roman" panose="02020603050405020304" pitchFamily="18" charset="0"/>
                <a:ea typeface="Times New Roman" panose="02020603050405020304" pitchFamily="18" charset="0"/>
                <a:cs typeface="Times New Roman" panose="02020603050405020304" pitchFamily="18" charset="0"/>
              </a:rPr>
              <a:t>iz</a:t>
            </a:r>
            <a:r>
              <a:rPr lang="tt-RU" sz="2800" dirty="0">
                <a:latin typeface="Times New Roman" panose="02020603050405020304" pitchFamily="18" charset="0"/>
                <a:ea typeface="Times New Roman" panose="02020603050405020304" pitchFamily="18" charset="0"/>
                <a:cs typeface="Times New Roman" panose="02020603050405020304" pitchFamily="18" charset="0"/>
              </a:rPr>
              <a:t>beltek, ak </a:t>
            </a:r>
            <a:r>
              <a:rPr lang="hr-HR" sz="2800" dirty="0">
                <a:latin typeface="Times New Roman" panose="02020603050405020304" pitchFamily="18" charset="0"/>
                <a:ea typeface="Times New Roman" panose="02020603050405020304" pitchFamily="18" charset="0"/>
                <a:cs typeface="Times New Roman" panose="02020603050405020304" pitchFamily="18" charset="0"/>
              </a:rPr>
              <a:t>leglek</a:t>
            </a:r>
            <a:r>
              <a:rPr lang="tt-RU" sz="2800" dirty="0">
                <a:latin typeface="Times New Roman" panose="02020603050405020304" pitchFamily="18" charset="0"/>
                <a:ea typeface="Times New Roman" panose="02020603050405020304" pitchFamily="18" charset="0"/>
                <a:cs typeface="Times New Roman" panose="02020603050405020304" pitchFamily="18" charset="0"/>
              </a:rPr>
              <a:t> we ş.m. awlamak gadagan edilendir. Adaty awlanýan haýwanlar tilki, towşan, möjek, ýekegapan, käkilik, suw guşlary we batga guşlary awlanylýar. Aw etmeklik awçylyk hojalygynyň rugsat beren aýlarynda geçirilýär, guşlar, balyklar awlanylanda, olaryň belli bir sanyny tutmaklyk rugsat edilýär. Aw etmeklik diňe Türkmenistanyň Awçylyk we balykçylyk hojalyklaryna rugsat edilýär.</a:t>
            </a:r>
            <a:endParaRPr lang="ru-RU"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151232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8186" y="675169"/>
            <a:ext cx="10947042" cy="5613845"/>
          </a:xfrm>
          <a:prstGeom prst="rect">
            <a:avLst/>
          </a:prstGeom>
        </p:spPr>
        <p:txBody>
          <a:bodyPr wrap="square">
            <a:spAutoFit/>
          </a:bodyPr>
          <a:lstStyle/>
          <a:p>
            <a:pPr lvl="0" algn="ctr">
              <a:lnSpc>
                <a:spcPct val="115000"/>
              </a:lnSpc>
              <a:spcAft>
                <a:spcPts val="0"/>
              </a:spcAft>
            </a:pPr>
            <a:r>
              <a:rPr lang="ru-RU" sz="24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panose="02020603050405020304" pitchFamily="18" charset="0"/>
                <a:ea typeface="Times New Roman" panose="02020603050405020304" pitchFamily="18" charset="0"/>
                <a:cs typeface="Times New Roman" panose="02020603050405020304" pitchFamily="18" charset="0"/>
              </a:rPr>
              <a:t>3. </a:t>
            </a:r>
            <a:r>
              <a:rPr lang="pl-PL" sz="24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panose="02020603050405020304" pitchFamily="18" charset="0"/>
                <a:ea typeface="Times New Roman" panose="02020603050405020304" pitchFamily="18" charset="0"/>
                <a:cs typeface="Times New Roman" panose="02020603050405020304" pitchFamily="18" charset="0"/>
              </a:rPr>
              <a:t>Dermanlyk </a:t>
            </a:r>
            <a:r>
              <a:rPr lang="pl-PL" sz="2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panose="02020603050405020304" pitchFamily="18" charset="0"/>
                <a:ea typeface="Times New Roman" panose="02020603050405020304" pitchFamily="18" charset="0"/>
                <a:cs typeface="Times New Roman" panose="02020603050405020304" pitchFamily="18" charset="0"/>
              </a:rPr>
              <a:t>ösümlikleri ýygnamak we olardan rejeli peýdalanmak</a:t>
            </a:r>
            <a:endParaRPr lang="ru-RU"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spcAft>
                <a:spcPts val="0"/>
              </a:spcAft>
            </a:pPr>
            <a:r>
              <a:rPr lang="hr-HR" sz="2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panose="02020603050405020304" pitchFamily="18" charset="0"/>
                <a:ea typeface="Times New Roman" panose="02020603050405020304" pitchFamily="18" charset="0"/>
                <a:cs typeface="Times New Roman" panose="02020603050405020304" pitchFamily="18" charset="0"/>
              </a:rPr>
              <a:t>Keselleri bejermekde we saglygy berkitmekde ösümliklerden peýdalanmaklyk gadym wagtlardan bäri dowam edip gelýär. Ösümlikleriň kesel bejerijilik häsiýetleri barasyndaky maglumatlar nesilden-nesle geçip gelipdir. Ýazuwyň peýda bolmagy bilen ösümlikleriň peýda;y häsiýetleri baradaky maglumatlary ýazga geçirmeklik başlanypdyr, bu bolsa olaryň amaly taýdan ulanylyşyny has giňeldipdir. </a:t>
            </a:r>
            <a:r>
              <a:rPr lang="hr-HR" sz="24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panose="02020603050405020304" pitchFamily="18" charset="0"/>
                <a:ea typeface="Times New Roman" panose="02020603050405020304" pitchFamily="18" charset="0"/>
                <a:cs typeface="Times New Roman" panose="02020603050405020304" pitchFamily="18" charset="0"/>
              </a:rPr>
              <a:t>Orta </a:t>
            </a:r>
            <a:r>
              <a:rPr lang="hr-HR" sz="2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panose="02020603050405020304" pitchFamily="18" charset="0"/>
                <a:ea typeface="Times New Roman" panose="02020603050405020304" pitchFamily="18" charset="0"/>
                <a:cs typeface="Times New Roman" panose="02020603050405020304" pitchFamily="18" charset="0"/>
              </a:rPr>
              <a:t>asyrlarda dermanlyk ösümlikleriň ähmiýeti has hem artypdyr. Görnükli </a:t>
            </a:r>
            <a:r>
              <a:rPr lang="tr-TR" sz="2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panose="02020603050405020304" pitchFamily="18" charset="0"/>
                <a:ea typeface="Times New Roman" panose="02020603050405020304" pitchFamily="18" charset="0"/>
                <a:cs typeface="Times New Roman" panose="02020603050405020304" pitchFamily="18" charset="0"/>
              </a:rPr>
              <a:t>lukman</a:t>
            </a:r>
            <a:r>
              <a:rPr lang="hr-HR" sz="2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panose="02020603050405020304" pitchFamily="18" charset="0"/>
                <a:ea typeface="Times New Roman" panose="02020603050405020304" pitchFamily="18" charset="0"/>
                <a:cs typeface="Times New Roman" panose="02020603050405020304" pitchFamily="18" charset="0"/>
              </a:rPr>
              <a:t> Abu Ali Ibn Sina (Lukman hekim) müň ýyldan hem gowrak mundan ozal dermanlyk otlary öwrenmekligi we peýdalanmaklygy geljekki nesillere wesýet edip gidipdir. Ol özüniň „Lukmançylyk ylmynyň kanuny“ atly kitabynda 900 töweregi dermanlyk ösümligi we olaryň ulanylyş usullaryny ýazyp beýan edipdir. Ol kitap häzirki wagtda hem lukmanlaryň ýakyn kömekçisi hasaplanýar.</a:t>
            </a:r>
            <a:endParaRPr lang="ru-RU"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9327196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53791" y="606047"/>
            <a:ext cx="10972800" cy="5586979"/>
          </a:xfrm>
          <a:prstGeom prst="rect">
            <a:avLst/>
          </a:prstGeom>
        </p:spPr>
        <p:txBody>
          <a:bodyPr wrap="square">
            <a:spAutoFit/>
          </a:bodyPr>
          <a:lstStyle/>
          <a:p>
            <a:pPr indent="450215" algn="just">
              <a:lnSpc>
                <a:spcPct val="115000"/>
              </a:lnSpc>
              <a:spcAft>
                <a:spcPts val="0"/>
              </a:spcAft>
            </a:pPr>
            <a:r>
              <a:rPr lang="hr-HR" sz="240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Ösümlikleriň birtopary dermanyň egsilmez baýlygydyr. Häzirki zaman lukmançylyk amalyýeti ösümliklerden alynýan derman serişdelerini ulanmakdan çetde durup bilmez. Belle bolşy ýaly, takmynan her bir dördünji derman ösümlik çig mallaryndan taýýarlanylýar. Gaty gazaply şertlerine seretmezden, Türkmenistanyň ösümlik dünýäsi örän baýdyr we dürli-dürlidir. Onda 300-e golaý dermanlyk ösümlikler ösýär. Ösümlik dünýäsine Türkmenistanyň daglyk etraplary has-da baýdyr. Köpetdagda ýabany ösümlikleriň 1700 görnüşi ösüp, olardan 332 sanysy endemikdir, ýagny dünýäniň hiç bir ýerinde duşman, diňe şol ýerlerde ösýän ösümliklerdir. </a:t>
            </a:r>
            <a:r>
              <a:rPr lang="hr-HR" sz="240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Türkmenistanyň </a:t>
            </a:r>
            <a:r>
              <a:rPr lang="hr-HR" sz="240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klimaty çürt kesik kontinentaldyr. Tomus paslynda howanyň gyzgyn we gurak, gün radiasiýasynyň ýokary bolmagy ösümlikleriň köpüsiniň dermanlyk häsiýetlerini şertlendirýän gymmatly biologik işjeň birleşmeleriň toplanmagyna ýardam edýär. Türkmenistanyň ösümlik dünýäsiniň aglaba görnüşleri dürli keselleri bejermek üçin ýerli halk tarapyndan has öňräkden bäri ulanylyp gelinýär. </a:t>
            </a:r>
            <a:endParaRPr lang="ru-RU"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484963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56822" y="704351"/>
            <a:ext cx="10908405" cy="5358005"/>
          </a:xfrm>
          <a:prstGeom prst="rect">
            <a:avLst/>
          </a:prstGeom>
        </p:spPr>
        <p:txBody>
          <a:bodyPr wrap="square">
            <a:spAutoFit/>
          </a:bodyPr>
          <a:lstStyle/>
          <a:p>
            <a:pPr indent="449580" algn="just">
              <a:lnSpc>
                <a:spcPct val="115000"/>
              </a:lnSpc>
              <a:spcAft>
                <a:spcPts val="0"/>
              </a:spcAft>
            </a:pPr>
            <a:r>
              <a:rPr lang="hr-HR" sz="2300" dirty="0">
                <a:ln w="22225">
                  <a:solidFill>
                    <a:schemeClr val="accent2"/>
                  </a:solidFill>
                  <a:prstDash val="solid"/>
                </a:ln>
                <a:solidFill>
                  <a:schemeClr val="accent2">
                    <a:lumMod val="40000"/>
                    <a:lumOff val="60000"/>
                  </a:schemeClr>
                </a:solidFill>
                <a:latin typeface="Times New Roman" panose="02020603050405020304" pitchFamily="18" charset="0"/>
                <a:ea typeface="Times New Roman" panose="02020603050405020304" pitchFamily="18" charset="0"/>
                <a:cs typeface="Times New Roman" panose="02020603050405020304" pitchFamily="18" charset="0"/>
              </a:rPr>
              <a:t>Dermanlyk ösümlikleriň ätiýaçlyklaryny goramak. Biziň döwletimiz dermanlyk ösümliklerine örän baýdyr. Ýöne muňa seretmezden dermanlyk üçin ösümlikleri taýýarlamak, olardan rejeli peýdalanmak hökmandyr. Eger-de şeýle işler ylmy esasda meýilleşdirilip geçirilse, onda dermanlyk ösümliklikleriň tebigy baýlyklarynyň azalmagyna ýa-da ýitip ýok bolmagyna getirip biler. </a:t>
            </a:r>
            <a:r>
              <a:rPr lang="hr-HR" sz="2300" dirty="0" smtClean="0">
                <a:ln w="22225">
                  <a:solidFill>
                    <a:schemeClr val="accent2"/>
                  </a:solidFill>
                  <a:prstDash val="solid"/>
                </a:ln>
                <a:solidFill>
                  <a:schemeClr val="accent2">
                    <a:lumMod val="40000"/>
                    <a:lumOff val="60000"/>
                  </a:schemeClr>
                </a:solidFill>
                <a:latin typeface="Times New Roman" panose="02020603050405020304" pitchFamily="18" charset="0"/>
                <a:ea typeface="Times New Roman" panose="02020603050405020304" pitchFamily="18" charset="0"/>
                <a:cs typeface="Times New Roman" panose="02020603050405020304" pitchFamily="18" charset="0"/>
              </a:rPr>
              <a:t>Dermanlyk </a:t>
            </a:r>
            <a:r>
              <a:rPr lang="hr-HR" sz="2300" dirty="0">
                <a:ln w="22225">
                  <a:solidFill>
                    <a:schemeClr val="accent2"/>
                  </a:solidFill>
                  <a:prstDash val="solid"/>
                </a:ln>
                <a:solidFill>
                  <a:schemeClr val="accent2">
                    <a:lumMod val="40000"/>
                    <a:lumOff val="60000"/>
                  </a:schemeClr>
                </a:solidFill>
                <a:latin typeface="Times New Roman" panose="02020603050405020304" pitchFamily="18" charset="0"/>
                <a:ea typeface="Times New Roman" panose="02020603050405020304" pitchFamily="18" charset="0"/>
                <a:cs typeface="Times New Roman" panose="02020603050405020304" pitchFamily="18" charset="0"/>
              </a:rPr>
              <a:t>ösümlikleriň ösýän ýerlerinde otlary orup ýatyrmak ýa-da ol ýerlerde mallary bakmak, oba hojalygy üçin täze ýerleri özleşdirmek işleri geçirilende dermanlyk ösümlikleriniň mundan beýläk azalmagyna getirip biler. Şol sebäpli dermanlyk ösümlikleriň ätiýaçlyklarynyň azalmagyna garşy işleri geçirmek zerurlygy ýüze çykýar. Onuň üçin dermanlyk ösümlikleriň ätiýaçlyklarynyň umumy goruny kesgitlemeli, her ýylda aýry-aýry meýdanlardan, etraplardan, welaýatlardan ýygnalmaly dermanlyk ösümlikleriň görnüşlerini we ýygnalmaly mukdaryny kesgitlemeli. Senagat taýdan ýaramly bolan dermanlyk ösümlikleriniň giň ýaýran ýerlerini kartada bellemeklik hem uly peýda getirýär. </a:t>
            </a:r>
            <a:endParaRPr lang="ru-RU" sz="2300" dirty="0">
              <a:ln w="22225">
                <a:solidFill>
                  <a:schemeClr val="accent2"/>
                </a:solidFill>
                <a:prstDash val="solid"/>
              </a:ln>
              <a:solidFill>
                <a:schemeClr val="accent2">
                  <a:lumMod val="40000"/>
                  <a:lumOff val="60000"/>
                </a:schemeClr>
              </a:solidFill>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787679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05307" y="639956"/>
            <a:ext cx="10972800" cy="5586979"/>
          </a:xfrm>
          <a:prstGeom prst="rect">
            <a:avLst/>
          </a:prstGeom>
        </p:spPr>
        <p:txBody>
          <a:bodyPr wrap="square">
            <a:spAutoFit/>
          </a:bodyPr>
          <a:lstStyle/>
          <a:p>
            <a:pPr indent="450215" algn="just">
              <a:lnSpc>
                <a:spcPct val="115000"/>
              </a:lnSpc>
              <a:spcAft>
                <a:spcPts val="0"/>
              </a:spcAft>
            </a:pPr>
            <a:r>
              <a:rPr lang="hr-HR" sz="24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cs typeface="Times New Roman" panose="02020603050405020304" pitchFamily="18" charset="0"/>
              </a:rPr>
              <a:t>Dermanlyk ösümlikleri 3 topara bölmek maksada laýyk hasaplanýar. Birinji topara ätiýaçlyk gorlary has azalan Türkmenistanyň Gyzyl kitabyna atlary girizilen görnüşler degişlidir (adaty nar, adaty injir, grek hozy we beýlekiler). </a:t>
            </a:r>
            <a:r>
              <a:rPr lang="hr-HR" sz="2400"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cs typeface="Times New Roman" panose="02020603050405020304" pitchFamily="18" charset="0"/>
              </a:rPr>
              <a:t>Ikinji </a:t>
            </a:r>
            <a:r>
              <a:rPr lang="hr-HR" sz="24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cs typeface="Times New Roman" panose="02020603050405020304" pitchFamily="18" charset="0"/>
              </a:rPr>
              <a:t>topara – ätiýaçlyk gorlary haýal dikelýän, tygşytly ýagdaýda dermanlyk üçin material ýygnalmadyk ýagdaýynda ýitip gitmegi mümkin bolan ösümlikleriň görnüşleri  (Wiktoryň ungermiýasy, Bobrowyň patlagy, towşandodak) degişli. Üçünji topara degişli ösümliklerden ýeterlik mukdarda dermanlyk üçin çig mal taýýarlap bolýar, olaryň ätiýaçlyk gory tebigatda ýeterlikdir we çalt ýetişýärler. </a:t>
            </a:r>
            <a:r>
              <a:rPr lang="hr-HR" sz="2400"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cs typeface="Times New Roman" panose="02020603050405020304" pitchFamily="18" charset="0"/>
              </a:rPr>
              <a:t>Birinji </a:t>
            </a:r>
            <a:r>
              <a:rPr lang="hr-HR" sz="24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cs typeface="Times New Roman" panose="02020603050405020304" pitchFamily="18" charset="0"/>
              </a:rPr>
              <a:t>topara degişli ösümliklerden dermanlyk materiallary ýygnalmaýar. </a:t>
            </a:r>
            <a:r>
              <a:rPr lang="hr-HR" sz="2400"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cs typeface="Times New Roman" panose="02020603050405020304" pitchFamily="18" charset="0"/>
              </a:rPr>
              <a:t>Ikinji </a:t>
            </a:r>
            <a:r>
              <a:rPr lang="hr-HR" sz="24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cs typeface="Times New Roman" panose="02020603050405020304" pitchFamily="18" charset="0"/>
              </a:rPr>
              <a:t>topar ösümliklerden, olaryň täzeden dikelýändigini we ösýän meýdanynyň ulalýandygyny hasaba almaklyk bilen taýýarlanýar. Munuň üçin material ýygnaljak meýdanlary ösümligiň görnüşine, biologiki aýratynlygyna, daşky gurşawyň faktorlaryna baglylykda gezekleşdirip peýdalanmaly (3-5 ýyldan). </a:t>
            </a:r>
            <a:endParaRPr lang="ru-RU"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754951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5687" y="614199"/>
            <a:ext cx="10995660" cy="5518434"/>
          </a:xfrm>
          <a:prstGeom prst="rect">
            <a:avLst/>
          </a:prstGeom>
        </p:spPr>
        <p:txBody>
          <a:bodyPr wrap="square">
            <a:spAutoFit/>
          </a:bodyPr>
          <a:lstStyle/>
          <a:p>
            <a:pPr indent="450215" algn="just">
              <a:lnSpc>
                <a:spcPct val="115000"/>
              </a:lnSpc>
              <a:spcAft>
                <a:spcPts val="0"/>
              </a:spcAft>
            </a:pPr>
            <a:r>
              <a:rPr lang="hr-HR" sz="2200" dirty="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Dermanlyk çig mallary taýýarlananda aşakdaky düzgünleri berjaý etmeli:</a:t>
            </a:r>
            <a:endParaRPr lang="ru-RU" sz="2200" dirty="0">
              <a:ln w="0"/>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Times New Roman" panose="02020603050405020304" pitchFamily="18" charset="0"/>
              <a:buChar char="-"/>
            </a:pPr>
            <a:r>
              <a:rPr lang="hr-HR" sz="2200" dirty="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agaç ösümliklerinden dermanlyk materiallar taýýarlananda esasy we aralyk maksatlar üçin çapyla agaçlardan alynmaly, tokaý seýilgählerinden we gorag zolaklaryndan agaçlara timar berlende kesilen baldaklardan ýygnalýar. </a:t>
            </a:r>
            <a:endParaRPr lang="ru-RU" sz="2200" dirty="0">
              <a:ln w="0"/>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Times New Roman" panose="02020603050405020304" pitchFamily="18" charset="0"/>
              <a:buChar char="-"/>
            </a:pPr>
            <a:r>
              <a:rPr lang="hr-HR" sz="2200" dirty="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pyntyklar agaçlaryň we gyrymsylaryň ösüp duranlaryndan alynman, kesilen baldaklaryndan taýýarlanylýar. </a:t>
            </a:r>
            <a:endParaRPr lang="ru-RU" sz="2200" dirty="0">
              <a:ln w="0"/>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Times New Roman" panose="02020603050405020304" pitchFamily="18" charset="0"/>
              <a:buChar char="-"/>
            </a:pPr>
            <a:r>
              <a:rPr lang="hr-HR" sz="2200" dirty="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ýapraklar pudagyň aşaky we ortaky böleklerinden ýolunyp ýa-da kesilip alynýar, pudayň ujundaky ýaş ýapraklar galdyrylýar. </a:t>
            </a:r>
            <a:endParaRPr lang="ru-RU" sz="2200" dirty="0">
              <a:ln w="0"/>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Times New Roman" panose="02020603050405020304" pitchFamily="18" charset="0"/>
              <a:buChar char="-"/>
            </a:pPr>
            <a:r>
              <a:rPr lang="hr-HR" sz="2200" dirty="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ot ösümlikleri ýiti pyçak ýa-da orak bilen orulyp alynýar, ösümligiň köki, porrugy we soganlygy goparylmaly däl. Dermanlyk ot ösümligiň ýere degip duran bölekleriniň hili gowy bolmaýar, şonuň üçin olary almaly däl.</a:t>
            </a:r>
            <a:endParaRPr lang="ru-RU" sz="2200" dirty="0">
              <a:ln w="0"/>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Times New Roman" panose="02020603050405020304" pitchFamily="18" charset="0"/>
              <a:buChar char="-"/>
            </a:pPr>
            <a:r>
              <a:rPr lang="hr-HR" sz="2200" dirty="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güller we gül toplumlary çig mal hökmünde ýygnalanda olaryň belli bir bölegini ösümlikleriň tohumy arkaly köpelmekleri üçin galdyrmaly. Bu esasan hem bir we iki ýyllyk tohum bilen köpelýän ösümliklere degişli. </a:t>
            </a:r>
            <a:endParaRPr lang="ru-RU" sz="2200" dirty="0">
              <a:ln w="0"/>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2802634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92429" y="664409"/>
            <a:ext cx="10947042" cy="5401479"/>
          </a:xfrm>
          <a:prstGeom prst="rect">
            <a:avLst/>
          </a:prstGeom>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marL="342900" lvl="0" indent="-342900" algn="just">
              <a:lnSpc>
                <a:spcPct val="115000"/>
              </a:lnSpc>
              <a:spcAft>
                <a:spcPts val="0"/>
              </a:spcAft>
              <a:buFont typeface="Times New Roman" panose="02020603050405020304" pitchFamily="18" charset="0"/>
              <a:buChar char="-"/>
            </a:pPr>
            <a:r>
              <a:rPr lang="hr-HR" sz="2000" b="1" dirty="0">
                <a:ln/>
                <a:solidFill>
                  <a:schemeClr val="accent3"/>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agaçlardan güller we gül toplumlary ýygnalanda olaryň uly şahalary kesilmeli däl ýa-da döwüp almak bolmaýar. </a:t>
            </a:r>
            <a:endParaRPr lang="ru-RU" sz="1600" b="1" dirty="0">
              <a:ln/>
              <a:solidFill>
                <a:schemeClr val="accent3"/>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Times New Roman" panose="02020603050405020304" pitchFamily="18" charset="0"/>
              <a:buChar char="-"/>
            </a:pPr>
            <a:r>
              <a:rPr lang="hr-HR" sz="2000" b="1" dirty="0">
                <a:ln/>
                <a:solidFill>
                  <a:schemeClr val="accent3"/>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ösümligiň ýer asty böleklerinden çig mal taýýarlananda, olaryň miweleri ýetişip tohumlary we miwesi dökülenden soň ýygnalýar. </a:t>
            </a:r>
            <a:endParaRPr lang="ru-RU" sz="1600" b="1" dirty="0">
              <a:ln/>
              <a:solidFill>
                <a:schemeClr val="accent3"/>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Times New Roman" panose="02020603050405020304" pitchFamily="18" charset="0"/>
              <a:buChar char="-"/>
            </a:pPr>
            <a:r>
              <a:rPr lang="hr-HR" sz="2000" b="1" dirty="0">
                <a:ln/>
                <a:solidFill>
                  <a:schemeClr val="accent3"/>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ösümlikleriň tohum bilen köpelişini üpjün etmek üçin, uly ösümlikleriň belli bir bölegi, wegetatiw ýol bilen köpelýän ösümlikleriň klubenleriniň, porruklarynyň we soganlyklarynyň belli bir bölegi galdyrylýar. Ösümlikleriň ýaş ýer asty böleklerini ýygnamak maslahat berilmeýär, olardan ýeterlik mukdarda önüm alyp bolmaýar. </a:t>
            </a:r>
            <a:endParaRPr lang="ru-RU" sz="1600" b="1" dirty="0">
              <a:ln/>
              <a:solidFill>
                <a:schemeClr val="accent3"/>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spcAft>
                <a:spcPts val="0"/>
              </a:spcAft>
            </a:pPr>
            <a:r>
              <a:rPr lang="hr-HR" sz="2000" b="1" dirty="0">
                <a:ln/>
                <a:solidFill>
                  <a:schemeClr val="accent3"/>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Dermanlyk ösümlikleriň ätiýaçlyklaryny gorap saklamak üçin, olaryň çig mallaryny tygşytly taýýarlamakdan başga-da özara baglanyşykly birnäçe çäreleri geçirmek zerurdyr:</a:t>
            </a:r>
            <a:endParaRPr lang="ru-RU" sz="1600" b="1" dirty="0">
              <a:ln/>
              <a:solidFill>
                <a:schemeClr val="accent3"/>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spcAft>
                <a:spcPts val="0"/>
              </a:spcAft>
            </a:pPr>
            <a:r>
              <a:rPr lang="hr-HR" sz="2000" b="1" dirty="0">
                <a:ln/>
                <a:solidFill>
                  <a:schemeClr val="accent3"/>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Guramaçylyk – dermanlyk ösümliklerden çig mallary taýýarlamagyň her ýylky we uzak möhletleýin meýilnamasyny düzmek, haýsy etraplardan ýygnalmalydygyny kesgitlemek. </a:t>
            </a:r>
            <a:endParaRPr lang="ru-RU" sz="1600" b="1" dirty="0">
              <a:ln/>
              <a:solidFill>
                <a:schemeClr val="accent3"/>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spcAft>
                <a:spcPts val="0"/>
              </a:spcAft>
            </a:pPr>
            <a:r>
              <a:rPr lang="hr-HR" sz="2000" b="1" dirty="0">
                <a:ln/>
                <a:solidFill>
                  <a:schemeClr val="accent3"/>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Administratiw – ätiýaçlyk gorlary örän azalan seýrek görnüşler üçin goraghanalary we çäkli goraghanalary döretmek. Endemik we seýrek dermanlyk ösümlikleriň goralýan meýdanlaryny giňeltmek bilen birlikde, olary goramaklygy güýçlendirmek zerurdyr. </a:t>
            </a:r>
            <a:endParaRPr lang="ru-RU" sz="1600" b="1" dirty="0">
              <a:ln/>
              <a:solidFill>
                <a:schemeClr val="accent3"/>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822250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05307" y="658710"/>
            <a:ext cx="10998558" cy="5646802"/>
          </a:xfrm>
          <a:prstGeom prst="rect">
            <a:avLst/>
          </a:prstGeom>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indent="450215" algn="just">
              <a:lnSpc>
                <a:spcPct val="115000"/>
              </a:lnSpc>
              <a:spcAft>
                <a:spcPts val="0"/>
              </a:spcAft>
            </a:pPr>
            <a:r>
              <a:rPr lang="hr-HR" sz="2100" b="1" dirty="0" smtClean="0">
                <a:ln/>
                <a:solidFill>
                  <a:schemeClr val="accent3"/>
                </a:solidFill>
                <a:latin typeface="Times New Roman" panose="02020603050405020304" pitchFamily="18" charset="0"/>
                <a:ea typeface="Times New Roman" panose="02020603050405020304" pitchFamily="18" charset="0"/>
                <a:cs typeface="Times New Roman" panose="02020603050405020304" pitchFamily="18" charset="0"/>
              </a:rPr>
              <a:t>Terbiýeçilik – lukmançylykda dermanlyk ösümlikleriň ähmiýetini halkyň arasynda düşündirmek, özbaşdak bejermekligiň zyýanyny, dermanlyk ösümlikleriň goralyşyny, olaryň milli baýlygymyzdygyny gazet-žurnallaryň, radio-telewideniýeniň üsti bilen halka düşündirmek. Ylmy-barlag – dermanlyk ösümlikleriniň düzümini, çig malyň hasabynym esasy bitýän ýerlerini, goruny hasaba almak. Çig malyň himiki düzümini, ösümliklerde maddalaryň toplanýan döwrüni kesgitlemek. Dermanlyk ösümliklerini medenileşdirmek – senagat üçin ýeterlik gorlary bolan dermanlyk ösümlikleriniň esasy görnüşlerini medenileşdirmekligi öz içine alýar. Tehniki – çig maly taýýarlamakda tygşytly ýola goýmak, ösümlik çig mallaryny ýygnamagyň  möhletleriniň we usullarynyň kesgitlenen düzgünlerini berjaý etmek, ösdürilip ýetişdirmek üçin ýaş we ene ösümliklerden galdyrmaklyk çäreleri geçirilmelidir. </a:t>
            </a:r>
            <a:r>
              <a:rPr lang="hr-HR" sz="2100" b="1" dirty="0" smtClean="0">
                <a:ln/>
                <a:solidFill>
                  <a:schemeClr val="accent3"/>
                </a:solidFill>
                <a:latin typeface="Times New Roman" panose="02020603050405020304" pitchFamily="18" charset="0"/>
                <a:ea typeface="Times New Roman" panose="02020603050405020304" pitchFamily="18" charset="0"/>
              </a:rPr>
              <a:t>Tebigata islendik gatnaşyk, ýagny dermanlyk çig mallary ýygnamak ýa-da dynç almak maksady bilen tebigata barylanda hem oňa zyýan ýetirmeli däldir. Tebigat aýawly we tygşytly çemeleşmek her bir adamyň mukaddes borjudyr. Dermanlyk ösümlikleriň ätiýaçlyklaryny tükeniksiz däldir, şonuň üçin olary tygşytly peýdalanmak, gorap saklamak biziň üçin we geljekki nesillerimiz üçin zerurdyr. </a:t>
            </a:r>
            <a:endParaRPr lang="ru-RU" sz="2100" b="1" dirty="0">
              <a:ln/>
              <a:solidFill>
                <a:schemeClr val="accent3"/>
              </a:solidFill>
            </a:endParaRPr>
          </a:p>
        </p:txBody>
      </p:sp>
    </p:spTree>
    <p:extLst>
      <p:ext uri="{BB962C8B-B14F-4D97-AF65-F5344CB8AC3E}">
        <p14:creationId xmlns:p14="http://schemas.microsoft.com/office/powerpoint/2010/main" val="21352463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9549" y="683829"/>
            <a:ext cx="11062952" cy="5401479"/>
          </a:xfrm>
          <a:prstGeom prst="rect">
            <a:avLst/>
          </a:prstGeom>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marL="342900" lvl="0" indent="-342900" algn="ctr">
              <a:spcAft>
                <a:spcPts val="0"/>
              </a:spcAft>
              <a:buFont typeface="+mj-lt"/>
              <a:buAutoNum type="arabicPeriod"/>
            </a:pPr>
            <a:r>
              <a:rPr lang="pl-PL" sz="2300" b="1" dirty="0">
                <a:ln/>
                <a:solidFill>
                  <a:schemeClr val="accent3"/>
                </a:solidFill>
                <a:latin typeface="Times New Roman" panose="02020603050405020304" pitchFamily="18" charset="0"/>
                <a:ea typeface="Times New Roman" panose="02020603050405020304" pitchFamily="18" charset="0"/>
                <a:cs typeface="Times New Roman" panose="02020603050405020304" pitchFamily="18" charset="0"/>
              </a:rPr>
              <a:t>Biologiki baýlyklar barada düşünje. Olaryň toparlara bölünişi we esasy görnüşleri</a:t>
            </a:r>
            <a:endParaRPr lang="ru-RU" sz="2300" b="1" dirty="0">
              <a:ln/>
              <a:solidFill>
                <a:schemeClr val="accent3"/>
              </a:solidFill>
              <a:latin typeface="Calibri" panose="020F0502020204030204" pitchFamily="34" charset="0"/>
              <a:ea typeface="Times New Roman" panose="02020603050405020304" pitchFamily="18" charset="0"/>
              <a:cs typeface="Times New Roman" panose="02020603050405020304" pitchFamily="18" charset="0"/>
            </a:endParaRPr>
          </a:p>
          <a:p>
            <a:pPr indent="450215" algn="just">
              <a:spcAft>
                <a:spcPts val="0"/>
              </a:spcAft>
            </a:pPr>
            <a:r>
              <a:rPr lang="tt-RU" sz="2300" b="1" dirty="0">
                <a:ln/>
                <a:solidFill>
                  <a:schemeClr val="accent3"/>
                </a:solidFill>
                <a:latin typeface="Times New Roman" panose="02020603050405020304" pitchFamily="18" charset="0"/>
                <a:ea typeface="Times New Roman" panose="02020603050405020304" pitchFamily="18" charset="0"/>
                <a:cs typeface="Times New Roman" panose="02020603050405020304" pitchFamily="18" charset="0"/>
              </a:rPr>
              <a:t>Adamzadyň üçünji müňýyllyga aýak basmagy, ylmy-tehnikanyň güýçli depginler bilen ösmegi, daşky gurşaw bilen baglanyşyklykda örän dartgynly ýagdaýlaryň ýüze çykmagy, tebigy baýlyklardan rejeli peýdalanmak ýaly wajyp meseleler ýüze </a:t>
            </a:r>
            <a:r>
              <a:rPr lang="tt-RU" sz="2300" b="1" dirty="0" smtClean="0">
                <a:ln/>
                <a:solidFill>
                  <a:schemeClr val="accent3"/>
                </a:solidFill>
                <a:latin typeface="Times New Roman" panose="02020603050405020304" pitchFamily="18" charset="0"/>
                <a:ea typeface="Times New Roman" panose="02020603050405020304" pitchFamily="18" charset="0"/>
                <a:cs typeface="Times New Roman" panose="02020603050405020304" pitchFamily="18" charset="0"/>
              </a:rPr>
              <a:t>çykýar.</a:t>
            </a:r>
            <a:r>
              <a:rPr lang="hr-HR" sz="2300" b="1" dirty="0" smtClean="0">
                <a:ln/>
                <a:solidFill>
                  <a:schemeClr val="accent3"/>
                </a:solidFill>
                <a:latin typeface="Times New Roman" panose="02020603050405020304" pitchFamily="18" charset="0"/>
                <a:ea typeface="Times New Roman" panose="02020603050405020304" pitchFamily="18" charset="0"/>
                <a:cs typeface="Times New Roman" panose="02020603050405020304" pitchFamily="18" charset="0"/>
              </a:rPr>
              <a:t>Biologiki </a:t>
            </a:r>
            <a:r>
              <a:rPr lang="hr-HR" sz="2300" b="1" dirty="0">
                <a:ln/>
                <a:solidFill>
                  <a:schemeClr val="accent3"/>
                </a:solidFill>
                <a:latin typeface="Times New Roman" panose="02020603050405020304" pitchFamily="18" charset="0"/>
                <a:ea typeface="Times New Roman" panose="02020603050405020304" pitchFamily="18" charset="0"/>
                <a:cs typeface="Times New Roman" panose="02020603050405020304" pitchFamily="18" charset="0"/>
              </a:rPr>
              <a:t>baýlyklar diýip, ýer togalagynyň ösümlik we haýwanat dünýäsine aýdylýar. Ösümlikler tebigatda biosferanyň beýleki janly-jandarlarynyň ýa-da hiç hili tehnikanyň bitirip bilmejek işini ýerine ýetirýärler. Bu işler ösümliklerde geçýän fotosintez hadysasy bilen baglanyşyklydyr. Ösümlikler topraga, suwa, mör-möjeklere we beýleki haýwanlara uly täsir edip, tebigatda maddalaryň çalşyp durmagyny üpjün edýärler. Bulardan başga-da ösümlikler çölleriň süýşüp giňelmezligine, derýa kenarlarynyň oprulmazlygyna, suwuň ýeriň ýüzüne deňräk ýaýramagyna, ýer asty suwlaryň aşak çökmegine täsir edýär. </a:t>
            </a:r>
            <a:r>
              <a:rPr lang="hr-HR" sz="2300" b="1" dirty="0" smtClean="0">
                <a:ln/>
                <a:solidFill>
                  <a:schemeClr val="accent3"/>
                </a:solidFill>
                <a:latin typeface="Times New Roman" panose="02020603050405020304" pitchFamily="18" charset="0"/>
                <a:ea typeface="Times New Roman" panose="02020603050405020304" pitchFamily="18" charset="0"/>
                <a:cs typeface="Times New Roman" panose="02020603050405020304" pitchFamily="18" charset="0"/>
              </a:rPr>
              <a:t>Ýer </a:t>
            </a:r>
            <a:r>
              <a:rPr lang="hr-HR" sz="2300" b="1" dirty="0">
                <a:ln/>
                <a:solidFill>
                  <a:schemeClr val="accent3"/>
                </a:solidFill>
                <a:latin typeface="Times New Roman" panose="02020603050405020304" pitchFamily="18" charset="0"/>
                <a:ea typeface="Times New Roman" panose="02020603050405020304" pitchFamily="18" charset="0"/>
                <a:cs typeface="Times New Roman" panose="02020603050405020304" pitchFamily="18" charset="0"/>
              </a:rPr>
              <a:t>togalagynyň haýwanat dünýäsi ähli janly organizmleriň biomassasynyň bary-ýogy 2%-e golaýyny tutýan hem bolsa, biosferadaky tutýan orny uludyr. Onuň sebäbini haýwanlaryň energetiki hadysasynyň ýokary derejededigi, uly hereketi we köp görnüşliligi kesgitleýär. </a:t>
            </a:r>
            <a:endParaRPr lang="ru-RU" sz="2300" b="1" dirty="0">
              <a:ln/>
              <a:solidFill>
                <a:schemeClr val="accent3"/>
              </a:solidFill>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778957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66671" y="830353"/>
            <a:ext cx="11037194" cy="5132624"/>
          </a:xfrm>
          <a:prstGeom prst="rect">
            <a:avLst/>
          </a:prstGeom>
        </p:spPr>
        <p:txBody>
          <a:bodyPr wrap="square">
            <a:spAutoFit/>
          </a:bodyPr>
          <a:lstStyle/>
          <a:p>
            <a:pPr marL="342900" lvl="0" indent="-342900" algn="just">
              <a:lnSpc>
                <a:spcPct val="115000"/>
              </a:lnSpc>
              <a:spcAft>
                <a:spcPts val="0"/>
              </a:spcAft>
              <a:buFont typeface="+mj-lt"/>
              <a:buAutoNum type="arabicPeriod"/>
            </a:pPr>
            <a:r>
              <a:rPr lang="hr-HR" sz="2200" b="1" dirty="0">
                <a:latin typeface="Times New Roman" panose="02020603050405020304" pitchFamily="18" charset="0"/>
                <a:ea typeface="Times New Roman" panose="02020603050405020304" pitchFamily="18" charset="0"/>
                <a:cs typeface="Times New Roman" panose="02020603050405020304" pitchFamily="18" charset="0"/>
              </a:rPr>
              <a:t>Türkmenistanda biologik dürlüligi goramagyň kanunçylyk </a:t>
            </a:r>
            <a:r>
              <a:rPr lang="hr-HR" sz="2200" b="1" dirty="0" smtClean="0">
                <a:latin typeface="Times New Roman" panose="02020603050405020304" pitchFamily="18" charset="0"/>
                <a:ea typeface="Times New Roman" panose="02020603050405020304" pitchFamily="18" charset="0"/>
                <a:cs typeface="Times New Roman" panose="02020603050405020304" pitchFamily="18" charset="0"/>
              </a:rPr>
              <a:t>esaslary</a:t>
            </a:r>
            <a:r>
              <a:rPr lang="ru-RU" sz="2200" dirty="0" smtClean="0">
                <a:latin typeface="Calibri" panose="020F0502020204030204" pitchFamily="34" charset="0"/>
                <a:ea typeface="Times New Roman" panose="02020603050405020304" pitchFamily="18" charset="0"/>
                <a:cs typeface="Times New Roman" panose="02020603050405020304" pitchFamily="18" charset="0"/>
              </a:rPr>
              <a:t> </a:t>
            </a:r>
            <a:r>
              <a:rPr lang="pl-PL" sz="2200" b="1" dirty="0" smtClean="0">
                <a:latin typeface="Times New Roman" panose="02020603050405020304" pitchFamily="18" charset="0"/>
                <a:ea typeface="Times New Roman" panose="02020603050405020304" pitchFamily="18" charset="0"/>
                <a:cs typeface="Times New Roman" panose="02020603050405020304" pitchFamily="18" charset="0"/>
              </a:rPr>
              <a:t>“Ösümlik </a:t>
            </a:r>
            <a:r>
              <a:rPr lang="pl-PL" sz="2200" b="1" dirty="0">
                <a:latin typeface="Times New Roman" panose="02020603050405020304" pitchFamily="18" charset="0"/>
                <a:ea typeface="Times New Roman" panose="02020603050405020304" pitchFamily="18" charset="0"/>
                <a:cs typeface="Times New Roman" panose="02020603050405020304" pitchFamily="18" charset="0"/>
              </a:rPr>
              <a:t>dünýäsini goramak we rejeli peýdalanmak hakynda” Türkmenistanyň kanuny</a:t>
            </a:r>
            <a:endParaRPr lang="ru-RU" sz="2200" dirty="0">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spcAft>
                <a:spcPts val="0"/>
              </a:spcAft>
            </a:pPr>
            <a:r>
              <a:rPr lang="tt-RU" sz="2200" dirty="0">
                <a:latin typeface="Times New Roman" panose="02020603050405020304" pitchFamily="18" charset="0"/>
                <a:ea typeface="Times New Roman" panose="02020603050405020304" pitchFamily="18" charset="0"/>
                <a:cs typeface="Times New Roman" panose="02020603050405020304" pitchFamily="18" charset="0"/>
              </a:rPr>
              <a:t>Garaşsyz, baky Bitarap döwletimiziň baý tebigaty bar. Hormatly Prezidentimiz tarapyndan tebigy we onuň ähli baýlyklaryny, ö</a:t>
            </a:r>
            <a:r>
              <a:rPr lang="hr-HR" sz="2200" dirty="0">
                <a:latin typeface="Times New Roman" panose="02020603050405020304" pitchFamily="18" charset="0"/>
                <a:ea typeface="Times New Roman" panose="02020603050405020304" pitchFamily="18" charset="0"/>
                <a:cs typeface="Times New Roman" panose="02020603050405020304" pitchFamily="18" charset="0"/>
              </a:rPr>
              <a:t>s</a:t>
            </a:r>
            <a:r>
              <a:rPr lang="tt-RU" sz="2200" dirty="0">
                <a:latin typeface="Times New Roman" panose="02020603050405020304" pitchFamily="18" charset="0"/>
                <a:ea typeface="Times New Roman" panose="02020603050405020304" pitchFamily="18" charset="0"/>
                <a:cs typeface="Times New Roman" panose="02020603050405020304" pitchFamily="18" charset="0"/>
              </a:rPr>
              <a:t>ümlik we haýwanat dünýäsini aýawly saklamak hem-de tebigy baýlyklardan rejeli peýdalanmak barada irginsiz işler alnyp barylýar, onuň hemme esaslary döredilýär. Türkmenistan </a:t>
            </a:r>
            <a:r>
              <a:rPr lang="hr-HR" sz="2200" dirty="0">
                <a:latin typeface="Times New Roman" panose="02020603050405020304" pitchFamily="18" charset="0"/>
                <a:ea typeface="Times New Roman" panose="02020603050405020304" pitchFamily="18" charset="0"/>
                <a:cs typeface="Times New Roman" panose="02020603050405020304" pitchFamily="18" charset="0"/>
              </a:rPr>
              <a:t>W</a:t>
            </a:r>
            <a:r>
              <a:rPr lang="tt-RU" sz="2200" dirty="0">
                <a:latin typeface="Times New Roman" panose="02020603050405020304" pitchFamily="18" charset="0"/>
                <a:ea typeface="Times New Roman" panose="02020603050405020304" pitchFamily="18" charset="0"/>
                <a:cs typeface="Times New Roman" panose="02020603050405020304" pitchFamily="18" charset="0"/>
              </a:rPr>
              <a:t>atanymyz Garaşsyzlygyny alandan soň iňňän möhüm kararlar, kanunlar tebigaty goramak bilen baglanyşykly kabul </a:t>
            </a:r>
            <a:r>
              <a:rPr lang="tt-RU" sz="2200" dirty="0" smtClean="0">
                <a:latin typeface="Times New Roman" panose="02020603050405020304" pitchFamily="18" charset="0"/>
                <a:ea typeface="Times New Roman" panose="02020603050405020304" pitchFamily="18" charset="0"/>
                <a:cs typeface="Times New Roman" panose="02020603050405020304" pitchFamily="18" charset="0"/>
              </a:rPr>
              <a:t>edildi.</a:t>
            </a:r>
            <a:r>
              <a:rPr lang="tt-RU" sz="2200" dirty="0" smtClean="0">
                <a:latin typeface="Times New Roman" panose="02020603050405020304" pitchFamily="18" charset="0"/>
                <a:ea typeface="Times New Roman" panose="02020603050405020304" pitchFamily="18" charset="0"/>
              </a:rPr>
              <a:t>1993-nji </a:t>
            </a:r>
            <a:r>
              <a:rPr lang="tt-RU" sz="2200" dirty="0">
                <a:latin typeface="Times New Roman" panose="02020603050405020304" pitchFamily="18" charset="0"/>
                <a:ea typeface="Times New Roman" panose="02020603050405020304" pitchFamily="18" charset="0"/>
              </a:rPr>
              <a:t>ýylyň </a:t>
            </a:r>
            <a:r>
              <a:rPr lang="hr-HR" sz="2200" dirty="0">
                <a:latin typeface="Times New Roman" panose="02020603050405020304" pitchFamily="18" charset="0"/>
                <a:ea typeface="Times New Roman" panose="02020603050405020304" pitchFamily="18" charset="0"/>
              </a:rPr>
              <a:t>de</a:t>
            </a:r>
            <a:r>
              <a:rPr lang="tt-RU" sz="2200" dirty="0">
                <a:latin typeface="Times New Roman" panose="02020603050405020304" pitchFamily="18" charset="0"/>
                <a:ea typeface="Times New Roman" panose="02020603050405020304" pitchFamily="18" charset="0"/>
              </a:rPr>
              <a:t>kabr aýynyň 28-ne “Ösümlik dünýäsini goramak we rejeli peýdalanmak” hakynda Türkmenistanyň kanuny kabul edildi. Bu Kanun ekologik ulgamlaryň we biosferanyň durnuklylygyny hem-de kadalylygyny üpjün etmegiň esasy hökmünde Türkmenistanyň ösümlik dünýäsiniň biodürlüligini saklamak üçin, şeýle hem dikeltmek üçin, häzirki we geljkki nesilleriň hatyrasyna töweerkdäki tebigy gurşawy abat saklamak hem-de gowulandyrmak ü</a:t>
            </a:r>
            <a:r>
              <a:rPr lang="hr-HR" sz="2200" dirty="0">
                <a:latin typeface="Times New Roman" panose="02020603050405020304" pitchFamily="18" charset="0"/>
                <a:ea typeface="Times New Roman" panose="02020603050405020304" pitchFamily="18" charset="0"/>
              </a:rPr>
              <a:t>ç</a:t>
            </a:r>
            <a:r>
              <a:rPr lang="tt-RU" sz="2200" dirty="0">
                <a:latin typeface="Times New Roman" panose="02020603050405020304" pitchFamily="18" charset="0"/>
                <a:ea typeface="Times New Roman" panose="02020603050405020304" pitchFamily="18" charset="0"/>
              </a:rPr>
              <a:t>in degişli şertleri döretmek maksadyny göz öňünde tutýar. </a:t>
            </a:r>
            <a:endParaRPr lang="ru-RU" sz="2200" dirty="0"/>
          </a:p>
        </p:txBody>
      </p:sp>
    </p:spTree>
    <p:extLst>
      <p:ext uri="{BB962C8B-B14F-4D97-AF65-F5344CB8AC3E}">
        <p14:creationId xmlns:p14="http://schemas.microsoft.com/office/powerpoint/2010/main" val="229788039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43944" y="675169"/>
            <a:ext cx="10947042" cy="5586979"/>
          </a:xfrm>
          <a:prstGeom prst="rect">
            <a:avLst/>
          </a:prstGeom>
        </p:spPr>
        <p:txBody>
          <a:bodyPr wrap="square">
            <a:spAutoFit/>
          </a:bodyPr>
          <a:lstStyle/>
          <a:p>
            <a:pPr indent="450215" algn="just">
              <a:lnSpc>
                <a:spcPct val="115000"/>
              </a:lnSpc>
              <a:spcAft>
                <a:spcPts val="0"/>
              </a:spcAft>
            </a:pPr>
            <a:r>
              <a:rPr lang="tt-RU" sz="2400" b="1" dirty="0">
                <a:ln w="0"/>
                <a:gradFill>
                  <a:gsLst>
                    <a:gs pos="21000">
                      <a:srgbClr val="53575C"/>
                    </a:gs>
                    <a:gs pos="88000">
                      <a:srgbClr val="C5C7CA"/>
                    </a:gs>
                  </a:gsLst>
                  <a:lin ang="5400000"/>
                </a:gra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“Ösümlik dünýäsini goramak we rejeli peýdalanmak” hakyndaky Kanun ösümlik dünýäsini goramakda möhüm orny eýeledi. Ösümlik dünýäsini goramak hakyndaky we ondan rejeli peýdalanmak hakyndaky kanun ösümlikleriň döwlet eýeiliginde durýandygyndan ugur alyp, ösümlik dünýäsine eýelik etmek hukugy, ondan peýdalanmak hukugy, peýdalanmagyň tertibi we tölegliligi bardaky düzgünler berkidildi. </a:t>
            </a:r>
            <a:r>
              <a:rPr lang="tt-RU" sz="2400" b="1" dirty="0" smtClean="0">
                <a:ln w="0"/>
                <a:gradFill>
                  <a:gsLst>
                    <a:gs pos="21000">
                      <a:srgbClr val="53575C"/>
                    </a:gs>
                    <a:gs pos="88000">
                      <a:srgbClr val="C5C7CA"/>
                    </a:gs>
                  </a:gsLst>
                  <a:lin ang="5400000"/>
                </a:gra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Bulardan </a:t>
            </a:r>
            <a:r>
              <a:rPr lang="tt-RU" sz="2400" b="1" dirty="0">
                <a:ln w="0"/>
                <a:gradFill>
                  <a:gsLst>
                    <a:gs pos="21000">
                      <a:srgbClr val="53575C"/>
                    </a:gs>
                    <a:gs pos="88000">
                      <a:srgbClr val="C5C7CA"/>
                    </a:gs>
                  </a:gsLst>
                  <a:lin ang="5400000"/>
                </a:gra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başga-da, ösümlik örtügini üznüksiz köpeltmek, onuň önümliligini we durnuklylygyny ýokarlandyrmak hem-de ösümlik dünýäsini dikeltmek, ösümlik örtügini goramagy üpjün etmek borçlary, şeýle hem ösümlik dünýäsini goramak babatda tebigaty goraýyş döwlet edaralarynyň wezipeleri; seýrek duş gelýän we ýitip gitmek howpy astyndaky ösümlikleriň görnüşlerini hem-de ösümlik toplumlaryny goramak; ösümlik dünýäsini goramaklyga döwlet gözegçiligi; ösümlik dünýäsi bilen baglanyşykly jedelli meseleleriň çözüliş tertibini öz iine alýar.</a:t>
            </a:r>
            <a:endParaRPr lang="ru-RU" b="1" dirty="0">
              <a:ln w="0"/>
              <a:gradFill>
                <a:gsLst>
                  <a:gs pos="21000">
                    <a:srgbClr val="53575C"/>
                  </a:gs>
                  <a:gs pos="88000">
                    <a:srgbClr val="C5C7CA"/>
                  </a:gs>
                </a:gsLst>
                <a:lin ang="5400000"/>
              </a:gra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8189652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01577" y="855473"/>
            <a:ext cx="10881360" cy="5082930"/>
          </a:xfrm>
          <a:prstGeom prst="rect">
            <a:avLst/>
          </a:prstGeom>
        </p:spPr>
        <p:txBody>
          <a:bodyPr wrap="square">
            <a:spAutoFit/>
          </a:bodyPr>
          <a:lstStyle/>
          <a:p>
            <a:pPr algn="ctr">
              <a:lnSpc>
                <a:spcPct val="115000"/>
              </a:lnSpc>
              <a:spcAft>
                <a:spcPts val="0"/>
              </a:spcAft>
            </a:pPr>
            <a:r>
              <a:rPr lang="pl-PL" sz="2000" b="1" dirty="0">
                <a:latin typeface="Times New Roman" panose="02020603050405020304" pitchFamily="18" charset="0"/>
                <a:ea typeface="Times New Roman" panose="02020603050405020304" pitchFamily="18" charset="0"/>
                <a:cs typeface="Times New Roman" panose="02020603050405020304" pitchFamily="18" charset="0"/>
              </a:rPr>
              <a:t>“Türkmenistanyň tokaý kodeksi”. Onda tokaýdan peýdalanmagyň görnüşleriniň kesgitlenilmegi</a:t>
            </a:r>
            <a:endParaRPr lang="ru-RU" sz="1600" dirty="0">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spcAft>
                <a:spcPts val="0"/>
              </a:spcAft>
            </a:pPr>
            <a:r>
              <a:rPr lang="tt-RU" sz="2400" i="1" dirty="0">
                <a:latin typeface="Times New Roman" panose="02020603050405020304" pitchFamily="18" charset="0"/>
                <a:ea typeface="Times New Roman" panose="02020603050405020304" pitchFamily="18" charset="0"/>
                <a:cs typeface="Times New Roman" panose="02020603050405020304" pitchFamily="18" charset="0"/>
              </a:rPr>
              <a:t>Tokaýlar özleriniň ägirt uly ykdysady ähmiýetinden başga-da, biosfera, landşaftlar üçin zerur bolan geografik serişdeler hasaplanýar. Tokaýlar biogeosenoz hökmünde birnäçe janly-jandarlaryň ýaşaýan ýeri we iýmit çeşmesidir. Tokaýlaryň soňky 200 ýyla golaý wagtda güýçli çapylmagy, olaryň sanynyň 2 esse azalmagyna getirdi. Adam hojalyk işjeňligi netijesinde tokaýlara we landşaft utgaşmalaryna uly täsirini ýetirýär. Ýer ýüzündäki işjeň kislorodyň 60%-e golaýy tokaýlar tarapyndan berilýär. </a:t>
            </a:r>
            <a:r>
              <a:rPr lang="hr-HR" sz="2400" i="1" dirty="0">
                <a:latin typeface="Times New Roman" panose="02020603050405020304" pitchFamily="18" charset="0"/>
                <a:ea typeface="Times New Roman" panose="02020603050405020304" pitchFamily="18" charset="0"/>
                <a:cs typeface="Times New Roman" panose="02020603050405020304" pitchFamily="18" charset="0"/>
              </a:rPr>
              <a:t>3 ga</a:t>
            </a:r>
            <a:r>
              <a:rPr lang="tt-RU" sz="2400" i="1" dirty="0">
                <a:latin typeface="Times New Roman" panose="02020603050405020304" pitchFamily="18" charset="0"/>
                <a:ea typeface="Times New Roman" panose="02020603050405020304" pitchFamily="18" charset="0"/>
                <a:cs typeface="Times New Roman" panose="02020603050405020304" pitchFamily="18" charset="0"/>
              </a:rPr>
              <a:t> ýerdäki tokaý atmosfera 400 kg-a golaý kislorody goýberýär. </a:t>
            </a:r>
            <a:r>
              <a:rPr lang="tt-RU" sz="2400" i="1" dirty="0" smtClean="0">
                <a:latin typeface="Times New Roman" panose="02020603050405020304" pitchFamily="18" charset="0"/>
                <a:ea typeface="Times New Roman" panose="02020603050405020304" pitchFamily="18" charset="0"/>
                <a:cs typeface="Times New Roman" panose="02020603050405020304" pitchFamily="18" charset="0"/>
              </a:rPr>
              <a:t>Tokaýlaryň </a:t>
            </a:r>
            <a:r>
              <a:rPr lang="tt-RU" sz="2400" i="1" dirty="0">
                <a:latin typeface="Times New Roman" panose="02020603050405020304" pitchFamily="18" charset="0"/>
                <a:ea typeface="Times New Roman" panose="02020603050405020304" pitchFamily="18" charset="0"/>
                <a:cs typeface="Times New Roman" panose="02020603050405020304" pitchFamily="18" charset="0"/>
              </a:rPr>
              <a:t>topragy we suw baýlyklaryny goramakda hem uly orny bar. Tokaýlaryň tebigatdaky eroziý</a:t>
            </a:r>
            <a:r>
              <a:rPr lang="hr-HR" sz="2400" i="1" dirty="0">
                <a:latin typeface="Times New Roman" panose="02020603050405020304" pitchFamily="18" charset="0"/>
                <a:ea typeface="Times New Roman" panose="02020603050405020304" pitchFamily="18" charset="0"/>
                <a:cs typeface="Times New Roman" panose="02020603050405020304" pitchFamily="18" charset="0"/>
              </a:rPr>
              <a:t>a</a:t>
            </a:r>
            <a:r>
              <a:rPr lang="tt-RU" sz="2400" i="1" dirty="0">
                <a:latin typeface="Times New Roman" panose="02020603050405020304" pitchFamily="18" charset="0"/>
                <a:ea typeface="Times New Roman" panose="02020603050405020304" pitchFamily="18" charset="0"/>
                <a:cs typeface="Times New Roman" panose="02020603050405020304" pitchFamily="18" charset="0"/>
              </a:rPr>
              <a:t> hadysalarynyň öňüni almakda hem</a:t>
            </a:r>
            <a:r>
              <a:rPr lang="hr-HR" sz="2400" i="1" dirty="0">
                <a:latin typeface="Times New Roman" panose="02020603050405020304" pitchFamily="18" charset="0"/>
                <a:ea typeface="Times New Roman" panose="02020603050405020304" pitchFamily="18" charset="0"/>
                <a:cs typeface="Times New Roman" panose="02020603050405020304" pitchFamily="18" charset="0"/>
              </a:rPr>
              <a:t>,</a:t>
            </a:r>
            <a:r>
              <a:rPr lang="tt-RU" sz="2400" i="1" dirty="0">
                <a:latin typeface="Times New Roman" panose="02020603050405020304" pitchFamily="18" charset="0"/>
                <a:ea typeface="Times New Roman" panose="02020603050405020304" pitchFamily="18" charset="0"/>
                <a:cs typeface="Times New Roman" panose="02020603050405020304" pitchFamily="18" charset="0"/>
              </a:rPr>
              <a:t> uly orny bardyr, bu bolsa oba-hojalyk ekinleriniň hasyllylygyny artdyrmaklyga köm</a:t>
            </a:r>
            <a:r>
              <a:rPr lang="hr-HR" sz="2400" i="1" dirty="0">
                <a:latin typeface="Times New Roman" panose="02020603050405020304" pitchFamily="18" charset="0"/>
                <a:ea typeface="Times New Roman" panose="02020603050405020304" pitchFamily="18" charset="0"/>
                <a:cs typeface="Times New Roman" panose="02020603050405020304" pitchFamily="18" charset="0"/>
              </a:rPr>
              <a:t>e</a:t>
            </a:r>
            <a:r>
              <a:rPr lang="tt-RU" sz="2400" i="1" dirty="0">
                <a:latin typeface="Times New Roman" panose="02020603050405020304" pitchFamily="18" charset="0"/>
                <a:ea typeface="Times New Roman" panose="02020603050405020304" pitchFamily="18" charset="0"/>
                <a:cs typeface="Times New Roman" panose="02020603050405020304" pitchFamily="18" charset="0"/>
              </a:rPr>
              <a:t>k edýär. Tokaýlaryň ähmiýetini şu aşakdaky yzygiderlik boýunça görkezse bolar:</a:t>
            </a:r>
            <a:endParaRPr lang="ru-RU"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065071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43944" y="757171"/>
            <a:ext cx="10908405" cy="5162247"/>
          </a:xfrm>
          <a:prstGeom prst="rect">
            <a:avLst/>
          </a:prstGeom>
        </p:spPr>
        <p:txBody>
          <a:bodyPr wrap="square">
            <a:spAutoFit/>
          </a:bodyPr>
          <a:lstStyle/>
          <a:p>
            <a:pPr indent="450215" algn="just">
              <a:lnSpc>
                <a:spcPct val="115000"/>
              </a:lnSpc>
              <a:spcAft>
                <a:spcPts val="0"/>
              </a:spcAft>
            </a:pPr>
            <a:r>
              <a:rPr lang="tt-RU" sz="2400"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cs typeface="Times New Roman" panose="02020603050405020304" pitchFamily="18" charset="0"/>
              </a:rPr>
              <a:t>Tokaý – suw, suw – hasyllylyk, hasyllylyk – ýaşaýyş. Tokaýlaryň gyrymsy we otjumak ösümlikleri derýalaryň kenarlaryny suwuň urulma täsirinden goraýar. Agaçlaryň kökleri suwy saklamak bilen, topragyň güýçli ýuwulmagynyň w</a:t>
            </a:r>
            <a:r>
              <a:rPr lang="hr-HR" sz="2400"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cs typeface="Times New Roman" panose="02020603050405020304" pitchFamily="18" charset="0"/>
              </a:rPr>
              <a:t>e</a:t>
            </a:r>
            <a:r>
              <a:rPr lang="tt-RU" sz="2400"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cs typeface="Times New Roman" panose="02020603050405020304" pitchFamily="18" charset="0"/>
              </a:rPr>
              <a:t> şorlamagynyň öňüni alýar. Tokaýlar atmosferany fito</a:t>
            </a:r>
            <a:r>
              <a:rPr lang="hr-HR" sz="2400"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cs typeface="Times New Roman" panose="02020603050405020304" pitchFamily="18" charset="0"/>
              </a:rPr>
              <a:t>nsidl</a:t>
            </a:r>
            <a:r>
              <a:rPr lang="tt-RU" sz="2400"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cs typeface="Times New Roman" panose="02020603050405020304" pitchFamily="18" charset="0"/>
              </a:rPr>
              <a:t>er bilen </a:t>
            </a:r>
            <a:r>
              <a:rPr lang="tt-RU" sz="2400" b="1"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cs typeface="Times New Roman" panose="02020603050405020304" pitchFamily="18" charset="0"/>
              </a:rPr>
              <a:t>baýlaşdyrýar.Ýer </a:t>
            </a:r>
            <a:r>
              <a:rPr lang="tt-RU" sz="2400"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cs typeface="Times New Roman" panose="02020603050405020304" pitchFamily="18" charset="0"/>
              </a:rPr>
              <a:t>togalagynda tokaýlaryň azalmagy Ýer üstünde adamzat üin zyýanly hadysalaryň emele gelmgine sebäp bolýar, tokaýlaryň çapylmagy, atmosferada kislorod gazynyň azalmagyna, derýalaryň, kölleriň suwunyň derejesiniň aşak düşmegine, ýerasty suwlaryň derjesiniň ýokarlanmagyna, topraklaryň şorlamasyna getirýär. Tokaýlarda adamyň günäsi bilen bolýan ýangynlar, tokaý ätiýaçlyklaryna uly zyýan ýetirýär, ýangyndan soň peýda bolan agaçlaryň hili pes bolýar, tokaýlary ýangyndan soň öňki ýagdaýyna getirmek gaty kyn bolýar, hojalyk ähmiýeti onçakly uly bolmaýar. </a:t>
            </a:r>
            <a:endParaRPr lang="ru-RU" b="1"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538770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45876" y="639453"/>
            <a:ext cx="10854958" cy="5693866"/>
          </a:xfrm>
          <a:prstGeom prst="rect">
            <a:avLst/>
          </a:prstGeom>
        </p:spPr>
        <p:txBody>
          <a:bodyPr wrap="square">
            <a:spAutoFit/>
          </a:bodyPr>
          <a:lstStyle/>
          <a:p>
            <a:pPr algn="just"/>
            <a:r>
              <a:rPr lang="tt-RU" sz="26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imes New Roman" panose="02020603050405020304" pitchFamily="18" charset="0"/>
                <a:ea typeface="Times New Roman" panose="02020603050405020304" pitchFamily="18" charset="0"/>
              </a:rPr>
              <a:t>Türkmenistanda tokaýly ýerler azdyr. Tokaýlar daglarda, derýa jülgelerinde, suwarymly ýerlerde we çägeli çöllerde (sazak tokaýlary) ýaýrandyr. Türkmenistanyň tokaýlarynyň esasy bölegi “Gök guşak” paýdarlar jemgyýetine birlşen tokaý hojalyk kärhanalarynyň, şonuň ýaly-da Tebigaty goramak ministrliginiň kärhanalarynyň we guramalarynyň garamagynda degişlidir. Beýleki köp sanly tebigy baýlyklar bilen deňeşdirlende, seýrek tokaýlar öwezi dolunýan tebigy baýlyklara degişlidir, ýöne topragyň çyglylygynyň gü</a:t>
            </a:r>
            <a:r>
              <a:rPr lang="hr-HR" sz="26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imes New Roman" panose="02020603050405020304" pitchFamily="18" charset="0"/>
                <a:ea typeface="Times New Roman" panose="02020603050405020304" pitchFamily="18" charset="0"/>
              </a:rPr>
              <a:t>ý</a:t>
            </a:r>
            <a:r>
              <a:rPr lang="tt-RU" sz="26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imes New Roman" panose="02020603050405020304" pitchFamily="18" charset="0"/>
                <a:ea typeface="Times New Roman" panose="02020603050405020304" pitchFamily="18" charset="0"/>
              </a:rPr>
              <a:t>çli ýetmezçilik edýän şertlerinde bu hadysa uzak wagtyň dowamynda bolup geçýär. Türkmenistanda derýa jülgelerinde, çaýlymlarda jeňňellik</a:t>
            </a:r>
            <a:r>
              <a:rPr lang="hr-HR" sz="26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imes New Roman" panose="02020603050405020304" pitchFamily="18" charset="0"/>
                <a:ea typeface="Times New Roman" panose="02020603050405020304" pitchFamily="18" charset="0"/>
              </a:rPr>
              <a:t>ler</a:t>
            </a:r>
            <a:r>
              <a:rPr lang="tt-RU" sz="26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imes New Roman" panose="02020603050405020304" pitchFamily="18" charset="0"/>
                <a:ea typeface="Times New Roman" panose="02020603050405020304" pitchFamily="18" charset="0"/>
              </a:rPr>
              <a:t> ýaýrandyr. Bu ýerde tokaý agaçlarynyň düzümi dürli bolup, mysal ü</a:t>
            </a:r>
            <a:r>
              <a:rPr lang="hr-HR" sz="26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imes New Roman" panose="02020603050405020304" pitchFamily="18" charset="0"/>
                <a:ea typeface="Times New Roman" panose="02020603050405020304" pitchFamily="18" charset="0"/>
              </a:rPr>
              <a:t>ç</a:t>
            </a:r>
            <a:r>
              <a:rPr lang="tt-RU" sz="26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imes New Roman" panose="02020603050405020304" pitchFamily="18" charset="0"/>
                <a:ea typeface="Times New Roman" panose="02020603050405020304" pitchFamily="18" charset="0"/>
              </a:rPr>
              <a:t>in toraňňy, ýylgyn, igde, söwüt ýaly ösümlikler tokaýlygy emele getirýär. Bulardan başga-da bu tokaýlyklarda igd</a:t>
            </a:r>
            <a:r>
              <a:rPr lang="hr-HR" sz="26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imes New Roman" panose="02020603050405020304" pitchFamily="18" charset="0"/>
                <a:ea typeface="Times New Roman" panose="02020603050405020304" pitchFamily="18" charset="0"/>
              </a:rPr>
              <a:t>e</a:t>
            </a:r>
            <a:r>
              <a:rPr lang="tt-RU" sz="26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imes New Roman" panose="02020603050405020304" pitchFamily="18" charset="0"/>
                <a:ea typeface="Times New Roman" panose="02020603050405020304" pitchFamily="18" charset="0"/>
              </a:rPr>
              <a:t> agajynyň az sanly düýpleri duş gelýär, köplenç bolsa özbaşdak tokaý bolup ösýärler.</a:t>
            </a:r>
            <a:endParaRPr lang="ru-RU" sz="26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spTree>
    <p:extLst>
      <p:ext uri="{BB962C8B-B14F-4D97-AF65-F5344CB8AC3E}">
        <p14:creationId xmlns:p14="http://schemas.microsoft.com/office/powerpoint/2010/main" val="818437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8186" y="636661"/>
            <a:ext cx="10972800" cy="5595378"/>
          </a:xfrm>
          <a:prstGeom prst="rect">
            <a:avLst/>
          </a:prstGeom>
        </p:spPr>
        <p:txBody>
          <a:bodyPr wrap="square">
            <a:spAutoFit/>
          </a:bodyPr>
          <a:lstStyle/>
          <a:p>
            <a:pPr indent="450215" algn="just">
              <a:lnSpc>
                <a:spcPct val="115000"/>
              </a:lnSpc>
              <a:spcAft>
                <a:spcPts val="0"/>
              </a:spcAft>
            </a:pPr>
            <a:r>
              <a:rPr lang="tt-RU" sz="2400" dirty="0">
                <a:latin typeface="Times New Roman" panose="02020603050405020304" pitchFamily="18" charset="0"/>
                <a:ea typeface="Times New Roman" panose="02020603050405020304" pitchFamily="18" charset="0"/>
                <a:cs typeface="Times New Roman" panose="02020603050405020304" pitchFamily="18" charset="0"/>
              </a:rPr>
              <a:t>Gyrymsy agaçlardan tokaýlyklarda has köp ýaýrany ýylgyndyr. Derýa jülgelerinde buýan hem giň meýdanlary tutýar. Tokaýlaryň howany we dag etek hem-de daglyk ýerleriň suw sazlaşygyny kadalaşdyrmakda uly ähmiýete eýedir.</a:t>
            </a:r>
            <a:endParaRPr lang="ru-RU"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pl-PL" sz="2400" b="1" dirty="0">
                <a:latin typeface="Times New Roman" panose="02020603050405020304" pitchFamily="18" charset="0"/>
                <a:ea typeface="Times New Roman" panose="02020603050405020304" pitchFamily="18" charset="0"/>
                <a:cs typeface="Times New Roman" panose="02020603050405020304" pitchFamily="18" charset="0"/>
              </a:rPr>
              <a:t>“Haýwanat dünýäsini goramak we ondan </a:t>
            </a:r>
            <a:r>
              <a:rPr lang="pl-PL" sz="2400" b="1" dirty="0" smtClean="0">
                <a:latin typeface="Times New Roman" panose="02020603050405020304" pitchFamily="18" charset="0"/>
                <a:ea typeface="Times New Roman" panose="02020603050405020304" pitchFamily="18" charset="0"/>
                <a:cs typeface="Times New Roman" panose="02020603050405020304" pitchFamily="18" charset="0"/>
              </a:rPr>
              <a:t>rejeli</a:t>
            </a:r>
            <a:r>
              <a:rPr lang="ru-RU" dirty="0" smtClean="0">
                <a:latin typeface="Calibri" panose="020F0502020204030204" pitchFamily="34" charset="0"/>
                <a:ea typeface="Times New Roman" panose="02020603050405020304" pitchFamily="18" charset="0"/>
                <a:cs typeface="Times New Roman" panose="02020603050405020304" pitchFamily="18" charset="0"/>
              </a:rPr>
              <a:t> </a:t>
            </a:r>
            <a:r>
              <a:rPr lang="pl-PL" sz="2400" b="1" dirty="0" smtClean="0">
                <a:latin typeface="Times New Roman" panose="02020603050405020304" pitchFamily="18" charset="0"/>
                <a:ea typeface="Times New Roman" panose="02020603050405020304" pitchFamily="18" charset="0"/>
                <a:cs typeface="Times New Roman" panose="02020603050405020304" pitchFamily="18" charset="0"/>
              </a:rPr>
              <a:t>peýdalanmak </a:t>
            </a:r>
            <a:r>
              <a:rPr lang="pl-PL" sz="2400" b="1" dirty="0">
                <a:latin typeface="Times New Roman" panose="02020603050405020304" pitchFamily="18" charset="0"/>
                <a:ea typeface="Times New Roman" panose="02020603050405020304" pitchFamily="18" charset="0"/>
                <a:cs typeface="Times New Roman" panose="02020603050405020304" pitchFamily="18" charset="0"/>
              </a:rPr>
              <a:t>hakynda”, </a:t>
            </a:r>
            <a:endParaRPr lang="ru-RU" sz="2400" b="1"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pl-PL" sz="2400" b="1" dirty="0" smtClean="0">
                <a:latin typeface="Times New Roman" panose="02020603050405020304" pitchFamily="18" charset="0"/>
                <a:ea typeface="Times New Roman" panose="02020603050405020304" pitchFamily="18" charset="0"/>
                <a:cs typeface="Times New Roman" panose="02020603050405020304" pitchFamily="18" charset="0"/>
              </a:rPr>
              <a:t>“</a:t>
            </a:r>
            <a:r>
              <a:rPr lang="pl-PL" sz="2400" b="1" dirty="0">
                <a:latin typeface="Times New Roman" panose="02020603050405020304" pitchFamily="18" charset="0"/>
                <a:ea typeface="Times New Roman" panose="02020603050405020304" pitchFamily="18" charset="0"/>
                <a:cs typeface="Times New Roman" panose="02020603050405020304" pitchFamily="18" charset="0"/>
              </a:rPr>
              <a:t>Aw awlamak we awçylyk </a:t>
            </a:r>
            <a:r>
              <a:rPr lang="pl-PL" sz="2400" b="1" dirty="0" smtClean="0">
                <a:latin typeface="Times New Roman" panose="02020603050405020304" pitchFamily="18" charset="0"/>
                <a:ea typeface="Times New Roman" panose="02020603050405020304" pitchFamily="18" charset="0"/>
                <a:cs typeface="Times New Roman" panose="02020603050405020304" pitchFamily="18" charset="0"/>
              </a:rPr>
              <a:t>hojalygyny</a:t>
            </a:r>
            <a:r>
              <a:rPr lang="ru-RU" dirty="0" smtClean="0">
                <a:latin typeface="Calibri" panose="020F0502020204030204" pitchFamily="34" charset="0"/>
                <a:ea typeface="Times New Roman" panose="02020603050405020304" pitchFamily="18" charset="0"/>
                <a:cs typeface="Times New Roman" panose="02020603050405020304" pitchFamily="18" charset="0"/>
              </a:rPr>
              <a:t> </a:t>
            </a:r>
            <a:r>
              <a:rPr lang="pl-PL" sz="2400" b="1" dirty="0" smtClean="0">
                <a:latin typeface="Times New Roman" panose="02020603050405020304" pitchFamily="18" charset="0"/>
                <a:ea typeface="Times New Roman" panose="02020603050405020304" pitchFamily="18" charset="0"/>
                <a:cs typeface="Times New Roman" panose="02020603050405020304" pitchFamily="18" charset="0"/>
              </a:rPr>
              <a:t>ýöretmek </a:t>
            </a:r>
            <a:r>
              <a:rPr lang="pl-PL" sz="2400" b="1" dirty="0">
                <a:latin typeface="Times New Roman" panose="02020603050405020304" pitchFamily="18" charset="0"/>
                <a:ea typeface="Times New Roman" panose="02020603050405020304" pitchFamily="18" charset="0"/>
                <a:cs typeface="Times New Roman" panose="02020603050405020304" pitchFamily="18" charset="0"/>
              </a:rPr>
              <a:t>hakynda” Türkmenistanyň  Kanunlary</a:t>
            </a:r>
            <a:endParaRPr lang="ru-RU" dirty="0">
              <a:latin typeface="Calibri" panose="020F0502020204030204" pitchFamily="34" charset="0"/>
              <a:ea typeface="Times New Roman" panose="02020603050405020304" pitchFamily="18" charset="0"/>
              <a:cs typeface="Times New Roman" panose="02020603050405020304" pitchFamily="18" charset="0"/>
            </a:endParaRPr>
          </a:p>
          <a:p>
            <a:r>
              <a:rPr lang="tt-RU" sz="2400" dirty="0">
                <a:latin typeface="Times New Roman" panose="02020603050405020304" pitchFamily="18" charset="0"/>
                <a:ea typeface="Times New Roman" panose="02020603050405020304" pitchFamily="18" charset="0"/>
              </a:rPr>
              <a:t>Haýwanat dünýäsi baradaky kanunçylyk Türkmenistanyň kanunçylygynyň ulgamynda özbaşdak pudak hasaplanýar hem-de möhüm tebigy baýlyk bolan haýwanat dünýäsini goramak we ondan rejeli peýdalanmak baradaky meseleleri kadalaşdyrýar. Garaşsyzlyk ýyllary iinde haýwanat dünýäsi babatda Türkmenistanyň kanunçylygynyň täze pudagy döredildi. 1997-nji ýylyň iýun aýynyň 12-nde “Haýwanat dünýäsini goramak we rejeli peýdalanmak” hakynda Kanun kabul edildi. Bu Kanun Türkmenistanda haýwanat dünýäsine döwletiň aýratyn eýeçilik hukugynyň bellenýändiginden ugur alyp şu aşakdaky möhüm meseleleri düzgünleşdirýär. </a:t>
            </a:r>
            <a:endParaRPr lang="ru-RU" sz="2400" dirty="0"/>
          </a:p>
        </p:txBody>
      </p:sp>
    </p:spTree>
    <p:extLst>
      <p:ext uri="{BB962C8B-B14F-4D97-AF65-F5344CB8AC3E}">
        <p14:creationId xmlns:p14="http://schemas.microsoft.com/office/powerpoint/2010/main" val="291527558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21217" y="764016"/>
            <a:ext cx="10805375" cy="5170646"/>
          </a:xfrm>
          <a:prstGeom prst="rect">
            <a:avLst/>
          </a:prstGeom>
        </p:spPr>
        <p:txBody>
          <a:bodyPr wrap="square">
            <a:spAutoFit/>
          </a:bodyPr>
          <a:lstStyle/>
          <a:p>
            <a:pPr algn="just"/>
            <a:r>
              <a:rPr lang="tt-RU" sz="2200" dirty="0">
                <a:latin typeface="Times New Roman" panose="02020603050405020304" pitchFamily="18" charset="0"/>
                <a:ea typeface="Times New Roman" panose="02020603050405020304" pitchFamily="18" charset="0"/>
              </a:rPr>
              <a:t>Türkmenistanyň Tebigaty goramak ministrligi tarapyndan, haýwanat dünýäsinden peýdalanmagyň görnüşleri we tertibi, haýwanat dünýäsinden peýdalanmagyň hukuklary we borçlary, haýwanat dünýäsini goramak boýunça çäreler, haýwanat dünýäsiniň döwlet hasaby, haýwanat dünýäsiniň ýagdaýyna syn etmekligi guramak, haýwanat dünýäsiniň goralyşyna we ondan rejeli peýdalanylyşyna döwlet gözegçiligi, haýwanat dünýäsi baradaky kanunçylygyň bozulmagy üçin jogapkärilik we beýlekiler berk gözeg</a:t>
            </a:r>
            <a:r>
              <a:rPr lang="hr-HR" sz="2200" dirty="0">
                <a:latin typeface="Times New Roman" panose="02020603050405020304" pitchFamily="18" charset="0"/>
                <a:ea typeface="Times New Roman" panose="02020603050405020304" pitchFamily="18" charset="0"/>
              </a:rPr>
              <a:t>ç</a:t>
            </a:r>
            <a:r>
              <a:rPr lang="tt-RU" sz="2200" dirty="0">
                <a:latin typeface="Times New Roman" panose="02020603050405020304" pitchFamily="18" charset="0"/>
                <a:ea typeface="Times New Roman" panose="02020603050405020304" pitchFamily="18" charset="0"/>
              </a:rPr>
              <a:t>ilige alynýar. Haýwanat dünýäsini goramak we ondan rejeli peýdalanmak hakyndaky kanunçylygyň ösmegine 1998-nji ýylyň </a:t>
            </a:r>
            <a:r>
              <a:rPr lang="hr-HR" sz="2200" dirty="0">
                <a:latin typeface="Times New Roman" panose="02020603050405020304" pitchFamily="18" charset="0"/>
                <a:ea typeface="Times New Roman" panose="02020603050405020304" pitchFamily="18" charset="0"/>
              </a:rPr>
              <a:t>se</a:t>
            </a:r>
            <a:r>
              <a:rPr lang="tt-RU" sz="2200" dirty="0">
                <a:latin typeface="Times New Roman" panose="02020603050405020304" pitchFamily="18" charset="0"/>
                <a:ea typeface="Times New Roman" panose="02020603050405020304" pitchFamily="18" charset="0"/>
              </a:rPr>
              <a:t>ntýabr aýynyň 15-nd kabul edilen “Aw awlamak we aw</a:t>
            </a:r>
            <a:r>
              <a:rPr lang="hr-HR" sz="2200" dirty="0">
                <a:latin typeface="Times New Roman" panose="02020603050405020304" pitchFamily="18" charset="0"/>
                <a:ea typeface="Times New Roman" panose="02020603050405020304" pitchFamily="18" charset="0"/>
              </a:rPr>
              <a:t>çylyk</a:t>
            </a:r>
            <a:r>
              <a:rPr lang="tt-RU" sz="2200" dirty="0">
                <a:latin typeface="Times New Roman" panose="02020603050405020304" pitchFamily="18" charset="0"/>
                <a:ea typeface="Times New Roman" panose="02020603050405020304" pitchFamily="18" charset="0"/>
              </a:rPr>
              <a:t> hojalygyny ýöretmek hakyndaky” kabul edilen Kanunyň ähmiýeti örän uludyr. Bu Kanunda kadalaşdyrylan möhüm meseleler: aw awlamak we aw hojalygyny ýöretmek babatda dolandyryş, döwlet gaznasy we awlaglar; bikanun aw awlamak; aw hojalygy, awlardan peýdalanmaklygyň hukuklary we borçlary, aw awlamak we awylyk hojalygyny ýöretmek baradaky kanunçylygyň berjaý edilişine gözeg</a:t>
            </a:r>
            <a:r>
              <a:rPr lang="hr-HR" sz="2200" dirty="0">
                <a:latin typeface="Times New Roman" panose="02020603050405020304" pitchFamily="18" charset="0"/>
                <a:ea typeface="Times New Roman" panose="02020603050405020304" pitchFamily="18" charset="0"/>
              </a:rPr>
              <a:t>ç</a:t>
            </a:r>
            <a:r>
              <a:rPr lang="tt-RU" sz="2200" dirty="0">
                <a:latin typeface="Times New Roman" panose="02020603050405020304" pitchFamily="18" charset="0"/>
                <a:ea typeface="Times New Roman" panose="02020603050405020304" pitchFamily="18" charset="0"/>
              </a:rPr>
              <a:t>ilik, döwl</a:t>
            </a:r>
            <a:r>
              <a:rPr lang="hr-HR" sz="2200" dirty="0">
                <a:latin typeface="Times New Roman" panose="02020603050405020304" pitchFamily="18" charset="0"/>
                <a:ea typeface="Times New Roman" panose="02020603050405020304" pitchFamily="18" charset="0"/>
              </a:rPr>
              <a:t>e</a:t>
            </a:r>
            <a:r>
              <a:rPr lang="tt-RU" sz="2200" dirty="0">
                <a:latin typeface="Times New Roman" panose="02020603050405020304" pitchFamily="18" charset="0"/>
                <a:ea typeface="Times New Roman" panose="02020603050405020304" pitchFamily="18" charset="0"/>
              </a:rPr>
              <a:t>t aw gaznasynyň zatlarynyň döwlet hasaby, aw awlamak we aw hojalygyny ýöretmegi ykdysady taýdan kadalaşdyrmak, aw awlamak we aw hojalygyny ýöretmk baradaky kanunçylygyň bozulmagy üçin jogapkärçilik meselelerini öz içine alýar. </a:t>
            </a:r>
            <a:endParaRPr lang="ru-RU" sz="2200" dirty="0"/>
          </a:p>
        </p:txBody>
      </p:sp>
    </p:spTree>
    <p:extLst>
      <p:ext uri="{BB962C8B-B14F-4D97-AF65-F5344CB8AC3E}">
        <p14:creationId xmlns:p14="http://schemas.microsoft.com/office/powerpoint/2010/main" val="365514419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2579" y="730109"/>
            <a:ext cx="10908405" cy="5224507"/>
          </a:xfrm>
          <a:prstGeom prst="rect">
            <a:avLst/>
          </a:prstGeom>
        </p:spPr>
        <p:txBody>
          <a:bodyPr wrap="square">
            <a:spAutoFit/>
          </a:bodyPr>
          <a:lstStyle/>
          <a:p>
            <a:pPr marL="342900" lvl="0" indent="-342900" algn="just">
              <a:lnSpc>
                <a:spcPct val="115000"/>
              </a:lnSpc>
              <a:spcAft>
                <a:spcPts val="0"/>
              </a:spcAft>
              <a:buFont typeface="+mj-lt"/>
              <a:buAutoNum type="arabicPeriod"/>
            </a:pPr>
            <a:r>
              <a:rPr lang="pl-PL"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Türkmenistanyň biologiki baýlyklary. Türkmenistanda ösümlik we haýwanat dünýäsini (biodürlüligi) goramak meseleleriniň çözlüşi</a:t>
            </a:r>
            <a:endParaRPr lang="ru-RU"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spcAft>
                <a:spcPts val="0"/>
              </a:spcAft>
            </a:pPr>
            <a:r>
              <a:rPr lang="tt-RU" sz="22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Türkmenistan Watanymyz tebigy baýlyklara örän baý, Günortasy Türkmen-Horasan ýaş dag ulgamy we Pamir-Altaý daglarynyň günbatar gerişleri bilen jäheklnen, Jeýhun bilen Bahry-Hazaryň arasynda ýaýylyp ýatan, aňyrsyna-bärisine göz ýetmeýän ümmülmez düzlüklerimiz we çöllüklerimiz ösümlikleriň we haýwanlaryň köp görnüşleriniň gelip çykan mekanydyr. Güneşli ülkämiz, öz tebigatyna mahsus bolan, ösümlik we haýwan görnüşlerine baýdyr. Türkmen halky asyrlaryň dowamynda medeni-mirasyň bölegi bolan, jemgyýetçilik we ahlak-terbiýe meselelerini hem öz içine alýan tebigat bilen ylalaşykda ýaşamagyň özlerine mahsus bolan ýollaryny gözläpdirler. Watanymyzyň tebigatynyň gözelligi halkymyzyň milli däp-dessurlaryna, urp-adatlaryna gaty meňzeş bolup, özünde gözelligi jemleýär. Baş maksat – Türkmenistany gülläp ösen ýurda öwürmek hem-de daşky gurşawda deňagramlylygy gorap saklamakdyr. </a:t>
            </a:r>
            <a:endParaRPr lang="ru-RU" sz="22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7262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05307" y="667020"/>
            <a:ext cx="10959921" cy="5584670"/>
          </a:xfrm>
          <a:prstGeom prst="rect">
            <a:avLst/>
          </a:prstGeom>
        </p:spPr>
        <p:txBody>
          <a:bodyPr wrap="square">
            <a:spAutoFit/>
          </a:bodyPr>
          <a:lstStyle/>
          <a:p>
            <a:pPr indent="450215" algn="just">
              <a:lnSpc>
                <a:spcPct val="115000"/>
              </a:lnSpc>
              <a:spcAft>
                <a:spcPts val="0"/>
              </a:spcAft>
            </a:pPr>
            <a:r>
              <a:rPr lang="tt-RU" sz="2600" dirty="0">
                <a:latin typeface="Times New Roman" panose="02020603050405020304" pitchFamily="18" charset="0"/>
                <a:ea typeface="Times New Roman" panose="02020603050405020304" pitchFamily="18" charset="0"/>
                <a:cs typeface="Times New Roman" panose="02020603050405020304" pitchFamily="18" charset="0"/>
              </a:rPr>
              <a:t>1996-</a:t>
            </a:r>
            <a:r>
              <a:rPr lang="hr-HR" sz="2600" dirty="0">
                <a:latin typeface="Times New Roman" panose="02020603050405020304" pitchFamily="18" charset="0"/>
                <a:ea typeface="Times New Roman" panose="02020603050405020304" pitchFamily="18" charset="0"/>
                <a:cs typeface="Times New Roman" panose="02020603050405020304" pitchFamily="18" charset="0"/>
              </a:rPr>
              <a:t>njy </a:t>
            </a:r>
            <a:r>
              <a:rPr lang="tt-RU" sz="2600" dirty="0">
                <a:latin typeface="Times New Roman" panose="02020603050405020304" pitchFamily="18" charset="0"/>
                <a:ea typeface="Times New Roman" panose="02020603050405020304" pitchFamily="18" charset="0"/>
                <a:cs typeface="Times New Roman" panose="02020603050405020304" pitchFamily="18" charset="0"/>
              </a:rPr>
              <a:t>ýylda BMG-nyň Biodürlilik baradaky konsepsiýasyny tassyklamak bilen, Türkmenistan milli we bütindünýä biodürlüligi gorap saklamagyň meseleleriniň özüni aladalandyrýandygyny we ol meseleleri çözmeklige ýardam etjekdigini aýan etdi. Biziň ýurdumyzda ösümlik we haýwanat dünýäsini gorap saklamak hem-de baýlaşdyrmak boýunça, yzygiderli, maksadalaýyk işler alnyp barylýar. Olara mysal edip, Goraghanalaryň giň ulgamynyň döredilmegi, Türkmenistanyň Gyzyl kitaby, seýrek, ýitip barýan görnüşleri gorap saklamak boýunça uly işler </a:t>
            </a:r>
            <a:r>
              <a:rPr lang="tt-RU" sz="2600" dirty="0" smtClean="0">
                <a:latin typeface="Times New Roman" panose="02020603050405020304" pitchFamily="18" charset="0"/>
                <a:ea typeface="Times New Roman" panose="02020603050405020304" pitchFamily="18" charset="0"/>
                <a:cs typeface="Times New Roman" panose="02020603050405020304" pitchFamily="18" charset="0"/>
              </a:rPr>
              <a:t>geçirilýär.Tebigy </a:t>
            </a:r>
            <a:r>
              <a:rPr lang="tt-RU" sz="2600" dirty="0">
                <a:latin typeface="Times New Roman" panose="02020603050405020304" pitchFamily="18" charset="0"/>
                <a:ea typeface="Times New Roman" panose="02020603050405020304" pitchFamily="18" charset="0"/>
                <a:cs typeface="Times New Roman" panose="02020603050405020304" pitchFamily="18" charset="0"/>
              </a:rPr>
              <a:t>baýlyklar önümçilikde we jemgyýetde adamyň islegini kanagatlandyrmak üçin ulanylýan baýlyk</a:t>
            </a:r>
            <a:r>
              <a:rPr lang="hr-HR" sz="2600" dirty="0">
                <a:latin typeface="Times New Roman" panose="02020603050405020304" pitchFamily="18" charset="0"/>
                <a:ea typeface="Times New Roman" panose="02020603050405020304" pitchFamily="18" charset="0"/>
                <a:cs typeface="Times New Roman" panose="02020603050405020304" pitchFamily="18" charset="0"/>
              </a:rPr>
              <a:t>lar</a:t>
            </a:r>
            <a:r>
              <a:rPr lang="tt-RU" sz="2600" dirty="0">
                <a:latin typeface="Times New Roman" panose="02020603050405020304" pitchFamily="18" charset="0"/>
                <a:ea typeface="Times New Roman" panose="02020603050405020304" pitchFamily="18" charset="0"/>
                <a:cs typeface="Times New Roman" panose="02020603050405020304" pitchFamily="18" charset="0"/>
              </a:rPr>
              <a:t>dyr. </a:t>
            </a:r>
            <a:r>
              <a:rPr lang="tt-RU" sz="2600" dirty="0" smtClean="0">
                <a:latin typeface="Times New Roman" panose="02020603050405020304" pitchFamily="18" charset="0"/>
                <a:ea typeface="Times New Roman" panose="02020603050405020304" pitchFamily="18" charset="0"/>
                <a:cs typeface="Times New Roman" panose="02020603050405020304" pitchFamily="18" charset="0"/>
              </a:rPr>
              <a:t>Tebigy </a:t>
            </a:r>
            <a:r>
              <a:rPr lang="tt-RU" sz="2600" dirty="0">
                <a:latin typeface="Times New Roman" panose="02020603050405020304" pitchFamily="18" charset="0"/>
                <a:ea typeface="Times New Roman" panose="02020603050405020304" pitchFamily="18" charset="0"/>
                <a:cs typeface="Times New Roman" panose="02020603050405020304" pitchFamily="18" charset="0"/>
              </a:rPr>
              <a:t>baýlyklar ulanylyşy boýunça öndürijilikli, saglygy goraýjy, gözellik ähmiýetli bolup, tebigatyň ol ýa-da beýleki – suw, tokaý, energetiki, biologiki baýlyklar ýaly görnüşlerini öz içine alýar.</a:t>
            </a:r>
            <a:endParaRPr lang="ru-RU" sz="2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322780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8186" y="742987"/>
            <a:ext cx="10998558" cy="5129096"/>
          </a:xfrm>
          <a:prstGeom prst="rect">
            <a:avLst/>
          </a:prstGeom>
        </p:spPr>
        <p:txBody>
          <a:bodyPr wrap="square">
            <a:spAutoFit/>
          </a:bodyPr>
          <a:lstStyle/>
          <a:p>
            <a:pPr indent="450215" algn="just">
              <a:lnSpc>
                <a:spcPct val="115000"/>
              </a:lnSpc>
              <a:spcAft>
                <a:spcPts val="0"/>
              </a:spcAft>
            </a:pPr>
            <a:r>
              <a:rPr lang="tt-RU" sz="2200"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cs typeface="Times New Roman" panose="02020603050405020304" pitchFamily="18" charset="0"/>
              </a:rPr>
              <a:t>Türkmenistan milli hem bütindünýä biodürliligi goramak meselesini çözmekde özüniň gyzyklanýandygyny aýan edip, 1996-njy ýylyň 18-nji iýunynda </a:t>
            </a:r>
            <a:r>
              <a:rPr lang="hr-HR" sz="2200"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cs typeface="Times New Roman" panose="02020603050405020304" pitchFamily="18" charset="0"/>
              </a:rPr>
              <a:t>„</a:t>
            </a:r>
            <a:r>
              <a:rPr lang="tt-RU" sz="2200"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cs typeface="Times New Roman" panose="02020603050405020304" pitchFamily="18" charset="0"/>
              </a:rPr>
              <a:t>Biologik dürlülik</a:t>
            </a:r>
            <a:r>
              <a:rPr lang="hr-HR" sz="2200"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cs typeface="Times New Roman" panose="02020603050405020304" pitchFamily="18" charset="0"/>
              </a:rPr>
              <a:t>“</a:t>
            </a:r>
            <a:r>
              <a:rPr lang="tt-RU" sz="2200"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cs typeface="Times New Roman" panose="02020603050405020304" pitchFamily="18" charset="0"/>
              </a:rPr>
              <a:t> hakyndaky konsepsiýany tassyklady. Biodürlülik hakyndaky mesele esasy ekologik mesele bolup durýar. Häzirki wagtda haýwanlaryň 10 müňe, ösümlikleriň 8 müňe golaý görnüşi Tebigaty goramagyň Halkara Bileleşiginiň Gyzyl sanawyna girizildi. Kabul edilen Konsepýsiýanyň esasy maksady – biologik dürlüligi, -ýagny ähli jandarlary genetik, görnüş we ekoulgam derejesinde goramak, biodürlüligi emele getirýän düzümi ýurtlaryň ýerlikli peýdalanmagyny üpjün etmek, genetik baýlyklary ulanmakdan gazanylan haýry adalatlyk, deňlik esasynda paýlaşmak, degişli tehnologiýalary alşyp-berişmek, ösýän ýurtlarda adam tarapyndan ýetirilýän zyýan azaldýan ekologik, kuwwat toplaýjy serişde we maglumatlar tehnologiýalaryny ýaýratmak Konsepsiýanyň esasy taglymaty bolup, Türkmenistanyň biodürlüligi dünýäniň beýleki tebigy ulgamlary bilen berk baglanyşykly we ençeme müňýyllyklardan bäri gelýän milli mirasdyr.</a:t>
            </a:r>
            <a:endParaRPr lang="ru-RU" sz="2200" b="1"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709599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05307" y="682016"/>
            <a:ext cx="10972800" cy="5518434"/>
          </a:xfrm>
          <a:prstGeom prst="rect">
            <a:avLst/>
          </a:prstGeom>
        </p:spPr>
        <p:txBody>
          <a:bodyPr wrap="square">
            <a:spAutoFit/>
          </a:bodyPr>
          <a:lstStyle/>
          <a:p>
            <a:pPr indent="450215" algn="just">
              <a:lnSpc>
                <a:spcPct val="115000"/>
              </a:lnSpc>
              <a:spcAft>
                <a:spcPts val="0"/>
              </a:spcAft>
            </a:pPr>
            <a:r>
              <a:rPr lang="tt-RU" sz="2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panose="02020603050405020304" pitchFamily="18" charset="0"/>
                <a:ea typeface="Times New Roman" panose="02020603050405020304" pitchFamily="18" charset="0"/>
                <a:cs typeface="Times New Roman" panose="02020603050405020304" pitchFamily="18" charset="0"/>
              </a:rPr>
              <a:t>Tebigy baýlyklary peýdalanmagyň hasabyna ösüşiň depginini güýçlendirmek mümkin däl. Soňky ýyllarda biotehnologiýada gazanylan üstünlikler giň gerime eýe bolmak bilen, üstünlikli genetik serişdeleriň örän uly ähmiýete eýedigini görkezdi, ol serişdeler: ösümlikler, haýwanlar we mikroorganizmlerdir. Ýaşaýşyň dürlüliginiň köp böleginiň, görnüşleriniň we olaryň toplumlarynyň ýitmek howpy bolup </a:t>
            </a:r>
            <a:r>
              <a:rPr lang="tt-RU" sz="22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panose="02020603050405020304" pitchFamily="18" charset="0"/>
                <a:ea typeface="Times New Roman" panose="02020603050405020304" pitchFamily="18" charset="0"/>
                <a:cs typeface="Times New Roman" panose="02020603050405020304" pitchFamily="18" charset="0"/>
              </a:rPr>
              <a:t>durýar.Türkmenistanda </a:t>
            </a:r>
            <a:r>
              <a:rPr lang="tt-RU" sz="2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panose="02020603050405020304" pitchFamily="18" charset="0"/>
                <a:ea typeface="Times New Roman" panose="02020603050405020304" pitchFamily="18" charset="0"/>
                <a:cs typeface="Times New Roman" panose="02020603050405020304" pitchFamily="18" charset="0"/>
              </a:rPr>
              <a:t>biodürliligiň ýagdaýyna syn işlenilip taýýarlanylyp, giňişleýin ara-alyp maslahatlaşyldy. Biziň ýurdumyzyň ekologik ulgamynyň dürlüligi </a:t>
            </a:r>
            <a:r>
              <a:rPr lang="hr-HR" sz="2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panose="02020603050405020304" pitchFamily="18" charset="0"/>
                <a:ea typeface="Times New Roman" panose="02020603050405020304" pitchFamily="18" charset="0"/>
                <a:cs typeface="Times New Roman" panose="02020603050405020304" pitchFamily="18" charset="0"/>
              </a:rPr>
              <a:t>ç</a:t>
            </a:r>
            <a:r>
              <a:rPr lang="tt-RU" sz="2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panose="02020603050405020304" pitchFamily="18" charset="0"/>
                <a:ea typeface="Times New Roman" panose="02020603050405020304" pitchFamily="18" charset="0"/>
                <a:cs typeface="Times New Roman" panose="02020603050405020304" pitchFamily="18" charset="0"/>
              </a:rPr>
              <a:t>öllük, daglyk, kenarýaka suwlar) we tebigy toplumlaryň bozulan derejesi nazara alnyp, olary goramaklygyň gaýtadan dikeltmegiň möhletleri göz öňünde tutuldy. Biologik dürlüligiň meselelerini çözmeklik ýurduň ykdysady taýdan täzeden dikelmeginiň kuwwatly çeşmeleriniň biri bolup durýar. Ösümlikler biosferanyň iň esasy bölegidir. Ýer togalagynda ösümlikleriň 500 000 –den gowrak görnüşleri bolup, Türkmenistanda 7064 görnüşi (pes derejeliler 3924, ýokary derejeliler 3140) hasaba alyndy. Türkmenistanyň Gyzyl kitabyna pes derejelileriň 8, ýokary derejelileriniň 101, jemi 109 görnüşi girizilendir. </a:t>
            </a:r>
            <a:endParaRPr lang="ru-RU" sz="2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539784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94360" y="820000"/>
            <a:ext cx="11018520" cy="5132624"/>
          </a:xfrm>
          <a:prstGeom prst="rect">
            <a:avLst/>
          </a:prstGeom>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indent="450215" algn="just">
              <a:lnSpc>
                <a:spcPct val="115000"/>
              </a:lnSpc>
              <a:spcAft>
                <a:spcPts val="0"/>
              </a:spcAft>
            </a:pPr>
            <a:r>
              <a:rPr lang="tt-RU" sz="2200" b="1" dirty="0">
                <a:ln/>
                <a:solidFill>
                  <a:schemeClr val="accent3"/>
                </a:solidFill>
                <a:latin typeface="Times New Roman" panose="02020603050405020304" pitchFamily="18" charset="0"/>
                <a:ea typeface="Times New Roman" panose="02020603050405020304" pitchFamily="18" charset="0"/>
                <a:cs typeface="Times New Roman" panose="02020603050405020304" pitchFamily="18" charset="0"/>
              </a:rPr>
              <a:t>Türkmenistanyň çäginiň 80 % -e golaýyny çöller tut</a:t>
            </a:r>
            <a:r>
              <a:rPr lang="hr-HR" sz="2200" b="1" dirty="0">
                <a:ln/>
                <a:solidFill>
                  <a:schemeClr val="accent3"/>
                </a:solidFill>
                <a:latin typeface="Times New Roman" panose="02020603050405020304" pitchFamily="18" charset="0"/>
                <a:ea typeface="Times New Roman" panose="02020603050405020304" pitchFamily="18" charset="0"/>
                <a:cs typeface="Times New Roman" panose="02020603050405020304" pitchFamily="18" charset="0"/>
              </a:rPr>
              <a:t>up, d</a:t>
            </a:r>
            <a:r>
              <a:rPr lang="tt-RU" sz="2200" b="1" dirty="0">
                <a:ln/>
                <a:solidFill>
                  <a:schemeClr val="accent3"/>
                </a:solidFill>
                <a:latin typeface="Times New Roman" panose="02020603050405020304" pitchFamily="18" charset="0"/>
                <a:ea typeface="Times New Roman" panose="02020603050405020304" pitchFamily="18" charset="0"/>
                <a:cs typeface="Times New Roman" panose="02020603050405020304" pitchFamily="18" charset="0"/>
              </a:rPr>
              <a:t>ünýäde iň uly çölleriň biri Garagum çölidir. Garagumda ösümlikleriň oňat uýgunlaşan görnüşleri ksero</a:t>
            </a:r>
            <a:r>
              <a:rPr lang="hr-HR" sz="2200" b="1" dirty="0">
                <a:ln/>
                <a:solidFill>
                  <a:schemeClr val="accent3"/>
                </a:solidFill>
                <a:latin typeface="Times New Roman" panose="02020603050405020304" pitchFamily="18" charset="0"/>
                <a:ea typeface="Times New Roman" panose="02020603050405020304" pitchFamily="18" charset="0"/>
                <a:cs typeface="Times New Roman" panose="02020603050405020304" pitchFamily="18" charset="0"/>
              </a:rPr>
              <a:t>f</a:t>
            </a:r>
            <a:r>
              <a:rPr lang="tt-RU" sz="2200" b="1" dirty="0">
                <a:ln/>
                <a:solidFill>
                  <a:schemeClr val="accent3"/>
                </a:solidFill>
                <a:latin typeface="Times New Roman" panose="02020603050405020304" pitchFamily="18" charset="0"/>
                <a:ea typeface="Times New Roman" panose="02020603050405020304" pitchFamily="18" charset="0"/>
                <a:cs typeface="Times New Roman" panose="02020603050405020304" pitchFamily="18" charset="0"/>
              </a:rPr>
              <a:t>itler, sukkullentler ösýär. Garagumuň ösümlikleriniň görnüşi köp derejede çägelikleriň görnüşine, toprak örtügine (takyrlar, şorluklar) we ýer üstüniň gurluşyna baglydyr. Garagumda ösümlikleriň dürli görnüşleri ösýär. Garagumda gum ösümlik toparlary üçin giň ýaýran sazaklar, ýarymsawannalarda goňur baş, ýylak, arça, borjak, sözen, gyýak, ýowşan ösýär. Türkmenistanyň dürli ösümliklriniň köpüsi seýrek görnüşlerdn durup, endem görnüşlerdir. </a:t>
            </a:r>
            <a:r>
              <a:rPr lang="tt-RU" sz="2200" b="1" dirty="0" smtClean="0">
                <a:ln/>
                <a:solidFill>
                  <a:schemeClr val="accent3"/>
                </a:solidFill>
                <a:latin typeface="Times New Roman" panose="02020603050405020304" pitchFamily="18" charset="0"/>
                <a:ea typeface="Times New Roman" panose="02020603050405020304" pitchFamily="18" charset="0"/>
              </a:rPr>
              <a:t>Pes </a:t>
            </a:r>
            <a:r>
              <a:rPr lang="tt-RU" sz="2200" b="1" dirty="0">
                <a:ln/>
                <a:solidFill>
                  <a:schemeClr val="accent3"/>
                </a:solidFill>
                <a:latin typeface="Times New Roman" panose="02020603050405020304" pitchFamily="18" charset="0"/>
                <a:ea typeface="Times New Roman" panose="02020603050405020304" pitchFamily="18" charset="0"/>
              </a:rPr>
              <a:t>derejeli ösümliklere kömelekler, suwotular, bakteriýalar, wiruslar degişli. Türkmenistanda pes derejelileriň içinde kömelekler giňden öwrenilendir. Türkmenistanyň çäklerinde kömelekleriň 2585-e golaý görnüşi belli edilip, olaryň aglabasy Merkezi Köpetdagdan tapylan telpekli kömeleklerdir. Türkmenistanyň medenileşdirilen toprakly ýerlerinden 213 görnüş tapylyp, olaryň içinde </a:t>
            </a:r>
            <a:r>
              <a:rPr lang="hr-HR" sz="2200" b="1" dirty="0">
                <a:ln/>
                <a:solidFill>
                  <a:schemeClr val="accent3"/>
                </a:solidFill>
                <a:latin typeface="Times New Roman" panose="02020603050405020304" pitchFamily="18" charset="0"/>
                <a:ea typeface="Times New Roman" panose="02020603050405020304" pitchFamily="18" charset="0"/>
              </a:rPr>
              <a:t>s</a:t>
            </a:r>
            <a:r>
              <a:rPr lang="tt-RU" sz="2200" b="1" dirty="0">
                <a:ln/>
                <a:solidFill>
                  <a:schemeClr val="accent3"/>
                </a:solidFill>
                <a:latin typeface="Times New Roman" panose="02020603050405020304" pitchFamily="18" charset="0"/>
                <a:ea typeface="Times New Roman" panose="02020603050405020304" pitchFamily="18" charset="0"/>
              </a:rPr>
              <a:t>aprofitler we haýwanlarda, ösümliklerde kesel ýaýradyjy kömelekler hem bar</a:t>
            </a:r>
            <a:endParaRPr lang="ru-RU" sz="2200" b="1" dirty="0">
              <a:ln/>
              <a:solidFill>
                <a:schemeClr val="accent3"/>
              </a:solidFill>
            </a:endParaRPr>
          </a:p>
        </p:txBody>
      </p:sp>
    </p:spTree>
    <p:extLst>
      <p:ext uri="{BB962C8B-B14F-4D97-AF65-F5344CB8AC3E}">
        <p14:creationId xmlns:p14="http://schemas.microsoft.com/office/powerpoint/2010/main" val="163590196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8186" y="757171"/>
            <a:ext cx="10947042" cy="5162247"/>
          </a:xfrm>
          <a:prstGeom prst="rect">
            <a:avLst/>
          </a:prstGeom>
        </p:spPr>
        <p:txBody>
          <a:bodyPr wrap="square">
            <a:spAutoFit/>
          </a:bodyPr>
          <a:lstStyle/>
          <a:p>
            <a:pPr indent="450215" algn="just">
              <a:lnSpc>
                <a:spcPct val="115000"/>
              </a:lnSpc>
              <a:spcAft>
                <a:spcPts val="0"/>
              </a:spcAft>
            </a:pPr>
            <a:r>
              <a:rPr lang="tt-RU" sz="2400" b="1" dirty="0" smtClean="0">
                <a:ln w="22225">
                  <a:solidFill>
                    <a:schemeClr val="accent2"/>
                  </a:solidFill>
                  <a:prstDash val="solid"/>
                </a:ln>
                <a:solidFill>
                  <a:schemeClr val="accent2">
                    <a:lumMod val="40000"/>
                    <a:lumOff val="60000"/>
                  </a:schemeClr>
                </a:solidFill>
                <a:latin typeface="Times New Roman" panose="02020603050405020304" pitchFamily="18" charset="0"/>
                <a:ea typeface="Times New Roman" panose="02020603050405020304" pitchFamily="18" charset="0"/>
                <a:cs typeface="Times New Roman" panose="02020603050405020304" pitchFamily="18" charset="0"/>
              </a:rPr>
              <a:t>Türkmenistanyň </a:t>
            </a:r>
            <a:r>
              <a:rPr lang="tt-RU" sz="2400" b="1" dirty="0">
                <a:ln w="22225">
                  <a:solidFill>
                    <a:schemeClr val="accent2"/>
                  </a:solidFill>
                  <a:prstDash val="solid"/>
                </a:ln>
                <a:solidFill>
                  <a:schemeClr val="accent2">
                    <a:lumMod val="40000"/>
                    <a:lumOff val="60000"/>
                  </a:schemeClr>
                </a:solidFill>
                <a:latin typeface="Times New Roman" panose="02020603050405020304" pitchFamily="18" charset="0"/>
                <a:ea typeface="Times New Roman" panose="02020603050405020304" pitchFamily="18" charset="0"/>
                <a:cs typeface="Times New Roman" panose="02020603050405020304" pitchFamily="18" charset="0"/>
              </a:rPr>
              <a:t>suwlaryndan suwotularyň 827 görnüşi belli edilip, olaryň içinde agdyklyk edýänleri ýaşyl, diatom suwotulary, jemi 636 görnüş lişaýnikleriň (agaç gabygynyň, daşyň ýüzünde bitýän gyrgyçlar) sanawy 470 görnüşden ybarat. Lişaýnikleriň Köpetdagda – 422 görnüşi, Köýten dagda – 240, şol </a:t>
            </a:r>
            <a:r>
              <a:rPr lang="hr-HR" sz="2400" b="1" dirty="0">
                <a:ln w="22225">
                  <a:solidFill>
                    <a:schemeClr val="accent2"/>
                  </a:solidFill>
                  <a:prstDash val="solid"/>
                </a:ln>
                <a:solidFill>
                  <a:schemeClr val="accent2">
                    <a:lumMod val="40000"/>
                    <a:lumOff val="60000"/>
                  </a:schemeClr>
                </a:solidFill>
                <a:latin typeface="Times New Roman" panose="02020603050405020304" pitchFamily="18" charset="0"/>
                <a:ea typeface="Times New Roman" panose="02020603050405020304" pitchFamily="18" charset="0"/>
                <a:cs typeface="Times New Roman" panose="02020603050405020304" pitchFamily="18" charset="0"/>
              </a:rPr>
              <a:t>ekoulgamlarda</a:t>
            </a:r>
            <a:r>
              <a:rPr lang="tt-RU" sz="2400" b="1" dirty="0">
                <a:ln w="22225">
                  <a:solidFill>
                    <a:schemeClr val="accent2"/>
                  </a:solidFill>
                  <a:prstDash val="solid"/>
                </a:ln>
                <a:solidFill>
                  <a:schemeClr val="accent2">
                    <a:lumMod val="40000"/>
                    <a:lumOff val="60000"/>
                  </a:schemeClr>
                </a:solidFill>
                <a:latin typeface="Times New Roman" panose="02020603050405020304" pitchFamily="18" charset="0"/>
                <a:ea typeface="Times New Roman" panose="02020603050405020304" pitchFamily="18" charset="0"/>
                <a:cs typeface="Times New Roman" panose="02020603050405020304" pitchFamily="18" charset="0"/>
              </a:rPr>
              <a:t> olaryň sany az, takyrlarda – 90 görnüş, gumlarda – 68, has berkleşen düzlüklerde – 20 görnüşi belli edilendir. Ýokary derejeli ösümlikleriň Türkmenistanda 3140 görnüşi hasaba alnyp, ýaýran ösümlikleriň 42 görnüşi agaç, 82 görnüşi gyrymsy agaç, 84 görnüşi ýarym gyrymsy agaçjymak, 221 görnüşi hem gyrymsy ösümliklerdir. Galanlary otjumak ösümlikler bolup, olaryň 40-a golaýy gök däl (mugthor) ösümliklerdir. Bu ösümlikler toprak klimat sertlerine </a:t>
            </a:r>
            <a:r>
              <a:rPr lang="hr-HR" sz="2400" b="1" dirty="0">
                <a:ln w="22225">
                  <a:solidFill>
                    <a:schemeClr val="accent2"/>
                  </a:solidFill>
                  <a:prstDash val="solid"/>
                </a:ln>
                <a:solidFill>
                  <a:schemeClr val="accent2">
                    <a:lumMod val="40000"/>
                    <a:lumOff val="60000"/>
                  </a:schemeClr>
                </a:solidFill>
                <a:latin typeface="Times New Roman" panose="02020603050405020304" pitchFamily="18" charset="0"/>
                <a:ea typeface="Times New Roman" panose="02020603050405020304" pitchFamily="18" charset="0"/>
                <a:cs typeface="Times New Roman" panose="02020603050405020304" pitchFamily="18" charset="0"/>
              </a:rPr>
              <a:t>b</a:t>
            </a:r>
            <a:r>
              <a:rPr lang="tt-RU" sz="2400" b="1" dirty="0">
                <a:ln w="22225">
                  <a:solidFill>
                    <a:schemeClr val="accent2"/>
                  </a:solidFill>
                  <a:prstDash val="solid"/>
                </a:ln>
                <a:solidFill>
                  <a:schemeClr val="accent2">
                    <a:lumMod val="40000"/>
                    <a:lumOff val="60000"/>
                  </a:schemeClr>
                </a:solidFill>
                <a:latin typeface="Times New Roman" panose="02020603050405020304" pitchFamily="18" charset="0"/>
                <a:ea typeface="Times New Roman" panose="02020603050405020304" pitchFamily="18" charset="0"/>
                <a:cs typeface="Times New Roman" panose="02020603050405020304" pitchFamily="18" charset="0"/>
              </a:rPr>
              <a:t>aglylykda çägelik ýerleriň ösümliklerine, derýaýaka oazisleriň ösümliklerin, dag etekleriniň we daglyklaryň ösümliklerine bölünýär.</a:t>
            </a:r>
            <a:endParaRPr lang="ru-RU" b="1" dirty="0">
              <a:ln w="22225">
                <a:solidFill>
                  <a:schemeClr val="accent2"/>
                </a:solidFill>
                <a:prstDash val="solid"/>
              </a:ln>
              <a:solidFill>
                <a:schemeClr val="accent2">
                  <a:lumMod val="40000"/>
                  <a:lumOff val="60000"/>
                </a:schemeClr>
              </a:solidFill>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745124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40080" y="759760"/>
            <a:ext cx="10881360" cy="5166094"/>
          </a:xfrm>
          <a:prstGeom prst="rect">
            <a:avLst/>
          </a:prstGeom>
        </p:spPr>
        <p:txBody>
          <a:bodyPr wrap="square">
            <a:spAutoFit/>
          </a:bodyPr>
          <a:lstStyle/>
          <a:p>
            <a:pPr indent="450215" algn="just">
              <a:lnSpc>
                <a:spcPct val="115000"/>
              </a:lnSpc>
              <a:spcAft>
                <a:spcPts val="0"/>
              </a:spcAft>
            </a:pPr>
            <a:r>
              <a:rPr lang="tt-RU" sz="2400" b="1" i="1" dirty="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Türkmenistanyň haýwanat dünýäsi görnüş taýdan baýdyr. Bu ýerde süýrenjileriň 104 görnüşi, guşlaryň 376 görnüşi, balyklaryň 115 görnüşi, ýerde-suwda ýaşaýanlaryň 5, süýrenjileriň 82 görnüşi, mör-möjekleriň 9000-den gowrak görnüşi duş </a:t>
            </a:r>
            <a:r>
              <a:rPr lang="tt-RU" sz="2400" b="1" i="1" dirty="0" smtClean="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gelýär.Haýwanlaryň </a:t>
            </a:r>
            <a:r>
              <a:rPr lang="tt-RU" sz="2400" b="1" i="1" dirty="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jemi 12683 görnüşi bolup, olaryň 152 görnüşi Türkmenistanyň Gyzyl kitabyna girizilendir. Şol sanda oňurgasyzlaryň 45, oňurgalylaryň 107 görnüşi gorag astyna </a:t>
            </a:r>
            <a:r>
              <a:rPr lang="tt-RU" sz="2400" b="1" i="1" dirty="0" smtClean="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alnandyr.Türkmenistanyň </a:t>
            </a:r>
            <a:r>
              <a:rPr lang="tt-RU" sz="2400" b="1" i="1" dirty="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haýwanlary gazaply </a:t>
            </a:r>
            <a:r>
              <a:rPr lang="hr-HR" sz="2400" b="1" i="1" dirty="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ç</a:t>
            </a:r>
            <a:r>
              <a:rPr lang="tt-RU" sz="2400" b="1" i="1" dirty="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öl şertlerine uýgunlaşandyrlar, olaryň käbir görnüşleri jöwzaly tomsuň yssysyndan goranyp, diňe agşamlaryna iýmit gözlegine çykýarlar. Haýwanlaryň köpüsi öz ýaşaýan gurşawyna uýgunlaşandyrlar, meselem </a:t>
            </a:r>
            <a:r>
              <a:rPr lang="hr-HR" sz="2400" b="1" i="1" dirty="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ç</a:t>
            </a:r>
            <a:r>
              <a:rPr lang="tt-RU" sz="2400" b="1" i="1" dirty="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öl pyşdyllary tomus ukusyna </a:t>
            </a:r>
            <a:r>
              <a:rPr lang="tt-RU" sz="2400" b="1" i="1" dirty="0" smtClean="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gidýärler.</a:t>
            </a:r>
            <a:r>
              <a:rPr lang="tt-RU" sz="2400" b="1" i="1" dirty="0" smtClean="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rPr>
              <a:t>Türkmenistanyň </a:t>
            </a:r>
            <a:r>
              <a:rPr lang="tt-RU" sz="2400" b="1" i="1" dirty="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rPr>
              <a:t>haýwanat dünýäsi diňe bir görnüş taýdan dürli bolman, eýsem gelip çykyşy boýunçada dürlidir </a:t>
            </a:r>
            <a:r>
              <a:rPr lang="hr-HR" sz="2400" b="1" i="1" dirty="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rPr>
              <a:t>T</a:t>
            </a:r>
            <a:r>
              <a:rPr lang="tt-RU" sz="2400" b="1" i="1" dirty="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rPr>
              <a:t>ürkmenistanyň haýwanat dünýäsi onuň tebigy landşaftlarynyň ekologik şertleri bilen baglanyşyklydyr. </a:t>
            </a:r>
            <a:endParaRPr lang="ru-RU" sz="2400" b="1" i="1"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20845164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100</TotalTime>
  <Words>3485</Words>
  <Application>Microsoft Office PowerPoint</Application>
  <PresentationFormat>Широкоэкранный</PresentationFormat>
  <Paragraphs>51</Paragraphs>
  <Slides>26</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26</vt:i4>
      </vt:variant>
    </vt:vector>
  </HeadingPairs>
  <TitlesOfParts>
    <vt:vector size="31" baseType="lpstr">
      <vt:lpstr>Arial</vt:lpstr>
      <vt:lpstr>Calibri</vt:lpstr>
      <vt:lpstr>Garamond</vt:lpstr>
      <vt:lpstr>Times New Roman</vt:lpstr>
      <vt:lpstr>Натуральные материалы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8</cp:revision>
  <dcterms:created xsi:type="dcterms:W3CDTF">2019-11-04T16:57:09Z</dcterms:created>
  <dcterms:modified xsi:type="dcterms:W3CDTF">2019-11-05T18:23:01Z</dcterms:modified>
</cp:coreProperties>
</file>