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4660"/>
  </p:normalViewPr>
  <p:slideViewPr>
    <p:cSldViewPr snapToGrid="0">
      <p:cViewPr varScale="1">
        <p:scale>
          <a:sx n="59" d="100"/>
          <a:sy n="59" d="100"/>
        </p:scale>
        <p:origin x="66" y="10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3188F21-23B3-4054-8556-4828BC842BDE}" type="datetimeFigureOut">
              <a:rPr lang="ru-RU" smtClean="0"/>
              <a:t>09.08.2020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1243655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3188F21-23B3-4054-8556-4828BC842BDE}" type="datetimeFigureOut">
              <a:rPr lang="ru-RU" smtClean="0"/>
              <a:t>09.08.2020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2920573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3188F21-23B3-4054-8556-4828BC842BDE}" type="datetimeFigureOut">
              <a:rPr lang="ru-RU" smtClean="0"/>
              <a:t>09.08.2020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11757AD-9701-4CB1-8FF1-92B73ED35DC9}"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2963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3188F21-23B3-4054-8556-4828BC842BDE}" type="datetimeFigureOut">
              <a:rPr lang="ru-RU" smtClean="0"/>
              <a:t>09.08.2020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3472718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3188F21-23B3-4054-8556-4828BC842BDE}" type="datetimeFigureOut">
              <a:rPr lang="ru-RU" smtClean="0"/>
              <a:t>09.08.2020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11757AD-9701-4CB1-8FF1-92B73ED35DC9}"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585372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3188F21-23B3-4054-8556-4828BC842BDE}" type="datetimeFigureOut">
              <a:rPr lang="ru-RU" smtClean="0"/>
              <a:t>09.08.2020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3566482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3188F21-23B3-4054-8556-4828BC842BDE}" type="datetimeFigureOut">
              <a:rPr lang="ru-RU" smtClean="0"/>
              <a:t>09.08.2020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791183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3188F21-23B3-4054-8556-4828BC842BDE}" type="datetimeFigureOut">
              <a:rPr lang="ru-RU" smtClean="0"/>
              <a:t>09.08.2020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1693878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3188F21-23B3-4054-8556-4828BC842BDE}" type="datetimeFigureOut">
              <a:rPr lang="ru-RU" smtClean="0"/>
              <a:t>09.08.2020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242873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3188F21-23B3-4054-8556-4828BC842BDE}" type="datetimeFigureOut">
              <a:rPr lang="ru-RU" smtClean="0"/>
              <a:t>09.08.2020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3042743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3188F21-23B3-4054-8556-4828BC842BDE}" type="datetimeFigureOut">
              <a:rPr lang="ru-RU" smtClean="0"/>
              <a:t>09.08.2020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1694455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3188F21-23B3-4054-8556-4828BC842BDE}" type="datetimeFigureOut">
              <a:rPr lang="ru-RU" smtClean="0"/>
              <a:t>09.08.2020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571159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3188F21-23B3-4054-8556-4828BC842BDE}" type="datetimeFigureOut">
              <a:rPr lang="ru-RU" smtClean="0"/>
              <a:t>09.08.2020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34628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188F21-23B3-4054-8556-4828BC842BDE}" type="datetimeFigureOut">
              <a:rPr lang="ru-RU" smtClean="0"/>
              <a:t>09.08.2020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3397361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3188F21-23B3-4054-8556-4828BC842BDE}" type="datetimeFigureOut">
              <a:rPr lang="ru-RU" smtClean="0"/>
              <a:t>09.08.2020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348793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3188F21-23B3-4054-8556-4828BC842BDE}" type="datetimeFigureOut">
              <a:rPr lang="ru-RU" smtClean="0"/>
              <a:t>09.08.2020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11757AD-9701-4CB1-8FF1-92B73ED35DC9}" type="slidenum">
              <a:rPr lang="ru-RU" smtClean="0"/>
              <a:t>‹#›</a:t>
            </a:fld>
            <a:endParaRPr lang="ru-RU"/>
          </a:p>
        </p:txBody>
      </p:sp>
    </p:spTree>
    <p:extLst>
      <p:ext uri="{BB962C8B-B14F-4D97-AF65-F5344CB8AC3E}">
        <p14:creationId xmlns:p14="http://schemas.microsoft.com/office/powerpoint/2010/main" val="1299121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3188F21-23B3-4054-8556-4828BC842BDE}" type="datetimeFigureOut">
              <a:rPr lang="ru-RU" smtClean="0"/>
              <a:t>09.08.2020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11757AD-9701-4CB1-8FF1-92B73ED35DC9}" type="slidenum">
              <a:rPr lang="ru-RU" smtClean="0"/>
              <a:t>‹#›</a:t>
            </a:fld>
            <a:endParaRPr lang="ru-RU"/>
          </a:p>
        </p:txBody>
      </p:sp>
    </p:spTree>
    <p:extLst>
      <p:ext uri="{BB962C8B-B14F-4D97-AF65-F5344CB8AC3E}">
        <p14:creationId xmlns:p14="http://schemas.microsoft.com/office/powerpoint/2010/main" val="1870123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54427" y="1063812"/>
            <a:ext cx="9498259" cy="5464206"/>
          </a:xfrm>
        </p:spPr>
        <p:txBody>
          <a:bodyPr>
            <a:normAutofit/>
          </a:bodyPr>
          <a:lstStyle/>
          <a:p>
            <a:pPr>
              <a:spcBef>
                <a:spcPts val="1200"/>
              </a:spcBef>
              <a:spcAft>
                <a:spcPts val="300"/>
              </a:spcAft>
            </a:pPr>
            <a:r>
              <a:rPr lang="ru-RU" sz="2800" b="1" kern="1600" spc="-15" dirty="0" err="1">
                <a:latin typeface="Times New Roman" panose="02020603050405020304" pitchFamily="18" charset="0"/>
                <a:cs typeface="Arial" panose="020B0604020202020204" pitchFamily="34" charset="0"/>
              </a:rPr>
              <a:t>Tema</a:t>
            </a:r>
            <a:r>
              <a:rPr lang="ru-RU" sz="2800" b="1" kern="1600" spc="-15" dirty="0">
                <a:latin typeface="Times New Roman" panose="02020603050405020304" pitchFamily="18" charset="0"/>
                <a:cs typeface="Arial" panose="020B0604020202020204" pitchFamily="34" charset="0"/>
              </a:rPr>
              <a:t>№</a:t>
            </a:r>
            <a:r>
              <a:rPr lang="nb-NO" sz="2800" b="1" kern="1600" spc="-15" dirty="0">
                <a:latin typeface="Times New Roman" panose="02020603050405020304" pitchFamily="18" charset="0"/>
                <a:cs typeface="Arial" panose="020B0604020202020204" pitchFamily="34" charset="0"/>
              </a:rPr>
              <a:t>4</a:t>
            </a:r>
            <a:r>
              <a:rPr lang="hr-HR" sz="2800" b="1" kern="1600" spc="-10" dirty="0">
                <a:latin typeface="Times New Roman" panose="02020603050405020304" pitchFamily="18" charset="0"/>
                <a:cs typeface="Arial" panose="020B0604020202020204" pitchFamily="34" charset="0"/>
              </a:rPr>
              <a:t>. Türkmenistanyň ykdysadyýetini </a:t>
            </a:r>
            <a:r>
              <a:rPr lang="hr-HR" sz="2800" b="1" kern="1600" spc="-10" dirty="0" smtClean="0">
                <a:latin typeface="Times New Roman" panose="02020603050405020304" pitchFamily="18" charset="0"/>
                <a:cs typeface="Arial" panose="020B0604020202020204" pitchFamily="34" charset="0"/>
              </a:rPr>
              <a:t>diwersifikasiýa</a:t>
            </a:r>
            <a:r>
              <a:rPr lang="ru-RU" sz="2800" b="1" kern="1600" spc="-10" dirty="0" smtClean="0">
                <a:latin typeface="Times New Roman" panose="02020603050405020304" pitchFamily="18" charset="0"/>
                <a:cs typeface="Arial" panose="020B0604020202020204" pitchFamily="34" charset="0"/>
              </a:rPr>
              <a:t>-</a:t>
            </a:r>
            <a:r>
              <a:rPr lang="hr-HR" sz="2800" b="1" kern="1600" spc="-10" dirty="0" smtClean="0">
                <a:latin typeface="Times New Roman" panose="02020603050405020304" pitchFamily="18" charset="0"/>
                <a:cs typeface="Arial" panose="020B0604020202020204" pitchFamily="34" charset="0"/>
              </a:rPr>
              <a:t>laşdyrmak </a:t>
            </a:r>
            <a:r>
              <a:rPr lang="hr-HR" sz="2800" b="1" kern="1600" spc="-10" dirty="0">
                <a:latin typeface="Times New Roman" panose="02020603050405020304" pitchFamily="18" charset="0"/>
                <a:cs typeface="Arial" panose="020B0604020202020204" pitchFamily="34" charset="0"/>
              </a:rPr>
              <a:t>işiniň döwlet tarapyndan düzgünleşdirilmegi</a:t>
            </a:r>
            <a:r>
              <a:rPr lang="ru-RU" sz="2800" b="1" kern="1600" spc="-10" dirty="0">
                <a:latin typeface="Times New Roman" panose="02020603050405020304" pitchFamily="18" charset="0"/>
                <a:cs typeface="Arial" panose="020B0604020202020204" pitchFamily="34" charset="0"/>
              </a:rPr>
              <a:t>.</a:t>
            </a:r>
            <a:r>
              <a:rPr lang="ru-RU" sz="2800" b="1" kern="1600" dirty="0">
                <a:latin typeface="Arial" panose="020B0604020202020204" pitchFamily="34" charset="0"/>
              </a:rPr>
              <a:t/>
            </a:r>
            <a:br>
              <a:rPr lang="ru-RU" sz="2800" b="1" kern="1600" dirty="0">
                <a:latin typeface="Arial" panose="020B0604020202020204" pitchFamily="34" charset="0"/>
              </a:rPr>
            </a:br>
            <a:r>
              <a:rPr lang="ru-RU" sz="2800" dirty="0">
                <a:latin typeface="Times New Roman" panose="02020603050405020304" pitchFamily="18" charset="0"/>
                <a:ea typeface="Times New Roman" panose="02020603050405020304" pitchFamily="18" charset="0"/>
              </a:rPr>
              <a:t> </a:t>
            </a:r>
            <a:br>
              <a:rPr lang="ru-RU" sz="2800" dirty="0">
                <a:latin typeface="Times New Roman" panose="02020603050405020304" pitchFamily="18" charset="0"/>
                <a:ea typeface="Times New Roman" panose="02020603050405020304" pitchFamily="18" charset="0"/>
              </a:rPr>
            </a:br>
            <a:r>
              <a:rPr lang="ru-RU" sz="2800" dirty="0">
                <a:latin typeface="Times New Roman" panose="02020603050405020304" pitchFamily="18" charset="0"/>
                <a:ea typeface="Times New Roman" panose="02020603050405020304" pitchFamily="18" charset="0"/>
              </a:rPr>
              <a:t> </a:t>
            </a:r>
            <a:br>
              <a:rPr lang="ru-RU" sz="2800" dirty="0">
                <a:latin typeface="Times New Roman" panose="02020603050405020304" pitchFamily="18" charset="0"/>
                <a:ea typeface="Times New Roman" panose="02020603050405020304" pitchFamily="18" charset="0"/>
              </a:rPr>
            </a:br>
            <a:r>
              <a:rPr lang="ru-RU" sz="2800" dirty="0" smtClean="0">
                <a:latin typeface="Times New Roman" panose="02020603050405020304" pitchFamily="18" charset="0"/>
                <a:ea typeface="Times New Roman" panose="02020603050405020304" pitchFamily="18" charset="0"/>
              </a:rPr>
              <a:t>   </a:t>
            </a:r>
            <a:r>
              <a:rPr lang="hr-HR" sz="2800" b="1" kern="1600" spc="-10" dirty="0" smtClean="0">
                <a:latin typeface="Times New Roman" panose="02020603050405020304" pitchFamily="18" charset="0"/>
                <a:cs typeface="Arial" panose="020B0604020202020204" pitchFamily="34" charset="0"/>
              </a:rPr>
              <a:t>4.1</a:t>
            </a:r>
            <a:r>
              <a:rPr lang="hr-HR" sz="2800" b="1" kern="1600" spc="-10" dirty="0">
                <a:latin typeface="Times New Roman" panose="02020603050405020304" pitchFamily="18" charset="0"/>
                <a:cs typeface="Arial" panose="020B0604020202020204" pitchFamily="34" charset="0"/>
              </a:rPr>
              <a:t>. Bütindünýä çökgünligi şertlerinde Türkmenistanyň </a:t>
            </a:r>
            <a:r>
              <a:rPr lang="ru-RU" sz="2800" b="1" kern="1600" spc="-10" dirty="0" smtClean="0">
                <a:latin typeface="Times New Roman" panose="02020603050405020304" pitchFamily="18" charset="0"/>
                <a:cs typeface="Arial" panose="020B0604020202020204" pitchFamily="34" charset="0"/>
              </a:rPr>
              <a:t>     </a:t>
            </a:r>
            <a:r>
              <a:rPr lang="hr-HR" sz="2800" b="1" kern="1600" spc="-10" dirty="0" smtClean="0">
                <a:latin typeface="Times New Roman" panose="02020603050405020304" pitchFamily="18" charset="0"/>
                <a:cs typeface="Arial" panose="020B0604020202020204" pitchFamily="34" charset="0"/>
              </a:rPr>
              <a:t>amala </a:t>
            </a:r>
            <a:r>
              <a:rPr lang="hr-HR" sz="2800" b="1" kern="1600" spc="-10" dirty="0">
                <a:latin typeface="Times New Roman" panose="02020603050405020304" pitchFamily="18" charset="0"/>
                <a:cs typeface="Arial" panose="020B0604020202020204" pitchFamily="34" charset="0"/>
              </a:rPr>
              <a:t>aşyrýan umumydöwlet syýasy strategiýasy</a:t>
            </a:r>
            <a:r>
              <a:rPr lang="ru-RU" sz="2800" b="1" kern="1600" spc="-10" dirty="0">
                <a:latin typeface="Times New Roman" panose="02020603050405020304" pitchFamily="18" charset="0"/>
                <a:cs typeface="Arial" panose="020B0604020202020204" pitchFamily="34" charset="0"/>
              </a:rPr>
              <a:t>.</a:t>
            </a:r>
            <a:r>
              <a:rPr lang="ru-RU" sz="2800" b="1" kern="1600" dirty="0">
                <a:latin typeface="Arial" panose="020B0604020202020204" pitchFamily="34" charset="0"/>
              </a:rPr>
              <a:t/>
            </a:r>
            <a:br>
              <a:rPr lang="ru-RU" sz="2800" b="1" kern="1600" dirty="0">
                <a:latin typeface="Arial" panose="020B0604020202020204" pitchFamily="34" charset="0"/>
              </a:rPr>
            </a:br>
            <a:r>
              <a:rPr lang="ru-RU" sz="2800" b="1" kern="1600" dirty="0" smtClean="0">
                <a:latin typeface="Arial" panose="020B0604020202020204" pitchFamily="34" charset="0"/>
              </a:rPr>
              <a:t>   </a:t>
            </a:r>
            <a:r>
              <a:rPr lang="hr-HR" sz="2800" b="1" kern="1600" spc="-10" dirty="0" smtClean="0">
                <a:latin typeface="Times New Roman" panose="02020603050405020304" pitchFamily="18" charset="0"/>
                <a:cs typeface="Arial" panose="020B0604020202020204" pitchFamily="34" charset="0"/>
              </a:rPr>
              <a:t>4.2</a:t>
            </a:r>
            <a:r>
              <a:rPr lang="hr-HR" sz="2800" b="1" kern="1600" spc="-10" dirty="0">
                <a:latin typeface="Times New Roman" panose="02020603050405020304" pitchFamily="18" charset="0"/>
                <a:cs typeface="Arial" panose="020B0604020202020204" pitchFamily="34" charset="0"/>
              </a:rPr>
              <a:t>. Gurluş we innowasiýalar syýasaty</a:t>
            </a:r>
            <a:r>
              <a:rPr lang="ru-RU" sz="2800" b="1" kern="1600" spc="-10" dirty="0">
                <a:latin typeface="Times New Roman" panose="02020603050405020304" pitchFamily="18" charset="0"/>
                <a:cs typeface="Arial" panose="020B0604020202020204" pitchFamily="34" charset="0"/>
              </a:rPr>
              <a:t>.</a:t>
            </a:r>
            <a:r>
              <a:rPr lang="ru-RU" sz="2800" b="1" kern="1600" dirty="0">
                <a:latin typeface="Arial" panose="020B0604020202020204" pitchFamily="34" charset="0"/>
              </a:rPr>
              <a:t/>
            </a:r>
            <a:br>
              <a:rPr lang="ru-RU" sz="2800" b="1" kern="1600" dirty="0">
                <a:latin typeface="Arial" panose="020B0604020202020204" pitchFamily="34" charset="0"/>
              </a:rPr>
            </a:br>
            <a:r>
              <a:rPr lang="ru-RU" sz="2800" b="1" kern="1600" dirty="0" smtClean="0">
                <a:latin typeface="Arial" panose="020B0604020202020204" pitchFamily="34" charset="0"/>
              </a:rPr>
              <a:t>   </a:t>
            </a:r>
            <a:r>
              <a:rPr lang="hr-HR" sz="2800" b="1" kern="1600" spc="-10" dirty="0" smtClean="0">
                <a:latin typeface="Times New Roman" panose="02020603050405020304" pitchFamily="18" charset="0"/>
                <a:cs typeface="Arial" panose="020B0604020202020204" pitchFamily="34" charset="0"/>
              </a:rPr>
              <a:t>4.2.1 </a:t>
            </a:r>
            <a:r>
              <a:rPr lang="hr-HR" sz="2800" b="1" kern="1600" spc="-10" dirty="0">
                <a:latin typeface="Times New Roman" panose="02020603050405020304" pitchFamily="18" charset="0"/>
                <a:cs typeface="Arial" panose="020B0604020202020204" pitchFamily="34" charset="0"/>
              </a:rPr>
              <a:t>Gurluş syýasaty</a:t>
            </a:r>
            <a:r>
              <a:rPr lang="ru-RU" sz="2800" b="1" kern="1600" spc="-10" dirty="0">
                <a:latin typeface="Times New Roman" panose="02020603050405020304" pitchFamily="18" charset="0"/>
                <a:cs typeface="Arial" panose="020B0604020202020204" pitchFamily="34" charset="0"/>
              </a:rPr>
              <a:t>.</a:t>
            </a:r>
            <a:r>
              <a:rPr lang="ru-RU" sz="2800" b="1" kern="1600" dirty="0">
                <a:latin typeface="Arial" panose="020B0604020202020204" pitchFamily="34" charset="0"/>
              </a:rPr>
              <a:t/>
            </a:r>
            <a:br>
              <a:rPr lang="ru-RU" sz="2800" b="1" kern="1600" dirty="0">
                <a:latin typeface="Arial" panose="020B0604020202020204" pitchFamily="34" charset="0"/>
              </a:rPr>
            </a:br>
            <a:r>
              <a:rPr lang="ru-RU" sz="2800" b="1" kern="1600" dirty="0" smtClean="0">
                <a:latin typeface="Arial" panose="020B0604020202020204" pitchFamily="34" charset="0"/>
              </a:rPr>
              <a:t>   </a:t>
            </a:r>
            <a:r>
              <a:rPr lang="hr-HR" sz="2800" b="1" kern="1600" spc="-10" dirty="0" smtClean="0">
                <a:latin typeface="Times New Roman" panose="02020603050405020304" pitchFamily="18" charset="0"/>
                <a:cs typeface="Arial" panose="020B0604020202020204" pitchFamily="34" charset="0"/>
              </a:rPr>
              <a:t>4.2.2</a:t>
            </a:r>
            <a:r>
              <a:rPr lang="hr-HR" sz="2800" b="1" kern="1600" spc="-10" dirty="0">
                <a:latin typeface="Times New Roman" panose="02020603050405020304" pitchFamily="18" charset="0"/>
                <a:cs typeface="Arial" panose="020B0604020202020204" pitchFamily="34" charset="0"/>
              </a:rPr>
              <a:t>. </a:t>
            </a:r>
            <a:r>
              <a:rPr lang="ru-RU" sz="2800" b="1" kern="1600" spc="-10" dirty="0" err="1">
                <a:latin typeface="Times New Roman" panose="02020603050405020304" pitchFamily="18" charset="0"/>
                <a:cs typeface="Arial" panose="020B0604020202020204" pitchFamily="34" charset="0"/>
              </a:rPr>
              <a:t>Innowasi</a:t>
            </a:r>
            <a:r>
              <a:rPr lang="hr-HR" sz="2800" b="1" kern="1600" spc="-10" dirty="0">
                <a:latin typeface="Times New Roman" panose="02020603050405020304" pitchFamily="18" charset="0"/>
                <a:cs typeface="Arial" panose="020B0604020202020204" pitchFamily="34" charset="0"/>
              </a:rPr>
              <a:t>ý</a:t>
            </a:r>
            <a:r>
              <a:rPr lang="ru-RU" sz="2800" b="1" kern="1600" spc="-10" dirty="0" err="1">
                <a:latin typeface="Times New Roman" panose="02020603050405020304" pitchFamily="18" charset="0"/>
                <a:cs typeface="Arial" panose="020B0604020202020204" pitchFamily="34" charset="0"/>
              </a:rPr>
              <a:t>alar</a:t>
            </a:r>
            <a:r>
              <a:rPr lang="ru-RU" sz="2800" b="1" kern="1600" spc="-10" dirty="0">
                <a:latin typeface="Times New Roman" panose="02020603050405020304" pitchFamily="18" charset="0"/>
                <a:cs typeface="Arial" panose="020B0604020202020204" pitchFamily="34" charset="0"/>
              </a:rPr>
              <a:t> </a:t>
            </a:r>
            <a:r>
              <a:rPr lang="ru-RU" sz="2800" b="1" kern="1600" spc="-10" dirty="0" err="1">
                <a:latin typeface="Times New Roman" panose="02020603050405020304" pitchFamily="18" charset="0"/>
                <a:cs typeface="Arial" panose="020B0604020202020204" pitchFamily="34" charset="0"/>
              </a:rPr>
              <a:t>sy</a:t>
            </a:r>
            <a:r>
              <a:rPr lang="hr-HR" sz="2800" b="1" kern="1600" spc="-10" dirty="0">
                <a:latin typeface="Times New Roman" panose="02020603050405020304" pitchFamily="18" charset="0"/>
                <a:cs typeface="Arial" panose="020B0604020202020204" pitchFamily="34" charset="0"/>
              </a:rPr>
              <a:t>ý</a:t>
            </a:r>
            <a:r>
              <a:rPr lang="ru-RU" sz="2800" b="1" kern="1600" spc="-10" dirty="0" err="1" smtClean="0">
                <a:latin typeface="Times New Roman" panose="02020603050405020304" pitchFamily="18" charset="0"/>
                <a:cs typeface="Arial" panose="020B0604020202020204" pitchFamily="34" charset="0"/>
              </a:rPr>
              <a:t>asaty</a:t>
            </a:r>
            <a:r>
              <a:rPr lang="ru-RU" sz="2800" b="1" kern="1600" spc="-10" dirty="0" smtClean="0">
                <a:latin typeface="Times New Roman" panose="02020603050405020304" pitchFamily="18" charset="0"/>
                <a:cs typeface="Arial" panose="020B0604020202020204" pitchFamily="34" charset="0"/>
              </a:rPr>
              <a:t>.</a:t>
            </a:r>
            <a:r>
              <a:rPr lang="ru-RU" sz="2800" b="1" kern="1600" dirty="0">
                <a:latin typeface="Arial" panose="020B0604020202020204" pitchFamily="34" charset="0"/>
              </a:rPr>
              <a:t/>
            </a:r>
            <a:br>
              <a:rPr lang="ru-RU" sz="2800" b="1" kern="1600" dirty="0">
                <a:latin typeface="Arial" panose="020B0604020202020204" pitchFamily="34" charset="0"/>
              </a:rPr>
            </a:br>
            <a:endParaRPr lang="ru-RU" sz="4800" dirty="0"/>
          </a:p>
        </p:txBody>
      </p:sp>
    </p:spTree>
    <p:extLst>
      <p:ext uri="{BB962C8B-B14F-4D97-AF65-F5344CB8AC3E}">
        <p14:creationId xmlns:p14="http://schemas.microsoft.com/office/powerpoint/2010/main" val="3351377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46555" y="863806"/>
            <a:ext cx="9764589" cy="5750057"/>
          </a:xfrm>
        </p:spPr>
        <p:txBody>
          <a:bodyPr>
            <a:normAutofit fontScale="90000"/>
          </a:bodyPr>
          <a:lstStyle/>
          <a:p>
            <a:r>
              <a:rPr lang="hr-HR" sz="2700" dirty="0">
                <a:solidFill>
                  <a:srgbClr val="000000"/>
                </a:solidFill>
                <a:latin typeface="Times New Roman" panose="02020603050405020304" pitchFamily="18" charset="0"/>
                <a:ea typeface="Times New Roman" panose="02020603050405020304" pitchFamily="18" charset="0"/>
              </a:rPr>
              <a:t>Garaşsyzlyk ýyllary içinde Türkmenistanda ägirt uly gurluş özgerişlikler </a:t>
            </a:r>
            <a:r>
              <a:rPr lang="hr-HR" sz="2700" dirty="0" smtClean="0">
                <a:solidFill>
                  <a:srgbClr val="000000"/>
                </a:solidFill>
                <a:latin typeface="Times New Roman" panose="02020603050405020304" pitchFamily="18" charset="0"/>
                <a:ea typeface="Times New Roman" panose="02020603050405020304" pitchFamily="18" charset="0"/>
              </a:rPr>
              <a:t>bo</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lup </a:t>
            </a:r>
            <a:r>
              <a:rPr lang="hr-HR" sz="2700" dirty="0">
                <a:solidFill>
                  <a:srgbClr val="000000"/>
                </a:solidFill>
                <a:latin typeface="Times New Roman" panose="02020603050405020304" pitchFamily="18" charset="0"/>
                <a:ea typeface="Times New Roman" panose="02020603050405020304" pitchFamily="18" charset="0"/>
              </a:rPr>
              <a:t>geçdi. Ozal tebigy çig mal çeşmesi hasaplanan Türkmenistan bu günki </a:t>
            </a:r>
            <a:r>
              <a:rPr lang="hr-HR" sz="2700" dirty="0" smtClean="0">
                <a:solidFill>
                  <a:srgbClr val="000000"/>
                </a:solidFill>
                <a:latin typeface="Times New Roman" panose="02020603050405020304" pitchFamily="18" charset="0"/>
                <a:ea typeface="Times New Roman" panose="02020603050405020304" pitchFamily="18" charset="0"/>
              </a:rPr>
              <a:t>günde </a:t>
            </a:r>
            <a:r>
              <a:rPr lang="hr-HR" sz="2700" dirty="0">
                <a:solidFill>
                  <a:srgbClr val="000000"/>
                </a:solidFill>
                <a:latin typeface="Times New Roman" panose="02020603050405020304" pitchFamily="18" charset="0"/>
                <a:ea typeface="Times New Roman" panose="02020603050405020304" pitchFamily="18" charset="0"/>
              </a:rPr>
              <a:t>ösen ykdysadyýeti, häzirki zaman ýangyç-energetika, agrosenagat </a:t>
            </a:r>
            <a:r>
              <a:rPr lang="hr-HR" sz="2700" dirty="0" smtClean="0">
                <a:solidFill>
                  <a:srgbClr val="000000"/>
                </a:solidFill>
                <a:latin typeface="Times New Roman" panose="02020603050405020304" pitchFamily="18" charset="0"/>
                <a:ea typeface="Times New Roman" panose="02020603050405020304" pitchFamily="18" charset="0"/>
              </a:rPr>
              <a:t>top</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lumy </a:t>
            </a:r>
            <a:r>
              <a:rPr lang="hr-HR" sz="2700" dirty="0">
                <a:solidFill>
                  <a:srgbClr val="000000"/>
                </a:solidFill>
                <a:latin typeface="Times New Roman" panose="02020603050405020304" pitchFamily="18" charset="0"/>
                <a:ea typeface="Times New Roman" panose="02020603050405020304" pitchFamily="18" charset="0"/>
              </a:rPr>
              <a:t>we gaýtadan işleýän senagaty, güýçli depginler bilen ösýän, kuwwatly döwlete öwrüldi. Ýurdumyz ykdysadyýetiň ösüş badyny alýan pudaklaryna ägirt uly maýa goýumlaryny gönükdirýär, amala aşyrylýan iri gurluş </a:t>
            </a:r>
            <a:r>
              <a:rPr lang="hr-HR" sz="2700" dirty="0" smtClean="0">
                <a:solidFill>
                  <a:srgbClr val="000000"/>
                </a:solidFill>
                <a:latin typeface="Times New Roman" panose="02020603050405020304" pitchFamily="18" charset="0"/>
                <a:ea typeface="Times New Roman" panose="02020603050405020304" pitchFamily="18" charset="0"/>
              </a:rPr>
              <a:t>özgert</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melerine </a:t>
            </a:r>
            <a:r>
              <a:rPr lang="hr-HR" sz="2700" dirty="0">
                <a:solidFill>
                  <a:srgbClr val="000000"/>
                </a:solidFill>
                <a:latin typeface="Times New Roman" panose="02020603050405020304" pitchFamily="18" charset="0"/>
                <a:ea typeface="Times New Roman" panose="02020603050405020304" pitchFamily="18" charset="0"/>
              </a:rPr>
              <a:t>daşary ýurt maýa goýumlaryny çekmekde öz işjeňligini artdyrýar. Türkmenbaşydaky nebiti gaýtadan işleýän zawodlar toplumynyň, „Awaza“ Milli syýahatçylyk zolagynyň gurulmagyny görkezip bolar. Baharlyda täze </a:t>
            </a:r>
            <a:r>
              <a:rPr lang="hr-HR" sz="2700" dirty="0" smtClean="0">
                <a:solidFill>
                  <a:srgbClr val="000000"/>
                </a:solidFill>
                <a:latin typeface="Times New Roman" panose="02020603050405020304" pitchFamily="18" charset="0"/>
                <a:ea typeface="Times New Roman" panose="02020603050405020304" pitchFamily="18" charset="0"/>
              </a:rPr>
              <a:t>se</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ment </a:t>
            </a:r>
            <a:r>
              <a:rPr lang="hr-HR" sz="2700" dirty="0">
                <a:solidFill>
                  <a:srgbClr val="000000"/>
                </a:solidFill>
                <a:latin typeface="Times New Roman" panose="02020603050405020304" pitchFamily="18" charset="0"/>
                <a:ea typeface="Times New Roman" panose="02020603050405020304" pitchFamily="18" charset="0"/>
              </a:rPr>
              <a:t>zawodynyň, Owadandepede metallurgiýa zawodynyň gurulmagy, </a:t>
            </a:r>
            <a:r>
              <a:rPr lang="hr-HR" sz="2700" dirty="0" smtClean="0">
                <a:solidFill>
                  <a:srgbClr val="000000"/>
                </a:solidFill>
                <a:latin typeface="Times New Roman" panose="02020603050405020304" pitchFamily="18" charset="0"/>
                <a:ea typeface="Times New Roman" panose="02020603050405020304" pitchFamily="18" charset="0"/>
              </a:rPr>
              <a:t>Bal</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kan </a:t>
            </a:r>
            <a:r>
              <a:rPr lang="hr-HR" sz="2700" dirty="0">
                <a:solidFill>
                  <a:srgbClr val="000000"/>
                </a:solidFill>
                <a:latin typeface="Times New Roman" panose="02020603050405020304" pitchFamily="18" charset="0"/>
                <a:ea typeface="Times New Roman" panose="02020603050405020304" pitchFamily="18" charset="0"/>
              </a:rPr>
              <a:t>welaýatynda ýod-bromly önümçilik kuwwatlyklarynyň artdyrylmagy we döwrebaplaşdyrylmagy hem şu syýasatyň miweleridir.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681432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5684" y="645216"/>
            <a:ext cx="9309159" cy="5927610"/>
          </a:xfrm>
        </p:spPr>
        <p:txBody>
          <a:bodyPr>
            <a:normAutofit fontScale="90000"/>
          </a:bodyPr>
          <a:lstStyle/>
          <a:p>
            <a:pPr>
              <a:spcBef>
                <a:spcPts val="1200"/>
              </a:spcBef>
              <a:spcAft>
                <a:spcPts val="0"/>
              </a:spcAft>
            </a:pPr>
            <a:r>
              <a:rPr lang="tk-TM" sz="3100" dirty="0" smtClean="0">
                <a:latin typeface="Times New Roman" panose="02020603050405020304" pitchFamily="18" charset="0"/>
                <a:ea typeface="Times New Roman" panose="02020603050405020304" pitchFamily="18" charset="0"/>
              </a:rPr>
              <a:t>    </a:t>
            </a:r>
            <a:r>
              <a:rPr lang="hr-HR" sz="3100" dirty="0" smtClean="0">
                <a:latin typeface="Times New Roman" panose="02020603050405020304" pitchFamily="18" charset="0"/>
                <a:ea typeface="Times New Roman" panose="02020603050405020304" pitchFamily="18" charset="0"/>
              </a:rPr>
              <a:t>Türkmenistanyň </a:t>
            </a:r>
            <a:r>
              <a:rPr lang="hr-HR" sz="3100" dirty="0">
                <a:latin typeface="Times New Roman" panose="02020603050405020304" pitchFamily="18" charset="0"/>
                <a:ea typeface="Times New Roman" panose="02020603050405020304" pitchFamily="18" charset="0"/>
              </a:rPr>
              <a:t>gurluş syýasaty şu aşakdakylary göz öňünde tutýar: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1.</a:t>
            </a:r>
            <a:r>
              <a:rPr lang="hr-HR" sz="3100" dirty="0" smtClean="0">
                <a:latin typeface="Times New Roman" panose="02020603050405020304" pitchFamily="18" charset="0"/>
                <a:ea typeface="Times New Roman" panose="02020603050405020304" pitchFamily="18" charset="0"/>
              </a:rPr>
              <a:t>milli </a:t>
            </a:r>
            <a:r>
              <a:rPr lang="hr-HR" sz="3100" dirty="0">
                <a:latin typeface="Times New Roman" panose="02020603050405020304" pitchFamily="18" charset="0"/>
                <a:ea typeface="Times New Roman" panose="02020603050405020304" pitchFamily="18" charset="0"/>
              </a:rPr>
              <a:t>ykdysadyýeti düýpli diwersifikasiýalaşdyrmak, ýokary </a:t>
            </a:r>
            <a:r>
              <a:rPr lang="hr-HR" sz="3100" dirty="0" smtClean="0">
                <a:latin typeface="Times New Roman" panose="02020603050405020304" pitchFamily="18" charset="0"/>
                <a:ea typeface="Times New Roman" panose="02020603050405020304" pitchFamily="18" charset="0"/>
              </a:rPr>
              <a:t>tehnologiýaly </a:t>
            </a:r>
            <a:r>
              <a:rPr lang="hr-HR" sz="3100" dirty="0">
                <a:latin typeface="Times New Roman" panose="02020603050405020304" pitchFamily="18" charset="0"/>
                <a:ea typeface="Times New Roman" panose="02020603050405020304" pitchFamily="18" charset="0"/>
              </a:rPr>
              <a:t>gaýtadan işleýän pudaklaryň, ekologiýa taýdan </a:t>
            </a:r>
            <a:r>
              <a:rPr lang="hr-HR" sz="3100" dirty="0" smtClean="0">
                <a:latin typeface="Times New Roman" panose="02020603050405020304" pitchFamily="18" charset="0"/>
                <a:ea typeface="Times New Roman" panose="02020603050405020304" pitchFamily="18" charset="0"/>
              </a:rPr>
              <a:t>howpsuz </a:t>
            </a:r>
            <a:r>
              <a:rPr lang="hr-HR" sz="3100" dirty="0">
                <a:latin typeface="Times New Roman" panose="02020603050405020304" pitchFamily="18" charset="0"/>
                <a:ea typeface="Times New Roman" panose="02020603050405020304" pitchFamily="18" charset="0"/>
              </a:rPr>
              <a:t>tehnologiýalaryň umumy ykdysady ösüşdäki paýyny ýokarlandyrmak; </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2.</a:t>
            </a:r>
            <a:r>
              <a:rPr lang="hr-HR" sz="3100" dirty="0" smtClean="0">
                <a:latin typeface="Times New Roman" panose="02020603050405020304" pitchFamily="18" charset="0"/>
                <a:ea typeface="Times New Roman" panose="02020603050405020304" pitchFamily="18" charset="0"/>
              </a:rPr>
              <a:t>senagaty </a:t>
            </a:r>
            <a:r>
              <a:rPr lang="hr-HR" sz="3100" dirty="0">
                <a:latin typeface="Times New Roman" panose="02020603050405020304" pitchFamily="18" charset="0"/>
                <a:ea typeface="Times New Roman" panose="02020603050405020304" pitchFamily="18" charset="0"/>
              </a:rPr>
              <a:t>tutuşlygyna ösdürmäge ýardam berjek, umumy </a:t>
            </a:r>
            <a:r>
              <a:rPr lang="hr-HR" sz="3100" dirty="0" smtClean="0">
                <a:latin typeface="Times New Roman" panose="02020603050405020304" pitchFamily="18" charset="0"/>
                <a:ea typeface="Times New Roman" panose="02020603050405020304" pitchFamily="18" charset="0"/>
              </a:rPr>
              <a:t>yk</a:t>
            </a:r>
            <a:r>
              <a:rPr lang="ru-RU" sz="3100" dirty="0" smtClean="0">
                <a:latin typeface="Times New Roman" panose="02020603050405020304" pitchFamily="18" charset="0"/>
                <a:ea typeface="Times New Roman" panose="02020603050405020304" pitchFamily="18" charset="0"/>
              </a:rPr>
              <a:t>-</a:t>
            </a:r>
            <a:r>
              <a:rPr lang="hr-HR" sz="3100" dirty="0" smtClean="0">
                <a:latin typeface="Times New Roman" panose="02020603050405020304" pitchFamily="18" charset="0"/>
                <a:ea typeface="Times New Roman" panose="02020603050405020304" pitchFamily="18" charset="0"/>
              </a:rPr>
              <a:t>dysady häsiýetli </a:t>
            </a:r>
            <a:r>
              <a:rPr lang="hr-HR" sz="3100" dirty="0">
                <a:latin typeface="Times New Roman" panose="02020603050405020304" pitchFamily="18" charset="0"/>
                <a:ea typeface="Times New Roman" panose="02020603050405020304" pitchFamily="18" charset="0"/>
              </a:rPr>
              <a:t>çäreleri durmuşa geçirmeklik;</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3.</a:t>
            </a:r>
            <a:r>
              <a:rPr lang="hr-HR" sz="3100" dirty="0" smtClean="0">
                <a:latin typeface="Times New Roman" panose="02020603050405020304" pitchFamily="18" charset="0"/>
                <a:ea typeface="Times New Roman" panose="02020603050405020304" pitchFamily="18" charset="0"/>
              </a:rPr>
              <a:t>dünýä </a:t>
            </a:r>
            <a:r>
              <a:rPr lang="hr-HR" sz="3100" dirty="0">
                <a:latin typeface="Times New Roman" panose="02020603050405020304" pitchFamily="18" charset="0"/>
                <a:ea typeface="Times New Roman" panose="02020603050405020304" pitchFamily="18" charset="0"/>
              </a:rPr>
              <a:t>bazarlarynda bäsdeşlige ukyply önümleri çykarýan </a:t>
            </a:r>
            <a:r>
              <a:rPr lang="hr-HR" sz="3100" dirty="0" smtClean="0">
                <a:latin typeface="Times New Roman" panose="02020603050405020304" pitchFamily="18" charset="0"/>
                <a:ea typeface="Times New Roman" panose="02020603050405020304" pitchFamily="18" charset="0"/>
              </a:rPr>
              <a:t>önümçilikleri </a:t>
            </a:r>
            <a:r>
              <a:rPr lang="hr-HR" sz="3100" dirty="0">
                <a:latin typeface="Times New Roman" panose="02020603050405020304" pitchFamily="18" charset="0"/>
                <a:ea typeface="Times New Roman" panose="02020603050405020304" pitchFamily="18" charset="0"/>
              </a:rPr>
              <a:t>ýola goýmak;</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smtClean="0">
                <a:latin typeface="Times New Roman" panose="02020603050405020304" pitchFamily="18" charset="0"/>
                <a:ea typeface="Times New Roman" panose="02020603050405020304" pitchFamily="18" charset="0"/>
              </a:rPr>
              <a:t>4.</a:t>
            </a:r>
            <a:r>
              <a:rPr lang="hr-HR" sz="3100" dirty="0" smtClean="0">
                <a:latin typeface="Times New Roman" panose="02020603050405020304" pitchFamily="18" charset="0"/>
                <a:ea typeface="Times New Roman" panose="02020603050405020304" pitchFamily="18" charset="0"/>
              </a:rPr>
              <a:t>senagatda </a:t>
            </a:r>
            <a:r>
              <a:rPr lang="hr-HR" sz="3100" dirty="0">
                <a:latin typeface="Times New Roman" panose="02020603050405020304" pitchFamily="18" charset="0"/>
                <a:ea typeface="Times New Roman" panose="02020603050405020304" pitchFamily="18" charset="0"/>
              </a:rPr>
              <a:t>we ykdysadyýetiň aralyk pudaklarynda hususy </a:t>
            </a:r>
            <a:r>
              <a:rPr lang="hr-HR" sz="3100" dirty="0" smtClean="0">
                <a:latin typeface="Times New Roman" panose="02020603050405020304" pitchFamily="18" charset="0"/>
                <a:ea typeface="Times New Roman" panose="02020603050405020304" pitchFamily="18" charset="0"/>
              </a:rPr>
              <a:t>telekçiligiň </a:t>
            </a:r>
            <a:r>
              <a:rPr lang="hr-HR" sz="3100" dirty="0">
                <a:latin typeface="Times New Roman" panose="02020603050405020304" pitchFamily="18" charset="0"/>
                <a:ea typeface="Times New Roman" panose="02020603050405020304" pitchFamily="18" charset="0"/>
              </a:rPr>
              <a:t>aýry-aýry görnüşlerini ösdürmeklik;</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711906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9675" y="0"/>
            <a:ext cx="10838954" cy="6858000"/>
          </a:xfrm>
        </p:spPr>
        <p:txBody>
          <a:bodyPr>
            <a:normAutofit fontScale="90000"/>
          </a:bodyPr>
          <a:lstStyle/>
          <a:p>
            <a:pPr>
              <a:spcBef>
                <a:spcPts val="1200"/>
              </a:spcBef>
              <a:spcAft>
                <a:spcPts val="300"/>
              </a:spcAft>
            </a:pPr>
            <a:r>
              <a:rPr lang="tk-TM" sz="2200" b="1" kern="1600" spc="-10" dirty="0" smtClean="0">
                <a:latin typeface="Times New Roman" panose="02020603050405020304" pitchFamily="18" charset="0"/>
                <a:cs typeface="Arial" panose="020B0604020202020204" pitchFamily="34" charset="0"/>
              </a:rPr>
              <a:t>                                                     </a:t>
            </a:r>
            <a:r>
              <a:rPr lang="hr-HR" sz="2200" b="1" kern="1600" spc="-10" dirty="0" smtClean="0">
                <a:latin typeface="Times New Roman" panose="02020603050405020304" pitchFamily="18" charset="0"/>
                <a:cs typeface="Arial" panose="020B0604020202020204" pitchFamily="34" charset="0"/>
              </a:rPr>
              <a:t>4.2.2</a:t>
            </a:r>
            <a:r>
              <a:rPr lang="hr-HR" sz="2200" b="1" kern="1600" spc="-10" dirty="0">
                <a:latin typeface="Times New Roman" panose="02020603050405020304" pitchFamily="18" charset="0"/>
                <a:cs typeface="Arial" panose="020B0604020202020204" pitchFamily="34" charset="0"/>
              </a:rPr>
              <a:t>. </a:t>
            </a:r>
            <a:r>
              <a:rPr lang="ru-RU" sz="2200" b="1" kern="1600" spc="-10" dirty="0" err="1">
                <a:latin typeface="Times New Roman" panose="02020603050405020304" pitchFamily="18" charset="0"/>
                <a:cs typeface="Arial" panose="020B0604020202020204" pitchFamily="34" charset="0"/>
              </a:rPr>
              <a:t>Innowasi</a:t>
            </a:r>
            <a:r>
              <a:rPr lang="hr-HR" sz="2200" b="1" kern="1600" spc="-10" dirty="0">
                <a:latin typeface="Times New Roman" panose="02020603050405020304" pitchFamily="18" charset="0"/>
                <a:cs typeface="Arial" panose="020B0604020202020204" pitchFamily="34" charset="0"/>
              </a:rPr>
              <a:t>ý</a:t>
            </a:r>
            <a:r>
              <a:rPr lang="ru-RU" sz="2200" b="1" kern="1600" spc="-10" dirty="0" err="1">
                <a:latin typeface="Times New Roman" panose="02020603050405020304" pitchFamily="18" charset="0"/>
                <a:cs typeface="Arial" panose="020B0604020202020204" pitchFamily="34" charset="0"/>
              </a:rPr>
              <a:t>alar</a:t>
            </a:r>
            <a:r>
              <a:rPr lang="ru-RU" sz="2200" b="1" kern="1600" spc="-10" dirty="0">
                <a:latin typeface="Times New Roman" panose="02020603050405020304" pitchFamily="18" charset="0"/>
                <a:cs typeface="Arial" panose="020B0604020202020204" pitchFamily="34" charset="0"/>
              </a:rPr>
              <a:t> </a:t>
            </a:r>
            <a:r>
              <a:rPr lang="ru-RU" sz="2200" b="1" kern="1600" spc="-10" dirty="0" err="1">
                <a:latin typeface="Times New Roman" panose="02020603050405020304" pitchFamily="18" charset="0"/>
                <a:cs typeface="Arial" panose="020B0604020202020204" pitchFamily="34" charset="0"/>
              </a:rPr>
              <a:t>sy</a:t>
            </a:r>
            <a:r>
              <a:rPr lang="hr-HR" sz="2200" b="1" kern="1600" spc="-10" dirty="0">
                <a:latin typeface="Times New Roman" panose="02020603050405020304" pitchFamily="18" charset="0"/>
                <a:cs typeface="Arial" panose="020B0604020202020204" pitchFamily="34" charset="0"/>
              </a:rPr>
              <a:t>ý</a:t>
            </a:r>
            <a:r>
              <a:rPr lang="ru-RU" sz="2200" b="1" kern="1600" spc="-10" dirty="0" err="1" smtClean="0">
                <a:latin typeface="Times New Roman" panose="02020603050405020304" pitchFamily="18" charset="0"/>
                <a:cs typeface="Arial" panose="020B0604020202020204" pitchFamily="34" charset="0"/>
              </a:rPr>
              <a:t>asaty</a:t>
            </a:r>
            <a:r>
              <a:rPr lang="ru-RU" sz="2200" b="1" kern="1600" spc="-10" dirty="0" smtClean="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hr-HR"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Dünýä tejribesiniň görkezişi ýaly, döwletleriň aglabasynda gazanylýan innowasion ösüşler senagat syýasatyna daýanýar.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b="1" dirty="0">
                <a:latin typeface="Times New Roman" panose="02020603050405020304" pitchFamily="18" charset="0"/>
                <a:ea typeface="Times New Roman" panose="02020603050405020304" pitchFamily="18" charset="0"/>
              </a:rPr>
              <a:t>Senagat syýasaty</a:t>
            </a:r>
            <a:r>
              <a:rPr lang="hr-HR" sz="2200" dirty="0">
                <a:latin typeface="Times New Roman" panose="02020603050405020304" pitchFamily="18" charset="0"/>
                <a:ea typeface="Times New Roman" panose="02020603050405020304" pitchFamily="18" charset="0"/>
              </a:rPr>
              <a:t> – bu döwletiň ykdysady ösüşleri gazanmak maksady bilen senagatyň gurluşyny we düzümini guramakdaky ornuny artdyrmaga esaslanýan syýasy ugurdur.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Ykdysadyýetiň bäsdeşlige ukyplylygyny ýokarlandyrmak babatynda </a:t>
            </a:r>
            <a:r>
              <a:rPr lang="hr-HR" sz="2200" dirty="0" smtClean="0">
                <a:latin typeface="Times New Roman" panose="02020603050405020304" pitchFamily="18" charset="0"/>
                <a:ea typeface="Times New Roman" panose="02020603050405020304" pitchFamily="18" charset="0"/>
              </a:rPr>
              <a:t>döwletleriň </a:t>
            </a:r>
            <a:r>
              <a:rPr lang="hr-HR" sz="2200" dirty="0">
                <a:latin typeface="Times New Roman" panose="02020603050405020304" pitchFamily="18" charset="0"/>
                <a:ea typeface="Times New Roman" panose="02020603050405020304" pitchFamily="18" charset="0"/>
              </a:rPr>
              <a:t>ählisiniň diýen ýaly amala aşyrýan senagat syýasatynda milli innowasion ulgamyny ösdürmäge esasy orun berilýär.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b="1" dirty="0">
                <a:latin typeface="Times New Roman" panose="02020603050405020304" pitchFamily="18" charset="0"/>
                <a:ea typeface="Times New Roman" panose="02020603050405020304" pitchFamily="18" charset="0"/>
              </a:rPr>
              <a:t>Innowasialar</a:t>
            </a:r>
            <a:r>
              <a:rPr lang="hr-HR" sz="2200" dirty="0">
                <a:latin typeface="Times New Roman" panose="02020603050405020304" pitchFamily="18" charset="0"/>
                <a:ea typeface="Times New Roman" panose="02020603050405020304" pitchFamily="18" charset="0"/>
              </a:rPr>
              <a:t> – bu bazarda ýerlenilýän täze ýa-da has kämilleşdirilen önümi almakda öz beýanyny </a:t>
            </a:r>
            <a:r>
              <a:rPr lang="hr-HR" sz="2200" dirty="0" smtClean="0">
                <a:latin typeface="Times New Roman" panose="02020603050405020304" pitchFamily="18" charset="0"/>
                <a:ea typeface="Times New Roman" panose="02020603050405020304" pitchFamily="18" charset="0"/>
              </a:rPr>
              <a:t>tapýan </a:t>
            </a:r>
            <a:r>
              <a:rPr lang="hr-HR" sz="2200" dirty="0">
                <a:latin typeface="Times New Roman" panose="02020603050405020304" pitchFamily="18" charset="0"/>
                <a:ea typeface="Times New Roman" panose="02020603050405020304" pitchFamily="18" charset="0"/>
              </a:rPr>
              <a:t>işiň, amaly tejribeçilikde peýdalanylýan täze ýa-da has kämilleşdirilen usulyň gutarnykly </a:t>
            </a:r>
            <a:r>
              <a:rPr lang="hr-HR" sz="2200" dirty="0" smtClean="0">
                <a:latin typeface="Times New Roman" panose="02020603050405020304" pitchFamily="18" charset="0"/>
                <a:ea typeface="Times New Roman" panose="02020603050405020304" pitchFamily="18" charset="0"/>
              </a:rPr>
              <a:t>neti</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jesidir</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b="1" dirty="0">
                <a:latin typeface="Times New Roman" panose="02020603050405020304" pitchFamily="18" charset="0"/>
                <a:ea typeface="Times New Roman" panose="02020603050405020304" pitchFamily="18" charset="0"/>
              </a:rPr>
              <a:t>Milli innowasion ulgamy</a:t>
            </a:r>
            <a:r>
              <a:rPr lang="hr-HR" sz="2200" dirty="0">
                <a:latin typeface="Times New Roman" panose="02020603050405020304" pitchFamily="18" charset="0"/>
                <a:ea typeface="Times New Roman" panose="02020603050405020304" pitchFamily="18" charset="0"/>
              </a:rPr>
              <a:t> – bi täze bilimleri we täze tilsimatlary döretmek, saklamak we ýaýratmak üçin niýetlenen we özara bagly subýektleriň we institutlaryň (gymmatlyklar, kadalar, hukuklar) </a:t>
            </a:r>
            <a:r>
              <a:rPr lang="hr-HR" sz="2200" dirty="0" smtClean="0">
                <a:latin typeface="Times New Roman" panose="02020603050405020304" pitchFamily="18" charset="0"/>
                <a:ea typeface="Times New Roman" panose="02020603050405020304" pitchFamily="18" charset="0"/>
              </a:rPr>
              <a:t>çylşy</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rymly </a:t>
            </a:r>
            <a:r>
              <a:rPr lang="hr-HR" sz="2200" dirty="0">
                <a:latin typeface="Times New Roman" panose="02020603050405020304" pitchFamily="18" charset="0"/>
                <a:ea typeface="Times New Roman" panose="02020603050405020304" pitchFamily="18" charset="0"/>
              </a:rPr>
              <a:t>ulgamydyr.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Milli innowasion ulgamlary </a:t>
            </a:r>
            <a:r>
              <a:rPr lang="hr-HR" sz="2200" b="1" dirty="0">
                <a:latin typeface="Times New Roman" panose="02020603050405020304" pitchFamily="18" charset="0"/>
                <a:ea typeface="Times New Roman" panose="02020603050405020304" pitchFamily="18" charset="0"/>
              </a:rPr>
              <a:t>bazar häsiýetinde</a:t>
            </a:r>
            <a:r>
              <a:rPr lang="hr-HR" sz="2200" dirty="0">
                <a:latin typeface="Times New Roman" panose="02020603050405020304" pitchFamily="18" charset="0"/>
                <a:ea typeface="Times New Roman" panose="02020603050405020304" pitchFamily="18" charset="0"/>
              </a:rPr>
              <a:t> bolýar.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Bazar innowasion ulgamynyň esasy häsiýetleri şulardyr: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bäsdeşlik gurşawynyň hukuk taýdan üpjün bolmagy, munuň özi önüm öndürijileriň ünsüniň hemişe sarp edijileriniň bähbidine sazlaşmagyny şertlendirýär, şol maksat bilen hem täze innowasiýalary </a:t>
            </a:r>
            <a:r>
              <a:rPr lang="hr-HR" sz="2200" dirty="0" smtClean="0">
                <a:latin typeface="Times New Roman" panose="02020603050405020304" pitchFamily="18" charset="0"/>
                <a:ea typeface="Times New Roman" panose="02020603050405020304" pitchFamily="18" charset="0"/>
              </a:rPr>
              <a:t>döret</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mäge höweslendirýar</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şahsy emläge, şol sanda paýhas zähmetiniň netijelerine bolan hukugyň kanuncylyk taýdan </a:t>
            </a:r>
            <a:r>
              <a:rPr lang="hr-HR" sz="2200" dirty="0" smtClean="0">
                <a:latin typeface="Times New Roman" panose="02020603050405020304" pitchFamily="18" charset="0"/>
                <a:ea typeface="Times New Roman" panose="02020603050405020304" pitchFamily="18" charset="0"/>
              </a:rPr>
              <a:t>berkidil</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megi</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hojalyk işini alyp barýan subýektleriniň döwletiň öňünde we ykdysady iş giňişligindäki deňhukuklygy.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1545826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2472" y="437679"/>
            <a:ext cx="10368270" cy="6233890"/>
          </a:xfrm>
        </p:spPr>
        <p:txBody>
          <a:bodyPr>
            <a:normAutofit fontScale="90000"/>
          </a:bodyPr>
          <a:lstStyle/>
          <a:p>
            <a:pPr>
              <a:spcBef>
                <a:spcPts val="1200"/>
              </a:spcBef>
              <a:spcAft>
                <a:spcPts val="0"/>
              </a:spcAft>
            </a:pP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Senagat we innowasion syýasatyny meýilnamalaşdyrmakda we amala</a:t>
            </a:r>
            <a:r>
              <a:rPr lang="hr-HR" sz="2000" dirty="0">
                <a:solidFill>
                  <a:srgbClr val="FF0000"/>
                </a:solidFill>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aşyrmakda toplanan dünýä tejribesiniň derňewi dürli ýurtlarda bu syýasatyň esasy ugurlaryny saýlap almagyň iňňän giň, netijede bolsa her bir ýurt öz hususy aýratynlyklaryndan we bäsdeşlige ukyply bolmak üçin özünde bar bolan artykmaçlara daýanandygyny görkezýär. Umuman, bu tejribe öwrenilmäge mynasypdyr, özüniň ykdysadyýetini we durmuş ulgamyny </a:t>
            </a:r>
            <a:r>
              <a:rPr lang="hr-HR" sz="2000" dirty="0" smtClean="0">
                <a:latin typeface="Times New Roman" panose="02020603050405020304" pitchFamily="18" charset="0"/>
                <a:ea typeface="Times New Roman" panose="02020603050405020304" pitchFamily="18" charset="0"/>
              </a:rPr>
              <a:t>ähli</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taraplaýyn döwrebaplaşdyrmagy </a:t>
            </a:r>
            <a:r>
              <a:rPr lang="hr-HR" sz="2000" dirty="0">
                <a:latin typeface="Times New Roman" panose="02020603050405020304" pitchFamily="18" charset="0"/>
                <a:ea typeface="Times New Roman" panose="02020603050405020304" pitchFamily="18" charset="0"/>
              </a:rPr>
              <a:t>göz öňüne tutýan häzirki zaman şertlerinde özbaşdak milli </a:t>
            </a:r>
            <a:r>
              <a:rPr lang="hr-HR" sz="2000" dirty="0" smtClean="0">
                <a:latin typeface="Times New Roman" panose="02020603050405020304" pitchFamily="18" charset="0"/>
                <a:ea typeface="Times New Roman" panose="02020603050405020304" pitchFamily="18" charset="0"/>
              </a:rPr>
              <a:t>senagat</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innowas</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ion </a:t>
            </a:r>
            <a:r>
              <a:rPr lang="hr-HR" sz="2000" dirty="0">
                <a:latin typeface="Times New Roman" panose="02020603050405020304" pitchFamily="18" charset="0"/>
                <a:ea typeface="Times New Roman" panose="02020603050405020304" pitchFamily="18" charset="0"/>
              </a:rPr>
              <a:t>ösüşiň strategiýasyny işläp taýýarlamagyň we </a:t>
            </a:r>
            <a:r>
              <a:rPr lang="hr-HR" sz="2000" dirty="0" smtClean="0">
                <a:latin typeface="Times New Roman" panose="02020603050405020304" pitchFamily="18" charset="0"/>
                <a:ea typeface="Times New Roman" panose="02020603050405020304" pitchFamily="18" charset="0"/>
              </a:rPr>
              <a:t>işjeňleşdirmegiň </a:t>
            </a:r>
            <a:r>
              <a:rPr lang="hr-HR" sz="2000" dirty="0">
                <a:latin typeface="Times New Roman" panose="02020603050405020304" pitchFamily="18" charset="0"/>
                <a:ea typeface="Times New Roman" panose="02020603050405020304" pitchFamily="18" charset="0"/>
              </a:rPr>
              <a:t>netijeli çärelerini düzmäge uly ýardam </a:t>
            </a:r>
            <a:r>
              <a:rPr lang="hr-HR" sz="2000" dirty="0" smtClean="0">
                <a:latin typeface="Times New Roman" panose="02020603050405020304" pitchFamily="18" charset="0"/>
                <a:ea typeface="Times New Roman" panose="02020603050405020304" pitchFamily="18" charset="0"/>
              </a:rPr>
              <a:t>ber</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ýär</a:t>
            </a:r>
            <a:r>
              <a:rPr lang="hr-HR" sz="2000" dirty="0">
                <a:latin typeface="Times New Roman" panose="02020603050405020304" pitchFamily="18" charset="0"/>
                <a:ea typeface="Times New Roman" panose="02020603050405020304" pitchFamily="18" charset="0"/>
              </a:rPr>
              <a:t>. Dünýä tejribesiniň degişli taraplaryna daýanmak bilen şu aşakdaky ugurlar boýunça çäreleri amala </a:t>
            </a:r>
            <a:r>
              <a:rPr lang="hr-HR" sz="2000" dirty="0" smtClean="0">
                <a:latin typeface="Times New Roman" panose="02020603050405020304" pitchFamily="18" charset="0"/>
                <a:ea typeface="Times New Roman" panose="02020603050405020304" pitchFamily="18" charset="0"/>
              </a:rPr>
              <a:t>aşyr</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maklyk </a:t>
            </a:r>
            <a:r>
              <a:rPr lang="hr-HR" sz="2000" dirty="0">
                <a:latin typeface="Times New Roman" panose="02020603050405020304" pitchFamily="18" charset="0"/>
                <a:ea typeface="Times New Roman" panose="02020603050405020304" pitchFamily="18" charset="0"/>
              </a:rPr>
              <a:t>laýyk bolar: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innowasion syýasatyny amala aşyrmakda pudagara arabaglanşygyny berkitmek maksady </a:t>
            </a:r>
            <a:r>
              <a:rPr lang="hr-HR" sz="2000">
                <a:latin typeface="Times New Roman" panose="02020603050405020304" pitchFamily="18" charset="0"/>
                <a:ea typeface="Times New Roman" panose="02020603050405020304" pitchFamily="18" charset="0"/>
              </a:rPr>
              <a:t>bilen </a:t>
            </a:r>
            <a:r>
              <a:rPr lang="hr-HR" sz="2000" smtClean="0">
                <a:latin typeface="Times New Roman" panose="02020603050405020304" pitchFamily="18" charset="0"/>
                <a:ea typeface="Times New Roman" panose="02020603050405020304" pitchFamily="18" charset="0"/>
              </a:rPr>
              <a:t>pudaklaýyn </a:t>
            </a:r>
            <a:r>
              <a:rPr lang="hr-HR" sz="2000" dirty="0">
                <a:latin typeface="Times New Roman" panose="02020603050405020304" pitchFamily="18" charset="0"/>
                <a:ea typeface="Times New Roman" panose="02020603050405020304" pitchFamily="18" charset="0"/>
              </a:rPr>
              <a:t>usullardan arany açmak we täzeçillik işiniň netijelerini tiz-tiz ornaşdyrmak;</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täze tilsimat ugrunyň çäklerinde önümçilikleriň geljekde uzakmöhletleýin ösdürip boljak görnüşlerini ýüze çykarmak we ykdysadyýeti ösdürmegiň binýatlaýyn bu kuwwatlyklaryny bellik almak, olary ösdürmek işine maýa goýmak boýunça maksatlaýyn meýilnamalary işläp taýýarlamak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täze şertlerde ýokary islegden peýdalanylýan harytlary çykarýan öňde</a:t>
            </a:r>
            <a:r>
              <a:rPr lang="ru-RU" sz="2000" dirty="0">
                <a:latin typeface="Times New Roman" panose="02020603050405020304" pitchFamily="18" charset="0"/>
                <a:ea typeface="Times New Roman" panose="02020603050405020304" pitchFamily="18" charset="0"/>
              </a:rPr>
              <a:t>-</a:t>
            </a:r>
            <a:r>
              <a:rPr lang="hr-HR" sz="2000" dirty="0">
                <a:latin typeface="Times New Roman" panose="02020603050405020304" pitchFamily="18" charset="0"/>
                <a:ea typeface="Times New Roman" panose="02020603050405020304" pitchFamily="18" charset="0"/>
              </a:rPr>
              <a:t>baryjy pudaklaryň naýbaşy </a:t>
            </a:r>
            <a:r>
              <a:rPr lang="hr-HR" sz="2000" dirty="0" smtClean="0">
                <a:latin typeface="Times New Roman" panose="02020603050405020304" pitchFamily="18" charset="0"/>
                <a:ea typeface="Times New Roman" panose="02020603050405020304" pitchFamily="18" charset="0"/>
              </a:rPr>
              <a:t>önüm</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leriniň </a:t>
            </a:r>
            <a:r>
              <a:rPr lang="hr-HR" sz="2000" dirty="0">
                <a:latin typeface="Times New Roman" panose="02020603050405020304" pitchFamily="18" charset="0"/>
                <a:ea typeface="Times New Roman" panose="02020603050405020304" pitchFamily="18" charset="0"/>
              </a:rPr>
              <a:t>sanawyny kesgitlemek, olary ýerlemek üçin amatly bazarlary saýlap almak we şol bazarlarda ýerlikli herket etmegiň strategiýasyny düzmek;</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kiçi we orta telekeçiligiň wekillerini çekmek, şol bir wagtyň özünde-de innowasiýalary işläp taýýarlamakda we ýaýratmakda ulanylan wekilleriň wezipesini iri edaralara we kuwwatly kärhanalara berkitmeklik;</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milli innowasion ulgamlaryny we senagat innowasiýalaryny taýýarlamak işinde ýokary derejeli </a:t>
            </a:r>
            <a:r>
              <a:rPr lang="hr-HR" sz="2000" dirty="0" smtClean="0">
                <a:latin typeface="Times New Roman" panose="02020603050405020304" pitchFamily="18" charset="0"/>
                <a:ea typeface="Times New Roman" panose="02020603050405020304" pitchFamily="18" charset="0"/>
              </a:rPr>
              <a:t>hünärmen</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leriň </a:t>
            </a:r>
            <a:r>
              <a:rPr lang="hr-HR" sz="2000" dirty="0">
                <a:latin typeface="Times New Roman" panose="02020603050405020304" pitchFamily="18" charset="0"/>
                <a:ea typeface="Times New Roman" panose="02020603050405020304" pitchFamily="18" charset="0"/>
              </a:rPr>
              <a:t>işjeňligini artdyrmak we olaryň</a:t>
            </a:r>
            <a:r>
              <a:rPr lang="hr-HR" sz="2000" dirty="0">
                <a:solidFill>
                  <a:srgbClr val="FF0000"/>
                </a:solidFill>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hünär taýdan yzygiderli kämilleşmegini gazanamak;</a:t>
            </a:r>
            <a:endParaRPr lang="ru-RU" dirty="0"/>
          </a:p>
        </p:txBody>
      </p:sp>
    </p:spTree>
    <p:extLst>
      <p:ext uri="{BB962C8B-B14F-4D97-AF65-F5344CB8AC3E}">
        <p14:creationId xmlns:p14="http://schemas.microsoft.com/office/powerpoint/2010/main" val="3784205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7262" y="384413"/>
            <a:ext cx="10554701" cy="6233890"/>
          </a:xfrm>
        </p:spPr>
        <p:txBody>
          <a:bodyPr>
            <a:normAutofit fontScale="90000"/>
          </a:bodyPr>
          <a:lstStyle/>
          <a:p>
            <a:pPr>
              <a:spcBef>
                <a:spcPts val="1200"/>
              </a:spcBef>
              <a:spcAft>
                <a:spcPts val="0"/>
              </a:spcAft>
            </a:pPr>
            <a:r>
              <a:rPr lang="hr-HR" sz="2000" dirty="0">
                <a:latin typeface="Times New Roman" panose="02020603050405020304" pitchFamily="18" charset="0"/>
                <a:ea typeface="Times New Roman" panose="02020603050405020304" pitchFamily="18" charset="0"/>
              </a:rPr>
              <a:t>Mundan başga-da ýokarda görkezilen strategik häsiýetli </a:t>
            </a:r>
            <a:r>
              <a:rPr lang="hr-HR" sz="2000" dirty="0" smtClean="0">
                <a:latin typeface="Times New Roman" panose="02020603050405020304" pitchFamily="18" charset="0"/>
                <a:ea typeface="Times New Roman" panose="02020603050405020304" pitchFamily="18" charset="0"/>
              </a:rPr>
              <a:t>ýolugurlar </a:t>
            </a:r>
            <a:r>
              <a:rPr lang="hr-HR" sz="2000" dirty="0">
                <a:latin typeface="Times New Roman" panose="02020603050405020304" pitchFamily="18" charset="0"/>
                <a:ea typeface="Times New Roman" panose="02020603050405020304" pitchFamily="18" charset="0"/>
              </a:rPr>
              <a:t>bilen deň hatarda milli ykdysadyýeti </a:t>
            </a:r>
            <a:r>
              <a:rPr lang="hr-HR" sz="2000" dirty="0" smtClean="0">
                <a:latin typeface="Times New Roman" panose="02020603050405020304" pitchFamily="18" charset="0"/>
                <a:ea typeface="Times New Roman" panose="02020603050405020304" pitchFamily="18" charset="0"/>
              </a:rPr>
              <a:t>döwre</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baplaşdyrmakda </a:t>
            </a:r>
            <a:r>
              <a:rPr lang="hr-HR" sz="2000" dirty="0">
                <a:latin typeface="Times New Roman" panose="02020603050405020304" pitchFamily="18" charset="0"/>
                <a:ea typeface="Times New Roman" panose="02020603050405020304" pitchFamily="18" charset="0"/>
              </a:rPr>
              <a:t>senagat-tilsimat halkara derejesinde ösdürilmegi aýratyn ähmiýete eýedir. Biziň döwletimiz üçin kuwwatly innowasion öňegidişligi gazanmak syýasaty aýratyn özüne çekijidir. Bu syýasat öz gözbaşyny ösüşiň innowasion ýolunyň wajyplygyndan we ýurdumyzda öndürilýän önümleriň-hyzmatlaryň we harytlaryň bäsdeşlige </a:t>
            </a:r>
            <a:r>
              <a:rPr lang="hr-HR" sz="2000" dirty="0" smtClean="0">
                <a:latin typeface="Times New Roman" panose="02020603050405020304" pitchFamily="18" charset="0"/>
                <a:ea typeface="Times New Roman" panose="02020603050405020304" pitchFamily="18" charset="0"/>
              </a:rPr>
              <a:t>ukyplylygyny </a:t>
            </a:r>
            <a:r>
              <a:rPr lang="hr-HR" sz="2000" dirty="0">
                <a:latin typeface="Times New Roman" panose="02020603050405020304" pitchFamily="18" charset="0"/>
                <a:ea typeface="Times New Roman" panose="02020603050405020304" pitchFamily="18" charset="0"/>
              </a:rPr>
              <a:t>ýokarlandyrmagyň hasabyna gazanylýar we ykdysady ilerlemeleriň depginini </a:t>
            </a:r>
            <a:r>
              <a:rPr lang="hr-HR" sz="2000" dirty="0" smtClean="0">
                <a:latin typeface="Times New Roman" panose="02020603050405020304" pitchFamily="18" charset="0"/>
                <a:ea typeface="Times New Roman" panose="02020603050405020304" pitchFamily="18" charset="0"/>
              </a:rPr>
              <a:t>güýçlen</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dirmek </a:t>
            </a:r>
            <a:r>
              <a:rPr lang="hr-HR" sz="2000" dirty="0">
                <a:latin typeface="Times New Roman" panose="02020603050405020304" pitchFamily="18" charset="0"/>
                <a:ea typeface="Times New Roman" panose="02020603050405020304" pitchFamily="18" charset="0"/>
              </a:rPr>
              <a:t>zerurlygyndan alyp gaýdýar.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Bu syýasatyň esasy düzgünleri şu aşakdakylardan ybaratdyr: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1. Depginli innowasion ösüşlerini gazanmak maksady bilen ýurdumyzda munuň üçin zerur bolan kanunçylyk </a:t>
            </a:r>
            <a:r>
              <a:rPr lang="hr-HR" sz="2000" dirty="0" smtClean="0">
                <a:latin typeface="Times New Roman" panose="02020603050405020304" pitchFamily="18" charset="0"/>
                <a:ea typeface="Times New Roman" panose="02020603050405020304" pitchFamily="18" charset="0"/>
              </a:rPr>
              <a:t>binýady</a:t>
            </a:r>
            <a:r>
              <a:rPr lang="hr-HR" sz="2000" dirty="0">
                <a:latin typeface="Times New Roman" panose="02020603050405020304" pitchFamily="18" charset="0"/>
                <a:ea typeface="Times New Roman" panose="02020603050405020304" pitchFamily="18" charset="0"/>
              </a:rPr>
              <a:t>, hünärmenleri taýýarlamak ulgamy döredilýär, milli bilim ulgamynyň, jemgyýetçilik guramalarynyň we köpçülikleýin habar beriş serişdeleriniň ähli mümkinçilikleri şu ugra gönükdirilýär.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2. Goňşy ýurtlar bolan GDA, Ýewropa we Aziýa, beýleki sebit döwletleri bilen innowasiýa-tilsimatlaýyn </a:t>
            </a:r>
            <a:r>
              <a:rPr lang="hr-HR" sz="2000" dirty="0" smtClean="0">
                <a:latin typeface="Times New Roman" panose="02020603050405020304" pitchFamily="18" charset="0"/>
                <a:ea typeface="Times New Roman" panose="02020603050405020304" pitchFamily="18" charset="0"/>
              </a:rPr>
              <a:t>häsi</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ýetli </a:t>
            </a:r>
            <a:r>
              <a:rPr lang="hr-HR" sz="2000" dirty="0">
                <a:latin typeface="Times New Roman" panose="02020603050405020304" pitchFamily="18" charset="0"/>
                <a:ea typeface="Times New Roman" panose="02020603050405020304" pitchFamily="18" charset="0"/>
              </a:rPr>
              <a:t>strategik hyzmatdaşlyk ähli </a:t>
            </a:r>
            <a:r>
              <a:rPr lang="hr-HR" sz="2000" dirty="0" smtClean="0">
                <a:latin typeface="Times New Roman" panose="02020603050405020304" pitchFamily="18" charset="0"/>
                <a:ea typeface="Times New Roman" panose="02020603050405020304" pitchFamily="18" charset="0"/>
              </a:rPr>
              <a:t>taraplaýyn </a:t>
            </a:r>
            <a:r>
              <a:rPr lang="hr-HR" sz="2000" dirty="0">
                <a:latin typeface="Times New Roman" panose="02020603050405020304" pitchFamily="18" charset="0"/>
                <a:ea typeface="Times New Roman" panose="02020603050405020304" pitchFamily="18" charset="0"/>
              </a:rPr>
              <a:t>ösdürilýär. Tehnikanyň we tehnolgiýalaryň täze ugurlaryny we </a:t>
            </a:r>
            <a:r>
              <a:rPr lang="hr-HR" sz="2000" dirty="0" smtClean="0">
                <a:latin typeface="Times New Roman" panose="02020603050405020304" pitchFamily="18" charset="0"/>
                <a:ea typeface="Times New Roman" panose="02020603050405020304" pitchFamily="18" charset="0"/>
              </a:rPr>
              <a:t>de</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rejelerini</a:t>
            </a:r>
            <a:r>
              <a:rPr lang="hr-HR" sz="2000" dirty="0">
                <a:latin typeface="Times New Roman" panose="02020603050405020304" pitchFamily="18" charset="0"/>
                <a:ea typeface="Times New Roman" panose="02020603050405020304" pitchFamily="18" charset="0"/>
              </a:rPr>
              <a:t>, şeýle-de dünýä bazarlarynda geljegi ulu bolan ugurlary </a:t>
            </a:r>
            <a:r>
              <a:rPr lang="hr-HR" sz="2000" dirty="0" smtClean="0">
                <a:latin typeface="Times New Roman" panose="02020603050405020304" pitchFamily="18" charset="0"/>
                <a:ea typeface="Times New Roman" panose="02020603050405020304" pitchFamily="18" charset="0"/>
              </a:rPr>
              <a:t>özleşdirmek </a:t>
            </a:r>
            <a:r>
              <a:rPr lang="hr-HR" sz="2000" dirty="0">
                <a:latin typeface="Times New Roman" panose="02020603050405020304" pitchFamily="18" charset="0"/>
                <a:ea typeface="Times New Roman" panose="02020603050405020304" pitchFamily="18" charset="0"/>
              </a:rPr>
              <a:t>bu hyzmatdaşlygyň ileri tutulýan ugry bolup durýar.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Senagat we innowasion taýdan ösmegiň ulgamyny saýlap almakda </a:t>
            </a:r>
            <a:r>
              <a:rPr lang="hr-HR" sz="2000" dirty="0" smtClean="0">
                <a:latin typeface="Times New Roman" panose="02020603050405020304" pitchFamily="18" charset="0"/>
                <a:ea typeface="Times New Roman" panose="02020603050405020304" pitchFamily="18" charset="0"/>
              </a:rPr>
              <a:t>Türkmenistan </a:t>
            </a:r>
            <a:r>
              <a:rPr lang="hr-HR" sz="2000" dirty="0">
                <a:latin typeface="Times New Roman" panose="02020603050405020304" pitchFamily="18" charset="0"/>
                <a:ea typeface="Times New Roman" panose="02020603050405020304" pitchFamily="18" charset="0"/>
              </a:rPr>
              <a:t>şu aşakdaky esasy şertlerden ugur alýar: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hr-HR" sz="2000" dirty="0" smtClean="0">
                <a:latin typeface="Times New Roman" panose="02020603050405020304" pitchFamily="18" charset="0"/>
                <a:ea typeface="Times New Roman" panose="02020603050405020304" pitchFamily="18" charset="0"/>
              </a:rPr>
              <a:t>innowasiýalar </a:t>
            </a:r>
            <a:r>
              <a:rPr lang="hr-HR" sz="2000" dirty="0">
                <a:latin typeface="Times New Roman" panose="02020603050405020304" pitchFamily="18" charset="0"/>
                <a:ea typeface="Times New Roman" panose="02020603050405020304" pitchFamily="18" charset="0"/>
              </a:rPr>
              <a:t>we maýa goýumlar esasynda alynýan harytlaryň (hyzmat</a:t>
            </a:r>
            <a:r>
              <a:rPr lang="ru-RU" sz="2000" dirty="0">
                <a:latin typeface="Times New Roman" panose="02020603050405020304" pitchFamily="18" charset="0"/>
                <a:ea typeface="Times New Roman" panose="02020603050405020304" pitchFamily="18" charset="0"/>
              </a:rPr>
              <a:t>-</a:t>
            </a:r>
            <a:r>
              <a:rPr lang="hr-HR" sz="2000" dirty="0">
                <a:latin typeface="Times New Roman" panose="02020603050405020304" pitchFamily="18" charset="0"/>
                <a:ea typeface="Times New Roman" panose="02020603050405020304" pitchFamily="18" charset="0"/>
              </a:rPr>
              <a:t>laryň) we tehnologiýalaryň tilsimat </a:t>
            </a:r>
            <a:r>
              <a:rPr lang="hr-HR" sz="2000" dirty="0" smtClean="0">
                <a:latin typeface="Times New Roman" panose="02020603050405020304" pitchFamily="18" charset="0"/>
                <a:ea typeface="Times New Roman" panose="02020603050405020304" pitchFamily="18" charset="0"/>
              </a:rPr>
              <a:t>de</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rejesi</a:t>
            </a:r>
            <a:r>
              <a:rPr lang="hr-HR" sz="2000" dirty="0">
                <a:latin typeface="Times New Roman" panose="02020603050405020304" pitchFamily="18" charset="0"/>
                <a:ea typeface="Times New Roman" panose="02020603050405020304" pitchFamily="18" charset="0"/>
              </a:rPr>
              <a:t>, olaryň düýpli täzeçilik </a:t>
            </a:r>
            <a:r>
              <a:rPr lang="hr-HR" sz="2000" dirty="0" smtClean="0">
                <a:latin typeface="Times New Roman" panose="02020603050405020304" pitchFamily="18" charset="0"/>
                <a:ea typeface="Times New Roman" panose="02020603050405020304" pitchFamily="18" charset="0"/>
              </a:rPr>
              <a:t>häsiýeti </a:t>
            </a:r>
            <a:r>
              <a:rPr lang="hr-HR" sz="2000" dirty="0">
                <a:latin typeface="Times New Roman" panose="02020603050405020304" pitchFamily="18" charset="0"/>
                <a:ea typeface="Times New Roman" panose="02020603050405020304" pitchFamily="18" charset="0"/>
              </a:rPr>
              <a:t>we mundan gelip çykýan bäsdeşlige ukyplylygy;</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hr-HR" sz="2000" dirty="0" smtClean="0">
                <a:latin typeface="Times New Roman" panose="02020603050405020304" pitchFamily="18" charset="0"/>
                <a:ea typeface="Times New Roman" panose="02020603050405020304" pitchFamily="18" charset="0"/>
              </a:rPr>
              <a:t>Senagat </a:t>
            </a:r>
            <a:r>
              <a:rPr lang="hr-HR" sz="2000" dirty="0">
                <a:latin typeface="Times New Roman" panose="02020603050405020304" pitchFamily="18" charset="0"/>
                <a:ea typeface="Times New Roman" panose="02020603050405020304" pitchFamily="18" charset="0"/>
              </a:rPr>
              <a:t>we innoawasiýalar babatynda depginli öňegidişlikleri gazanmak</a:t>
            </a:r>
            <a:r>
              <a:rPr lang="ru-RU" sz="2000" dirty="0">
                <a:latin typeface="Times New Roman" panose="02020603050405020304" pitchFamily="18" charset="0"/>
                <a:ea typeface="Times New Roman" panose="02020603050405020304" pitchFamily="18" charset="0"/>
              </a:rPr>
              <a:t>-</a:t>
            </a:r>
            <a:r>
              <a:rPr lang="hr-HR" sz="2000" dirty="0">
                <a:latin typeface="Times New Roman" panose="02020603050405020304" pitchFamily="18" charset="0"/>
                <a:ea typeface="Times New Roman" panose="02020603050405020304" pitchFamily="18" charset="0"/>
              </a:rPr>
              <a:t>da, düýpli ylmy barlaglaryň, </a:t>
            </a:r>
            <a:r>
              <a:rPr lang="hr-HR" sz="2000" dirty="0" smtClean="0">
                <a:latin typeface="Times New Roman" panose="02020603050405020304" pitchFamily="18" charset="0"/>
                <a:ea typeface="Times New Roman" panose="02020603050405020304" pitchFamily="18" charset="0"/>
              </a:rPr>
              <a:t>ýurdu</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myzda </a:t>
            </a:r>
            <a:r>
              <a:rPr lang="hr-HR" sz="2000" dirty="0">
                <a:latin typeface="Times New Roman" panose="02020603050405020304" pitchFamily="18" charset="0"/>
                <a:ea typeface="Times New Roman" panose="02020603050405020304" pitchFamily="18" charset="0"/>
              </a:rPr>
              <a:t>edilen açyşlaryň netijeleri bolan binýatlaýyn innowasiýalary özleşdirmekde, olary maliýe serişdeleri bilen üpjün etmekde bar bolan mümkinçilikler;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smtClean="0">
                <a:latin typeface="Times New Roman" panose="02020603050405020304" pitchFamily="18" charset="0"/>
                <a:ea typeface="Times New Roman" panose="02020603050405020304" pitchFamily="18" charset="0"/>
              </a:rPr>
              <a:t>- </a:t>
            </a:r>
            <a:r>
              <a:rPr lang="hr-HR" sz="2000" dirty="0" smtClean="0">
                <a:latin typeface="Times New Roman" panose="02020603050405020304" pitchFamily="18" charset="0"/>
                <a:ea typeface="Times New Roman" panose="02020603050405020304" pitchFamily="18" charset="0"/>
              </a:rPr>
              <a:t>Innowasion </a:t>
            </a:r>
            <a:r>
              <a:rPr lang="hr-HR" sz="2000" dirty="0">
                <a:latin typeface="Times New Roman" panose="02020603050405020304" pitchFamily="18" charset="0"/>
                <a:ea typeface="Times New Roman" panose="02020603050405020304" pitchFamily="18" charset="0"/>
              </a:rPr>
              <a:t>maksatnamalaryň we taslamalaryň durmuş-ykdysady we beý</a:t>
            </a:r>
            <a:r>
              <a:rPr lang="ru-RU" sz="2000" dirty="0">
                <a:latin typeface="Times New Roman" panose="02020603050405020304" pitchFamily="18" charset="0"/>
                <a:ea typeface="Times New Roman" panose="02020603050405020304" pitchFamily="18" charset="0"/>
              </a:rPr>
              <a:t>-</a:t>
            </a:r>
            <a:r>
              <a:rPr lang="hr-HR" sz="2000" dirty="0">
                <a:latin typeface="Times New Roman" panose="02020603050405020304" pitchFamily="18" charset="0"/>
                <a:ea typeface="Times New Roman" panose="02020603050405020304" pitchFamily="18" charset="0"/>
              </a:rPr>
              <a:t>leki ugurlardaky netijeliligi.</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5498947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4917" y="115410"/>
            <a:ext cx="10616846" cy="6858000"/>
          </a:xfrm>
        </p:spPr>
        <p:txBody>
          <a:bodyPr>
            <a:noAutofit/>
          </a:bodyPr>
          <a:lstStyle/>
          <a:p>
            <a:pPr>
              <a:spcBef>
                <a:spcPts val="1200"/>
              </a:spcBef>
              <a:spcAft>
                <a:spcPts val="0"/>
              </a:spcAft>
            </a:pPr>
            <a:r>
              <a:rPr lang="hr-HR" sz="1500" dirty="0">
                <a:latin typeface="Times New Roman" panose="02020603050405020304" pitchFamily="18" charset="0"/>
                <a:ea typeface="Times New Roman" panose="02020603050405020304" pitchFamily="18" charset="0"/>
              </a:rPr>
              <a:t>Ýokarda görkezilen şertler innowasion maksatnamalara gutarnykly baha bermekde, olary düýpli derňemekde we döwlet tarapynda </a:t>
            </a:r>
            <a:r>
              <a:rPr lang="hr-HR" sz="1500" dirty="0" smtClean="0">
                <a:latin typeface="Times New Roman" panose="02020603050405020304" pitchFamily="18" charset="0"/>
                <a:ea typeface="Times New Roman" panose="02020603050405020304" pitchFamily="18" charset="0"/>
              </a:rPr>
              <a:t>gol</a:t>
            </a:r>
            <a:r>
              <a:rPr lang="ru-RU" sz="1500" dirty="0" smtClean="0">
                <a:latin typeface="Times New Roman" panose="02020603050405020304" pitchFamily="18" charset="0"/>
                <a:ea typeface="Times New Roman" panose="02020603050405020304" pitchFamily="18" charset="0"/>
              </a:rPr>
              <a:t>-</a:t>
            </a:r>
            <a:r>
              <a:rPr lang="hr-HR" sz="1500" dirty="0" smtClean="0">
                <a:latin typeface="Times New Roman" panose="02020603050405020304" pitchFamily="18" charset="0"/>
                <a:ea typeface="Times New Roman" panose="02020603050405020304" pitchFamily="18" charset="0"/>
              </a:rPr>
              <a:t>damak </a:t>
            </a:r>
            <a:r>
              <a:rPr lang="hr-HR" sz="1500" dirty="0">
                <a:latin typeface="Times New Roman" panose="02020603050405020304" pitchFamily="18" charset="0"/>
                <a:ea typeface="Times New Roman" panose="02020603050405020304" pitchFamily="18" charset="0"/>
              </a:rPr>
              <a:t>üçin seçip almakda peýdalanylýar.</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ru-RU" sz="1500" dirty="0">
                <a:latin typeface="Times New Roman" panose="02020603050405020304" pitchFamily="18" charset="0"/>
                <a:ea typeface="Times New Roman" panose="02020603050405020304" pitchFamily="18" charset="0"/>
              </a:rPr>
              <a:t>    </a:t>
            </a:r>
            <a:r>
              <a:rPr lang="hr-HR" sz="1500" dirty="0">
                <a:latin typeface="Times New Roman" panose="02020603050405020304" pitchFamily="18" charset="0"/>
                <a:ea typeface="Times New Roman" panose="02020603050405020304" pitchFamily="18" charset="0"/>
              </a:rPr>
              <a:t>Ýurtda amala aşyrylýan özgertmelriň häsiýetini, milli ykdysadyýetimizi ösdürmekde bar bolan mümkinçilikleri üçin şeýle ugurlar </a:t>
            </a:r>
            <a:r>
              <a:rPr lang="hr-HR" sz="1500" dirty="0" smtClean="0">
                <a:latin typeface="Times New Roman" panose="02020603050405020304" pitchFamily="18" charset="0"/>
                <a:ea typeface="Times New Roman" panose="02020603050405020304" pitchFamily="18" charset="0"/>
              </a:rPr>
              <a:t>hökmünde </a:t>
            </a:r>
            <a:r>
              <a:rPr lang="hr-HR" sz="1500" dirty="0">
                <a:latin typeface="Times New Roman" panose="02020603050405020304" pitchFamily="18" charset="0"/>
                <a:ea typeface="Times New Roman" panose="02020603050405020304" pitchFamily="18" charset="0"/>
              </a:rPr>
              <a:t>şu aşakdakylary görkezmek bolar:</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hr-HR" sz="1500" dirty="0">
                <a:latin typeface="Times New Roman" panose="02020603050405020304" pitchFamily="18" charset="0"/>
                <a:ea typeface="Times New Roman" panose="02020603050405020304" pitchFamily="18" charset="0"/>
              </a:rPr>
              <a:t>1. Içerki bazary nebit-gaz çig malyny gaýtadan işlemek netijesinde alynýan, goşmaça baha derejesi ýokary bolan, bäsdeşlige ukyply </a:t>
            </a:r>
            <a:r>
              <a:rPr lang="hr-HR" sz="1500" dirty="0" smtClean="0">
                <a:latin typeface="Times New Roman" panose="02020603050405020304" pitchFamily="18" charset="0"/>
                <a:ea typeface="Times New Roman" panose="02020603050405020304" pitchFamily="18" charset="0"/>
              </a:rPr>
              <a:t>önümler </a:t>
            </a:r>
            <a:r>
              <a:rPr lang="hr-HR" sz="1500" dirty="0">
                <a:latin typeface="Times New Roman" panose="02020603050405020304" pitchFamily="18" charset="0"/>
                <a:ea typeface="Times New Roman" panose="02020603050405020304" pitchFamily="18" charset="0"/>
              </a:rPr>
              <a:t>bilen doly üpjün etmek we ýokary hilli bu harytlaryň daşary bazarlaryna çykarylýan möçberini artdyrmak esasynda </a:t>
            </a:r>
            <a:r>
              <a:rPr lang="hr-HR" sz="1500" dirty="0" smtClean="0">
                <a:latin typeface="Times New Roman" panose="02020603050405020304" pitchFamily="18" charset="0"/>
                <a:ea typeface="Times New Roman" panose="02020603050405020304" pitchFamily="18" charset="0"/>
              </a:rPr>
              <a:t>ýurdumyz</a:t>
            </a:r>
            <a:r>
              <a:rPr lang="ru-RU" sz="1500" dirty="0" smtClean="0">
                <a:latin typeface="Times New Roman" panose="02020603050405020304" pitchFamily="18" charset="0"/>
                <a:ea typeface="Times New Roman" panose="02020603050405020304" pitchFamily="18" charset="0"/>
              </a:rPr>
              <a:t>-</a:t>
            </a:r>
            <a:r>
              <a:rPr lang="hr-HR" sz="1500" dirty="0" smtClean="0">
                <a:latin typeface="Times New Roman" panose="02020603050405020304" pitchFamily="18" charset="0"/>
                <a:ea typeface="Times New Roman" panose="02020603050405020304" pitchFamily="18" charset="0"/>
              </a:rPr>
              <a:t>yň </a:t>
            </a:r>
            <a:r>
              <a:rPr lang="hr-HR" sz="1500" dirty="0">
                <a:latin typeface="Times New Roman" panose="02020603050405020304" pitchFamily="18" charset="0"/>
                <a:ea typeface="Times New Roman" panose="02020603050405020304" pitchFamily="18" charset="0"/>
              </a:rPr>
              <a:t>ýangyç-energetika </a:t>
            </a:r>
            <a:r>
              <a:rPr lang="hr-HR" sz="1500" dirty="0" smtClean="0">
                <a:latin typeface="Times New Roman" panose="02020603050405020304" pitchFamily="18" charset="0"/>
                <a:ea typeface="Times New Roman" panose="02020603050405020304" pitchFamily="18" charset="0"/>
              </a:rPr>
              <a:t>toplumynyň </a:t>
            </a:r>
            <a:r>
              <a:rPr lang="hr-HR" sz="1500" dirty="0">
                <a:latin typeface="Times New Roman" panose="02020603050405020304" pitchFamily="18" charset="0"/>
                <a:ea typeface="Times New Roman" panose="02020603050405020304" pitchFamily="18" charset="0"/>
              </a:rPr>
              <a:t>yzygiderli ösdürilmeginiň ýokary derejesini saklap galmak.</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hr-HR" sz="1500" dirty="0">
                <a:latin typeface="Times New Roman" panose="02020603050405020304" pitchFamily="18" charset="0"/>
                <a:ea typeface="Times New Roman" panose="02020603050405020304" pitchFamily="18" charset="0"/>
              </a:rPr>
              <a:t>2. Içerki islegleri doly kanagatlandyrmak we eksportyň möçberini artdyrmak maksady bilen ýurdumyzyň ummasyz mineral </a:t>
            </a:r>
            <a:r>
              <a:rPr lang="hr-HR" sz="1500" dirty="0" smtClean="0">
                <a:latin typeface="Times New Roman" panose="02020603050405020304" pitchFamily="18" charset="0"/>
                <a:ea typeface="Times New Roman" panose="02020603050405020304" pitchFamily="18" charset="0"/>
              </a:rPr>
              <a:t>baýlyklar</a:t>
            </a:r>
            <a:r>
              <a:rPr lang="ru-RU" sz="1500" dirty="0" smtClean="0">
                <a:latin typeface="Times New Roman" panose="02020603050405020304" pitchFamily="18" charset="0"/>
                <a:ea typeface="Times New Roman" panose="02020603050405020304" pitchFamily="18" charset="0"/>
              </a:rPr>
              <a:t>-</a:t>
            </a:r>
            <a:r>
              <a:rPr lang="hr-HR" sz="1500" dirty="0" smtClean="0">
                <a:latin typeface="Times New Roman" panose="02020603050405020304" pitchFamily="18" charset="0"/>
                <a:ea typeface="Times New Roman" panose="02020603050405020304" pitchFamily="18" charset="0"/>
              </a:rPr>
              <a:t>yny </a:t>
            </a:r>
            <a:r>
              <a:rPr lang="hr-HR" sz="1500" dirty="0">
                <a:latin typeface="Times New Roman" panose="02020603050405020304" pitchFamily="18" charset="0"/>
                <a:ea typeface="Times New Roman" panose="02020603050405020304" pitchFamily="18" charset="0"/>
              </a:rPr>
              <a:t>işe girizmek arkaly himiýa senagatynyň önümçiliginiň möçberini artdyrmak we hilini ýokarlandyrmak.</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hr-HR" sz="1500" dirty="0">
                <a:latin typeface="Times New Roman" panose="02020603050405020304" pitchFamily="18" charset="0"/>
                <a:ea typeface="Times New Roman" panose="02020603050405020304" pitchFamily="18" charset="0"/>
              </a:rPr>
              <a:t>3. Gara metallurgiýa senagatynyň önümleriniň sanawyny giňeltmek, </a:t>
            </a:r>
            <a:r>
              <a:rPr lang="hr-HR" sz="1500" dirty="0" smtClean="0">
                <a:latin typeface="Times New Roman" panose="02020603050405020304" pitchFamily="18" charset="0"/>
                <a:ea typeface="Times New Roman" panose="02020603050405020304" pitchFamily="18" charset="0"/>
              </a:rPr>
              <a:t>alýuminiý</a:t>
            </a:r>
            <a:r>
              <a:rPr lang="hr-HR" sz="1500" dirty="0">
                <a:latin typeface="Times New Roman" panose="02020603050405020304" pitchFamily="18" charset="0"/>
                <a:ea typeface="Times New Roman" panose="02020603050405020304" pitchFamily="18" charset="0"/>
              </a:rPr>
              <a:t>, magniý we litiý öndürmek boýunça reňkli metallurgiýa </a:t>
            </a:r>
            <a:r>
              <a:rPr lang="hr-HR" sz="1500" dirty="0" smtClean="0">
                <a:latin typeface="Times New Roman" panose="02020603050405020304" pitchFamily="18" charset="0"/>
                <a:ea typeface="Times New Roman" panose="02020603050405020304" pitchFamily="18" charset="0"/>
              </a:rPr>
              <a:t>kärhanalarynyň </a:t>
            </a:r>
            <a:r>
              <a:rPr lang="hr-HR" sz="1500" dirty="0">
                <a:latin typeface="Times New Roman" panose="02020603050405020304" pitchFamily="18" charset="0"/>
                <a:ea typeface="Times New Roman" panose="02020603050405020304" pitchFamily="18" charset="0"/>
              </a:rPr>
              <a:t>taslamasyny düzmek we olary gurmak esasynda metalurgiýa pudagyny yzygiderli diwersifikasiýalaşdyrmak.</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hr-HR" sz="1500" dirty="0">
                <a:latin typeface="Times New Roman" panose="02020603050405020304" pitchFamily="18" charset="0"/>
                <a:ea typeface="Times New Roman" panose="02020603050405020304" pitchFamily="18" charset="0"/>
              </a:rPr>
              <a:t>4. Ýurdumyzyň oba hojalygyny we agrosenagat toplumyny ösdürmek arkaly, ýokary hilli, ekologiýa taýdan arassa azyk önümçiligini artdyrmak; içerki bazaryň islegleriniň aglaba bölegini ýurtda öndürilen harytlar bilen kanagatlandyrmak we innowasion häsiýetli türkmen önümleriniň dünýä bazarlaryna eksportyny ýokarlandyrmak. Daşary ýurtlardan getirilýän azyk harytlarynyň täze, ýokary hilli ýerli önümler bilen çalşyrylmagy Türkmenistanda şöhlat, konditer, unaş, süýji we gant, peýnir, uýadylan süýt ýaly önümleriň boldan öndürilmegi, şeýle-de konserwirlenen et, balyk we miwe </a:t>
            </a:r>
            <a:r>
              <a:rPr lang="hr-HR" sz="1500" dirty="0" smtClean="0">
                <a:latin typeface="Times New Roman" panose="02020603050405020304" pitchFamily="18" charset="0"/>
                <a:ea typeface="Times New Roman" panose="02020603050405020304" pitchFamily="18" charset="0"/>
              </a:rPr>
              <a:t>gök</a:t>
            </a:r>
            <a:r>
              <a:rPr lang="ru-RU" sz="1500" dirty="0" smtClean="0">
                <a:latin typeface="Times New Roman" panose="02020603050405020304" pitchFamily="18" charset="0"/>
                <a:ea typeface="Times New Roman" panose="02020603050405020304" pitchFamily="18" charset="0"/>
              </a:rPr>
              <a:t>-</a:t>
            </a:r>
            <a:r>
              <a:rPr lang="hr-HR" sz="1500" dirty="0" smtClean="0">
                <a:latin typeface="Times New Roman" panose="02020603050405020304" pitchFamily="18" charset="0"/>
                <a:ea typeface="Times New Roman" panose="02020603050405020304" pitchFamily="18" charset="0"/>
              </a:rPr>
              <a:t>önüm </a:t>
            </a:r>
            <a:r>
              <a:rPr lang="hr-HR" sz="1500" dirty="0">
                <a:latin typeface="Times New Roman" panose="02020603050405020304" pitchFamily="18" charset="0"/>
                <a:ea typeface="Times New Roman" panose="02020603050405020304" pitchFamily="18" charset="0"/>
              </a:rPr>
              <a:t>önümleriniň görnüşleriniň köpeldilmegi arkaly gazanylýar.</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hr-HR" sz="1500" dirty="0">
                <a:latin typeface="Times New Roman" panose="02020603050405020304" pitchFamily="18" charset="0"/>
                <a:ea typeface="Times New Roman" panose="02020603050405020304" pitchFamily="18" charset="0"/>
              </a:rPr>
              <a:t>5. Dokma senagatyny ösdürmek we daşary ýurtdan getirilýän dokma harytlarynyň ornuny ýerli önümler bilen çalşyrmak, öndürilen matalaryň, tikin we dokma, şol sanda innowasion häsiýetli önümleriň satylyş möçberini köpeltmek; dokma senagaty harytlaryny GDA döwletlerine we daşary ýurtlaryna eksportyny artdyrmak.</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hr-HR" sz="1500" dirty="0">
                <a:latin typeface="Times New Roman" panose="02020603050405020304" pitchFamily="18" charset="0"/>
                <a:ea typeface="Times New Roman" panose="02020603050405020304" pitchFamily="18" charset="0"/>
              </a:rPr>
              <a:t>6. Ýurdumyzyň derman senagatynda ýerli çig maldan we öz topragymyzda bitýän dermenlyk ösümliklerden taýýarlanýan derman </a:t>
            </a:r>
            <a:r>
              <a:rPr lang="hr-HR" sz="1500" dirty="0" smtClean="0">
                <a:latin typeface="Times New Roman" panose="02020603050405020304" pitchFamily="18" charset="0"/>
                <a:ea typeface="Times New Roman" panose="02020603050405020304" pitchFamily="18" charset="0"/>
              </a:rPr>
              <a:t>seriş</a:t>
            </a:r>
            <a:r>
              <a:rPr lang="ru-RU" sz="1500" dirty="0" smtClean="0">
                <a:latin typeface="Times New Roman" panose="02020603050405020304" pitchFamily="18" charset="0"/>
                <a:ea typeface="Times New Roman" panose="02020603050405020304" pitchFamily="18" charset="0"/>
              </a:rPr>
              <a:t>-</a:t>
            </a:r>
            <a:r>
              <a:rPr lang="hr-HR" sz="1500" dirty="0" smtClean="0">
                <a:latin typeface="Times New Roman" panose="02020603050405020304" pitchFamily="18" charset="0"/>
                <a:ea typeface="Times New Roman" panose="02020603050405020304" pitchFamily="18" charset="0"/>
              </a:rPr>
              <a:t>deleriniň </a:t>
            </a:r>
            <a:r>
              <a:rPr lang="hr-HR" sz="1500" dirty="0">
                <a:latin typeface="Times New Roman" panose="02020603050405020304" pitchFamily="18" charset="0"/>
                <a:ea typeface="Times New Roman" panose="02020603050405020304" pitchFamily="18" charset="0"/>
              </a:rPr>
              <a:t>we melhemleriň önümçiligini giňeltmek, daşary ýurtdan getirilýän derman harytlaryny ýerli önümler bilen çalşyrmak we </a:t>
            </a:r>
            <a:r>
              <a:rPr lang="hr-HR" sz="1500" dirty="0" smtClean="0">
                <a:latin typeface="Times New Roman" panose="02020603050405020304" pitchFamily="18" charset="0"/>
                <a:ea typeface="Times New Roman" panose="02020603050405020304" pitchFamily="18" charset="0"/>
              </a:rPr>
              <a:t>der</a:t>
            </a:r>
            <a:r>
              <a:rPr lang="ru-RU" sz="1500" dirty="0" smtClean="0">
                <a:latin typeface="Times New Roman" panose="02020603050405020304" pitchFamily="18" charset="0"/>
                <a:ea typeface="Times New Roman" panose="02020603050405020304" pitchFamily="18" charset="0"/>
              </a:rPr>
              <a:t>-</a:t>
            </a:r>
            <a:r>
              <a:rPr lang="hr-HR" sz="1500" dirty="0" smtClean="0">
                <a:latin typeface="Times New Roman" panose="02020603050405020304" pitchFamily="18" charset="0"/>
                <a:ea typeface="Times New Roman" panose="02020603050405020304" pitchFamily="18" charset="0"/>
              </a:rPr>
              <a:t>manlaryň </a:t>
            </a:r>
            <a:r>
              <a:rPr lang="hr-HR" sz="1500" dirty="0">
                <a:latin typeface="Times New Roman" panose="02020603050405020304" pitchFamily="18" charset="0"/>
                <a:ea typeface="Times New Roman" panose="02020603050405020304" pitchFamily="18" charset="0"/>
              </a:rPr>
              <a:t>bahasynyň arzan bolmagyny gazanmaklyk.</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hr-HR" sz="1500" dirty="0">
                <a:latin typeface="Times New Roman" panose="02020603050405020304" pitchFamily="18" charset="0"/>
                <a:ea typeface="Times New Roman" panose="02020603050405020304" pitchFamily="18" charset="0"/>
              </a:rPr>
              <a:t>7. Iň täze logistik – tilsimat esasy zat ýurdumyzyň ulag ulgamyny düýpli abaltmak arkaly ulaglar pudagyny döwrebaplaşdyrmak, munuň özi bolsa diňe bir milli ykdysadyýetiň ähli pudaklarynda edilýän ulag hyzmatynyň hilini gowulandyrmak bilen çäklenmän, halkara – demir ýol, awiasiýa, awtoulag we turbageçiriji ulag geçelgelerini ösdürmäge we pugtalandyr</a:t>
            </a:r>
            <a:r>
              <a:rPr lang="ru-RU" sz="1500" dirty="0">
                <a:latin typeface="Times New Roman" panose="02020603050405020304" pitchFamily="18" charset="0"/>
                <a:ea typeface="Times New Roman" panose="02020603050405020304" pitchFamily="18" charset="0"/>
              </a:rPr>
              <a:t>-</a:t>
            </a:r>
            <a:r>
              <a:rPr lang="hr-HR" sz="1500" dirty="0">
                <a:latin typeface="Times New Roman" panose="02020603050405020304" pitchFamily="18" charset="0"/>
                <a:ea typeface="Times New Roman" panose="02020603050405020304" pitchFamily="18" charset="0"/>
              </a:rPr>
              <a:t>maga giň ýol açýar.</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ru-RU" sz="1500" dirty="0">
                <a:latin typeface="Times New Roman" panose="02020603050405020304" pitchFamily="18" charset="0"/>
                <a:ea typeface="Times New Roman" panose="02020603050405020304" pitchFamily="18" charset="0"/>
              </a:rPr>
              <a:t>8. </a:t>
            </a:r>
            <a:r>
              <a:rPr lang="hr-HR" sz="1500" dirty="0">
                <a:latin typeface="Times New Roman" panose="02020603050405020304" pitchFamily="18" charset="0"/>
                <a:ea typeface="Times New Roman" panose="02020603050405020304" pitchFamily="18" charset="0"/>
              </a:rPr>
              <a:t>Senagat-innowasion ösüş strategiýasyny durmuşa geçirmekde </a:t>
            </a:r>
            <a:r>
              <a:rPr lang="hr-HR" sz="1500" dirty="0" smtClean="0">
                <a:latin typeface="Times New Roman" panose="02020603050405020304" pitchFamily="18" charset="0"/>
                <a:ea typeface="Times New Roman" panose="02020603050405020304" pitchFamily="18" charset="0"/>
              </a:rPr>
              <a:t>ykdysadyýetiň </a:t>
            </a:r>
            <a:r>
              <a:rPr lang="hr-HR" sz="1500" dirty="0">
                <a:latin typeface="Times New Roman" panose="02020603050405020304" pitchFamily="18" charset="0"/>
                <a:ea typeface="Times New Roman" panose="02020603050405020304" pitchFamily="18" charset="0"/>
              </a:rPr>
              <a:t>iň işjeň, täzeçillige duýgur, täze ugurlary we </a:t>
            </a:r>
            <a:r>
              <a:rPr lang="hr-HR" sz="1500">
                <a:latin typeface="Times New Roman" panose="02020603050405020304" pitchFamily="18" charset="0"/>
                <a:ea typeface="Times New Roman" panose="02020603050405020304" pitchFamily="18" charset="0"/>
              </a:rPr>
              <a:t>pikirleri </a:t>
            </a:r>
            <a:r>
              <a:rPr lang="hr-HR" sz="1500" smtClean="0">
                <a:latin typeface="Times New Roman" panose="02020603050405020304" pitchFamily="18" charset="0"/>
                <a:ea typeface="Times New Roman" panose="02020603050405020304" pitchFamily="18" charset="0"/>
              </a:rPr>
              <a:t>goldamakda </a:t>
            </a:r>
            <a:r>
              <a:rPr lang="hr-HR" sz="1500" dirty="0">
                <a:latin typeface="Times New Roman" panose="02020603050405020304" pitchFamily="18" charset="0"/>
                <a:ea typeface="Times New Roman" panose="02020603050405020304" pitchFamily="18" charset="0"/>
              </a:rPr>
              <a:t>we olary durmuşa geçirmekde ýokary işjeňlik görkezýän hususy sektor bilen işewürçilik hyzmatdaşlygyny ýola goýmaga we ösdütmäge hem uly ähmiýet berilýär.</a:t>
            </a:r>
            <a:r>
              <a:rPr lang="ru-RU" sz="1400" dirty="0">
                <a:latin typeface="Times New Roman" panose="02020603050405020304" pitchFamily="18" charset="0"/>
                <a:ea typeface="Times New Roman" panose="02020603050405020304" pitchFamily="18" charset="0"/>
              </a:rPr>
              <a:t/>
            </a:r>
            <a:br>
              <a:rPr lang="ru-RU" sz="1400" dirty="0">
                <a:latin typeface="Times New Roman" panose="02020603050405020304" pitchFamily="18" charset="0"/>
                <a:ea typeface="Times New Roman" panose="02020603050405020304" pitchFamily="18" charset="0"/>
              </a:rPr>
            </a:br>
            <a:r>
              <a:rPr lang="hr-HR" sz="14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
            </a:r>
            <a:br>
              <a:rPr lang="ru-RU" sz="1400" dirty="0">
                <a:latin typeface="Times New Roman" panose="02020603050405020304" pitchFamily="18" charset="0"/>
                <a:ea typeface="Times New Roman" panose="02020603050405020304" pitchFamily="18" charset="0"/>
              </a:rPr>
            </a:br>
            <a:r>
              <a:rPr lang="hr-HR" sz="14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
            </a:r>
            <a:br>
              <a:rPr lang="ru-RU" sz="1400" dirty="0">
                <a:latin typeface="Times New Roman" panose="02020603050405020304" pitchFamily="18" charset="0"/>
                <a:ea typeface="Times New Roman" panose="02020603050405020304" pitchFamily="18" charset="0"/>
              </a:rPr>
            </a:br>
            <a:endParaRPr lang="ru-RU" sz="4400" dirty="0"/>
          </a:p>
        </p:txBody>
      </p:sp>
    </p:spTree>
    <p:extLst>
      <p:ext uri="{BB962C8B-B14F-4D97-AF65-F5344CB8AC3E}">
        <p14:creationId xmlns:p14="http://schemas.microsoft.com/office/powerpoint/2010/main" val="27965773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5837" y="133165"/>
            <a:ext cx="10156053" cy="6569476"/>
          </a:xfrm>
        </p:spPr>
        <p:txBody>
          <a:bodyPr>
            <a:normAutofit fontScale="90000"/>
          </a:bodyPr>
          <a:lstStyle/>
          <a:p>
            <a:pPr>
              <a:spcBef>
                <a:spcPts val="1200"/>
              </a:spcBef>
              <a:spcAft>
                <a:spcPts val="300"/>
              </a:spcAft>
            </a:pPr>
            <a:r>
              <a:rPr lang="hr-HR" sz="2200" b="1" kern="1600" spc="-10" dirty="0">
                <a:latin typeface="Times New Roman" panose="02020603050405020304" pitchFamily="18" charset="0"/>
                <a:cs typeface="Arial" panose="020B0604020202020204" pitchFamily="34" charset="0"/>
              </a:rPr>
              <a:t>4.1. Bütindünýä çökgünligi şertlerinde Türkmenistanyň amala aşyrýan umumydöwlet syýasy strategiýasy</a:t>
            </a:r>
            <a:r>
              <a:rPr lang="ru-RU" sz="2200" b="1" kern="1600" spc="-10" dirty="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hr-HR"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Häzirki wagtda Türkmenistanda amala aşyrylýan düýpli ykdysady özgert</a:t>
            </a:r>
            <a:r>
              <a:rPr lang="ru-RU" sz="2200" dirty="0">
                <a:latin typeface="Times New Roman" panose="02020603050405020304" pitchFamily="18" charset="0"/>
                <a:ea typeface="Times New Roman" panose="02020603050405020304" pitchFamily="18" charset="0"/>
              </a:rPr>
              <a:t>-</a:t>
            </a:r>
            <a:r>
              <a:rPr lang="hr-HR" sz="2200" dirty="0">
                <a:latin typeface="Times New Roman" panose="02020603050405020304" pitchFamily="18" charset="0"/>
                <a:ea typeface="Times New Roman" panose="02020603050405020304" pitchFamily="18" charset="0"/>
              </a:rPr>
              <a:t>meleriň täze tapgyry başlandy, ol bütindünýä ykdysady çökgünligiň zähmet we kapital bazaryndaky deňagramlylygy saklamakda bar bolan meseleleri ähli aýdyňlygy bilen ýüze çykardy. Çünki ykdysady çökgünlik çuňňur häsiýetli maliýe çökgünliginden başlandy, ol bolsa, belli bolşy ýaly, maliýe we pul-karz ulgamy bilen iş ýüzünde bar bolan sektoryň arasyndaky düýpli aratapawut görnüşinde ýüze </a:t>
            </a:r>
            <a:r>
              <a:rPr lang="hr-HR" sz="2200" dirty="0" smtClean="0">
                <a:latin typeface="Times New Roman" panose="02020603050405020304" pitchFamily="18" charset="0"/>
                <a:ea typeface="Times New Roman" panose="02020603050405020304" pitchFamily="18" charset="0"/>
              </a:rPr>
              <a:t>çyk</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dy</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Ösüşiň aňrybaş amatly modelini gözlemegimiziň bütindünýä bileleşiginiň ykdysady </a:t>
            </a:r>
            <a:r>
              <a:rPr lang="hr-HR" sz="2200" dirty="0" smtClean="0">
                <a:latin typeface="Times New Roman" panose="02020603050405020304" pitchFamily="18" charset="0"/>
                <a:ea typeface="Times New Roman" panose="02020603050405020304" pitchFamily="18" charset="0"/>
              </a:rPr>
              <a:t>çökgün</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ligiň </a:t>
            </a:r>
            <a:r>
              <a:rPr lang="hr-HR" sz="2200" dirty="0">
                <a:latin typeface="Times New Roman" panose="02020603050405020304" pitchFamily="18" charset="0"/>
                <a:ea typeface="Times New Roman" panose="02020603050405020304" pitchFamily="18" charset="0"/>
              </a:rPr>
              <a:t>ýetiren täsirini ýeňip geçmäge gönükdirýän tagallalary bilen sazlaşmagy biziň gazanan </a:t>
            </a:r>
            <a:r>
              <a:rPr lang="hr-HR" sz="2200" dirty="0" smtClean="0">
                <a:latin typeface="Times New Roman" panose="02020603050405020304" pitchFamily="18" charset="0"/>
                <a:ea typeface="Times New Roman" panose="02020603050405020304" pitchFamily="18" charset="0"/>
              </a:rPr>
              <a:t>utuş</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larymyzyň </a:t>
            </a:r>
            <a:r>
              <a:rPr lang="hr-HR" sz="2200" dirty="0">
                <a:latin typeface="Times New Roman" panose="02020603050405020304" pitchFamily="18" charset="0"/>
                <a:ea typeface="Times New Roman" panose="02020603050405020304" pitchFamily="18" charset="0"/>
              </a:rPr>
              <a:t>ýene-de biri boldy</a:t>
            </a:r>
            <a:r>
              <a:rPr lang="ru-RU" sz="2200" dirty="0">
                <a:latin typeface="Times New Roman" panose="02020603050405020304" pitchFamily="18" charset="0"/>
                <a:ea typeface="Times New Roman" panose="02020603050405020304" pitchFamily="18" charset="0"/>
              </a:rPr>
              <a:t>.</a:t>
            </a:r>
            <a:r>
              <a:rPr lang="hr-HR" sz="2200" dirty="0">
                <a:latin typeface="Times New Roman" panose="02020603050405020304" pitchFamily="18" charset="0"/>
                <a:ea typeface="Times New Roman" panose="02020603050405020304" pitchFamily="18" charset="0"/>
              </a:rPr>
              <a:t> Çökgünlige garşy gönükdirilen çäreleriň esasysy bolsa ýurduň </a:t>
            </a:r>
            <a:r>
              <a:rPr lang="hr-HR" sz="2200" dirty="0" smtClean="0">
                <a:latin typeface="Times New Roman" panose="02020603050405020304" pitchFamily="18" charset="0"/>
                <a:ea typeface="Times New Roman" panose="02020603050405020304" pitchFamily="18" charset="0"/>
              </a:rPr>
              <a:t>ma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liýe </a:t>
            </a:r>
            <a:r>
              <a:rPr lang="hr-HR" sz="2200" dirty="0">
                <a:latin typeface="Times New Roman" panose="02020603050405020304" pitchFamily="18" charset="0"/>
                <a:ea typeface="Times New Roman" panose="02020603050405020304" pitchFamily="18" charset="0"/>
              </a:rPr>
              <a:t>we syýasy </a:t>
            </a:r>
            <a:r>
              <a:rPr lang="hr-HR" sz="2200" dirty="0" smtClean="0">
                <a:latin typeface="Times New Roman" panose="02020603050405020304" pitchFamily="18" charset="0"/>
                <a:ea typeface="Times New Roman" panose="02020603050405020304" pitchFamily="18" charset="0"/>
              </a:rPr>
              <a:t>mümkinçilikleriniň </a:t>
            </a:r>
            <a:r>
              <a:rPr lang="hr-HR" sz="2200" dirty="0">
                <a:latin typeface="Times New Roman" panose="02020603050405020304" pitchFamily="18" charset="0"/>
                <a:ea typeface="Times New Roman" panose="02020603050405020304" pitchFamily="18" charset="0"/>
              </a:rPr>
              <a:t>ählisini dolulygyna peýdalanmagyň, şol sanda gorlaryň topla</a:t>
            </a:r>
            <a:r>
              <a:rPr lang="ru-RU" sz="2200" dirty="0">
                <a:latin typeface="Times New Roman" panose="02020603050405020304" pitchFamily="18" charset="0"/>
                <a:ea typeface="Times New Roman" panose="02020603050405020304" pitchFamily="18" charset="0"/>
              </a:rPr>
              <a:t>-</a:t>
            </a:r>
            <a:r>
              <a:rPr lang="hr-HR" sz="2200" dirty="0">
                <a:latin typeface="Times New Roman" panose="02020603050405020304" pitchFamily="18" charset="0"/>
                <a:ea typeface="Times New Roman" panose="02020603050405020304" pitchFamily="18" charset="0"/>
              </a:rPr>
              <a:t>nyşynyň netijeli guralmagynyň, esasy gorlar we adam resurslaryna </a:t>
            </a:r>
            <a:r>
              <a:rPr lang="hr-HR" sz="2200" dirty="0" smtClean="0">
                <a:latin typeface="Times New Roman" panose="02020603050405020304" pitchFamily="18" charset="0"/>
                <a:ea typeface="Times New Roman" panose="02020603050405020304" pitchFamily="18" charset="0"/>
              </a:rPr>
              <a:t>ugrukdyrylýan </a:t>
            </a:r>
            <a:r>
              <a:rPr lang="hr-HR" sz="2200" dirty="0">
                <a:latin typeface="Times New Roman" panose="02020603050405020304" pitchFamily="18" charset="0"/>
                <a:ea typeface="Times New Roman" panose="02020603050405020304" pitchFamily="18" charset="0"/>
              </a:rPr>
              <a:t>maýa </a:t>
            </a:r>
            <a:r>
              <a:rPr lang="hr-HR" sz="2200" dirty="0" smtClean="0">
                <a:latin typeface="Times New Roman" panose="02020603050405020304" pitchFamily="18" charset="0"/>
                <a:ea typeface="Times New Roman" panose="02020603050405020304" pitchFamily="18" charset="0"/>
              </a:rPr>
              <a:t>goýum</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laryň </a:t>
            </a:r>
            <a:r>
              <a:rPr lang="hr-HR" sz="2200" dirty="0">
                <a:latin typeface="Times New Roman" panose="02020603050405020304" pitchFamily="18" charset="0"/>
                <a:ea typeface="Times New Roman" panose="02020603050405020304" pitchFamily="18" charset="0"/>
              </a:rPr>
              <a:t>ýokary derejede saklanmagynyň döwletimiz </a:t>
            </a:r>
            <a:r>
              <a:rPr lang="hr-HR" sz="2200" dirty="0" smtClean="0">
                <a:latin typeface="Times New Roman" panose="02020603050405020304" pitchFamily="18" charset="0"/>
                <a:ea typeface="Times New Roman" panose="02020603050405020304" pitchFamily="18" charset="0"/>
              </a:rPr>
              <a:t>tarapyndan </a:t>
            </a:r>
            <a:r>
              <a:rPr lang="hr-HR" sz="2200" dirty="0">
                <a:latin typeface="Times New Roman" panose="02020603050405020304" pitchFamily="18" charset="0"/>
                <a:ea typeface="Times New Roman" panose="02020603050405020304" pitchFamily="18" charset="0"/>
              </a:rPr>
              <a:t>durnukly kadalaşdyrylmagy bilen bagly boldy.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Häzirki döwürde dünýä ykdysadyýetinde we ýurduň öz içinde bolup geçýän hadysalary içgin öwrenmek, derňemek we geljekki ösüşleriň deslapky </a:t>
            </a:r>
            <a:r>
              <a:rPr lang="hr-HR" sz="2200" dirty="0" smtClean="0">
                <a:latin typeface="Times New Roman" panose="02020603050405020304" pitchFamily="18" charset="0"/>
                <a:ea typeface="Times New Roman" panose="02020603050405020304" pitchFamily="18" charset="0"/>
              </a:rPr>
              <a:t>ýollaryny </a:t>
            </a:r>
            <a:r>
              <a:rPr lang="hr-HR" sz="2200" dirty="0">
                <a:latin typeface="Times New Roman" panose="02020603050405020304" pitchFamily="18" charset="0"/>
                <a:ea typeface="Times New Roman" panose="02020603050405020304" pitchFamily="18" charset="0"/>
              </a:rPr>
              <a:t>anyklamak boýunça düýpli iş </a:t>
            </a:r>
            <a:r>
              <a:rPr lang="hr-HR" sz="2200" dirty="0" smtClean="0">
                <a:latin typeface="Times New Roman" panose="02020603050405020304" pitchFamily="18" charset="0"/>
                <a:ea typeface="Times New Roman" panose="02020603050405020304" pitchFamily="18" charset="0"/>
              </a:rPr>
              <a:t>ge</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çirilýär</a:t>
            </a:r>
            <a:r>
              <a:rPr lang="hr-HR" sz="2200" dirty="0">
                <a:latin typeface="Times New Roman" panose="02020603050405020304" pitchFamily="18" charset="0"/>
                <a:ea typeface="Times New Roman" panose="02020603050405020304" pitchFamily="18" charset="0"/>
              </a:rPr>
              <a:t>. Ýurdumyzyň ykdysadyýetiniň iri pudaklary bolan nebit we gaz çykarýan, nebiti gaýtadan işleýän, dokma we pagta arassalaýjy senagatlarynda maliýe-ykdysady ýagdaýlary yzygiderli </a:t>
            </a:r>
            <a:r>
              <a:rPr lang="hr-HR" sz="2200" dirty="0" smtClean="0">
                <a:latin typeface="Times New Roman" panose="02020603050405020304" pitchFamily="18" charset="0"/>
                <a:ea typeface="Times New Roman" panose="02020603050405020304" pitchFamily="18" charset="0"/>
              </a:rPr>
              <a:t>der</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ňemek </a:t>
            </a:r>
            <a:r>
              <a:rPr lang="hr-HR" sz="2200" dirty="0">
                <a:latin typeface="Times New Roman" panose="02020603050405020304" pitchFamily="18" charset="0"/>
                <a:ea typeface="Times New Roman" panose="02020603050405020304" pitchFamily="18" charset="0"/>
              </a:rPr>
              <a:t>işi ýola goýuldy.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664201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3493" y="624110"/>
            <a:ext cx="9986530" cy="6233890"/>
          </a:xfrm>
        </p:spPr>
        <p:txBody>
          <a:bodyPr>
            <a:normAutofit fontScale="90000"/>
          </a:bodyPr>
          <a:lstStyle/>
          <a:p>
            <a:pPr>
              <a:spcAft>
                <a:spcPts val="0"/>
              </a:spcAft>
            </a:pPr>
            <a:r>
              <a:rPr lang="hr-HR" sz="2700" dirty="0">
                <a:latin typeface="Times New Roman" panose="02020603050405020304" pitchFamily="18" charset="0"/>
                <a:ea typeface="Times New Roman" panose="02020603050405020304" pitchFamily="18" charset="0"/>
              </a:rPr>
              <a:t>Türkmenistany durnukly we yzygiderli ösdürmek boýunça çökgünlige garşy çäreleri, maslahatlary we teklipleri taýýarlamak boýunça Komissiýa döredildi. Ykdysady çökgünligiň dowamynda düzümine ýurdumyzyň ykdysady </a:t>
            </a:r>
            <a:r>
              <a:rPr lang="hr-HR" sz="2700" dirty="0" smtClean="0">
                <a:latin typeface="Times New Roman" panose="02020603050405020304" pitchFamily="18" charset="0"/>
                <a:ea typeface="Times New Roman" panose="02020603050405020304" pitchFamily="18" charset="0"/>
              </a:rPr>
              <a:t>toplumy</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na </a:t>
            </a:r>
            <a:r>
              <a:rPr lang="hr-HR" sz="2700" dirty="0">
                <a:latin typeface="Times New Roman" panose="02020603050405020304" pitchFamily="18" charset="0"/>
                <a:ea typeface="Times New Roman" panose="02020603050405020304" pitchFamily="18" charset="0"/>
              </a:rPr>
              <a:t>degişli ministrlikleriň we pudak edaralarynyň, ýangyç-energetika </a:t>
            </a:r>
            <a:r>
              <a:rPr lang="hr-HR" sz="2700" dirty="0" smtClean="0">
                <a:latin typeface="Times New Roman" panose="02020603050405020304" pitchFamily="18" charset="0"/>
                <a:ea typeface="Times New Roman" panose="02020603050405020304" pitchFamily="18" charset="0"/>
              </a:rPr>
              <a:t>toplumy</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nyň </a:t>
            </a:r>
            <a:r>
              <a:rPr lang="hr-HR" sz="2700" dirty="0">
                <a:latin typeface="Times New Roman" panose="02020603050405020304" pitchFamily="18" charset="0"/>
                <a:ea typeface="Times New Roman" panose="02020603050405020304" pitchFamily="18" charset="0"/>
              </a:rPr>
              <a:t>we ykdysadyýetiň aýry-aýry pudaklarynyň öňdebaryjy hünärmenleri </a:t>
            </a:r>
            <a:r>
              <a:rPr lang="hr-HR" sz="2700" dirty="0" smtClean="0">
                <a:latin typeface="Times New Roman" panose="02020603050405020304" pitchFamily="18" charset="0"/>
                <a:ea typeface="Times New Roman" panose="02020603050405020304" pitchFamily="18" charset="0"/>
              </a:rPr>
              <a:t>girizil</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en </a:t>
            </a:r>
            <a:r>
              <a:rPr lang="hr-HR" sz="2700" dirty="0">
                <a:latin typeface="Times New Roman" panose="02020603050405020304" pitchFamily="18" charset="0"/>
                <a:ea typeface="Times New Roman" panose="02020603050405020304" pitchFamily="18" charset="0"/>
              </a:rPr>
              <a:t>Kommisiýa hemişelik esasda işleýär; iş toparynyň düzüminde </a:t>
            </a:r>
            <a:r>
              <a:rPr lang="hr-HR" sz="2700" dirty="0" smtClean="0">
                <a:latin typeface="Times New Roman" panose="02020603050405020304" pitchFamily="18" charset="0"/>
                <a:ea typeface="Times New Roman" panose="02020603050405020304" pitchFamily="18" charset="0"/>
              </a:rPr>
              <a:t>çökgünligiň milli </a:t>
            </a:r>
            <a:r>
              <a:rPr lang="hr-HR" sz="2700" dirty="0">
                <a:latin typeface="Times New Roman" panose="02020603050405020304" pitchFamily="18" charset="0"/>
                <a:ea typeface="Times New Roman" panose="02020603050405020304" pitchFamily="18" charset="0"/>
              </a:rPr>
              <a:t>ykdysadyýetimize ýetirip biljek zyýanly täsirini ýumşatmaga gönükdirilen öňüni alyş çäreleri boýunça anyk teklipleri işläp taýýarlaýan işçi toparlar </a:t>
            </a:r>
            <a:r>
              <a:rPr lang="hr-HR" sz="2700" dirty="0" smtClean="0">
                <a:latin typeface="Times New Roman" panose="02020603050405020304" pitchFamily="18" charset="0"/>
                <a:ea typeface="Times New Roman" panose="02020603050405020304" pitchFamily="18" charset="0"/>
              </a:rPr>
              <a:t>he</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reket </a:t>
            </a:r>
            <a:r>
              <a:rPr lang="hr-HR" sz="2700" dirty="0">
                <a:latin typeface="Times New Roman" panose="02020603050405020304" pitchFamily="18" charset="0"/>
                <a:ea typeface="Times New Roman" panose="02020603050405020304" pitchFamily="18" charset="0"/>
              </a:rPr>
              <a:t>edýär.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Birlşen Milletler Guramasynyň Ykdysady we sosial aragatnaşyklar departa</a:t>
            </a:r>
            <a:r>
              <a:rPr lang="ru-RU" sz="2700" dirty="0">
                <a:latin typeface="Times New Roman" panose="02020603050405020304" pitchFamily="18" charset="0"/>
                <a:ea typeface="Times New Roman" panose="02020603050405020304" pitchFamily="18" charset="0"/>
              </a:rPr>
              <a:t>-</a:t>
            </a:r>
            <a:r>
              <a:rPr lang="hr-HR" sz="2700" dirty="0">
                <a:latin typeface="Times New Roman" panose="02020603050405020304" pitchFamily="18" charset="0"/>
                <a:ea typeface="Times New Roman" panose="02020603050405020304" pitchFamily="18" charset="0"/>
              </a:rPr>
              <a:t>menti bilen ýakyn hyzmatdaşlygy saklamak bilen, Türkmenistanyň Ykdysady</a:t>
            </a:r>
            <a:r>
              <a:rPr lang="ru-RU" sz="2700" dirty="0">
                <a:latin typeface="Times New Roman" panose="02020603050405020304" pitchFamily="18" charset="0"/>
                <a:ea typeface="Times New Roman" panose="02020603050405020304" pitchFamily="18" charset="0"/>
              </a:rPr>
              <a:t>-</a:t>
            </a:r>
            <a:r>
              <a:rPr lang="hr-HR" sz="2700" dirty="0">
                <a:latin typeface="Times New Roman" panose="02020603050405020304" pitchFamily="18" charset="0"/>
                <a:ea typeface="Times New Roman" panose="02020603050405020304" pitchFamily="18" charset="0"/>
              </a:rPr>
              <a:t>ýet we ösüş ministrligi Komissiýanyň we ösüş ministrligi Komissiýanyň we işçi toparlaryň işini utgaşdyrýar we bu işe usuly taýdan ýolbaşçylyk edýär.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66160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3795" y="260126"/>
            <a:ext cx="10483680" cy="6597874"/>
          </a:xfrm>
        </p:spPr>
        <p:txBody>
          <a:bodyPr>
            <a:normAutofit fontScale="90000"/>
          </a:bodyPr>
          <a:lstStyle/>
          <a:p>
            <a:pPr>
              <a:spcBef>
                <a:spcPts val="1200"/>
              </a:spcBef>
              <a:spcAft>
                <a:spcPts val="0"/>
              </a:spcAft>
            </a:pP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Komissiýanyň </a:t>
            </a:r>
            <a:r>
              <a:rPr lang="hr-HR" sz="1600" dirty="0">
                <a:latin typeface="Times New Roman" panose="02020603050405020304" pitchFamily="18" charset="0"/>
                <a:ea typeface="Times New Roman" panose="02020603050405020304" pitchFamily="18" charset="0"/>
              </a:rPr>
              <a:t>işi esasy ugurlaryň dördüsi boýunça amala aşyrylýar:</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makroykdysady </a:t>
            </a:r>
            <a:r>
              <a:rPr lang="hr-HR" sz="1600" dirty="0">
                <a:latin typeface="Times New Roman" panose="02020603050405020304" pitchFamily="18" charset="0"/>
                <a:ea typeface="Times New Roman" panose="02020603050405020304" pitchFamily="18" charset="0"/>
              </a:rPr>
              <a:t>deňagramlylygy saklamak we daşary ykdysady </a:t>
            </a:r>
            <a:r>
              <a:rPr lang="hr-HR" sz="1600" dirty="0" smtClean="0">
                <a:latin typeface="Times New Roman" panose="02020603050405020304" pitchFamily="18" charset="0"/>
                <a:ea typeface="Times New Roman" panose="02020603050405020304" pitchFamily="18" charset="0"/>
              </a:rPr>
              <a:t>gatnaşyklary </a:t>
            </a:r>
            <a:r>
              <a:rPr lang="hr-HR" sz="1600" dirty="0">
                <a:latin typeface="Times New Roman" panose="02020603050405020304" pitchFamily="18" charset="0"/>
                <a:ea typeface="Times New Roman" panose="02020603050405020304" pitchFamily="18" charset="0"/>
              </a:rPr>
              <a:t>goldamak, maýa goýumlarynyň netijeliligi;</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nagt </a:t>
            </a:r>
            <a:r>
              <a:rPr lang="hr-HR" sz="1600" dirty="0">
                <a:latin typeface="Times New Roman" panose="02020603050405020304" pitchFamily="18" charset="0"/>
                <a:ea typeface="Times New Roman" panose="02020603050405020304" pitchFamily="18" charset="0"/>
              </a:rPr>
              <a:t>görnüşde bar bolan we fiskal ulgamlaryň durnuklylygyny saklamak we hususy telekeçiligi goldamak;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çökgünligiň </a:t>
            </a:r>
            <a:r>
              <a:rPr lang="hr-HR" sz="1600" dirty="0">
                <a:latin typeface="Times New Roman" panose="02020603050405020304" pitchFamily="18" charset="0"/>
                <a:ea typeface="Times New Roman" panose="02020603050405020304" pitchFamily="18" charset="0"/>
              </a:rPr>
              <a:t>ýangyç-energetika, himiýa milli ykdysadyýetiň beýleki </a:t>
            </a:r>
            <a:r>
              <a:rPr lang="hr-HR" sz="1600" dirty="0" smtClean="0">
                <a:latin typeface="Times New Roman" panose="02020603050405020304" pitchFamily="18" charset="0"/>
                <a:ea typeface="Times New Roman" panose="02020603050405020304" pitchFamily="18" charset="0"/>
              </a:rPr>
              <a:t>binýatlaýyn </a:t>
            </a:r>
            <a:r>
              <a:rPr lang="hr-HR" sz="1600" dirty="0">
                <a:latin typeface="Times New Roman" panose="02020603050405020304" pitchFamily="18" charset="0"/>
                <a:ea typeface="Times New Roman" panose="02020603050405020304" pitchFamily="18" charset="0"/>
              </a:rPr>
              <a:t>pudaklaryna ýetirýän zyýanly täsirini mümkin boldugyça </a:t>
            </a:r>
            <a:r>
              <a:rPr lang="hr-HR" sz="1600" dirty="0" smtClean="0">
                <a:latin typeface="Times New Roman" panose="02020603050405020304" pitchFamily="18" charset="0"/>
                <a:ea typeface="Times New Roman" panose="02020603050405020304" pitchFamily="18" charset="0"/>
              </a:rPr>
              <a:t>azaltmak</a:t>
            </a:r>
            <a:r>
              <a:rPr lang="hr-HR" sz="1600" dirty="0">
                <a:latin typeface="Times New Roman" panose="02020603050405020304" pitchFamily="18" charset="0"/>
                <a:ea typeface="Times New Roman" panose="02020603050405020304" pitchFamily="18" charset="0"/>
              </a:rPr>
              <a:t>;</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ilaty </a:t>
            </a:r>
            <a:r>
              <a:rPr lang="hr-HR" sz="1600" dirty="0">
                <a:latin typeface="Times New Roman" panose="02020603050405020304" pitchFamily="18" charset="0"/>
                <a:ea typeface="Times New Roman" panose="02020603050405020304" pitchFamily="18" charset="0"/>
              </a:rPr>
              <a:t>durmuş taýdan goldamak we ýurduň sarp ediş bazarynda </a:t>
            </a:r>
            <a:r>
              <a:rPr lang="hr-HR" sz="1600" dirty="0" smtClean="0">
                <a:latin typeface="Times New Roman" panose="02020603050405020304" pitchFamily="18" charset="0"/>
                <a:ea typeface="Times New Roman" panose="02020603050405020304" pitchFamily="18" charset="0"/>
              </a:rPr>
              <a:t>durnuklylygy </a:t>
            </a:r>
            <a:r>
              <a:rPr lang="hr-HR" sz="1600" dirty="0">
                <a:latin typeface="Times New Roman" panose="02020603050405020304" pitchFamily="18" charset="0"/>
                <a:ea typeface="Times New Roman" panose="02020603050405020304" pitchFamily="18" charset="0"/>
              </a:rPr>
              <a:t>saklamak.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Komissiýa </a:t>
            </a:r>
            <a:r>
              <a:rPr lang="hr-HR" sz="1600" dirty="0">
                <a:latin typeface="Times New Roman" panose="02020603050405020304" pitchFamily="18" charset="0"/>
                <a:ea typeface="Times New Roman" panose="02020603050405020304" pitchFamily="18" charset="0"/>
              </a:rPr>
              <a:t>tarapyndan „Çökgünlik döwründe Türkmenistanyň durmuş-ykdysady ösüşini kadalaşdyrmak boýunça çäreleriň meýilnamasy“ </a:t>
            </a:r>
            <a:r>
              <a:rPr lang="hr-HR" sz="1600" dirty="0" smtClean="0">
                <a:latin typeface="Times New Roman" panose="02020603050405020304" pitchFamily="18" charset="0"/>
                <a:ea typeface="Times New Roman" panose="02020603050405020304" pitchFamily="18" charset="0"/>
              </a:rPr>
              <a:t>taý</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ýarlamak</a:t>
            </a:r>
            <a:r>
              <a:rPr lang="hr-HR" sz="1600" dirty="0">
                <a:latin typeface="Times New Roman" panose="02020603050405020304" pitchFamily="18" charset="0"/>
                <a:ea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Çökgünlige </a:t>
            </a:r>
            <a:r>
              <a:rPr lang="hr-HR" sz="1600" dirty="0">
                <a:latin typeface="Times New Roman" panose="02020603050405020304" pitchFamily="18" charset="0"/>
                <a:ea typeface="Times New Roman" panose="02020603050405020304" pitchFamily="18" charset="0"/>
              </a:rPr>
              <a:t>garşy gönükdirilen maksatnamanyň has netijeli bolmagy üçin, ony amala aşyrmaga niýetlenen mehanizmleri işläp taýýarlamakda </a:t>
            </a:r>
            <a:r>
              <a:rPr lang="hr-HR" sz="1600" dirty="0" smtClean="0">
                <a:latin typeface="Times New Roman" panose="02020603050405020304" pitchFamily="18" charset="0"/>
                <a:ea typeface="Times New Roman" panose="02020603050405020304" pitchFamily="18" charset="0"/>
              </a:rPr>
              <a:t>ykdysady </a:t>
            </a:r>
            <a:r>
              <a:rPr lang="hr-HR" sz="1600" dirty="0">
                <a:latin typeface="Times New Roman" panose="02020603050405020304" pitchFamily="18" charset="0"/>
                <a:ea typeface="Times New Roman" panose="02020603050405020304" pitchFamily="18" charset="0"/>
              </a:rPr>
              <a:t>sektorlaryň işini kadalaşdyrmak zerurlygy nazara alyndy. Özüniň häsiýeti has takyklaşdyrylan çäreler şu esasy ugurlar boýunça </a:t>
            </a:r>
            <a:r>
              <a:rPr lang="hr-HR" sz="1600" dirty="0" smtClean="0">
                <a:latin typeface="Times New Roman" panose="02020603050405020304" pitchFamily="18" charset="0"/>
                <a:ea typeface="Times New Roman" panose="02020603050405020304" pitchFamily="18" charset="0"/>
              </a:rPr>
              <a:t>bö</a:t>
            </a:r>
            <a:r>
              <a:rPr lang="ru-RU" sz="1600" dirty="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lünýär</a:t>
            </a:r>
            <a:r>
              <a:rPr lang="hr-HR" sz="1600" dirty="0">
                <a:latin typeface="Times New Roman" panose="02020603050405020304" pitchFamily="18" charset="0"/>
                <a:ea typeface="Times New Roman" panose="02020603050405020304" pitchFamily="18" charset="0"/>
              </a:rPr>
              <a:t>:</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çökgünlik </a:t>
            </a:r>
            <a:r>
              <a:rPr lang="hr-HR" sz="1600" dirty="0">
                <a:latin typeface="Times New Roman" panose="02020603050405020304" pitchFamily="18" charset="0"/>
                <a:ea typeface="Times New Roman" panose="02020603050405020304" pitchFamily="18" charset="0"/>
              </a:rPr>
              <a:t>şertlerindäki makroykdysady syýasat;</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durmuş </a:t>
            </a:r>
            <a:r>
              <a:rPr lang="hr-HR" sz="1600" dirty="0">
                <a:latin typeface="Times New Roman" panose="02020603050405020304" pitchFamily="18" charset="0"/>
                <a:ea typeface="Times New Roman" panose="02020603050405020304" pitchFamily="18" charset="0"/>
              </a:rPr>
              <a:t>syýasaty – milli ykdysadyýetiň durnukly bolmagynyň binýady;</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pul-karz </a:t>
            </a:r>
            <a:r>
              <a:rPr lang="hr-HR" sz="1600" dirty="0">
                <a:latin typeface="Times New Roman" panose="02020603050405020304" pitchFamily="18" charset="0"/>
                <a:ea typeface="Times New Roman" panose="02020603050405020304" pitchFamily="18" charset="0"/>
              </a:rPr>
              <a:t>ulgamy, onuň durnuklylygy we üpjünçiligi;</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kadalaşdyrmak </a:t>
            </a:r>
            <a:r>
              <a:rPr lang="hr-HR" sz="1600" dirty="0">
                <a:latin typeface="Times New Roman" panose="02020603050405020304" pitchFamily="18" charset="0"/>
                <a:ea typeface="Times New Roman" panose="02020603050405020304" pitchFamily="18" charset="0"/>
              </a:rPr>
              <a:t>işiniň salgyt-býujet gurallary;</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durnukly </a:t>
            </a:r>
            <a:r>
              <a:rPr lang="hr-HR" sz="1600" dirty="0">
                <a:latin typeface="Times New Roman" panose="02020603050405020304" pitchFamily="18" charset="0"/>
                <a:ea typeface="Times New Roman" panose="02020603050405020304" pitchFamily="18" charset="0"/>
              </a:rPr>
              <a:t>maýa goýum işjeňligini saklamak;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gurluşyk </a:t>
            </a:r>
            <a:r>
              <a:rPr lang="hr-HR" sz="1600" dirty="0">
                <a:latin typeface="Times New Roman" panose="02020603050405020304" pitchFamily="18" charset="0"/>
                <a:ea typeface="Times New Roman" panose="02020603050405020304" pitchFamily="18" charset="0"/>
              </a:rPr>
              <a:t>ulgamyny yzygiderli kämilleşdirmek;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dokma </a:t>
            </a:r>
            <a:r>
              <a:rPr lang="hr-HR" sz="1600" dirty="0">
                <a:latin typeface="Times New Roman" panose="02020603050405020304" pitchFamily="18" charset="0"/>
                <a:ea typeface="Times New Roman" panose="02020603050405020304" pitchFamily="18" charset="0"/>
              </a:rPr>
              <a:t>toplumynyň ösmegine ýardam bermek;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agrosenagat </a:t>
            </a:r>
            <a:r>
              <a:rPr lang="hr-HR" sz="1600" dirty="0">
                <a:latin typeface="Times New Roman" panose="02020603050405020304" pitchFamily="18" charset="0"/>
                <a:ea typeface="Times New Roman" panose="02020603050405020304" pitchFamily="18" charset="0"/>
              </a:rPr>
              <a:t>toplumy;</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hususy </a:t>
            </a:r>
            <a:r>
              <a:rPr lang="hr-HR" sz="1600" dirty="0">
                <a:latin typeface="Times New Roman" panose="02020603050405020304" pitchFamily="18" charset="0"/>
                <a:ea typeface="Times New Roman" panose="02020603050405020304" pitchFamily="18" charset="0"/>
              </a:rPr>
              <a:t>sektory goldamagyň mehanizmleri;</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tk-TM" sz="1600" dirty="0" smtClean="0">
                <a:latin typeface="Times New Roman" panose="02020603050405020304" pitchFamily="18" charset="0"/>
                <a:ea typeface="Times New Roman" panose="02020603050405020304" pitchFamily="18" charset="0"/>
              </a:rPr>
              <a:t>i</a:t>
            </a:r>
            <a:r>
              <a:rPr lang="hr-HR" sz="1600" dirty="0" smtClean="0">
                <a:latin typeface="Times New Roman" panose="02020603050405020304" pitchFamily="18" charset="0"/>
                <a:ea typeface="Times New Roman" panose="02020603050405020304" pitchFamily="18" charset="0"/>
              </a:rPr>
              <a:t>çerki </a:t>
            </a:r>
            <a:r>
              <a:rPr lang="hr-HR" sz="1600" dirty="0">
                <a:latin typeface="Times New Roman" panose="02020603050405020304" pitchFamily="18" charset="0"/>
                <a:ea typeface="Times New Roman" panose="02020603050405020304" pitchFamily="18" charset="0"/>
              </a:rPr>
              <a:t>söwdanyň durnukly ösmegi;</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milli </a:t>
            </a:r>
            <a:r>
              <a:rPr lang="hr-HR" sz="1600" dirty="0">
                <a:latin typeface="Times New Roman" panose="02020603050405020304" pitchFamily="18" charset="0"/>
                <a:ea typeface="Times New Roman" panose="02020603050405020304" pitchFamily="18" charset="0"/>
              </a:rPr>
              <a:t>ykdysadyýeti diwersifikasiýalaşdyrmagyň ileri tutulýan ugurlary;</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ýangyç </a:t>
            </a:r>
            <a:r>
              <a:rPr lang="hr-HR" sz="1600" dirty="0">
                <a:latin typeface="Times New Roman" panose="02020603050405020304" pitchFamily="18" charset="0"/>
                <a:ea typeface="Times New Roman" panose="02020603050405020304" pitchFamily="18" charset="0"/>
              </a:rPr>
              <a:t>energetika, agrosenagat, gurluşyk toplumlarynyň gaýtadan işleýän önümçilik gorlaryny giňeltmek, hyzmatlar ulgamyny ösdürmeklik, durmuş maksatly pudaklaryň (dokma, oba hojalyk) durnukly ösmegini goldamak;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ru-RU" sz="16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hususy </a:t>
            </a:r>
            <a:r>
              <a:rPr lang="hr-HR" sz="1600" dirty="0">
                <a:latin typeface="Times New Roman" panose="02020603050405020304" pitchFamily="18" charset="0"/>
                <a:ea typeface="Times New Roman" panose="02020603050405020304" pitchFamily="18" charset="0"/>
              </a:rPr>
              <a:t>sektoryň yzygiderli ösmegini hemmetaraplaýyn goldamak, oňa berilýän karz ýeňillikleriniň sanawyny artdyrmak, bazar </a:t>
            </a:r>
            <a:r>
              <a:rPr lang="hr-HR" sz="1600" dirty="0" smtClean="0">
                <a:latin typeface="Times New Roman" panose="02020603050405020304" pitchFamily="18" charset="0"/>
                <a:ea typeface="Times New Roman" panose="02020603050405020304" pitchFamily="18" charset="0"/>
              </a:rPr>
              <a:t>infrastruktu</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rasyny </a:t>
            </a:r>
            <a:r>
              <a:rPr lang="hr-HR" sz="1600" dirty="0">
                <a:latin typeface="Times New Roman" panose="02020603050405020304" pitchFamily="18" charset="0"/>
                <a:ea typeface="Times New Roman" panose="02020603050405020304" pitchFamily="18" charset="0"/>
              </a:rPr>
              <a:t>ösdürmek, buýurmalaryň we maglumatlaryň elýeterli bolmagyny üpjün etmek, hyzmatlar ulgamynyň we dürli önümçilikleriň ösmegini goldamak, puluň hümmetiniň pese düşmeginiň öňüni almakda içerki söwdanyň durnukly ösüşiniň berýän oňaýly mümkinçiliklerini netijeli </a:t>
            </a:r>
            <a:r>
              <a:rPr lang="hr-HR" sz="1600" dirty="0" smtClean="0">
                <a:latin typeface="Times New Roman" panose="02020603050405020304" pitchFamily="18" charset="0"/>
                <a:ea typeface="Times New Roman" panose="02020603050405020304" pitchFamily="18" charset="0"/>
              </a:rPr>
              <a:t>peý</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dalanmak</a:t>
            </a:r>
            <a:r>
              <a:rPr lang="hr-HR" sz="1600" dirty="0">
                <a:latin typeface="Times New Roman" panose="02020603050405020304" pitchFamily="18" charset="0"/>
                <a:ea typeface="Times New Roman" panose="02020603050405020304" pitchFamily="18" charset="0"/>
              </a:rPr>
              <a:t>, içerki sarp ediş bazarynda bahalaryň durnukly bolmagyny gazanmak;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77312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4412" y="854930"/>
            <a:ext cx="9906631" cy="4018912"/>
          </a:xfrm>
        </p:spPr>
        <p:txBody>
          <a:bodyPr>
            <a:normAutofit/>
          </a:bodyPr>
          <a:lstStyle/>
          <a:p>
            <a:pPr>
              <a:spcBef>
                <a:spcPts val="1200"/>
              </a:spcBef>
              <a:spcAft>
                <a:spcPts val="0"/>
              </a:spcAft>
            </a:pPr>
            <a:r>
              <a:rPr lang="hr-HR" sz="2800" dirty="0">
                <a:latin typeface="Times New Roman" panose="02020603050405020304" pitchFamily="18" charset="0"/>
                <a:ea typeface="Times New Roman" panose="02020603050405020304" pitchFamily="18" charset="0"/>
              </a:rPr>
              <a:t>Türkmenistanyň Hökümeti bu şertleriň ählisini nazara almaga </a:t>
            </a:r>
            <a:r>
              <a:rPr lang="hr-HR" sz="2800" dirty="0" smtClean="0">
                <a:latin typeface="Times New Roman" panose="02020603050405020304" pitchFamily="18" charset="0"/>
                <a:ea typeface="Times New Roman" panose="02020603050405020304" pitchFamily="18" charset="0"/>
              </a:rPr>
              <a:t>ça</a:t>
            </a:r>
            <a:r>
              <a:rPr lang="ru-RU" sz="2800" dirty="0" smtClean="0">
                <a:latin typeface="Times New Roman" panose="02020603050405020304" pitchFamily="18" charset="0"/>
                <a:ea typeface="Times New Roman" panose="02020603050405020304" pitchFamily="18" charset="0"/>
              </a:rPr>
              <a:t>-</a:t>
            </a:r>
            <a:r>
              <a:rPr lang="hr-HR" sz="2800" dirty="0" smtClean="0">
                <a:latin typeface="Times New Roman" panose="02020603050405020304" pitchFamily="18" charset="0"/>
                <a:ea typeface="Times New Roman" panose="02020603050405020304" pitchFamily="18" charset="0"/>
              </a:rPr>
              <a:t>lyşýar </a:t>
            </a:r>
            <a:r>
              <a:rPr lang="hr-HR" sz="2800" dirty="0">
                <a:latin typeface="Times New Roman" panose="02020603050405020304" pitchFamily="18" charset="0"/>
                <a:ea typeface="Times New Roman" panose="02020603050405020304" pitchFamily="18" charset="0"/>
              </a:rPr>
              <a:t>we çökgünlige garşy gönükdirilen çäreleriň meýilnamasyny işläp taýýarlamakda şol çäreleri dolulygyna berjaý etmek üçin zerur </a:t>
            </a:r>
            <a:r>
              <a:rPr lang="hr-HR" sz="2800" dirty="0" smtClean="0">
                <a:latin typeface="Times New Roman" panose="02020603050405020304" pitchFamily="18" charset="0"/>
                <a:ea typeface="Times New Roman" panose="02020603050405020304" pitchFamily="18" charset="0"/>
              </a:rPr>
              <a:t>bolan </a:t>
            </a:r>
            <a:r>
              <a:rPr lang="hr-HR" sz="2800" dirty="0">
                <a:latin typeface="Times New Roman" panose="02020603050405020304" pitchFamily="18" charset="0"/>
                <a:ea typeface="Times New Roman" panose="02020603050405020304" pitchFamily="18" charset="0"/>
              </a:rPr>
              <a:t>pul serişdeleriniň toplanan möçberini saklamak </a:t>
            </a:r>
            <a:r>
              <a:rPr lang="hr-HR" sz="2800" dirty="0" smtClean="0">
                <a:latin typeface="Times New Roman" panose="02020603050405020304" pitchFamily="18" charset="0"/>
                <a:ea typeface="Times New Roman" panose="02020603050405020304" pitchFamily="18" charset="0"/>
              </a:rPr>
              <a:t>zerurlygyn</a:t>
            </a:r>
            <a:r>
              <a:rPr lang="ru-RU" sz="2800" dirty="0" smtClean="0">
                <a:latin typeface="Times New Roman" panose="02020603050405020304" pitchFamily="18" charset="0"/>
                <a:ea typeface="Times New Roman" panose="02020603050405020304" pitchFamily="18" charset="0"/>
              </a:rPr>
              <a:t>-</a:t>
            </a:r>
            <a:r>
              <a:rPr lang="hr-HR" sz="2800" dirty="0" smtClean="0">
                <a:latin typeface="Times New Roman" panose="02020603050405020304" pitchFamily="18" charset="0"/>
                <a:ea typeface="Times New Roman" panose="02020603050405020304" pitchFamily="18" charset="0"/>
              </a:rPr>
              <a:t>dan </a:t>
            </a:r>
            <a:r>
              <a:rPr lang="hr-HR" sz="2800" dirty="0">
                <a:latin typeface="Times New Roman" panose="02020603050405020304" pitchFamily="18" charset="0"/>
                <a:ea typeface="Times New Roman" panose="02020603050405020304" pitchFamily="18" charset="0"/>
              </a:rPr>
              <a:t>ugur almak bilen, bu meselede ýurdumyzy ykdysady taýdan </a:t>
            </a:r>
            <a:r>
              <a:rPr lang="hr-HR" sz="2800" dirty="0" smtClean="0">
                <a:latin typeface="Times New Roman" panose="02020603050405020304" pitchFamily="18" charset="0"/>
                <a:ea typeface="Times New Roman" panose="02020603050405020304" pitchFamily="18" charset="0"/>
              </a:rPr>
              <a:t>uzakmöhletleýin </a:t>
            </a:r>
            <a:r>
              <a:rPr lang="hr-HR" sz="2800" dirty="0">
                <a:latin typeface="Times New Roman" panose="02020603050405020304" pitchFamily="18" charset="0"/>
                <a:ea typeface="Times New Roman" panose="02020603050405020304" pitchFamily="18" charset="0"/>
              </a:rPr>
              <a:t>ösdürmegiň hajatlaryny hem ünsden düşürenok.</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hr-HR" sz="2800" b="1" kern="1600" spc="-10" dirty="0">
                <a:latin typeface="Times New Roman" panose="02020603050405020304" pitchFamily="18" charset="0"/>
                <a:cs typeface="Arial" panose="020B0604020202020204" pitchFamily="34" charset="0"/>
              </a:rPr>
              <a:t> </a:t>
            </a:r>
            <a:r>
              <a:rPr lang="ru-RU" sz="2800" b="1" kern="1600" dirty="0">
                <a:latin typeface="Arial" panose="020B0604020202020204" pitchFamily="34" charset="0"/>
              </a:rPr>
              <a:t/>
            </a:r>
            <a:br>
              <a:rPr lang="ru-RU" sz="2800" b="1" kern="1600" dirty="0">
                <a:latin typeface="Arial" panose="020B0604020202020204" pitchFamily="34" charset="0"/>
              </a:rPr>
            </a:br>
            <a:endParaRPr lang="ru-RU" sz="2800" dirty="0"/>
          </a:p>
        </p:txBody>
      </p:sp>
    </p:spTree>
    <p:extLst>
      <p:ext uri="{BB962C8B-B14F-4D97-AF65-F5344CB8AC3E}">
        <p14:creationId xmlns:p14="http://schemas.microsoft.com/office/powerpoint/2010/main" val="3079894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0843" y="624109"/>
            <a:ext cx="9959897" cy="6060776"/>
          </a:xfrm>
        </p:spPr>
        <p:txBody>
          <a:bodyPr>
            <a:normAutofit fontScale="90000"/>
          </a:bodyPr>
          <a:lstStyle/>
          <a:p>
            <a:pPr>
              <a:spcBef>
                <a:spcPts val="1200"/>
              </a:spcBef>
              <a:spcAft>
                <a:spcPts val="300"/>
              </a:spcAft>
            </a:pPr>
            <a:r>
              <a:rPr lang="tk-TM" sz="2700" b="1" kern="1600" spc="-10" dirty="0" smtClean="0">
                <a:latin typeface="Times New Roman" panose="02020603050405020304" pitchFamily="18" charset="0"/>
                <a:cs typeface="Arial" panose="020B0604020202020204" pitchFamily="34" charset="0"/>
              </a:rPr>
              <a:t>                         </a:t>
            </a:r>
            <a:r>
              <a:rPr lang="hr-HR" sz="2700" b="1" kern="1600" spc="-10" dirty="0" smtClean="0">
                <a:latin typeface="Times New Roman" panose="02020603050405020304" pitchFamily="18" charset="0"/>
                <a:cs typeface="Arial" panose="020B0604020202020204" pitchFamily="34" charset="0"/>
              </a:rPr>
              <a:t>4.2. </a:t>
            </a:r>
            <a:r>
              <a:rPr lang="hr-HR" sz="2700" b="1" kern="1600" spc="-10" dirty="0">
                <a:latin typeface="Times New Roman" panose="02020603050405020304" pitchFamily="18" charset="0"/>
                <a:cs typeface="Arial" panose="020B0604020202020204" pitchFamily="34" charset="0"/>
              </a:rPr>
              <a:t>Gurluş we innowasiýalar </a:t>
            </a:r>
            <a:r>
              <a:rPr lang="hr-HR" sz="2700" b="1" kern="1600" spc="-10" dirty="0" smtClean="0">
                <a:latin typeface="Times New Roman" panose="02020603050405020304" pitchFamily="18" charset="0"/>
                <a:cs typeface="Arial" panose="020B0604020202020204" pitchFamily="34" charset="0"/>
              </a:rPr>
              <a:t>syýasaty</a:t>
            </a:r>
            <a:r>
              <a:rPr lang="ru-RU" sz="2700" b="1" kern="1600" spc="-10" dirty="0" smtClean="0">
                <a:latin typeface="Times New Roman" panose="02020603050405020304" pitchFamily="18" charset="0"/>
                <a:cs typeface="Arial" panose="020B0604020202020204" pitchFamily="34" charset="0"/>
              </a:rPr>
              <a:t>.</a:t>
            </a:r>
            <a:r>
              <a:rPr lang="ru-RU" sz="2700" b="1" kern="1600" dirty="0">
                <a:latin typeface="Arial" panose="020B0604020202020204" pitchFamily="34" charset="0"/>
              </a:rPr>
              <a:t/>
            </a:r>
            <a:br>
              <a:rPr lang="ru-RU" sz="2700" b="1" kern="1600" dirty="0">
                <a:latin typeface="Arial" panose="020B0604020202020204" pitchFamily="34" charset="0"/>
              </a:rPr>
            </a:br>
            <a:r>
              <a:rPr lang="ru-RU" sz="2700" b="1" kern="1600" dirty="0" smtClean="0">
                <a:latin typeface="Arial" panose="020B0604020202020204" pitchFamily="34" charset="0"/>
              </a:rPr>
              <a:t>                              </a:t>
            </a:r>
            <a:r>
              <a:rPr lang="hr-HR" sz="2700" b="1" kern="1600" spc="-10" dirty="0" smtClean="0">
                <a:latin typeface="Times New Roman" panose="02020603050405020304" pitchFamily="18" charset="0"/>
                <a:cs typeface="Arial" panose="020B0604020202020204" pitchFamily="34" charset="0"/>
              </a:rPr>
              <a:t>4.2.1 </a:t>
            </a:r>
            <a:r>
              <a:rPr lang="hr-HR" sz="2700" b="1" kern="1600" spc="-10" dirty="0">
                <a:latin typeface="Times New Roman" panose="02020603050405020304" pitchFamily="18" charset="0"/>
                <a:cs typeface="Arial" panose="020B0604020202020204" pitchFamily="34" charset="0"/>
              </a:rPr>
              <a:t>Gurluş </a:t>
            </a:r>
            <a:r>
              <a:rPr lang="hr-HR" sz="2700" b="1" kern="1600" spc="-10" dirty="0" smtClean="0">
                <a:latin typeface="Times New Roman" panose="02020603050405020304" pitchFamily="18" charset="0"/>
                <a:cs typeface="Arial" panose="020B0604020202020204" pitchFamily="34" charset="0"/>
              </a:rPr>
              <a:t>syýasaty</a:t>
            </a:r>
            <a:r>
              <a:rPr lang="ru-RU" sz="2700" b="1" kern="1600" spc="-10" dirty="0">
                <a:latin typeface="Times New Roman" panose="02020603050405020304" pitchFamily="18" charset="0"/>
                <a:cs typeface="Arial" panose="020B0604020202020204" pitchFamily="34" charset="0"/>
              </a:rPr>
              <a:t>.</a:t>
            </a:r>
            <a:r>
              <a:rPr lang="ru-RU" sz="2700" b="1" kern="1600" dirty="0">
                <a:latin typeface="Arial" panose="020B0604020202020204" pitchFamily="34" charset="0"/>
              </a:rPr>
              <a:t/>
            </a:r>
            <a:br>
              <a:rPr lang="ru-RU" sz="2700" b="1" kern="1600" dirty="0">
                <a:latin typeface="Arial" panose="020B0604020202020204" pitchFamily="34" charset="0"/>
              </a:rPr>
            </a:br>
            <a:r>
              <a:rPr lang="hr-HR" sz="2700"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b="1" dirty="0">
                <a:solidFill>
                  <a:srgbClr val="000000"/>
                </a:solidFill>
                <a:latin typeface="Times New Roman" panose="02020603050405020304" pitchFamily="18" charset="0"/>
                <a:ea typeface="Times New Roman" panose="02020603050405020304" pitchFamily="18" charset="0"/>
              </a:rPr>
              <a:t>Gurluş syýasaty diýip</a:t>
            </a:r>
            <a:r>
              <a:rPr lang="hr-HR" sz="2700" dirty="0">
                <a:solidFill>
                  <a:srgbClr val="000000"/>
                </a:solidFill>
                <a:latin typeface="Times New Roman" panose="02020603050405020304" pitchFamily="18" charset="0"/>
                <a:ea typeface="Times New Roman" panose="02020603050405020304" pitchFamily="18" charset="0"/>
              </a:rPr>
              <a:t> döwletiň milli ykdysadyýetde aňrybaş netijeli </a:t>
            </a:r>
            <a:r>
              <a:rPr lang="hr-HR" sz="2700" dirty="0" smtClean="0">
                <a:solidFill>
                  <a:srgbClr val="000000"/>
                </a:solidFill>
                <a:latin typeface="Times New Roman" panose="02020603050405020304" pitchFamily="18" charset="0"/>
                <a:ea typeface="Times New Roman" panose="02020603050405020304" pitchFamily="18" charset="0"/>
              </a:rPr>
              <a:t>gyra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deňligi </a:t>
            </a:r>
            <a:r>
              <a:rPr lang="hr-HR" sz="2700" dirty="0">
                <a:solidFill>
                  <a:srgbClr val="000000"/>
                </a:solidFill>
                <a:latin typeface="Times New Roman" panose="02020603050405020304" pitchFamily="18" charset="0"/>
                <a:ea typeface="Times New Roman" panose="02020603050405020304" pitchFamily="18" charset="0"/>
              </a:rPr>
              <a:t>kemala getirmek we saklamak bilen bagly işine düşünilýär. Gyradeňlik, ýagny jemgyýetçilik önümçiliginiň dürli taraplarynyň arasyndaky deňagramly gatnaşyklar obýektiw häsiýete eýedir, çünki olar önümçilik kuwwatlyklarynyň we önümçilik gatnaşyklarynyň ösüş derejesi, milli hojalyk ulgamynyň halkara zähmet bölünişigine aralaşmagynyň işjeňligi häsiýeti bilen şertlendirilýär.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Döwletiň alyp barýan gurluş syýasatynyň baş maksady ykdysadyýetiň </a:t>
            </a:r>
            <a:r>
              <a:rPr lang="hr-HR" sz="2700" dirty="0" smtClean="0">
                <a:solidFill>
                  <a:srgbClr val="000000"/>
                </a:solidFill>
                <a:latin typeface="Times New Roman" panose="02020603050405020304" pitchFamily="18" charset="0"/>
                <a:ea typeface="Times New Roman" panose="02020603050405020304" pitchFamily="18" charset="0"/>
              </a:rPr>
              <a:t>gyra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deň </a:t>
            </a:r>
            <a:r>
              <a:rPr lang="hr-HR" sz="2700" dirty="0">
                <a:solidFill>
                  <a:srgbClr val="000000"/>
                </a:solidFill>
                <a:latin typeface="Times New Roman" panose="02020603050405020304" pitchFamily="18" charset="0"/>
                <a:ea typeface="Times New Roman" panose="02020603050405020304" pitchFamily="18" charset="0"/>
              </a:rPr>
              <a:t>hem kadaly ösüşini üpjün etmekden, ýagny milli ykdysadyýetiň dünýäniň ykdysady-hojalyk gatnaşyklary giňişligine sazlaşykly goşulan mahalynda, onuň tiz, deňagram ösmegini üpjün edýän gyradeňlikleri kemala getirmekden </a:t>
            </a:r>
            <a:r>
              <a:rPr lang="hr-HR" sz="2700" dirty="0" smtClean="0">
                <a:solidFill>
                  <a:srgbClr val="000000"/>
                </a:solidFill>
                <a:latin typeface="Times New Roman" panose="02020603050405020304" pitchFamily="18" charset="0"/>
                <a:ea typeface="Times New Roman" panose="02020603050405020304" pitchFamily="18" charset="0"/>
              </a:rPr>
              <a:t>ybarat</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dyr</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93079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99821" y="683579"/>
            <a:ext cx="9587035" cy="5979111"/>
          </a:xfrm>
        </p:spPr>
        <p:txBody>
          <a:bodyPr>
            <a:normAutofit fontScale="90000"/>
          </a:bodyPr>
          <a:lstStyle/>
          <a:p>
            <a:pPr>
              <a:spcAft>
                <a:spcPts val="0"/>
              </a:spcAft>
            </a:pPr>
            <a:r>
              <a:rPr lang="hr-HR" sz="2700" dirty="0">
                <a:latin typeface="Times New Roman" panose="02020603050405020304" pitchFamily="18" charset="0"/>
                <a:ea typeface="Times New Roman" panose="02020603050405020304" pitchFamily="18" charset="0"/>
              </a:rPr>
              <a:t>Gurluş taýdan üýtgedip gurmagyň baş manysy köne, netije bermeýän, </a:t>
            </a:r>
            <a:r>
              <a:rPr lang="hr-HR" sz="2700" dirty="0" smtClean="0">
                <a:latin typeface="Times New Roman" panose="02020603050405020304" pitchFamily="18" charset="0"/>
                <a:ea typeface="Times New Roman" panose="02020603050405020304" pitchFamily="18" charset="0"/>
              </a:rPr>
              <a:t>bazar</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yň </a:t>
            </a:r>
            <a:r>
              <a:rPr lang="hr-HR" sz="2700" dirty="0">
                <a:latin typeface="Times New Roman" panose="02020603050405020304" pitchFamily="18" charset="0"/>
                <a:ea typeface="Times New Roman" panose="02020603050405020304" pitchFamily="18" charset="0"/>
              </a:rPr>
              <a:t>talaplaryny ödemeýän önümçilikleri kem-kemden azaldyp we aradan </a:t>
            </a:r>
            <a:r>
              <a:rPr lang="hr-HR" sz="2700" dirty="0" smtClean="0">
                <a:latin typeface="Times New Roman" panose="02020603050405020304" pitchFamily="18" charset="0"/>
                <a:ea typeface="Times New Roman" panose="02020603050405020304" pitchFamily="18" charset="0"/>
              </a:rPr>
              <a:t>aý</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ryp, </a:t>
            </a:r>
            <a:r>
              <a:rPr lang="hr-HR" sz="2700" dirty="0">
                <a:latin typeface="Times New Roman" panose="02020603050405020304" pitchFamily="18" charset="0"/>
                <a:ea typeface="Times New Roman" panose="02020603050405020304" pitchFamily="18" charset="0"/>
              </a:rPr>
              <a:t>olaryň ýerine häzirki zaman, öndürijiligi ýokary, bäsdeşlige ukyply </a:t>
            </a:r>
            <a:r>
              <a:rPr lang="hr-HR" sz="2700" dirty="0" smtClean="0">
                <a:latin typeface="Times New Roman" panose="02020603050405020304" pitchFamily="18" charset="0"/>
                <a:ea typeface="Times New Roman" panose="02020603050405020304" pitchFamily="18" charset="0"/>
              </a:rPr>
              <a:t>önümçilik </a:t>
            </a:r>
            <a:r>
              <a:rPr lang="hr-HR" sz="2700" dirty="0">
                <a:latin typeface="Times New Roman" panose="02020603050405020304" pitchFamily="18" charset="0"/>
                <a:ea typeface="Times New Roman" panose="02020603050405020304" pitchFamily="18" charset="0"/>
              </a:rPr>
              <a:t>kuwwatlyklaryny we netijeli işleri ýola goýmakdan ybaratdyr.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I</a:t>
            </a:r>
            <a:r>
              <a:rPr lang="hr-HR" sz="2700" dirty="0">
                <a:latin typeface="Times New Roman" panose="02020603050405020304" pitchFamily="18" charset="0"/>
                <a:ea typeface="Times New Roman" panose="02020603050405020304" pitchFamily="18" charset="0"/>
              </a:rPr>
              <a:t>lkinji nobatda, ýurduň </a:t>
            </a:r>
            <a:r>
              <a:rPr lang="hr-HR" sz="2700" dirty="0" smtClean="0">
                <a:latin typeface="Times New Roman" panose="02020603050405020304" pitchFamily="18" charset="0"/>
                <a:ea typeface="Times New Roman" panose="02020603050405020304" pitchFamily="18" charset="0"/>
              </a:rPr>
              <a:t>edarakärhanalarynyň </a:t>
            </a:r>
            <a:r>
              <a:rPr lang="hr-HR" sz="2700" dirty="0">
                <a:latin typeface="Times New Roman" panose="02020603050405020304" pitchFamily="18" charset="0"/>
                <a:ea typeface="Times New Roman" panose="02020603050405020304" pitchFamily="18" charset="0"/>
              </a:rPr>
              <a:t>işiniň netijeliligini artdyrmak we olaryň bäsdeşlik ukybyny ýokarlandyrmak maksadyna gulluk etmelidir. Şu wezipeden ugur almak bilen döwletimiz içerki bazarlarda özara </a:t>
            </a:r>
            <a:r>
              <a:rPr lang="hr-HR" sz="2700" dirty="0" smtClean="0">
                <a:latin typeface="Times New Roman" panose="02020603050405020304" pitchFamily="18" charset="0"/>
                <a:ea typeface="Times New Roman" panose="02020603050405020304" pitchFamily="18" charset="0"/>
              </a:rPr>
              <a:t>bäsdeş</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ligi </a:t>
            </a:r>
            <a:r>
              <a:rPr lang="hr-HR" sz="2700" dirty="0">
                <a:latin typeface="Times New Roman" panose="02020603050405020304" pitchFamily="18" charset="0"/>
                <a:ea typeface="Times New Roman" panose="02020603050405020304" pitchFamily="18" charset="0"/>
              </a:rPr>
              <a:t>höweslendirýär, ministrlikleriň we pudak edaralarynyň işini berk </a:t>
            </a:r>
            <a:r>
              <a:rPr lang="hr-HR" sz="2700" dirty="0" smtClean="0">
                <a:latin typeface="Times New Roman" panose="02020603050405020304" pitchFamily="18" charset="0"/>
                <a:ea typeface="Times New Roman" panose="02020603050405020304" pitchFamily="18" charset="0"/>
              </a:rPr>
              <a:t>gözeg</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çilikde </a:t>
            </a:r>
            <a:r>
              <a:rPr lang="hr-HR" sz="2700" dirty="0">
                <a:latin typeface="Times New Roman" panose="02020603050405020304" pitchFamily="18" charset="0"/>
                <a:ea typeface="Times New Roman" panose="02020603050405020304" pitchFamily="18" charset="0"/>
              </a:rPr>
              <a:t>saklaýar, aýry-aýry ýagdaýlarda olara, şol sanda dünýä bazarynyň öňdebaryjy orunlary eýelemäge ukyply gaýtadan işleýän </a:t>
            </a:r>
            <a:r>
              <a:rPr lang="hr-HR" sz="2700" dirty="0" smtClean="0">
                <a:latin typeface="Times New Roman" panose="02020603050405020304" pitchFamily="18" charset="0"/>
                <a:ea typeface="Times New Roman" panose="02020603050405020304" pitchFamily="18" charset="0"/>
              </a:rPr>
              <a:t>senagatönümçilik </a:t>
            </a:r>
            <a:r>
              <a:rPr lang="hr-HR" sz="2700" dirty="0">
                <a:latin typeface="Times New Roman" panose="02020603050405020304" pitchFamily="18" charset="0"/>
                <a:ea typeface="Times New Roman" panose="02020603050405020304" pitchFamily="18" charset="0"/>
              </a:rPr>
              <a:t>toplumyna, göniden-göni goldaw berýär. Ykdysadyýetdäki gurluş </a:t>
            </a:r>
            <a:r>
              <a:rPr lang="hr-HR" sz="2700" dirty="0" smtClean="0">
                <a:latin typeface="Times New Roman" panose="02020603050405020304" pitchFamily="18" charset="0"/>
                <a:ea typeface="Times New Roman" panose="02020603050405020304" pitchFamily="18" charset="0"/>
              </a:rPr>
              <a:t>özgert</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meleri </a:t>
            </a:r>
            <a:r>
              <a:rPr lang="hr-HR" sz="2700" dirty="0">
                <a:latin typeface="Times New Roman" panose="02020603050405020304" pitchFamily="18" charset="0"/>
                <a:ea typeface="Times New Roman" panose="02020603050405020304" pitchFamily="18" charset="0"/>
              </a:rPr>
              <a:t>obýektiw ýagdaýda, önümçilik kuwwatlyklarynyň we önümçilik </a:t>
            </a:r>
            <a:r>
              <a:rPr lang="hr-HR" sz="2700" dirty="0" smtClean="0">
                <a:latin typeface="Times New Roman" panose="02020603050405020304" pitchFamily="18" charset="0"/>
                <a:ea typeface="Times New Roman" panose="02020603050405020304" pitchFamily="18" charset="0"/>
              </a:rPr>
              <a:t>gat</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naşyklarynyň ösmeginiň </a:t>
            </a:r>
            <a:r>
              <a:rPr lang="hr-HR" sz="2700" dirty="0">
                <a:latin typeface="Times New Roman" panose="02020603050405020304" pitchFamily="18" charset="0"/>
                <a:ea typeface="Times New Roman" panose="02020603050405020304" pitchFamily="18" charset="0"/>
              </a:rPr>
              <a:t>täsiri astynda bolup </a:t>
            </a:r>
            <a:r>
              <a:rPr lang="hr-HR" sz="2700" dirty="0" smtClean="0">
                <a:latin typeface="Times New Roman" panose="02020603050405020304" pitchFamily="18" charset="0"/>
                <a:ea typeface="Times New Roman" panose="02020603050405020304" pitchFamily="18" charset="0"/>
              </a:rPr>
              <a:t>geçýär</a:t>
            </a:r>
            <a:r>
              <a:rPr lang="tk-TM" sz="2700" dirty="0" smtClean="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2448839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7780" y="641865"/>
            <a:ext cx="9942142" cy="6034142"/>
          </a:xfrm>
        </p:spPr>
        <p:txBody>
          <a:bodyPr>
            <a:normAutofit fontScale="90000"/>
          </a:bodyPr>
          <a:lstStyle/>
          <a:p>
            <a:r>
              <a:rPr lang="hr-HR" sz="2700" dirty="0">
                <a:solidFill>
                  <a:srgbClr val="000000"/>
                </a:solidFill>
                <a:latin typeface="Times New Roman" panose="02020603050405020304" pitchFamily="18" charset="0"/>
                <a:ea typeface="Times New Roman" panose="02020603050405020304" pitchFamily="18" charset="0"/>
              </a:rPr>
              <a:t>Dünýä tejribesinde gurluş syýasaty durmuşa geçirilende bellibir pudaklaýyn </a:t>
            </a:r>
            <a:r>
              <a:rPr lang="hr-HR" sz="2700" dirty="0" smtClean="0">
                <a:solidFill>
                  <a:srgbClr val="000000"/>
                </a:solidFill>
                <a:latin typeface="Times New Roman" panose="02020603050405020304" pitchFamily="18" charset="0"/>
                <a:ea typeface="Times New Roman" panose="02020603050405020304" pitchFamily="18" charset="0"/>
              </a:rPr>
              <a:t>klassifikasiýadan </a:t>
            </a:r>
            <a:r>
              <a:rPr lang="hr-HR" sz="2700" dirty="0">
                <a:solidFill>
                  <a:srgbClr val="000000"/>
                </a:solidFill>
                <a:latin typeface="Times New Roman" panose="02020603050405020304" pitchFamily="18" charset="0"/>
                <a:ea typeface="Times New Roman" panose="02020603050405020304" pitchFamily="18" charset="0"/>
              </a:rPr>
              <a:t>peýdalanylýar, ýagny gurluş taýdan çökgünligi başdan geçir</a:t>
            </a:r>
            <a:r>
              <a:rPr lang="ru-RU" sz="2700" dirty="0">
                <a:solidFill>
                  <a:srgbClr val="000000"/>
                </a:solidFill>
                <a:latin typeface="Times New Roman" panose="02020603050405020304" pitchFamily="18" charset="0"/>
                <a:ea typeface="Times New Roman" panose="02020603050405020304" pitchFamily="18" charset="0"/>
              </a:rPr>
              <a:t>-</a:t>
            </a:r>
            <a:r>
              <a:rPr lang="hr-HR" sz="2700" dirty="0">
                <a:solidFill>
                  <a:srgbClr val="000000"/>
                </a:solidFill>
                <a:latin typeface="Times New Roman" panose="02020603050405020304" pitchFamily="18" charset="0"/>
                <a:ea typeface="Times New Roman" panose="02020603050405020304" pitchFamily="18" charset="0"/>
              </a:rPr>
              <a:t>ýän we şol sebäpli önümçiliginiň bes edilmegini ýa-da ony önümçilik </a:t>
            </a:r>
            <a:r>
              <a:rPr lang="hr-HR" sz="2700" dirty="0" smtClean="0">
                <a:solidFill>
                  <a:srgbClr val="000000"/>
                </a:solidFill>
                <a:latin typeface="Times New Roman" panose="02020603050405020304" pitchFamily="18" charset="0"/>
                <a:ea typeface="Times New Roman" panose="02020603050405020304" pitchFamily="18" charset="0"/>
              </a:rPr>
              <a:t>çykdajy</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lary </a:t>
            </a:r>
            <a:r>
              <a:rPr lang="hr-HR" sz="2700" dirty="0">
                <a:solidFill>
                  <a:srgbClr val="000000"/>
                </a:solidFill>
                <a:latin typeface="Times New Roman" panose="02020603050405020304" pitchFamily="18" charset="0"/>
                <a:ea typeface="Times New Roman" panose="02020603050405020304" pitchFamily="18" charset="0"/>
              </a:rPr>
              <a:t>has az bolan beýleki ýurtlara göçürilmegini talap edýän pudaklar bar. Olar bilen deň derejede has täze, ylma daýanýan, tiz ösýän we kämilleşýän, </a:t>
            </a:r>
            <a:r>
              <a:rPr lang="hr-HR" sz="2700" dirty="0" smtClean="0">
                <a:solidFill>
                  <a:srgbClr val="000000"/>
                </a:solidFill>
                <a:latin typeface="Times New Roman" panose="02020603050405020304" pitchFamily="18" charset="0"/>
                <a:ea typeface="Times New Roman" panose="02020603050405020304" pitchFamily="18" charset="0"/>
              </a:rPr>
              <a:t>bäsdeş</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lik </a:t>
            </a:r>
            <a:r>
              <a:rPr lang="hr-HR" sz="2700" dirty="0">
                <a:solidFill>
                  <a:srgbClr val="000000"/>
                </a:solidFill>
                <a:latin typeface="Times New Roman" panose="02020603050405020304" pitchFamily="18" charset="0"/>
                <a:ea typeface="Times New Roman" panose="02020603050405020304" pitchFamily="18" charset="0"/>
              </a:rPr>
              <a:t>şertlerinde öňe çykmaga ukyby ýokary bolan pudaklar aýratyn bir topary düzýär. Bu syýasat döwletiň belli-belli pudaklary we önümçilikleri emeli </a:t>
            </a:r>
            <a:r>
              <a:rPr lang="hr-HR" sz="2700" dirty="0" smtClean="0">
                <a:solidFill>
                  <a:srgbClr val="000000"/>
                </a:solidFill>
                <a:latin typeface="Times New Roman" panose="02020603050405020304" pitchFamily="18" charset="0"/>
                <a:ea typeface="Times New Roman" panose="02020603050405020304" pitchFamily="18" charset="0"/>
              </a:rPr>
              <a:t>ýag</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daýda </a:t>
            </a:r>
            <a:r>
              <a:rPr lang="hr-HR" sz="2700" dirty="0">
                <a:solidFill>
                  <a:srgbClr val="000000"/>
                </a:solidFill>
                <a:latin typeface="Times New Roman" panose="02020603050405020304" pitchFamily="18" charset="0"/>
                <a:ea typeface="Times New Roman" panose="02020603050405020304" pitchFamily="18" charset="0"/>
              </a:rPr>
              <a:t>goldamagyna gönükdirilendir. Aýry-aýry pudaklar bilen bagly bu syýasat maksada ugrukdyryjy syýasat adyna eýe boldy. ABŞ-nyň Halkara söwda </a:t>
            </a:r>
            <a:r>
              <a:rPr lang="hr-HR" sz="2700" dirty="0" smtClean="0">
                <a:solidFill>
                  <a:srgbClr val="000000"/>
                </a:solidFill>
                <a:latin typeface="Times New Roman" panose="02020603050405020304" pitchFamily="18" charset="0"/>
                <a:ea typeface="Times New Roman" panose="02020603050405020304" pitchFamily="18" charset="0"/>
              </a:rPr>
              <a:t>bo</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ýunça </a:t>
            </a:r>
            <a:r>
              <a:rPr lang="hr-HR" sz="2700" dirty="0">
                <a:solidFill>
                  <a:srgbClr val="000000"/>
                </a:solidFill>
                <a:latin typeface="Times New Roman" panose="02020603050405020304" pitchFamily="18" charset="0"/>
                <a:ea typeface="Times New Roman" panose="02020603050405020304" pitchFamily="18" charset="0"/>
              </a:rPr>
              <a:t>Komissiýasynyň berýän kesgitlemesine laýyklykda, bu syýasat milli </a:t>
            </a:r>
            <a:r>
              <a:rPr lang="hr-HR" sz="2700" dirty="0" smtClean="0">
                <a:solidFill>
                  <a:srgbClr val="000000"/>
                </a:solidFill>
                <a:latin typeface="Times New Roman" panose="02020603050405020304" pitchFamily="18" charset="0"/>
                <a:ea typeface="Times New Roman" panose="02020603050405020304" pitchFamily="18" charset="0"/>
              </a:rPr>
              <a:t>ha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ryt </a:t>
            </a:r>
            <a:r>
              <a:rPr lang="hr-HR" sz="2700" dirty="0">
                <a:solidFill>
                  <a:srgbClr val="000000"/>
                </a:solidFill>
                <a:latin typeface="Times New Roman" panose="02020603050405020304" pitchFamily="18" charset="0"/>
                <a:ea typeface="Times New Roman" panose="02020603050405020304" pitchFamily="18" charset="0"/>
              </a:rPr>
              <a:t>öndürijileriň dünýä bazarynda bäsdeşlige ukyply bolmaga </a:t>
            </a:r>
            <a:r>
              <a:rPr lang="hr-HR" sz="2700" dirty="0" smtClean="0">
                <a:solidFill>
                  <a:srgbClr val="000000"/>
                </a:solidFill>
                <a:latin typeface="Times New Roman" panose="02020603050405020304" pitchFamily="18" charset="0"/>
                <a:ea typeface="Times New Roman" panose="02020603050405020304" pitchFamily="18" charset="0"/>
              </a:rPr>
              <a:t>gönükdürilen ta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gallalarynyň </a:t>
            </a:r>
            <a:r>
              <a:rPr lang="hr-HR" sz="2700" dirty="0">
                <a:solidFill>
                  <a:srgbClr val="000000"/>
                </a:solidFill>
                <a:latin typeface="Times New Roman" panose="02020603050405020304" pitchFamily="18" charset="0"/>
                <a:ea typeface="Times New Roman" panose="02020603050405020304" pitchFamily="18" charset="0"/>
              </a:rPr>
              <a:t>ýerine düşmegine ýardam bermek maksady bilen bar bolan </a:t>
            </a:r>
            <a:r>
              <a:rPr lang="hr-HR" sz="2700" dirty="0" smtClean="0">
                <a:solidFill>
                  <a:srgbClr val="000000"/>
                </a:solidFill>
                <a:latin typeface="Times New Roman" panose="02020603050405020304" pitchFamily="18" charset="0"/>
                <a:ea typeface="Times New Roman" panose="02020603050405020304" pitchFamily="18" charset="0"/>
              </a:rPr>
              <a:t>önüm</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çilik </a:t>
            </a:r>
            <a:r>
              <a:rPr lang="hr-HR" sz="2700" dirty="0">
                <a:solidFill>
                  <a:srgbClr val="000000"/>
                </a:solidFill>
                <a:latin typeface="Times New Roman" panose="02020603050405020304" pitchFamily="18" charset="0"/>
                <a:ea typeface="Times New Roman" panose="02020603050405020304" pitchFamily="18" charset="0"/>
              </a:rPr>
              <a:t>resurslaryny işe girizmek boýunça ýokary derejede </a:t>
            </a:r>
            <a:r>
              <a:rPr lang="hr-HR" sz="2700" dirty="0" smtClean="0">
                <a:solidFill>
                  <a:srgbClr val="000000"/>
                </a:solidFill>
                <a:latin typeface="Times New Roman" panose="02020603050405020304" pitchFamily="18" charset="0"/>
                <a:ea typeface="Times New Roman" panose="02020603050405020304" pitchFamily="18" charset="0"/>
              </a:rPr>
              <a:t>utgaşdyrylan </a:t>
            </a:r>
            <a:r>
              <a:rPr lang="hr-HR" sz="2700" dirty="0">
                <a:solidFill>
                  <a:srgbClr val="000000"/>
                </a:solidFill>
                <a:latin typeface="Times New Roman" panose="02020603050405020304" pitchFamily="18" charset="0"/>
                <a:ea typeface="Times New Roman" panose="02020603050405020304" pitchFamily="18" charset="0"/>
              </a:rPr>
              <a:t>döwlet </a:t>
            </a:r>
            <a:r>
              <a:rPr lang="hr-HR" sz="2700" dirty="0" smtClean="0">
                <a:solidFill>
                  <a:srgbClr val="000000"/>
                </a:solidFill>
                <a:latin typeface="Times New Roman" panose="02020603050405020304" pitchFamily="18" charset="0"/>
                <a:ea typeface="Times New Roman" panose="02020603050405020304" pitchFamily="18" charset="0"/>
              </a:rPr>
              <a:t>çäreleriniň </a:t>
            </a:r>
            <a:r>
              <a:rPr lang="hr-HR" sz="2700" dirty="0">
                <a:solidFill>
                  <a:srgbClr val="000000"/>
                </a:solidFill>
                <a:latin typeface="Times New Roman" panose="02020603050405020304" pitchFamily="18" charset="0"/>
                <a:ea typeface="Times New Roman" panose="02020603050405020304" pitchFamily="18" charset="0"/>
              </a:rPr>
              <a:t>ulgamydyr.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168038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19924" y="1041360"/>
            <a:ext cx="10164084" cy="4072177"/>
          </a:xfrm>
        </p:spPr>
        <p:txBody>
          <a:bodyPr>
            <a:normAutofit/>
          </a:bodyPr>
          <a:lstStyle/>
          <a:p>
            <a:pPr>
              <a:spcAft>
                <a:spcPts val="0"/>
              </a:spcAft>
            </a:pPr>
            <a:r>
              <a:rPr lang="hr-HR" sz="3100" dirty="0">
                <a:latin typeface="Times New Roman" panose="02020603050405020304" pitchFamily="18" charset="0"/>
                <a:ea typeface="Times New Roman" panose="02020603050405020304" pitchFamily="18" charset="0"/>
              </a:rPr>
              <a:t>Daşary ýurt maýalary çekmek üçin hem döwlet </a:t>
            </a:r>
            <a:r>
              <a:rPr lang="hr-HR" sz="3100" b="1" dirty="0">
                <a:latin typeface="Times New Roman" panose="02020603050405020304" pitchFamily="18" charset="0"/>
                <a:ea typeface="Times New Roman" panose="02020603050405020304" pitchFamily="18" charset="0"/>
              </a:rPr>
              <a:t>göni we</a:t>
            </a:r>
            <a:r>
              <a:rPr lang="hr-HR" sz="3100" dirty="0">
                <a:latin typeface="Times New Roman" panose="02020603050405020304" pitchFamily="18" charset="0"/>
                <a:ea typeface="Times New Roman" panose="02020603050405020304" pitchFamily="18" charset="0"/>
              </a:rPr>
              <a:t> </a:t>
            </a:r>
            <a:r>
              <a:rPr lang="hr-HR" sz="3100" b="1" dirty="0" smtClean="0">
                <a:latin typeface="Times New Roman" panose="02020603050405020304" pitchFamily="18" charset="0"/>
                <a:ea typeface="Times New Roman" panose="02020603050405020304" pitchFamily="18" charset="0"/>
              </a:rPr>
              <a:t>aý</a:t>
            </a:r>
            <a:r>
              <a:rPr lang="ru-RU" sz="3100" b="1" dirty="0">
                <a:latin typeface="Times New Roman" panose="02020603050405020304" pitchFamily="18" charset="0"/>
                <a:ea typeface="Times New Roman" panose="02020603050405020304" pitchFamily="18" charset="0"/>
              </a:rPr>
              <a:t>-</a:t>
            </a:r>
            <a:r>
              <a:rPr lang="hr-HR" sz="3100" b="1" dirty="0" smtClean="0">
                <a:latin typeface="Times New Roman" panose="02020603050405020304" pitchFamily="18" charset="0"/>
                <a:ea typeface="Times New Roman" panose="02020603050405020304" pitchFamily="18" charset="0"/>
              </a:rPr>
              <a:t>lawly</a:t>
            </a:r>
            <a:r>
              <a:rPr lang="hr-HR" sz="3100" dirty="0" smtClean="0">
                <a:latin typeface="Times New Roman" panose="02020603050405020304" pitchFamily="18" charset="0"/>
                <a:ea typeface="Times New Roman" panose="02020603050405020304" pitchFamily="18" charset="0"/>
              </a:rPr>
              <a:t> </a:t>
            </a:r>
            <a:r>
              <a:rPr lang="hr-HR" sz="3100" dirty="0">
                <a:latin typeface="Times New Roman" panose="02020603050405020304" pitchFamily="18" charset="0"/>
                <a:ea typeface="Times New Roman" panose="02020603050405020304" pitchFamily="18" charset="0"/>
              </a:rPr>
              <a:t>täsir etme</a:t>
            </a:r>
            <a:r>
              <a:rPr lang="ru-RU" sz="3100" dirty="0">
                <a:latin typeface="Times New Roman" panose="02020603050405020304" pitchFamily="18" charset="0"/>
                <a:ea typeface="Times New Roman" panose="02020603050405020304" pitchFamily="18" charset="0"/>
              </a:rPr>
              <a:t>-</a:t>
            </a:r>
            <a:r>
              <a:rPr lang="hr-HR" sz="3100" dirty="0">
                <a:latin typeface="Times New Roman" panose="02020603050405020304" pitchFamily="18" charset="0"/>
                <a:ea typeface="Times New Roman" panose="02020603050405020304" pitchFamily="18" charset="0"/>
              </a:rPr>
              <a:t>giň usullaryny giňden peýdalnýar.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a:latin typeface="Times New Roman" panose="02020603050405020304" pitchFamily="18" charset="0"/>
                <a:ea typeface="Times New Roman" panose="02020603050405020304" pitchFamily="18" charset="0"/>
              </a:rPr>
              <a:t>    </a:t>
            </a:r>
            <a:r>
              <a:rPr lang="hr-HR" sz="3100" b="1" dirty="0">
                <a:latin typeface="Times New Roman" panose="02020603050405020304" pitchFamily="18" charset="0"/>
                <a:ea typeface="Times New Roman" panose="02020603050405020304" pitchFamily="18" charset="0"/>
              </a:rPr>
              <a:t>Göni usullara</a:t>
            </a:r>
            <a:r>
              <a:rPr lang="hr-HR" sz="3100" dirty="0">
                <a:latin typeface="Times New Roman" panose="02020603050405020304" pitchFamily="18" charset="0"/>
                <a:ea typeface="Times New Roman" panose="02020603050405020304" pitchFamily="18" charset="0"/>
              </a:rPr>
              <a:t>, ilkinji nobatda, daşary ýurtly maýadarlaryň işini kadalaş</a:t>
            </a:r>
            <a:r>
              <a:rPr lang="ru-RU" sz="3100" dirty="0">
                <a:latin typeface="Times New Roman" panose="02020603050405020304" pitchFamily="18" charset="0"/>
                <a:ea typeface="Times New Roman" panose="02020603050405020304" pitchFamily="18" charset="0"/>
              </a:rPr>
              <a:t>-</a:t>
            </a:r>
            <a:r>
              <a:rPr lang="hr-HR" sz="3100" dirty="0">
                <a:latin typeface="Times New Roman" panose="02020603050405020304" pitchFamily="18" charset="0"/>
                <a:ea typeface="Times New Roman" panose="02020603050405020304" pitchFamily="18" charset="0"/>
              </a:rPr>
              <a:t>dyrýan kanunçylyk-hukuk binýadyny gurmak.</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b="1" dirty="0">
                <a:latin typeface="Times New Roman" panose="02020603050405020304" pitchFamily="18" charset="0"/>
                <a:ea typeface="Times New Roman" panose="02020603050405020304" pitchFamily="18" charset="0"/>
              </a:rPr>
              <a:t>    A</a:t>
            </a:r>
            <a:r>
              <a:rPr lang="hr-HR" sz="3100" b="1" dirty="0">
                <a:latin typeface="Times New Roman" panose="02020603050405020304" pitchFamily="18" charset="0"/>
                <a:ea typeface="Times New Roman" panose="02020603050405020304" pitchFamily="18" charset="0"/>
              </a:rPr>
              <a:t>ýlawlylara</a:t>
            </a:r>
            <a:r>
              <a:rPr lang="hr-HR" sz="3100" dirty="0">
                <a:latin typeface="Times New Roman" panose="02020603050405020304" pitchFamily="18" charset="0"/>
                <a:ea typeface="Times New Roman" panose="02020603050405020304" pitchFamily="18" charset="0"/>
              </a:rPr>
              <a:t> bolsa-salgytlar, girdejini paýlaşmak, maýa serişdelerini gaýta</a:t>
            </a:r>
            <a:r>
              <a:rPr lang="ru-RU" sz="3100" dirty="0">
                <a:latin typeface="Times New Roman" panose="02020603050405020304" pitchFamily="18" charset="0"/>
                <a:ea typeface="Times New Roman" panose="02020603050405020304" pitchFamily="18" charset="0"/>
              </a:rPr>
              <a:t>-</a:t>
            </a:r>
            <a:r>
              <a:rPr lang="hr-HR" sz="3100" dirty="0">
                <a:latin typeface="Times New Roman" panose="02020603050405020304" pitchFamily="18" charset="0"/>
                <a:ea typeface="Times New Roman" panose="02020603050405020304" pitchFamily="18" charset="0"/>
              </a:rPr>
              <a:t>dan işe girizmek bilen bagly dürli </a:t>
            </a:r>
            <a:r>
              <a:rPr lang="hr-HR" sz="3100" dirty="0" smtClean="0">
                <a:latin typeface="Times New Roman" panose="02020603050405020304" pitchFamily="18" charset="0"/>
                <a:ea typeface="Times New Roman" panose="02020603050405020304" pitchFamily="18" charset="0"/>
              </a:rPr>
              <a:t>ýeňillik</a:t>
            </a:r>
            <a:r>
              <a:rPr lang="ru-RU" sz="3100" dirty="0" smtClean="0">
                <a:latin typeface="Times New Roman" panose="02020603050405020304" pitchFamily="18" charset="0"/>
                <a:ea typeface="Times New Roman" panose="02020603050405020304" pitchFamily="18" charset="0"/>
              </a:rPr>
              <a:t>-</a:t>
            </a:r>
            <a:r>
              <a:rPr lang="hr-HR" sz="3100" dirty="0" smtClean="0">
                <a:latin typeface="Times New Roman" panose="02020603050405020304" pitchFamily="18" charset="0"/>
                <a:ea typeface="Times New Roman" panose="02020603050405020304" pitchFamily="18" charset="0"/>
              </a:rPr>
              <a:t>ler </a:t>
            </a:r>
            <a:r>
              <a:rPr lang="hr-HR" sz="3100" dirty="0">
                <a:latin typeface="Times New Roman" panose="02020603050405020304" pitchFamily="18" charset="0"/>
                <a:ea typeface="Times New Roman" panose="02020603050405020304" pitchFamily="18" charset="0"/>
              </a:rPr>
              <a:t>degişlidir.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081862508"/>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TotalTime>
  <Words>718</Words>
  <Application>Microsoft Office PowerPoint</Application>
  <PresentationFormat>Широкоэкранный</PresentationFormat>
  <Paragraphs>15</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Century Gothic</vt:lpstr>
      <vt:lpstr>Times New Roman</vt:lpstr>
      <vt:lpstr>Wingdings 3</vt:lpstr>
      <vt:lpstr>Легкий дым</vt:lpstr>
      <vt:lpstr>Tema№4. Türkmenistanyň ykdysadyýetini diwersifikasiýa-laşdyrmak işiniň döwlet tarapyndan düzgünleşdirilmegi.        4.1. Bütindünýä çökgünligi şertlerinde Türkmenistanyň      amala aşyrýan umumydöwlet syýasy strategiýasy.    4.2. Gurluş we innowasiýalar syýasaty.    4.2.1 Gurluş syýasaty.    4.2.2. Innowasiýalar syýasaty. </vt:lpstr>
      <vt:lpstr>4.1. Bütindünýä çökgünligi şertlerinde Türkmenistanyň amala aşyrýan umumydöwlet syýasy strategiýasy.       Häzirki wagtda Türkmenistanda amala aşyrylýan düýpli ykdysady özgert-meleriň täze tapgyry başlandy, ol bütindünýä ykdysady çökgünligiň zähmet we kapital bazaryndaky deňagramlylygy saklamakda bar bolan meseleleri ähli aýdyňlygy bilen ýüze çykardy. Çünki ykdysady çökgünlik çuňňur häsiýetli maliýe çökgünliginden başlandy, ol bolsa, belli bolşy ýaly, maliýe we pul-karz ulgamy bilen iş ýüzünde bar bolan sektoryň arasyndaky düýpli aratapawut görnüşinde ýüze çyk-dy.     Ösüşiň aňrybaş amatly modelini gözlemegimiziň bütindünýä bileleşiginiň ykdysady çökgün-ligiň ýetiren täsirini ýeňip geçmäge gönükdirýän tagallalary bilen sazlaşmagy biziň gazanan utuş-larymyzyň ýene-de biri boldy. Çökgünlige garşy gönükdirilen çäreleriň esasysy bolsa ýurduň ma-liýe we syýasy mümkinçilikleriniň ählisini dolulygyna peýdalanmagyň, şol sanda gorlaryň topla-nyşynyň netijeli guralmagynyň, esasy gorlar we adam resurslaryna ugrukdyrylýan maýa goýum-laryň ýokary derejede saklanmagynyň döwletimiz tarapyndan durnukly kadalaşdyrylmagy bilen bagly boldy.     Häzirki döwürde dünýä ykdysadyýetinde we ýurduň öz içinde bolup geçýän hadysalary içgin öwrenmek, derňemek we geljekki ösüşleriň deslapky ýollaryny anyklamak boýunça düýpli iş ge-çirilýär. Ýurdumyzyň ykdysadyýetiniň iri pudaklary bolan nebit we gaz çykarýan, nebiti gaýtadan işleýän, dokma we pagta arassalaýjy senagatlarynda maliýe-ykdysady ýagdaýlary yzygiderli der-ňemek işi ýola goýuldy.  </vt:lpstr>
      <vt:lpstr>Türkmenistany durnukly we yzygiderli ösdürmek boýunça çökgünlige garşy çäreleri, maslahatlary we teklipleri taýýarlamak boýunça Komissiýa döredildi. Ykdysady çökgünligiň dowamynda düzümine ýurdumyzyň ykdysady toplumy-na degişli ministrlikleriň we pudak edaralarynyň, ýangyç-energetika toplumy-nyň we ykdysadyýetiň aýry-aýry pudaklarynyň öňdebaryjy hünärmenleri girizil-en Kommisiýa hemişelik esasda işleýär; iş toparynyň düzüminde çökgünligiň milli ykdysadyýetimize ýetirip biljek zyýanly täsirini ýumşatmaga gönükdirilen öňüni alyş çäreleri boýunça anyk teklipleri işläp taýýarlaýan işçi toparlar he-reket edýär.     Birlşen Milletler Guramasynyň Ykdysady we sosial aragatnaşyklar departa-menti bilen ýakyn hyzmatdaşlygy saklamak bilen, Türkmenistanyň Ykdysady-ýet we ösüş ministrligi Komissiýanyň we ösüş ministrligi Komissiýanyň we işçi toparlaryň işini utgaşdyrýar we bu işe usuly taýdan ýolbaşçylyk edýär.  </vt:lpstr>
      <vt:lpstr>     Komissiýanyň işi esasy ugurlaryň dördüsi boýunça amala aşyrylýar: - makroykdysady deňagramlylygy saklamak we daşary ykdysady gatnaşyklary goldamak, maýa goýumlarynyň netijeliligi; - nagt görnüşde bar bolan we fiskal ulgamlaryň durnuklylygyny saklamak we hususy telekeçiligi goldamak; - çökgünligiň ýangyç-energetika, himiýa milli ykdysadyýetiň beýleki binýatlaýyn pudaklaryna ýetirýän zyýanly täsirini mümkin boldugyça azaltmak; - ilaty durmuş taýdan goldamak we ýurduň sarp ediş bazarynda durnuklylygy saklamak. - Komissiýa tarapyndan „Çökgünlik döwründe Türkmenistanyň durmuş-ykdysady ösüşini kadalaşdyrmak boýunça çäreleriň meýilnamasy“ taý-ýarlamak.  - Çökgünlige garşy gönükdirilen maksatnamanyň has netijeli bolmagy üçin, ony amala aşyrmaga niýetlenen mehanizmleri işläp taýýarlamakda ykdysady sektorlaryň işini kadalaşdyrmak zerurlygy nazara alyndy. Özüniň häsiýeti has takyklaşdyrylan çäreler şu esasy ugurlar boýunça bö-lünýär: - çökgünlik şertlerindäki makroykdysady syýasat; - durmuş syýasaty – milli ykdysadyýetiň durnukly bolmagynyň binýady; - pul-karz ulgamy, onuň durnuklylygy we üpjünçiligi; - kadalaşdyrmak işiniň salgyt-býujet gurallary; - durnukly maýa goýum işjeňligini saklamak; - gurluşyk ulgamyny yzygiderli kämilleşdirmek; - dokma toplumynyň ösmegine ýardam bermek; - agrosenagat toplumy; - hususy sektory goldamagyň mehanizmleri; - içerki söwdanyň durnukly ösmegi; - milli ykdysadyýeti diwersifikasiýalaşdyrmagyň ileri tutulýan ugurlary; - ýangyç energetika, agrosenagat, gurluşyk toplumlarynyň gaýtadan işleýän önümçilik gorlaryny giňeltmek, hyzmatlar ulgamyny ösdürmeklik, durmuş maksatly pudaklaryň (dokma, oba hojalyk) durnukly ösmegini goldamak; - hususy sektoryň yzygiderli ösmegini hemmetaraplaýyn goldamak, oňa berilýän karz ýeňillikleriniň sanawyny artdyrmak, bazar infrastruktu-rasyny ösdürmek, buýurmalaryň we maglumatlaryň elýeterli bolmagyny üpjün etmek, hyzmatlar ulgamynyň we dürli önümçilikleriň ösmegini goldamak, puluň hümmetiniň pese düşmeginiň öňüni almakda içerki söwdanyň durnukly ösüşiniň berýän oňaýly mümkinçiliklerini netijeli peý-dalanmak, içerki sarp ediş bazarynda bahalaryň durnukly bolmagyny gazanmak; </vt:lpstr>
      <vt:lpstr>Türkmenistanyň Hökümeti bu şertleriň ählisini nazara almaga ça-lyşýar we çökgünlige garşy gönükdirilen çäreleriň meýilnamasyny işläp taýýarlamakda şol çäreleri dolulygyna berjaý etmek üçin zerur bolan pul serişdeleriniň toplanan möçberini saklamak zerurlygyn-dan ugur almak bilen, bu meselede ýurdumyzy ykdysady taýdan uzakmöhletleýin ösdürmegiň hajatlaryny hem ünsden düşürenok.   </vt:lpstr>
      <vt:lpstr>                         4.2. Gurluş we innowasiýalar syýasaty.                               4.2.1 Gurluş syýasaty.       Gurluş syýasaty diýip döwletiň milli ykdysadyýetde aňrybaş netijeli gyra-deňligi kemala getirmek we saklamak bilen bagly işine düşünilýär. Gyradeňlik, ýagny jemgyýetçilik önümçiliginiň dürli taraplarynyň arasyndaky deňagramly gatnaşyklar obýektiw häsiýete eýedir, çünki olar önümçilik kuwwatlyklarynyň we önümçilik gatnaşyklarynyň ösüş derejesi, milli hojalyk ulgamynyň halkara zähmet bölünişigine aralaşmagynyň işjeňligi häsiýeti bilen şertlendirilýär.     Döwletiň alyp barýan gurluş syýasatynyň baş maksady ykdysadyýetiň gyra-deň hem kadaly ösüşini üpjün etmekden, ýagny milli ykdysadyýetiň dünýäniň ykdysady-hojalyk gatnaşyklary giňişligine sazlaşykly goşulan mahalynda, onuň tiz, deňagram ösmegini üpjün edýän gyradeňlikleri kemala getirmekden ybarat-dyr. </vt:lpstr>
      <vt:lpstr>Gurluş taýdan üýtgedip gurmagyň baş manysy köne, netije bermeýän, bazar-yň talaplaryny ödemeýän önümçilikleri kem-kemden azaldyp we aradan aý-ryp, olaryň ýerine häzirki zaman, öndürijiligi ýokary, bäsdeşlige ukyply önümçilik kuwwatlyklaryny we netijeli işleri ýola goýmakdan ybaratdyr.     Ilkinji nobatda, ýurduň edarakärhanalarynyň işiniň netijeliligini artdyrmak we olaryň bäsdeşlik ukybyny ýokarlandyrmak maksadyna gulluk etmelidir. Şu wezipeden ugur almak bilen döwletimiz içerki bazarlarda özara bäsdeş-ligi höweslendirýär, ministrlikleriň we pudak edaralarynyň işini berk gözeg-çilikde saklaýar, aýry-aýry ýagdaýlarda olara, şol sanda dünýä bazarynyň öňdebaryjy orunlary eýelemäge ukyply gaýtadan işleýän senagatönümçilik toplumyna, göniden-göni goldaw berýär. Ykdysadyýetdäki gurluş özgert-meleri obýektiw ýagdaýda, önümçilik kuwwatlyklarynyň we önümçilik gat-naşyklarynyň ösmeginiň täsiri astynda bolup geçýär.</vt:lpstr>
      <vt:lpstr>Dünýä tejribesinde gurluş syýasaty durmuşa geçirilende bellibir pudaklaýyn klassifikasiýadan peýdalanylýar, ýagny gurluş taýdan çökgünligi başdan geçir-ýän we şol sebäpli önümçiliginiň bes edilmegini ýa-da ony önümçilik çykdajy-lary has az bolan beýleki ýurtlara göçürilmegini talap edýän pudaklar bar. Olar bilen deň derejede has täze, ylma daýanýan, tiz ösýän we kämilleşýän, bäsdeş-lik şertlerinde öňe çykmaga ukyby ýokary bolan pudaklar aýratyn bir topary düzýär. Bu syýasat döwletiň belli-belli pudaklary we önümçilikleri emeli ýag-daýda goldamagyna gönükdirilendir. Aýry-aýry pudaklar bilen bagly bu syýasat maksada ugrukdyryjy syýasat adyna eýe boldy. ABŞ-nyň Halkara söwda bo-ýunça Komissiýasynyň berýän kesgitlemesine laýyklykda, bu syýasat milli ha-ryt öndürijileriň dünýä bazarynda bäsdeşlige ukyply bolmaga gönükdürilen ta-gallalarynyň ýerine düşmegine ýardam bermek maksady bilen bar bolan önüm-çilik resurslaryny işe girizmek boýunça ýokary derejede utgaşdyrylan döwlet çäreleriniň ulgamydyr. </vt:lpstr>
      <vt:lpstr>Daşary ýurt maýalary çekmek üçin hem döwlet göni we aý-lawly täsir etme-giň usullaryny giňden peýdalnýar.     Göni usullara, ilkinji nobatda, daşary ýurtly maýadarlaryň işini kadalaş-dyrýan kanunçylyk-hukuk binýadyny gurmak.     Aýlawlylara bolsa-salgytlar, girdejini paýlaşmak, maýa serişdelerini gaýta-dan işe girizmek bilen bagly dürli ýeňillik-ler degişlidir. </vt:lpstr>
      <vt:lpstr>Garaşsyzlyk ýyllary içinde Türkmenistanda ägirt uly gurluş özgerişlikler bo-lup geçdi. Ozal tebigy çig mal çeşmesi hasaplanan Türkmenistan bu günki günde ösen ykdysadyýeti, häzirki zaman ýangyç-energetika, agrosenagat top-lumy we gaýtadan işleýän senagaty, güýçli depginler bilen ösýän, kuwwatly döwlete öwrüldi. Ýurdumyz ykdysadyýetiň ösüş badyny alýan pudaklaryna ägirt uly maýa goýumlaryny gönükdirýär, amala aşyrylýan iri gurluş özgert-melerine daşary ýurt maýa goýumlaryny çekmekde öz işjeňligini artdyrýar. Türkmenbaşydaky nebiti gaýtadan işleýän zawodlar toplumynyň, „Awaza“ Milli syýahatçylyk zolagynyň gurulmagyny görkezip bolar. Baharlyda täze se-ment zawodynyň, Owadandepede metallurgiýa zawodynyň gurulmagy, Bal-kan welaýatynda ýod-bromly önümçilik kuwwatlyklarynyň artdyrylmagy we döwrebaplaşdyrylmagy hem şu syýasatyň miweleridir.  </vt:lpstr>
      <vt:lpstr>    Türkmenistanyň gurluş syýasaty şu aşakdakylary göz öňünde tutýar: 1.milli ykdysadyýeti düýpli diwersifikasiýalaşdyrmak, ýokary tehnologiýaly gaýtadan işleýän pudaklaryň, ekologiýa taýdan howpsuz tehnologiýalaryň umumy ykdysady ösüşdäki paýyny ýokarlandyrmak;  2.senagaty tutuşlygyna ösdürmäge ýardam berjek, umumy yk-dysady häsiýetli çäreleri durmuşa geçirmeklik; 3.dünýä bazarlarynda bäsdeşlige ukyply önümleri çykarýan önümçilikleri ýola goýmak; 4.senagatda we ykdysadyýetiň aralyk pudaklarynda hususy telekçiligiň aýry-aýry görnüşlerini ösdürmeklik; </vt:lpstr>
      <vt:lpstr>                                                     4.2.2. Innowasiýalar syýasaty.       Dünýä tejribesiniň görkezişi ýaly, döwletleriň aglabasynda gazanylýan innowasion ösüşler senagat syýasatyna daýanýar.      Senagat syýasaty – bu döwletiň ykdysady ösüşleri gazanmak maksady bilen senagatyň gurluşyny we düzümini guramakdaky ornuny artdyrmaga esaslanýan syýasy ugurdur.     Ykdysadyýetiň bäsdeşlige ukyplylygyny ýokarlandyrmak babatynda döwletleriň ählisiniň diýen ýaly amala aşyrýan senagat syýasatynda milli innowasion ulgamyny ösdürmäge esasy orun berilýär.     Innowasialar – bu bazarda ýerlenilýän täze ýa-da has kämilleşdirilen önümi almakda öz beýanyny tapýan işiň, amaly tejribeçilikde peýdalanylýan täze ýa-da has kämilleşdirilen usulyň gutarnykly neti-jesidir.     Milli innowasion ulgamy – bi täze bilimleri we täze tilsimatlary döretmek, saklamak we ýaýratmak üçin niýetlenen we özara bagly subýektleriň we institutlaryň (gymmatlyklar, kadalar, hukuklar) çylşy-rymly ulgamydyr.     Milli innowasion ulgamlary bazar häsiýetinde bolýar.     Bazar innowasion ulgamynyň esasy häsiýetleri şulardyr: - bäsdeşlik gurşawynyň hukuk taýdan üpjün bolmagy, munuň özi önüm öndürijileriň ünsüniň hemişe sarp edijileriniň bähbidine sazlaşmagyny şertlendirýär, şol maksat bilen hem täze innowasiýalary döret-mäge höweslendirýar; - şahsy emläge, şol sanda paýhas zähmetiniň netijelerine bolan hukugyň kanuncylyk taýdan berkidil-megi; - hojalyk işini alyp barýan subýektleriniň döwletiň öňünde we ykdysady iş giňişligindäki deňhukuklygy. </vt:lpstr>
      <vt:lpstr> Senagat we innowasion syýasatyny meýilnamalaşdyrmakda we amala aşyrmakda toplanan dünýä tejribesiniň derňewi dürli ýurtlarda bu syýasatyň esasy ugurlaryny saýlap almagyň iňňän giň, netijede bolsa her bir ýurt öz hususy aýratynlyklaryndan we bäsdeşlige ukyply bolmak üçin özünde bar bolan artykmaçlara daýanandygyny görkezýär. Umuman, bu tejribe öwrenilmäge mynasypdyr, özüniň ykdysadyýetini we durmuş ulgamyny ähli-taraplaýyn döwrebaplaşdyrmagy göz öňüne tutýan häzirki zaman şertlerinde özbaşdak milli senagat-innowas-ion ösüşiň strategiýasyny işläp taýýarlamagyň we işjeňleşdirmegiň netijeli çärelerini düzmäge uly ýardam ber-ýär. Dünýä tejribesiniň degişli taraplaryna daýanmak bilen şu aşakdaky ugurlar boýunça çäreleri amala aşyr-maklyk laýyk bolar: - innowasion syýasatyny amala aşyrmakda pudagara arabaglanşygyny berkitmek maksady bilen pudaklaýyn usullardan arany açmak we täzeçillik işiniň netijelerini tiz-tiz ornaşdyrmak; - täze tilsimat ugrunyň çäklerinde önümçilikleriň geljekde uzakmöhletleýin ösdürip boljak görnüşlerini ýüze çykarmak we ykdysadyýeti ösdürmegiň binýatlaýyn bu kuwwatlyklaryny bellik almak, olary ösdürmek işine maýa goýmak boýunça maksatlaýyn meýilnamalary işläp taýýarlamak  - täze şertlerde ýokary islegden peýdalanylýan harytlary çykarýan öňde-baryjy pudaklaryň naýbaşy önüm-leriniň sanawyny kesgitlemek, olary ýerlemek üçin amatly bazarlary saýlap almak we şol bazarlarda ýerlikli herket etmegiň strategiýasyny düzmek; - kiçi we orta telekeçiligiň wekillerini çekmek, şol bir wagtyň özünde-de innowasiýalary işläp taýýarlamakda we ýaýratmakda ulanylan wekilleriň wezipesini iri edaralara we kuwwatly kärhanalara berkitmeklik; - milli innowasion ulgamlaryny we senagat innowasiýalaryny taýýarlamak işinde ýokary derejeli hünärmen-leriň işjeňligini artdyrmak we olaryň hünär taýdan yzygiderli kämilleşmegini gazanamak;</vt:lpstr>
      <vt:lpstr>Mundan başga-da ýokarda görkezilen strategik häsiýetli ýolugurlar bilen deň hatarda milli ykdysadyýeti döwre-baplaşdyrmakda senagat-tilsimat halkara derejesinde ösdürilmegi aýratyn ähmiýete eýedir. Biziň döwletimiz üçin kuwwatly innowasion öňegidişligi gazanmak syýasaty aýratyn özüne çekijidir. Bu syýasat öz gözbaşyny ösüşiň innowasion ýolunyň wajyplygyndan we ýurdumyzda öndürilýän önümleriň-hyzmatlaryň we harytlaryň bäsdeşlige ukyplylygyny ýokarlandyrmagyň hasabyna gazanylýar we ykdysady ilerlemeleriň depginini güýçlen-dirmek zerurlygyndan alyp gaýdýar.     Bu syýasatyň esasy düzgünleri şu aşakdakylardan ybaratdyr: 1. Depginli innowasion ösüşlerini gazanmak maksady bilen ýurdumyzda munuň üçin zerur bolan kanunçylyk binýady, hünärmenleri taýýarlamak ulgamy döredilýär, milli bilim ulgamynyň, jemgyýetçilik guramalarynyň we köpçülikleýin habar beriş serişdeleriniň ähli mümkinçilikleri şu ugra gönükdirilýär. 2. Goňşy ýurtlar bolan GDA, Ýewropa we Aziýa, beýleki sebit döwletleri bilen innowasiýa-tilsimatlaýyn häsi-ýetli strategik hyzmatdaşlyk ähli taraplaýyn ösdürilýär. Tehnikanyň we tehnolgiýalaryň täze ugurlaryny we de-rejelerini, şeýle-de dünýä bazarlarynda geljegi ulu bolan ugurlary özleşdirmek bu hyzmatdaşlygyň ileri tutulýan ugry bolup durýar.     Senagat we innowasion taýdan ösmegiň ulgamyny saýlap almakda Türkmenistan şu aşakdaky esasy şertlerden ugur alýar: - innowasiýalar we maýa goýumlar esasynda alynýan harytlaryň (hyzmat-laryň) we tehnologiýalaryň tilsimat de-rejesi, olaryň düýpli täzeçilik häsiýeti we mundan gelip çykýan bäsdeşlige ukyplylygy; - Senagat we innoawasiýalar babatynda depginli öňegidişlikleri gazanmak-da, düýpli ylmy barlaglaryň, ýurdu-myzda edilen açyşlaryň netijeleri bolan binýatlaýyn innowasiýalary özleşdirmekde, olary maliýe serişdeleri bilen üpjün etmekde bar bolan mümkinçilikler; - Innowasion maksatnamalaryň we taslamalaryň durmuş-ykdysady we beý-leki ugurlardaky netijeliligi. </vt:lpstr>
      <vt:lpstr>Ýokarda görkezilen şertler innowasion maksatnamalara gutarnykly baha bermekde, olary düýpli derňemekde we döwlet tarapynda gol-damak üçin seçip almakda peýdalanylýar.     Ýurtda amala aşyrylýan özgertmelriň häsiýetini, milli ykdysadyýetimizi ösdürmekde bar bolan mümkinçilikleri üçin şeýle ugurlar hökmünde şu aşakdakylary görkezmek bolar: 1. Içerki bazary nebit-gaz çig malyny gaýtadan işlemek netijesinde alynýan, goşmaça baha derejesi ýokary bolan, bäsdeşlige ukyply önümler bilen doly üpjün etmek we ýokary hilli bu harytlaryň daşary bazarlaryna çykarylýan möçberini artdyrmak esasynda ýurdumyz-yň ýangyç-energetika toplumynyň yzygiderli ösdürilmeginiň ýokary derejesini saklap galmak. 2. Içerki islegleri doly kanagatlandyrmak we eksportyň möçberini artdyrmak maksady bilen ýurdumyzyň ummasyz mineral baýlyklar-yny işe girizmek arkaly himiýa senagatynyň önümçiliginiň möçberini artdyrmak we hilini ýokarlandyrmak. 3. Gara metallurgiýa senagatynyň önümleriniň sanawyny giňeltmek, alýuminiý, magniý we litiý öndürmek boýunça reňkli metallurgiýa kärhanalarynyň taslamasyny düzmek we olary gurmak esasynda metalurgiýa pudagyny yzygiderli diwersifikasiýalaşdyrmak. 4. Ýurdumyzyň oba hojalygyny we agrosenagat toplumyny ösdürmek arkaly, ýokary hilli, ekologiýa taýdan arassa azyk önümçiligini artdyrmak; içerki bazaryň islegleriniň aglaba bölegini ýurtda öndürilen harytlar bilen kanagatlandyrmak we innowasion häsiýetli türkmen önümleriniň dünýä bazarlaryna eksportyny ýokarlandyrmak. Daşary ýurtlardan getirilýän azyk harytlarynyň täze, ýokary hilli ýerli önümler bilen çalşyrylmagy Türkmenistanda şöhlat, konditer, unaş, süýji we gant, peýnir, uýadylan süýt ýaly önümleriň boldan öndürilmegi, şeýle-de konserwirlenen et, balyk we miwe gök-önüm önümleriniň görnüşleriniň köpeldilmegi arkaly gazanylýar. 5. Dokma senagatyny ösdürmek we daşary ýurtdan getirilýän dokma harytlarynyň ornuny ýerli önümler bilen çalşyrmak, öndürilen matalaryň, tikin we dokma, şol sanda innowasion häsiýetli önümleriň satylyş möçberini köpeltmek; dokma senagaty harytlaryny GDA döwletlerine we daşary ýurtlaryna eksportyny artdyrmak. 6. Ýurdumyzyň derman senagatynda ýerli çig maldan we öz topragymyzda bitýän dermenlyk ösümliklerden taýýarlanýan derman seriş-deleriniň we melhemleriň önümçiligini giňeltmek, daşary ýurtdan getirilýän derman harytlaryny ýerli önümler bilen çalşyrmak we der-manlaryň bahasynyň arzan bolmagyny gazanmaklyk. 7. Iň täze logistik – tilsimat esasy zat ýurdumyzyň ulag ulgamyny düýpli abaltmak arkaly ulaglar pudagyny döwrebaplaşdyrmak, munuň özi bolsa diňe bir milli ykdysadyýetiň ähli pudaklarynda edilýän ulag hyzmatynyň hilini gowulandyrmak bilen çäklenmän, halkara – demir ýol, awiasiýa, awtoulag we turbageçiriji ulag geçelgelerini ösdürmäge we pugtalandyr-maga giň ýol açýar. 8. Senagat-innowasion ösüş strategiýasyny durmuşa geçirmekde ykdysadyýetiň iň işjeň, täzeçillige duýgur, täze ugurlary we pikirleri goldamakda we olary durmuşa geçirmekde ýokary işjeňlik görkezýän hususy sektor bilen işewürçilik hyzmatdaşlygyny ýola goýmaga we ösdütmäge hem uly ähmiýet berilýär.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Tema№4. Türkmenistanyň ykdysadyýetini diwersifikasiýalaşdyrmak işiniň döwlet tarapyndan düzgünleşdirilmegi.        4.1. Bütindünýä çökgünligi şertlerinde Türkmenistanyň      amala aşyrýan umumydöwlet syýasy strategiýasy.    4.2. Gurluş we innowasiýalar syýasaty.    4.2.1 Gurluş syýasaty.    4.2.2. Innowasiýalar syýasaty </dc:title>
  <dc:creator>Admin</dc:creator>
  <cp:lastModifiedBy>Admin</cp:lastModifiedBy>
  <cp:revision>6</cp:revision>
  <dcterms:created xsi:type="dcterms:W3CDTF">2020-07-30T13:26:40Z</dcterms:created>
  <dcterms:modified xsi:type="dcterms:W3CDTF">2020-08-09T13:57:56Z</dcterms:modified>
</cp:coreProperties>
</file>