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978858F6-3BC0-4BE6-A38D-D1C54EEA36AE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1F1DACF9-0D1C-40BC-A195-6DA22F2534E9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0025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858F6-3BC0-4BE6-A38D-D1C54EEA36AE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DACF9-0D1C-40BC-A195-6DA22F253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9266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858F6-3BC0-4BE6-A38D-D1C54EEA36AE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DACF9-0D1C-40BC-A195-6DA22F2534E9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11370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858F6-3BC0-4BE6-A38D-D1C54EEA36AE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DACF9-0D1C-40BC-A195-6DA22F2534E9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74600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858F6-3BC0-4BE6-A38D-D1C54EEA36AE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DACF9-0D1C-40BC-A195-6DA22F253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4741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858F6-3BC0-4BE6-A38D-D1C54EEA36AE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DACF9-0D1C-40BC-A195-6DA22F2534E9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74682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858F6-3BC0-4BE6-A38D-D1C54EEA36AE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DACF9-0D1C-40BC-A195-6DA22F2534E9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03519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858F6-3BC0-4BE6-A38D-D1C54EEA36AE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DACF9-0D1C-40BC-A195-6DA22F2534E9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0697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858F6-3BC0-4BE6-A38D-D1C54EEA36AE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DACF9-0D1C-40BC-A195-6DA22F2534E9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5001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858F6-3BC0-4BE6-A38D-D1C54EEA36AE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DACF9-0D1C-40BC-A195-6DA22F253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9816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858F6-3BC0-4BE6-A38D-D1C54EEA36AE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DACF9-0D1C-40BC-A195-6DA22F2534E9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169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858F6-3BC0-4BE6-A38D-D1C54EEA36AE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DACF9-0D1C-40BC-A195-6DA22F253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0383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858F6-3BC0-4BE6-A38D-D1C54EEA36AE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DACF9-0D1C-40BC-A195-6DA22F2534E9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3283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858F6-3BC0-4BE6-A38D-D1C54EEA36AE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DACF9-0D1C-40BC-A195-6DA22F2534E9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945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858F6-3BC0-4BE6-A38D-D1C54EEA36AE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DACF9-0D1C-40BC-A195-6DA22F253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7229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858F6-3BC0-4BE6-A38D-D1C54EEA36AE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DACF9-0D1C-40BC-A195-6DA22F2534E9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3870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858F6-3BC0-4BE6-A38D-D1C54EEA36AE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DACF9-0D1C-40BC-A195-6DA22F253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174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78858F6-3BC0-4BE6-A38D-D1C54EEA36AE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F1DACF9-0D1C-40BC-A195-6DA22F253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2449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48145" y="833873"/>
            <a:ext cx="10723419" cy="353943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3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32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200" b="1" dirty="0" err="1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nji</a:t>
            </a:r>
            <a:r>
              <a:rPr lang="en-US" sz="32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tema</a:t>
            </a:r>
            <a:endParaRPr lang="tk-TM" sz="3200" b="1" dirty="0" smtClean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BIOSENOZ WE BIOGEOSENOZ, OLARYŇ </a:t>
            </a:r>
            <a:endParaRPr lang="tk-TM" sz="3200" b="1" dirty="0" smtClean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DÜZÜMI WE</a:t>
            </a:r>
            <a:r>
              <a:rPr lang="ru-RU" sz="32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2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GURLUŞY.</a:t>
            </a:r>
          </a:p>
          <a:p>
            <a:pPr algn="ctr"/>
            <a:r>
              <a:rPr lang="en-US" sz="3200" b="1" dirty="0" err="1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en-US" sz="32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okuwyň</a:t>
            </a:r>
            <a:r>
              <a:rPr lang="en-US" sz="32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meýilnamasy</a:t>
            </a:r>
            <a:r>
              <a:rPr lang="en-US" sz="32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tk-TM" sz="3200" b="1" dirty="0" smtClean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3200" b="1" dirty="0" smtClean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US" sz="3200" b="1" dirty="0" err="1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Biosenoz</a:t>
            </a:r>
            <a:r>
              <a:rPr lang="en-US" sz="32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200" b="1" dirty="0" err="1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32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gurluşy</a:t>
            </a:r>
            <a:r>
              <a:rPr lang="en-US" sz="32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3200" b="1" dirty="0" smtClean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US" sz="3200" b="1" dirty="0" err="1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Biogeosenoz</a:t>
            </a:r>
            <a:r>
              <a:rPr lang="en-US" sz="32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barada</a:t>
            </a:r>
            <a:r>
              <a:rPr lang="en-US" sz="32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düşünje</a:t>
            </a:r>
            <a:r>
              <a:rPr lang="en-US" sz="32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68641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40000"/>
                <a:lumOff val="60000"/>
              </a:schemeClr>
            </a:gs>
            <a:gs pos="46000">
              <a:schemeClr val="accent3">
                <a:lumMod val="95000"/>
                <a:lumOff val="5000"/>
              </a:schemeClr>
            </a:gs>
            <a:gs pos="100000">
              <a:schemeClr val="accent3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6686" y="749611"/>
            <a:ext cx="1065348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Biosenoz</a:t>
            </a:r>
            <a:r>
              <a:rPr lang="en-US" sz="32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we </a:t>
            </a:r>
            <a:r>
              <a:rPr lang="en-US" sz="3200" b="1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onuň</a:t>
            </a:r>
            <a:r>
              <a:rPr lang="en-US" sz="32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gurluşy</a:t>
            </a:r>
            <a:r>
              <a:rPr lang="en-US" sz="32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. </a:t>
            </a:r>
            <a:endParaRPr lang="tk-TM" sz="3200" b="1" dirty="0" smtClean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  <a:p>
            <a:pPr algn="just"/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Tebigatda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organizmleriň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her </a:t>
            </a:r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biri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beýleki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köp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sanly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organizmler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bilen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bilelikde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özara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baglanyşykda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we </a:t>
            </a:r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gatnaşykda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ýaşaýarlar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Şol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gatnaşyklar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we </a:t>
            </a:r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baglanyşyklar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oňaýly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hem-de </a:t>
            </a:r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oňaýsyz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bolup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bilýärler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Beýleki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organizmler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bilen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özara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gatnaşykda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bolmak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bir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tarapdan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iýmitlenmek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köpelmek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goranmak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ýaşaýyş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gurşawynyň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amatsyz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şertlerine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döz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gelmek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janly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organizmler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üçin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zerurdyr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Ikinji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bir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tarapdan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bolsa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ol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aýry-aýry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organizmleriň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ýaşamagy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üçin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ýitgidir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we </a:t>
            </a:r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göniden-göni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abanýan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howpdyr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Janly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organizmleriň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biri-birine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edýän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täsirlerine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umumylykda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gurşawyň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biotik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täsirleri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diýip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at </a:t>
            </a:r>
            <a:r>
              <a:rPr lang="en-US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berilýär</a:t>
            </a:r>
            <a:r>
              <a:rPr lang="en-US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ru-RU" sz="3200" dirty="0">
              <a:ln w="0">
                <a:solidFill>
                  <a:schemeClr val="accent4">
                    <a:lumMod val="50000"/>
                  </a:schemeClr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951958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4000">
              <a:srgbClr val="92D050"/>
            </a:gs>
            <a:gs pos="85000">
              <a:schemeClr val="accent3">
                <a:lumMod val="95000"/>
                <a:lumOff val="5000"/>
              </a:schemeClr>
            </a:gs>
            <a:gs pos="100000">
              <a:schemeClr val="accent3">
                <a:lumMod val="60000"/>
              </a:schemeClr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9257" y="632268"/>
            <a:ext cx="10668000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Organizmiň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daşyny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gurşap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alýan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janly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gurşawa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organizmleriň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biosenotik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gurşawy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diýilýär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Her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bir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görnüşiň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wekilleri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organizmleriň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biri-biriniň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arasyndaky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gatnaşyklar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olaryň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kadaly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ýaşaýşyny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doly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suratda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üpjün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edýän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gurşawunda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ýaşap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bilmäge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ukyplydyrlar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Başgaça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aýdylanda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janly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organizmler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ýer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ýüzünde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islendik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utgaşykda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däl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-de,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bilelikde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ýaşamagyň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kesgitli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bir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toplumyny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emele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getirip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ýaşaýarlar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Şol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toplumyň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düzümine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bilelikde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ýaşaşmaga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uýgunlaşan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ýöriteleşen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görnüşler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girýärler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Bilelikde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ýaşaşýan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hem-de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özara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baglanyşykda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bolan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janly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organizmleriň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toparlanmalaryna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biosenoz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diýilýär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(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latynça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bios ―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ýaşaýyş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‖,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senoz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- ―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umumy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‖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diýmegi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aňladýar</a:t>
            </a:r>
            <a:r>
              <a:rPr lang="en-US" sz="3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56369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84000">
              <a:srgbClr val="92D050"/>
            </a:gs>
            <a:gs pos="17000">
              <a:schemeClr val="accent3">
                <a:lumMod val="95000"/>
                <a:lumOff val="5000"/>
              </a:schemeClr>
            </a:gs>
            <a:gs pos="0">
              <a:schemeClr val="accent3">
                <a:lumMod val="60000"/>
              </a:schemeClr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26403" y="229115"/>
            <a:ext cx="579552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400" dirty="0" err="1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Biosenoz</a:t>
            </a:r>
            <a:r>
              <a:rPr lang="en-US" sz="2400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400" dirty="0" err="1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adalgasy</a:t>
            </a:r>
            <a:r>
              <a:rPr lang="en-US" sz="2400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ilkinji</a:t>
            </a:r>
            <a:r>
              <a:rPr lang="en-US" sz="2400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gezek</a:t>
            </a:r>
            <a:r>
              <a:rPr lang="en-US" sz="2400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1877-nji </a:t>
            </a:r>
            <a:r>
              <a:rPr lang="en-US" sz="2400" dirty="0" err="1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ýylda</a:t>
            </a:r>
            <a:r>
              <a:rPr lang="en-US" sz="2400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400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400" dirty="0" err="1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Kil</a:t>
            </a:r>
            <a:r>
              <a:rPr lang="en-US" sz="2400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400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2400" dirty="0" err="1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uniwersitetiniň</a:t>
            </a:r>
            <a:r>
              <a:rPr lang="en-US" sz="2400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400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400" dirty="0" err="1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professory</a:t>
            </a:r>
            <a:r>
              <a:rPr lang="en-US" sz="2400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k-TM" sz="2400" dirty="0" smtClean="0">
              <a:ln>
                <a:solidFill>
                  <a:srgbClr val="002060"/>
                </a:solidFill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K. </a:t>
            </a:r>
            <a:r>
              <a:rPr lang="en-US" sz="2400" dirty="0" err="1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Mýobiusyň</a:t>
            </a:r>
            <a:r>
              <a:rPr lang="en-US" sz="2400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işinde</a:t>
            </a:r>
            <a:r>
              <a:rPr lang="en-US" sz="2400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peýda</a:t>
            </a:r>
            <a:r>
              <a:rPr lang="en-US" sz="2400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en-US" sz="2400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2400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Demirgazyk</a:t>
            </a:r>
            <a:r>
              <a:rPr lang="en-US" sz="2400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deňzinden</a:t>
            </a:r>
            <a:r>
              <a:rPr lang="en-US" sz="2400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getirlen</a:t>
            </a:r>
            <a:r>
              <a:rPr lang="en-US" sz="2400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içi</a:t>
            </a:r>
            <a:r>
              <a:rPr lang="en-US" sz="2400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ustrisaly</a:t>
            </a:r>
            <a:r>
              <a:rPr lang="en-US" sz="2400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bankanyň</a:t>
            </a:r>
            <a:r>
              <a:rPr lang="en-US" sz="2400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içindäki</a:t>
            </a:r>
            <a:r>
              <a:rPr lang="en-US" sz="2400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en-US" sz="2400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janly</a:t>
            </a:r>
            <a:r>
              <a:rPr lang="en-US" sz="2400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organizmleri</a:t>
            </a:r>
            <a:r>
              <a:rPr lang="en-US" sz="2400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organizmleriň</a:t>
            </a:r>
            <a:r>
              <a:rPr lang="en-US" sz="2400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toplumy</a:t>
            </a:r>
            <a:r>
              <a:rPr lang="en-US" sz="2400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diýip</a:t>
            </a:r>
            <a:r>
              <a:rPr lang="en-US" sz="2400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atlandyrýar</a:t>
            </a:r>
            <a:r>
              <a:rPr lang="en-US" sz="2400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Soňra</a:t>
            </a:r>
            <a:r>
              <a:rPr lang="en-US" sz="2400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K. </a:t>
            </a:r>
            <a:r>
              <a:rPr lang="en-US" sz="2400" dirty="0" err="1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Mýobius</a:t>
            </a:r>
            <a:r>
              <a:rPr lang="en-US" sz="2400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gury</a:t>
            </a:r>
            <a:r>
              <a:rPr lang="en-US" sz="2400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ýerde</a:t>
            </a:r>
            <a:r>
              <a:rPr lang="en-US" sz="2400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ýaşaýan</a:t>
            </a:r>
            <a:r>
              <a:rPr lang="en-US" sz="2400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organizmleriň</a:t>
            </a:r>
            <a:r>
              <a:rPr lang="en-US" sz="2400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tebigy</a:t>
            </a:r>
            <a:r>
              <a:rPr lang="en-US" sz="2400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toparlanmalaryny</a:t>
            </a:r>
            <a:r>
              <a:rPr lang="en-US" sz="2400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öwrenende</a:t>
            </a:r>
            <a:r>
              <a:rPr lang="en-US" sz="2400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biosenoz</a:t>
            </a:r>
            <a:r>
              <a:rPr lang="en-US" sz="2400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baradaky</a:t>
            </a:r>
            <a:r>
              <a:rPr lang="en-US" sz="2400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garaýyşlar</a:t>
            </a:r>
            <a:r>
              <a:rPr lang="en-US" sz="2400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ulgamyny</a:t>
            </a:r>
            <a:r>
              <a:rPr lang="en-US" sz="2400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konsepsiýany</a:t>
            </a:r>
            <a:r>
              <a:rPr lang="en-US" sz="2400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ulanýar</a:t>
            </a:r>
            <a:r>
              <a:rPr lang="en-US" sz="2400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Biosenoz</a:t>
            </a:r>
            <a:r>
              <a:rPr lang="en-US" sz="2400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baradaky</a:t>
            </a:r>
            <a:r>
              <a:rPr lang="en-US" sz="2400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garaýyşlara</a:t>
            </a:r>
            <a:r>
              <a:rPr lang="en-US" sz="2400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görnükli</a:t>
            </a:r>
            <a:r>
              <a:rPr lang="en-US" sz="2400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rus</a:t>
            </a:r>
            <a:r>
              <a:rPr lang="en-US" sz="2400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alymy</a:t>
            </a:r>
            <a:r>
              <a:rPr lang="en-US" sz="2400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W.W. </a:t>
            </a:r>
            <a:r>
              <a:rPr lang="en-US" sz="2400" dirty="0" err="1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Dokuçaýew</a:t>
            </a:r>
            <a:r>
              <a:rPr lang="tk-TM" sz="2400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(1846-1903) </a:t>
            </a:r>
            <a:r>
              <a:rPr lang="tk-TM" sz="2400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400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tk-TM" sz="2400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400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uly</a:t>
            </a:r>
            <a:endParaRPr lang="ru-RU" dirty="0">
              <a:ln>
                <a:solidFill>
                  <a:srgbClr val="002060"/>
                </a:solidFill>
              </a:ln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526403" cy="449942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932" y="0"/>
            <a:ext cx="2870068" cy="449942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5007431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ln w="0">
                  <a:solidFill>
                    <a:srgbClr val="00206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ähmiýet</a:t>
            </a:r>
            <a:r>
              <a:rPr lang="en-US" sz="2400" dirty="0" smtClean="0">
                <a:ln w="0">
                  <a:solidFill>
                    <a:srgbClr val="00206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>
                  <a:solidFill>
                    <a:srgbClr val="00206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beripdir</a:t>
            </a:r>
            <a:r>
              <a:rPr lang="en-US" sz="2400" dirty="0" smtClean="0">
                <a:ln w="0">
                  <a:solidFill>
                    <a:srgbClr val="00206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n w="0">
                  <a:solidFill>
                    <a:srgbClr val="00206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Tebigy</a:t>
            </a:r>
            <a:r>
              <a:rPr lang="en-US" sz="2400" dirty="0" smtClean="0">
                <a:ln w="0">
                  <a:solidFill>
                    <a:srgbClr val="00206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>
                  <a:solidFill>
                    <a:srgbClr val="00206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toplumlaryň</a:t>
            </a:r>
            <a:r>
              <a:rPr lang="en-US" sz="2400" dirty="0" smtClean="0">
                <a:ln w="0">
                  <a:solidFill>
                    <a:srgbClr val="00206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>
                  <a:solidFill>
                    <a:srgbClr val="00206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araçäkleri</a:t>
            </a:r>
            <a:r>
              <a:rPr lang="en-US" sz="2400" dirty="0" smtClean="0">
                <a:ln w="0">
                  <a:solidFill>
                    <a:srgbClr val="00206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>
                  <a:solidFill>
                    <a:srgbClr val="00206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köplenç</a:t>
            </a:r>
            <a:r>
              <a:rPr lang="en-US" sz="2400" dirty="0" smtClean="0">
                <a:ln w="0">
                  <a:solidFill>
                    <a:srgbClr val="00206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>
                  <a:solidFill>
                    <a:srgbClr val="00206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anyk</a:t>
            </a:r>
            <a:r>
              <a:rPr lang="en-US" sz="2400" dirty="0" smtClean="0">
                <a:ln w="0">
                  <a:solidFill>
                    <a:srgbClr val="00206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>
                  <a:solidFill>
                    <a:srgbClr val="00206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bildirmän</a:t>
            </a:r>
            <a:r>
              <a:rPr lang="en-US" sz="2400" dirty="0" smtClean="0">
                <a:ln w="0">
                  <a:solidFill>
                    <a:srgbClr val="00206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n w="0">
                  <a:solidFill>
                    <a:srgbClr val="00206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beýlekilere</a:t>
            </a:r>
            <a:r>
              <a:rPr lang="en-US" sz="2400" dirty="0" smtClean="0">
                <a:ln w="0">
                  <a:solidFill>
                    <a:srgbClr val="00206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>
                  <a:solidFill>
                    <a:srgbClr val="00206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utgaşyp</a:t>
            </a:r>
            <a:r>
              <a:rPr lang="en-US" sz="2400" dirty="0" smtClean="0">
                <a:ln w="0">
                  <a:solidFill>
                    <a:srgbClr val="00206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>
                  <a:solidFill>
                    <a:srgbClr val="00206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gidýär</a:t>
            </a:r>
            <a:r>
              <a:rPr lang="en-US" sz="2400" dirty="0" smtClean="0">
                <a:ln w="0">
                  <a:solidFill>
                    <a:srgbClr val="00206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n w="0">
                  <a:solidFill>
                    <a:srgbClr val="00206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en-US" sz="2400" dirty="0" smtClean="0">
                <a:ln w="0">
                  <a:solidFill>
                    <a:srgbClr val="00206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>
                  <a:solidFill>
                    <a:srgbClr val="00206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araçäkler</a:t>
            </a:r>
            <a:r>
              <a:rPr lang="en-US" sz="2400" dirty="0" smtClean="0">
                <a:ln w="0">
                  <a:solidFill>
                    <a:srgbClr val="00206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>
                  <a:solidFill>
                    <a:srgbClr val="00206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käbir</a:t>
            </a:r>
            <a:r>
              <a:rPr lang="en-US" sz="2400" dirty="0" smtClean="0">
                <a:ln w="0">
                  <a:solidFill>
                    <a:srgbClr val="00206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>
                  <a:solidFill>
                    <a:srgbClr val="00206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halatlarda</a:t>
            </a:r>
            <a:r>
              <a:rPr lang="en-US" sz="2400" dirty="0" smtClean="0">
                <a:ln w="0">
                  <a:solidFill>
                    <a:srgbClr val="00206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>
                  <a:solidFill>
                    <a:srgbClr val="00206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biri-birine</a:t>
            </a:r>
            <a:r>
              <a:rPr lang="en-US" sz="2400" dirty="0" smtClean="0">
                <a:ln w="0">
                  <a:solidFill>
                    <a:srgbClr val="00206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>
                  <a:solidFill>
                    <a:srgbClr val="00206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geçip</a:t>
            </a:r>
            <a:r>
              <a:rPr lang="en-US" sz="2400" dirty="0" smtClean="0">
                <a:ln w="0">
                  <a:solidFill>
                    <a:srgbClr val="00206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2400" dirty="0" err="1" smtClean="0">
                <a:ln w="0">
                  <a:solidFill>
                    <a:srgbClr val="00206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bilýärler</a:t>
            </a:r>
            <a:r>
              <a:rPr lang="en-US" sz="2400" dirty="0" smtClean="0">
                <a:ln w="0">
                  <a:solidFill>
                    <a:srgbClr val="00206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n w="0">
                <a:solidFill>
                  <a:srgbClr val="002060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785385" y="4484211"/>
            <a:ext cx="1943161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2800" b="1" dirty="0" smtClean="0">
                <a:ln/>
                <a:solidFill>
                  <a:schemeClr val="accent3"/>
                </a:solidFill>
              </a:rPr>
              <a:t>K. </a:t>
            </a:r>
            <a:r>
              <a:rPr lang="en-US" sz="2800" b="1" dirty="0" err="1" smtClean="0">
                <a:ln/>
                <a:solidFill>
                  <a:schemeClr val="accent3"/>
                </a:solidFill>
              </a:rPr>
              <a:t>Mýobius</a:t>
            </a:r>
            <a:endParaRPr lang="ru-RU" sz="2800" b="1" dirty="0">
              <a:ln/>
              <a:solidFill>
                <a:schemeClr val="accent3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0622" y="4484211"/>
            <a:ext cx="29238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W.W. </a:t>
            </a:r>
            <a:r>
              <a:rPr lang="en-US" sz="28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Dokuçaýew</a:t>
            </a:r>
            <a:r>
              <a:rPr lang="en-US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endParaRPr lang="ru-RU" sz="28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488770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4000">
              <a:srgbClr val="FF0000"/>
            </a:gs>
            <a:gs pos="55000">
              <a:schemeClr val="accent3">
                <a:lumMod val="95000"/>
                <a:lumOff val="5000"/>
              </a:schemeClr>
            </a:gs>
            <a:gs pos="78000">
              <a:schemeClr val="accent3">
                <a:lumMod val="60000"/>
              </a:schemeClr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40226" y="776184"/>
            <a:ext cx="1078411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Ekologiýanyň</a:t>
            </a:r>
            <a:r>
              <a:rPr lang="en-US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tebigy</a:t>
            </a:r>
            <a:r>
              <a:rPr lang="en-US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toplumlaryň</a:t>
            </a:r>
            <a:r>
              <a:rPr lang="en-US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döreýşiniň</a:t>
            </a:r>
            <a:r>
              <a:rPr lang="en-US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gurluşynyň</a:t>
            </a:r>
            <a:r>
              <a:rPr lang="en-US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olardaky</a:t>
            </a:r>
            <a:r>
              <a:rPr lang="en-US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janly</a:t>
            </a:r>
            <a:r>
              <a:rPr lang="en-US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organizmleriň</a:t>
            </a:r>
            <a:r>
              <a:rPr lang="en-US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bilelikde</a:t>
            </a:r>
            <a:r>
              <a:rPr lang="en-US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ýaşaýşynyň</a:t>
            </a:r>
            <a:r>
              <a:rPr lang="en-US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kanunalaýyklyklaryny</a:t>
            </a:r>
            <a:r>
              <a:rPr lang="en-US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öwrenýän</a:t>
            </a:r>
            <a:r>
              <a:rPr lang="en-US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bölüme</a:t>
            </a:r>
            <a:r>
              <a:rPr lang="en-US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sinekologiýa</a:t>
            </a:r>
            <a:r>
              <a:rPr lang="en-US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ýa</a:t>
            </a:r>
            <a:r>
              <a:rPr lang="en-US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-da </a:t>
            </a:r>
            <a:r>
              <a:rPr lang="en-US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biosenologiýa</a:t>
            </a:r>
            <a:r>
              <a:rPr lang="en-US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diýilýär</a:t>
            </a:r>
            <a:r>
              <a:rPr lang="en-US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Biosenozyň</a:t>
            </a:r>
            <a:r>
              <a:rPr lang="en-US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eýeleýän</a:t>
            </a:r>
            <a:r>
              <a:rPr lang="en-US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meýdanyna</a:t>
            </a:r>
            <a:r>
              <a:rPr lang="en-US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biotop</a:t>
            </a:r>
            <a:r>
              <a:rPr lang="en-US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diýip</a:t>
            </a:r>
            <a:r>
              <a:rPr lang="en-US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at </a:t>
            </a:r>
            <a:r>
              <a:rPr lang="en-US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berilýär</a:t>
            </a:r>
            <a:r>
              <a:rPr lang="en-US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Başgaça</a:t>
            </a:r>
            <a:r>
              <a:rPr lang="en-US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aýdylanda</a:t>
            </a:r>
            <a:r>
              <a:rPr lang="en-US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biotop</a:t>
            </a:r>
            <a:r>
              <a:rPr lang="en-US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munuň</a:t>
            </a:r>
            <a:r>
              <a:rPr lang="en-US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özi</a:t>
            </a:r>
            <a:r>
              <a:rPr lang="en-US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biosenozyň</a:t>
            </a:r>
            <a:r>
              <a:rPr lang="en-US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ýaşaýan</a:t>
            </a:r>
            <a:r>
              <a:rPr lang="en-US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ýeridir</a:t>
            </a:r>
            <a:r>
              <a:rPr lang="en-US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latynça</a:t>
            </a:r>
            <a:r>
              <a:rPr lang="en-US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bios - </a:t>
            </a:r>
            <a:r>
              <a:rPr lang="en-US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ýaşaýyş</a:t>
            </a:r>
            <a:r>
              <a:rPr lang="en-US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topos</a:t>
            </a:r>
            <a:r>
              <a:rPr lang="en-US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lang="en-US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diýmegi</a:t>
            </a:r>
            <a:r>
              <a:rPr lang="en-US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aňladýar</a:t>
            </a:r>
            <a:r>
              <a:rPr lang="en-US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Biosenozyň</a:t>
            </a:r>
            <a:r>
              <a:rPr lang="en-US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gurluşy</a:t>
            </a:r>
            <a:r>
              <a:rPr lang="en-US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Islendik</a:t>
            </a:r>
            <a:r>
              <a:rPr lang="en-US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tebigy</a:t>
            </a:r>
            <a:r>
              <a:rPr lang="en-US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ulgamyň</a:t>
            </a:r>
            <a:r>
              <a:rPr lang="en-US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gurluşy</a:t>
            </a:r>
            <a:r>
              <a:rPr lang="en-US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munuň</a:t>
            </a:r>
            <a:r>
              <a:rPr lang="en-US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özi</a:t>
            </a:r>
            <a:r>
              <a:rPr lang="en-US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bölek-leriniň</a:t>
            </a:r>
            <a:r>
              <a:rPr lang="en-US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gatnaşyklardaky</a:t>
            </a:r>
            <a:r>
              <a:rPr lang="en-US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mynasybetdäki</a:t>
            </a:r>
            <a:r>
              <a:rPr lang="en-US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kanunalaýyklygydyr</a:t>
            </a:r>
            <a:r>
              <a:rPr lang="en-US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Biosenozyň</a:t>
            </a:r>
            <a:r>
              <a:rPr lang="en-US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gurluşy</a:t>
            </a:r>
            <a:r>
              <a:rPr lang="en-US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en-US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taraply</a:t>
            </a:r>
            <a:r>
              <a:rPr lang="en-US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en-US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jähitlerini</a:t>
            </a:r>
            <a:r>
              <a:rPr lang="en-US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tapawutlandyrýarlar</a:t>
            </a:r>
            <a:r>
              <a:rPr lang="en-US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Biosenozyň</a:t>
            </a:r>
            <a:r>
              <a:rPr lang="en-US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gurluşynda</a:t>
            </a:r>
            <a:r>
              <a:rPr lang="en-US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aşakdaky</a:t>
            </a:r>
            <a:r>
              <a:rPr lang="en-US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jähitlerini</a:t>
            </a:r>
            <a:r>
              <a:rPr lang="en-US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tapawutlandyryp</a:t>
            </a:r>
            <a:r>
              <a:rPr lang="en-US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bolar</a:t>
            </a:r>
            <a:r>
              <a:rPr lang="en-US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6" name="Облако 5"/>
          <p:cNvSpPr/>
          <p:nvPr/>
        </p:nvSpPr>
        <p:spPr>
          <a:xfrm>
            <a:off x="856342" y="3251200"/>
            <a:ext cx="3468915" cy="2801257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k-TM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Biosenozyň görnüşleriniň gurluşy</a:t>
            </a:r>
            <a:endParaRPr lang="ru-RU" sz="28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9" name="Облако 8"/>
          <p:cNvSpPr/>
          <p:nvPr/>
        </p:nvSpPr>
        <p:spPr>
          <a:xfrm>
            <a:off x="4397827" y="3251200"/>
            <a:ext cx="3468915" cy="2801257"/>
          </a:xfrm>
          <a:prstGeom prst="cloud">
            <a:avLst/>
          </a:prstGeom>
          <a:solidFill>
            <a:srgbClr val="00206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k-TM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Biosenozyň giňişlik gurluşy</a:t>
            </a:r>
            <a:endParaRPr lang="ru-RU" sz="2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0" name="Облако 9"/>
          <p:cNvSpPr/>
          <p:nvPr/>
        </p:nvSpPr>
        <p:spPr>
          <a:xfrm>
            <a:off x="7939312" y="3251200"/>
            <a:ext cx="3468915" cy="2801257"/>
          </a:xfrm>
          <a:prstGeom prst="cloud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k-TM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Biosenozyň ekologik gurluşy</a:t>
            </a:r>
            <a:endParaRPr lang="ru-RU" sz="28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461010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4000">
              <a:srgbClr val="0070C0"/>
            </a:gs>
            <a:gs pos="18000">
              <a:schemeClr val="accent3">
                <a:lumMod val="95000"/>
                <a:lumOff val="5000"/>
              </a:schemeClr>
            </a:gs>
            <a:gs pos="78000">
              <a:schemeClr val="accent3">
                <a:lumMod val="60000"/>
              </a:schemeClr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1200" y="638912"/>
            <a:ext cx="10769600" cy="569386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tk-TM" sz="2800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Biogeosenoz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barada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düşünje</a:t>
            </a:r>
            <a:endParaRPr lang="en-US" sz="2800" b="1" dirty="0" smtClean="0">
              <a:ln/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Biogeosenoz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ýeriň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üst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ýüzüniň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birmeňzeş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bölegi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uçastogy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kesgitli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düzümli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janly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biosenoz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we abiotic (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atmosferanyň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ýere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golaý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ýerleşen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gatlagy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gün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energiýasy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toprak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çyglylyk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daşky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gurşawyň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şertleri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komponentleri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bar,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komponentler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maddalaryň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aýlanyşygy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energiýanyň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akymy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bütewi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tebigy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topluma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birleşýärler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“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Biogeosenoz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(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grekçe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bio –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ýaşaýyş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geo –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koinos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diýmegi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aňladýar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adalgasy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ylma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ilkinji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1940-njy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ýylda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görnükli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rus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alymy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akademik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W.N.Sukaçew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(1880-1967)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tarapyndan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girizilýär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meşhur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alym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biogeosenoz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baradaky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ylmy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düşünjäni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işläp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düzdi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Biogeosenozyň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düzüm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bölegine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janly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jansyz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komponentler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girýärler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b="1" dirty="0">
              <a:ln/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95696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84000">
              <a:srgbClr val="FFC000"/>
            </a:gs>
            <a:gs pos="18000">
              <a:schemeClr val="accent3">
                <a:lumMod val="95000"/>
                <a:lumOff val="5000"/>
              </a:schemeClr>
            </a:gs>
            <a:gs pos="32000">
              <a:schemeClr val="accent3">
                <a:lumMod val="60000"/>
              </a:schemeClr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5771" y="711200"/>
            <a:ext cx="11727543" cy="5447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Biogeosenozyň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janly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komponentine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awtotrof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organizmler</a:t>
            </a:r>
            <a:r>
              <a:rPr lang="tk-TM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87 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produsentler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ýaşyl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ösümlikler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geterotrof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organizmler-konsumentler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haýwanlar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kömelekler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bakteriýalaryň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köpüsi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wiruslar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 we 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organiki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maddalary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dargadyjylar-redusentler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kömelekler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mikroorganizmler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degişlidirler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Biogeosenoz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durnukly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ekologik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ulgam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onda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organiki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komponentler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organiki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komponentler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toprak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çyglylyk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atmosfera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aýrylmaz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baglanyşyklydyr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baglanyşygy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aşakdaky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görnüşde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beýan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mümkin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Biogeosenozyň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gurluşy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strukturasy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Produsentler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organiki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maddalary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Öndürijiler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ýaşyl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ösümlikler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Konsumentler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organiki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maddalary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edijiler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haýwanlar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Redusentler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organiki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maddalary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dargadyjylar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kömelekler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mikroorganizmler</a:t>
            </a:r>
            <a:r>
              <a:rPr lang="en-US" sz="290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900" dirty="0">
              <a:ln w="0"/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840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65</TotalTime>
  <Words>610</Words>
  <Application>Microsoft Office PowerPoint</Application>
  <PresentationFormat>Широкоэкранный</PresentationFormat>
  <Paragraphs>26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Garamond</vt:lpstr>
      <vt:lpstr>Times New Roman</vt:lpstr>
      <vt:lpstr>Натуральные материалы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8</cp:revision>
  <dcterms:created xsi:type="dcterms:W3CDTF">2019-10-06T18:50:04Z</dcterms:created>
  <dcterms:modified xsi:type="dcterms:W3CDTF">2019-10-10T09:45:50Z</dcterms:modified>
</cp:coreProperties>
</file>