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27618"/>
          </a:xfrm>
        </p:spPr>
        <p:txBody>
          <a:bodyPr>
            <a:noAutofit/>
          </a:bodyPr>
          <a:lstStyle/>
          <a:p>
            <a:pPr algn="ctr"/>
            <a:r>
              <a:rPr lang="tk-TM" sz="3600" b="1" dirty="0" smtClean="0">
                <a:latin typeface="Arial Rounded MT Bold" pitchFamily="34" charset="0"/>
              </a:rPr>
              <a:t>Taryhy filosofiýa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ctr">
              <a:buNone/>
            </a:pPr>
            <a:r>
              <a:rPr lang="tk-TM" sz="4000" dirty="0" smtClean="0"/>
              <a:t>1</a:t>
            </a:r>
            <a:r>
              <a:rPr lang="tk-TM" dirty="0" smtClean="0"/>
              <a:t>. </a:t>
            </a:r>
            <a:r>
              <a:rPr lang="sq-AL" sz="4000" b="1" dirty="0" smtClean="0"/>
              <a:t>Halk taryhy esasy dörediji güýç hökmünde</a:t>
            </a:r>
            <a:endParaRPr lang="ru-RU" sz="4000" dirty="0" smtClean="0"/>
          </a:p>
          <a:p>
            <a:pPr lvl="0" algn="ctr">
              <a:buNone/>
            </a:pPr>
            <a:r>
              <a:rPr lang="tk-TM" sz="4000" b="1" dirty="0" smtClean="0"/>
              <a:t>2. </a:t>
            </a:r>
            <a:r>
              <a:rPr lang="en-US" sz="4000" b="1" dirty="0" err="1" smtClean="0"/>
              <a:t>Mähelle</a:t>
            </a:r>
            <a:r>
              <a:rPr lang="en-US" sz="4000" b="1" dirty="0" smtClean="0"/>
              <a:t> we </a:t>
            </a:r>
            <a:r>
              <a:rPr lang="en-US" sz="4000" b="1" dirty="0" err="1" smtClean="0"/>
              <a:t>onuň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psihologiýasy</a:t>
            </a:r>
            <a:endParaRPr lang="tk-TM" sz="4000" b="1" dirty="0" smtClean="0"/>
          </a:p>
          <a:p>
            <a:pPr algn="ctr">
              <a:buNone/>
            </a:pPr>
            <a:r>
              <a:rPr lang="tk-TM" sz="4000" b="1" dirty="0" smtClean="0"/>
              <a:t>3. </a:t>
            </a:r>
            <a:r>
              <a:rPr lang="en-US" sz="4000" b="1" dirty="0" err="1" smtClean="0"/>
              <a:t>Taryhyň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manysy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hakynda</a:t>
            </a:r>
            <a:endParaRPr lang="ru-RU" sz="4000" dirty="0" smtClean="0"/>
          </a:p>
          <a:p>
            <a:pPr lvl="0" algn="ctr">
              <a:buNone/>
            </a:pPr>
            <a:r>
              <a:rPr lang="tk-TM" sz="4000" dirty="0" smtClean="0"/>
              <a:t>4. </a:t>
            </a:r>
            <a:r>
              <a:rPr lang="en-US" sz="4000" b="1" dirty="0" err="1" smtClean="0"/>
              <a:t>Taryhy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ösüş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hakynda</a:t>
            </a:r>
            <a:endParaRPr lang="tk-TM" sz="4000" b="1" dirty="0" smtClean="0"/>
          </a:p>
          <a:p>
            <a:pPr algn="ctr">
              <a:buNone/>
            </a:pPr>
            <a:r>
              <a:rPr lang="tk-TM" sz="4000" b="1" dirty="0" smtClean="0"/>
              <a:t>5. </a:t>
            </a:r>
            <a:r>
              <a:rPr lang="en-US" sz="4000" b="1" dirty="0" err="1" smtClean="0"/>
              <a:t>Taryhda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şahsyýetiň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orny</a:t>
            </a:r>
            <a:endParaRPr lang="ru-RU" sz="4000" dirty="0" smtClean="0"/>
          </a:p>
          <a:p>
            <a:pPr lvl="0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500042"/>
            <a:ext cx="8229600" cy="1143000"/>
          </a:xfrm>
        </p:spPr>
        <p:txBody>
          <a:bodyPr/>
          <a:lstStyle/>
          <a:p>
            <a:pPr algn="ctr"/>
            <a:r>
              <a:rPr lang="en-US" dirty="0" err="1" smtClean="0"/>
              <a:t>Harizmatiki</a:t>
            </a:r>
            <a:r>
              <a:rPr lang="en-US" dirty="0" smtClean="0"/>
              <a:t> </a:t>
            </a:r>
            <a:r>
              <a:rPr lang="en-US" dirty="0" err="1" smtClean="0"/>
              <a:t>liderler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3922" t="16135" r="3922" b="14416"/>
          <a:stretch>
            <a:fillRect/>
          </a:stretch>
        </p:blipFill>
        <p:spPr bwMode="auto">
          <a:xfrm>
            <a:off x="500034" y="2071678"/>
            <a:ext cx="385765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4857752" y="1571612"/>
            <a:ext cx="3714776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584176"/>
          </a:xfrm>
        </p:spPr>
        <p:txBody>
          <a:bodyPr>
            <a:normAutofit/>
          </a:bodyPr>
          <a:lstStyle/>
          <a:p>
            <a:pPr algn="ctr"/>
            <a:r>
              <a:rPr lang="tk-TM" dirty="0" smtClean="0"/>
              <a:t>Taryha oňaýsyz täsir eden şähsyýetler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 l="-3846" t="6445"/>
          <a:stretch>
            <a:fillRect/>
          </a:stretch>
        </p:blipFill>
        <p:spPr bwMode="auto">
          <a:xfrm>
            <a:off x="395536" y="2285992"/>
            <a:ext cx="4605092" cy="4148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Brush/>
                    </a14:imgEffect>
                  </a14:imgLayer>
                </a14:imgProps>
              </a:ext>
            </a:extLst>
          </a:blip>
          <a:srcRect t="17864" r="-83" b="12303"/>
          <a:stretch/>
        </p:blipFill>
        <p:spPr bwMode="auto">
          <a:xfrm>
            <a:off x="5076056" y="2285992"/>
            <a:ext cx="3817204" cy="3951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7772400" cy="1285860"/>
          </a:xfrm>
        </p:spPr>
        <p:txBody>
          <a:bodyPr>
            <a:noAutofit/>
          </a:bodyPr>
          <a:lstStyle/>
          <a:p>
            <a:pPr algn="ctr"/>
            <a:r>
              <a:rPr lang="sq-AL" sz="4000" b="1" dirty="0" smtClean="0"/>
              <a:t>Halk taryhy esasy dörediji güýç hökmünde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5214974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tk-TM" sz="2600" dirty="0" smtClean="0">
                <a:latin typeface="Times New Roman" pitchFamily="18" charset="0"/>
                <a:cs typeface="Times New Roman" pitchFamily="18" charset="0"/>
              </a:rPr>
              <a:t>		H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alkyň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taryhy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ösüşdäki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orny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ilki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onuň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jemgyýetiň</a:t>
            </a:r>
            <a:r>
              <a:rPr lang="tk-TM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öndüriji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güýjüni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düzýänligi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baglanylýar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Şu</a:t>
            </a:r>
            <a:r>
              <a:rPr lang="tk-TM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manyda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hakykatdan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hem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taryhy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döredijidir</a:t>
            </a:r>
            <a:r>
              <a:rPr lang="tk-TM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Ýöne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halk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köpçüliginiň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orny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diňe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maddy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önümçilik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çäklenmeýär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ruhy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medeniýetiň</a:t>
            </a:r>
            <a:r>
              <a:rPr lang="tk-TM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hem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esasyny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döredýär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Olara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halk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sungatynyň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eserleri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halkyň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arhitektura-binägärlik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nusgalary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mysal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bolup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biler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Halk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milli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dili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goraýar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ösdürýär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ajaýyp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ruhy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gymmatlyklary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latin typeface="Times New Roman" pitchFamily="18" charset="0"/>
                <a:cs typeface="Times New Roman" pitchFamily="18" charset="0"/>
              </a:rPr>
              <a:t>döredýär</a:t>
            </a:r>
            <a:r>
              <a:rPr lang="en-US" sz="2600" dirty="0" smtClean="0"/>
              <a:t>. </a:t>
            </a:r>
            <a:endParaRPr lang="ru-RU" sz="2600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357982"/>
          </a:xfrm>
        </p:spPr>
        <p:txBody>
          <a:bodyPr>
            <a:noAutofit/>
          </a:bodyPr>
          <a:lstStyle/>
          <a:p>
            <a:pPr algn="just">
              <a:lnSpc>
                <a:spcPct val="160000"/>
              </a:lnSpc>
            </a:pPr>
            <a:r>
              <a:rPr lang="tk-TM" sz="1100" dirty="0" smtClean="0"/>
              <a:t>          </a:t>
            </a:r>
            <a:r>
              <a:rPr lang="en-US" sz="2400" dirty="0" err="1" smtClean="0"/>
              <a:t>Halk</a:t>
            </a:r>
            <a:r>
              <a:rPr lang="en-US" sz="2400" dirty="0" smtClean="0"/>
              <a:t> </a:t>
            </a:r>
            <a:r>
              <a:rPr lang="en-US" sz="2400" dirty="0" err="1" smtClean="0"/>
              <a:t>köpçüliginiň</a:t>
            </a:r>
            <a:r>
              <a:rPr lang="en-US" sz="2400" dirty="0" smtClean="0"/>
              <a:t> </a:t>
            </a:r>
            <a:r>
              <a:rPr lang="en-US" sz="2400" dirty="0" err="1" smtClean="0"/>
              <a:t>taryhdaky</a:t>
            </a:r>
            <a:r>
              <a:rPr lang="en-US" sz="2400" dirty="0" smtClean="0"/>
              <a:t> </a:t>
            </a:r>
            <a:r>
              <a:rPr lang="en-US" sz="2400" dirty="0" err="1" smtClean="0"/>
              <a:t>orny</a:t>
            </a:r>
            <a:r>
              <a:rPr lang="en-US" sz="2400" dirty="0" smtClean="0"/>
              <a:t> </a:t>
            </a:r>
            <a:r>
              <a:rPr lang="en-US" sz="2400" dirty="0" err="1" smtClean="0"/>
              <a:t>dürli</a:t>
            </a:r>
            <a:r>
              <a:rPr lang="en-US" sz="2400" dirty="0" smtClean="0"/>
              <a:t> </a:t>
            </a:r>
            <a:r>
              <a:rPr lang="en-US" sz="2400" dirty="0" err="1" smtClean="0"/>
              <a:t>döwürlerde</a:t>
            </a:r>
            <a:r>
              <a:rPr lang="en-US" sz="2400" dirty="0" smtClean="0"/>
              <a:t> </a:t>
            </a:r>
            <a:r>
              <a:rPr lang="en-US" sz="2400" dirty="0" err="1" smtClean="0"/>
              <a:t>üýtgäp</a:t>
            </a:r>
            <a:r>
              <a:rPr lang="en-US" sz="2400" dirty="0" smtClean="0"/>
              <a:t>, </a:t>
            </a:r>
            <a:r>
              <a:rPr lang="en-US" sz="2400" dirty="0" err="1" smtClean="0"/>
              <a:t>özgerip</a:t>
            </a:r>
            <a:r>
              <a:rPr lang="en-US" sz="2400" dirty="0" smtClean="0"/>
              <a:t> </a:t>
            </a:r>
            <a:r>
              <a:rPr lang="en-US" sz="2400" dirty="0" err="1" smtClean="0"/>
              <a:t>durýar</a:t>
            </a:r>
            <a:r>
              <a:rPr lang="tk-TM" sz="2400" dirty="0" smtClean="0"/>
              <a:t>.</a:t>
            </a:r>
            <a:r>
              <a:rPr lang="en-US" sz="2400" dirty="0" smtClean="0"/>
              <a:t> </a:t>
            </a:r>
            <a:r>
              <a:rPr lang="en-US" sz="2400" dirty="0" err="1" smtClean="0"/>
              <a:t>Halkyň</a:t>
            </a:r>
            <a:r>
              <a:rPr lang="en-US" sz="2400" dirty="0" smtClean="0"/>
              <a:t> </a:t>
            </a:r>
            <a:r>
              <a:rPr lang="en-US" sz="2400" dirty="0" err="1" smtClean="0"/>
              <a:t>taryhy</a:t>
            </a:r>
            <a:r>
              <a:rPr lang="en-US" sz="2400" dirty="0" smtClean="0"/>
              <a:t> </a:t>
            </a:r>
            <a:r>
              <a:rPr lang="en-US" sz="2400" dirty="0" err="1" smtClean="0"/>
              <a:t>dörediji</a:t>
            </a:r>
            <a:r>
              <a:rPr lang="en-US" sz="2400" dirty="0" smtClean="0"/>
              <a:t> </a:t>
            </a:r>
            <a:r>
              <a:rPr lang="en-US" sz="2400" dirty="0" err="1" smtClean="0"/>
              <a:t>güýje</a:t>
            </a:r>
            <a:r>
              <a:rPr lang="en-US" sz="2400" dirty="0" smtClean="0"/>
              <a:t> </a:t>
            </a:r>
            <a:r>
              <a:rPr lang="en-US" sz="2400" dirty="0" err="1" smtClean="0"/>
              <a:t>öwrülmegi</a:t>
            </a:r>
            <a:r>
              <a:rPr lang="en-US" sz="2400" dirty="0" smtClean="0"/>
              <a:t> </a:t>
            </a:r>
            <a:r>
              <a:rPr lang="en-US" sz="2400" dirty="0" err="1" smtClean="0"/>
              <a:t>üçin</a:t>
            </a:r>
            <a:r>
              <a:rPr lang="en-US" sz="2400" dirty="0" smtClean="0"/>
              <a:t> </a:t>
            </a:r>
            <a:r>
              <a:rPr lang="en-US" sz="2400" dirty="0" err="1" smtClean="0"/>
              <a:t>onuň</a:t>
            </a:r>
            <a:r>
              <a:rPr lang="en-US" sz="2400" dirty="0" smtClean="0"/>
              <a:t> </a:t>
            </a:r>
            <a:r>
              <a:rPr lang="en-US" sz="2400" dirty="0" err="1" smtClean="0"/>
              <a:t>aňyýetiniň</a:t>
            </a:r>
            <a:r>
              <a:rPr lang="en-US" sz="2400" dirty="0" smtClean="0"/>
              <a:t>, </a:t>
            </a:r>
            <a:r>
              <a:rPr lang="en-US" sz="2400" dirty="0" err="1" smtClean="0"/>
              <a:t>guramaçylyk</a:t>
            </a:r>
            <a:r>
              <a:rPr lang="en-US" sz="2400" dirty="0" smtClean="0"/>
              <a:t> </a:t>
            </a:r>
            <a:r>
              <a:rPr lang="en-US" sz="2400" dirty="0" err="1" smtClean="0"/>
              <a:t>ukyplarynyň</a:t>
            </a:r>
            <a:r>
              <a:rPr lang="en-US" sz="2400" dirty="0" smtClean="0"/>
              <a:t> </a:t>
            </a:r>
            <a:r>
              <a:rPr lang="en-US" sz="2400" dirty="0" err="1" smtClean="0"/>
              <a:t>artmaklygynyň</a:t>
            </a:r>
            <a:r>
              <a:rPr lang="en-US" sz="2400" dirty="0" smtClean="0"/>
              <a:t> </a:t>
            </a:r>
            <a:r>
              <a:rPr lang="en-US" sz="2400" dirty="0" err="1" smtClean="0"/>
              <a:t>gerekligi</a:t>
            </a:r>
            <a:r>
              <a:rPr lang="en-US" sz="2400" dirty="0" smtClean="0"/>
              <a:t> </a:t>
            </a:r>
            <a:r>
              <a:rPr lang="en-US" sz="2400" dirty="0" err="1" smtClean="0"/>
              <a:t>baradaky</a:t>
            </a:r>
            <a:r>
              <a:rPr lang="en-US" sz="2400" dirty="0" smtClean="0"/>
              <a:t> </a:t>
            </a:r>
            <a:r>
              <a:rPr lang="en-US" sz="2400" dirty="0" err="1" smtClean="0"/>
              <a:t>pikir</a:t>
            </a:r>
            <a:r>
              <a:rPr lang="en-US" sz="2400" dirty="0" smtClean="0"/>
              <a:t> </a:t>
            </a:r>
            <a:r>
              <a:rPr lang="en-US" sz="2400" dirty="0" err="1" smtClean="0"/>
              <a:t>köp</a:t>
            </a:r>
            <a:r>
              <a:rPr lang="tk-TM" sz="2400" dirty="0" smtClean="0"/>
              <a:t> </a:t>
            </a:r>
            <a:r>
              <a:rPr lang="en-US" sz="2400" dirty="0" err="1" smtClean="0"/>
              <a:t>taglymatlarda</a:t>
            </a:r>
            <a:r>
              <a:rPr lang="en-US" sz="2400" dirty="0" smtClean="0"/>
              <a:t> </a:t>
            </a:r>
            <a:r>
              <a:rPr lang="en-US" sz="2400" dirty="0" err="1" smtClean="0"/>
              <a:t>öňe</a:t>
            </a:r>
            <a:r>
              <a:rPr lang="en-US" sz="2400" dirty="0" smtClean="0"/>
              <a:t> </a:t>
            </a:r>
            <a:r>
              <a:rPr lang="en-US" sz="2400" dirty="0" err="1" smtClean="0"/>
              <a:t>sürülýär</a:t>
            </a:r>
            <a:r>
              <a:rPr lang="en-US" sz="2400" dirty="0" smtClean="0"/>
              <a:t>. </a:t>
            </a:r>
            <a:r>
              <a:rPr lang="en-US" sz="2400" dirty="0" err="1" smtClean="0"/>
              <a:t>Taryhyň</a:t>
            </a:r>
            <a:r>
              <a:rPr lang="en-US" sz="2400" dirty="0" smtClean="0"/>
              <a:t> </a:t>
            </a:r>
            <a:r>
              <a:rPr lang="en-US" sz="2400" dirty="0" err="1" smtClean="0"/>
              <a:t>ösüşiniň</a:t>
            </a:r>
            <a:r>
              <a:rPr lang="en-US" sz="2400" dirty="0" smtClean="0"/>
              <a:t> </a:t>
            </a:r>
            <a:r>
              <a:rPr lang="en-US" sz="2400" dirty="0" err="1" smtClean="0"/>
              <a:t>kesgitleýji</a:t>
            </a:r>
            <a:r>
              <a:rPr lang="en-US" sz="2400" dirty="0" smtClean="0"/>
              <a:t> </a:t>
            </a:r>
            <a:r>
              <a:rPr lang="en-US" sz="2400" dirty="0" err="1" smtClean="0"/>
              <a:t>pursatlarynda</a:t>
            </a:r>
            <a:r>
              <a:rPr lang="en-US" sz="2400" dirty="0" smtClean="0"/>
              <a:t> </a:t>
            </a:r>
            <a:r>
              <a:rPr lang="en-US" sz="2400" dirty="0" err="1" smtClean="0"/>
              <a:t>taryhy</a:t>
            </a:r>
            <a:r>
              <a:rPr lang="en-US" sz="2400" dirty="0" smtClean="0"/>
              <a:t> </a:t>
            </a:r>
            <a:r>
              <a:rPr lang="en-US" sz="2400" dirty="0" err="1" smtClean="0"/>
              <a:t>şahsyýetleriň</a:t>
            </a:r>
            <a:r>
              <a:rPr lang="en-US" sz="2400" dirty="0" smtClean="0"/>
              <a:t> </a:t>
            </a:r>
            <a:r>
              <a:rPr lang="en-US" sz="2400" dirty="0" err="1" smtClean="0"/>
              <a:t>halky</a:t>
            </a:r>
            <a:r>
              <a:rPr lang="en-US" sz="2400" dirty="0" smtClean="0"/>
              <a:t> </a:t>
            </a:r>
            <a:r>
              <a:rPr lang="en-US" sz="2400" dirty="0" err="1" smtClean="0"/>
              <a:t>öňe</a:t>
            </a:r>
            <a:r>
              <a:rPr lang="en-US" sz="2400" dirty="0" smtClean="0"/>
              <a:t> </a:t>
            </a:r>
            <a:r>
              <a:rPr lang="en-US" sz="2400" dirty="0" err="1" smtClean="0"/>
              <a:t>alyp</a:t>
            </a:r>
            <a:r>
              <a:rPr lang="en-US" sz="2400" dirty="0" smtClean="0"/>
              <a:t> </a:t>
            </a:r>
            <a:r>
              <a:rPr lang="en-US" sz="2400" dirty="0" err="1" smtClean="0"/>
              <a:t>gitjek</a:t>
            </a:r>
            <a:r>
              <a:rPr lang="en-US" sz="2400" dirty="0" smtClean="0"/>
              <a:t> </a:t>
            </a:r>
            <a:r>
              <a:rPr lang="en-US" sz="2400" dirty="0" err="1" smtClean="0"/>
              <a:t>güýje</a:t>
            </a:r>
            <a:r>
              <a:rPr lang="en-US" sz="2400" dirty="0" smtClean="0"/>
              <a:t> </a:t>
            </a:r>
            <a:r>
              <a:rPr lang="en-US" sz="2400" dirty="0" err="1" smtClean="0"/>
              <a:t>öwrülmekleri</a:t>
            </a:r>
            <a:r>
              <a:rPr lang="en-US" sz="2400" dirty="0" smtClean="0"/>
              <a:t> </a:t>
            </a:r>
            <a:r>
              <a:rPr lang="en-US" sz="2400" dirty="0" err="1" smtClean="0"/>
              <a:t>üçin</a:t>
            </a:r>
            <a:r>
              <a:rPr lang="en-US" sz="2400" dirty="0" smtClean="0"/>
              <a:t>, </a:t>
            </a:r>
            <a:r>
              <a:rPr lang="en-US" sz="2400" dirty="0" err="1" smtClean="0"/>
              <a:t>olar</a:t>
            </a:r>
            <a:r>
              <a:rPr lang="en-US" sz="2400" dirty="0" smtClean="0"/>
              <a:t> </a:t>
            </a:r>
            <a:r>
              <a:rPr lang="en-US" sz="2400" dirty="0" err="1" smtClean="0"/>
              <a:t>özlerinde</a:t>
            </a:r>
            <a:r>
              <a:rPr lang="en-US" sz="2400" dirty="0" smtClean="0"/>
              <a:t> </a:t>
            </a:r>
            <a:r>
              <a:rPr lang="en-US" sz="2400" dirty="0" err="1" smtClean="0"/>
              <a:t>milleti</a:t>
            </a:r>
            <a:r>
              <a:rPr lang="en-US" sz="2400" dirty="0" smtClean="0"/>
              <a:t> </a:t>
            </a:r>
            <a:r>
              <a:rPr lang="en-US" sz="2400" dirty="0" err="1" smtClean="0"/>
              <a:t>öňe</a:t>
            </a:r>
            <a:r>
              <a:rPr lang="en-US" sz="2400" dirty="0" smtClean="0"/>
              <a:t> </a:t>
            </a:r>
            <a:r>
              <a:rPr lang="en-US" sz="2400" dirty="0" err="1" smtClean="0"/>
              <a:t>alyp</a:t>
            </a:r>
            <a:r>
              <a:rPr lang="en-US" sz="2400" dirty="0" smtClean="0"/>
              <a:t> </a:t>
            </a:r>
            <a:r>
              <a:rPr lang="en-US" sz="2400" dirty="0" err="1" smtClean="0"/>
              <a:t>gitjek</a:t>
            </a:r>
            <a:r>
              <a:rPr lang="en-US" sz="2400" dirty="0" smtClean="0"/>
              <a:t> </a:t>
            </a:r>
            <a:r>
              <a:rPr lang="en-US" sz="2400" dirty="0" err="1" smtClean="0"/>
              <a:t>ruhy</a:t>
            </a:r>
            <a:r>
              <a:rPr lang="en-US" sz="2400" dirty="0" smtClean="0"/>
              <a:t> </a:t>
            </a:r>
            <a:r>
              <a:rPr lang="en-US" sz="2400" dirty="0" err="1" smtClean="0"/>
              <a:t>güýç-kuwwaty</a:t>
            </a:r>
            <a:r>
              <a:rPr lang="en-US" sz="2400" dirty="0" smtClean="0"/>
              <a:t> </a:t>
            </a:r>
            <a:r>
              <a:rPr lang="en-US" sz="2400" dirty="0" err="1" smtClean="0"/>
              <a:t>jemlemeli</a:t>
            </a:r>
            <a:r>
              <a:rPr lang="en-US" sz="2400" dirty="0" smtClean="0"/>
              <a:t> </a:t>
            </a:r>
            <a:r>
              <a:rPr lang="en-US" sz="2400" dirty="0" err="1" smtClean="0"/>
              <a:t>bolýarlar</a:t>
            </a:r>
            <a:r>
              <a:rPr lang="en-US" sz="2400" dirty="0" smtClean="0"/>
              <a:t>.</a:t>
            </a:r>
            <a:r>
              <a:rPr lang="tk-TM" sz="2400" dirty="0" smtClean="0"/>
              <a:t> </a:t>
            </a:r>
            <a:r>
              <a:rPr lang="en-US" sz="2400" dirty="0" err="1" smtClean="0"/>
              <a:t>Netijede</a:t>
            </a:r>
            <a:r>
              <a:rPr lang="en-US" sz="2400" dirty="0" smtClean="0"/>
              <a:t>, </a:t>
            </a:r>
            <a:r>
              <a:rPr lang="en-US" sz="2400" dirty="0" err="1" smtClean="0"/>
              <a:t>milletiň</a:t>
            </a:r>
            <a:r>
              <a:rPr lang="en-US" sz="2400" dirty="0" smtClean="0"/>
              <a:t> </a:t>
            </a:r>
            <a:r>
              <a:rPr lang="en-US" sz="2400" dirty="0" err="1" smtClean="0"/>
              <a:t>özi</a:t>
            </a:r>
            <a:r>
              <a:rPr lang="en-US" sz="2400" dirty="0" smtClean="0"/>
              <a:t> </a:t>
            </a:r>
            <a:r>
              <a:rPr lang="en-US" sz="2400" dirty="0" err="1" smtClean="0"/>
              <a:t>täze</a:t>
            </a:r>
            <a:r>
              <a:rPr lang="en-US" sz="2400" dirty="0" smtClean="0"/>
              <a:t> </a:t>
            </a:r>
            <a:r>
              <a:rPr lang="en-US" sz="2400" dirty="0" err="1" smtClean="0"/>
              <a:t>derejä</a:t>
            </a:r>
            <a:r>
              <a:rPr lang="en-US" sz="2400" dirty="0" smtClean="0"/>
              <a:t> </a:t>
            </a:r>
            <a:r>
              <a:rPr lang="en-US" sz="2400" dirty="0" err="1" smtClean="0"/>
              <a:t>galmaly</a:t>
            </a:r>
            <a:r>
              <a:rPr lang="en-US" sz="2400" dirty="0" smtClean="0"/>
              <a:t>. </a:t>
            </a:r>
            <a:r>
              <a:rPr lang="en-US" sz="2400" dirty="0" err="1" smtClean="0"/>
              <a:t>Şol</a:t>
            </a:r>
            <a:r>
              <a:rPr lang="en-US" sz="2400" dirty="0" smtClean="0"/>
              <a:t> </a:t>
            </a:r>
            <a:r>
              <a:rPr lang="en-US" sz="2400" dirty="0" err="1" smtClean="0"/>
              <a:t>derejede</a:t>
            </a:r>
            <a:r>
              <a:rPr lang="en-US" sz="2400" dirty="0" smtClean="0"/>
              <a:t> millet </a:t>
            </a:r>
            <a:r>
              <a:rPr lang="en-US" sz="2400" dirty="0" err="1" smtClean="0"/>
              <a:t>ruhy</a:t>
            </a:r>
            <a:r>
              <a:rPr lang="en-US" sz="2400" dirty="0" smtClean="0"/>
              <a:t> we </a:t>
            </a:r>
            <a:r>
              <a:rPr lang="en-US" sz="2400" dirty="0" err="1" smtClean="0"/>
              <a:t>maddy</a:t>
            </a:r>
            <a:r>
              <a:rPr lang="en-US" sz="2400" dirty="0" smtClean="0"/>
              <a:t> </a:t>
            </a:r>
            <a:r>
              <a:rPr lang="en-US" sz="2400" dirty="0" err="1" smtClean="0"/>
              <a:t>medeniýeti</a:t>
            </a:r>
            <a:r>
              <a:rPr lang="en-US" sz="2400" dirty="0" smtClean="0"/>
              <a:t> </a:t>
            </a:r>
            <a:r>
              <a:rPr lang="en-US" sz="2400" dirty="0" err="1" smtClean="0"/>
              <a:t>döredip</a:t>
            </a:r>
            <a:r>
              <a:rPr lang="en-US" sz="2400" dirty="0" smtClean="0"/>
              <a:t>, </a:t>
            </a:r>
            <a:r>
              <a:rPr lang="en-US" sz="2400" dirty="0" err="1" smtClean="0"/>
              <a:t>olary</a:t>
            </a:r>
            <a:r>
              <a:rPr lang="en-US" sz="2400" dirty="0" smtClean="0"/>
              <a:t> </a:t>
            </a:r>
            <a:r>
              <a:rPr lang="en-US" sz="2400" dirty="0" err="1" smtClean="0"/>
              <a:t>nesillerden-nesillere</a:t>
            </a:r>
            <a:r>
              <a:rPr lang="en-US" sz="2400" dirty="0" smtClean="0"/>
              <a:t> </a:t>
            </a:r>
            <a:r>
              <a:rPr lang="en-US" sz="2400" dirty="0" err="1" smtClean="0"/>
              <a:t>kämilleşdirip</a:t>
            </a:r>
            <a:r>
              <a:rPr lang="en-US" sz="2400" dirty="0" smtClean="0"/>
              <a:t> </a:t>
            </a:r>
            <a:r>
              <a:rPr lang="en-US" sz="2400" dirty="0" err="1" smtClean="0"/>
              <a:t>geçirmek</a:t>
            </a:r>
            <a:r>
              <a:rPr lang="en-US" sz="2400" dirty="0" smtClean="0"/>
              <a:t> </a:t>
            </a:r>
            <a:r>
              <a:rPr lang="en-US" sz="2400" dirty="0" err="1" smtClean="0"/>
              <a:t>ukybyna</a:t>
            </a:r>
            <a:r>
              <a:rPr lang="en-US" sz="2400" dirty="0" smtClean="0"/>
              <a:t> </a:t>
            </a:r>
            <a:r>
              <a:rPr lang="en-US" sz="2400" dirty="0" err="1" smtClean="0"/>
              <a:t>eýe</a:t>
            </a:r>
            <a:r>
              <a:rPr lang="en-US" sz="2400" dirty="0" smtClean="0"/>
              <a:t> </a:t>
            </a:r>
            <a:r>
              <a:rPr lang="en-US" sz="2400" dirty="0" err="1" smtClean="0"/>
              <a:t>bolýar</a:t>
            </a:r>
            <a:r>
              <a:rPr lang="en-US" sz="2400" dirty="0" smtClean="0"/>
              <a:t>. Bu </a:t>
            </a:r>
            <a:r>
              <a:rPr lang="en-US" sz="2400" dirty="0" err="1" smtClean="0"/>
              <a:t>derejä</a:t>
            </a:r>
            <a:r>
              <a:rPr lang="en-US" sz="2400" dirty="0" smtClean="0"/>
              <a:t> </a:t>
            </a:r>
            <a:r>
              <a:rPr lang="en-US" sz="2400" dirty="0" err="1" smtClean="0"/>
              <a:t>bitewileşen</a:t>
            </a:r>
            <a:r>
              <a:rPr lang="en-US" sz="2400" dirty="0" smtClean="0"/>
              <a:t> millet we </a:t>
            </a:r>
            <a:r>
              <a:rPr lang="en-US" sz="2400" dirty="0" err="1" smtClean="0"/>
              <a:t>jebis</a:t>
            </a:r>
            <a:r>
              <a:rPr lang="en-US" sz="2400" dirty="0" smtClean="0"/>
              <a:t> </a:t>
            </a:r>
            <a:r>
              <a:rPr lang="en-US" sz="2400" dirty="0" err="1" smtClean="0"/>
              <a:t>sosial</a:t>
            </a:r>
            <a:r>
              <a:rPr lang="en-US" sz="2400" dirty="0" smtClean="0"/>
              <a:t> </a:t>
            </a:r>
            <a:r>
              <a:rPr lang="en-US" sz="2400" dirty="0" err="1" smtClean="0"/>
              <a:t>toparlar</a:t>
            </a:r>
            <a:r>
              <a:rPr lang="tk-TM" sz="2400" dirty="0" smtClean="0"/>
              <a:t>a </a:t>
            </a:r>
            <a:r>
              <a:rPr lang="en-US" sz="2400" dirty="0" smtClean="0"/>
              <a:t> </a:t>
            </a:r>
            <a:r>
              <a:rPr lang="en-US" sz="2400" dirty="0" err="1" smtClean="0"/>
              <a:t>ýetip</a:t>
            </a:r>
            <a:r>
              <a:rPr lang="en-US" sz="2400" dirty="0" smtClean="0"/>
              <a:t> </a:t>
            </a:r>
            <a:r>
              <a:rPr lang="en-US" sz="2400" dirty="0" err="1" smtClean="0"/>
              <a:t>bilýärler</a:t>
            </a:r>
            <a:r>
              <a:rPr lang="en-US" sz="2400" dirty="0" smtClean="0"/>
              <a:t>.</a:t>
            </a:r>
            <a:endParaRPr lang="ru-RU" sz="1600" dirty="0" smtClean="0"/>
          </a:p>
          <a:p>
            <a:endParaRPr lang="ru-RU" sz="900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702358"/>
          </a:xfrm>
        </p:spPr>
        <p:txBody>
          <a:bodyPr>
            <a:normAutofit/>
          </a:bodyPr>
          <a:lstStyle/>
          <a:p>
            <a:pPr lvl="0" algn="ctr"/>
            <a:r>
              <a:rPr lang="en-US" sz="4000" b="1" i="1" dirty="0" err="1" smtClean="0"/>
              <a:t>Mähelle</a:t>
            </a:r>
            <a:r>
              <a:rPr lang="en-US" sz="4000" b="1" i="1" dirty="0" smtClean="0"/>
              <a:t> we </a:t>
            </a:r>
            <a:r>
              <a:rPr lang="en-US" sz="4000" b="1" i="1" dirty="0" err="1" smtClean="0"/>
              <a:t>onuň</a:t>
            </a:r>
            <a:r>
              <a:rPr lang="tk-TM" sz="4000" b="1" i="1" dirty="0" smtClean="0"/>
              <a:t> </a:t>
            </a:r>
            <a:r>
              <a:rPr lang="en-US" sz="4000" b="1" i="1" dirty="0" err="1" smtClean="0"/>
              <a:t>psihologiýasy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2"/>
            <a:ext cx="8786874" cy="5141138"/>
          </a:xfrm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  <a:buNone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Mähelle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giňişlikdäki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gönümel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ýakynlygy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ýa-da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haýsy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bolsa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başga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daşky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täsiriň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duýgulaýyn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umumylyk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esasynda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wagtlaýyn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birleşen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içki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taýdan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gurnalmadyk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adamlaryň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köpçüligidir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k-TM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150000"/>
              </a:lnSpc>
              <a:buNone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Köpçülik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taýdan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biri-birinden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kän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tapawutlanmaýan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adamlaryň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toplumy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Mähelläniň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häsiýetli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aýratynlygy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onuň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aýratynlygyndadyr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Köplenç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mähelle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başlangyç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islegleri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pikirleri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ýaşaýyş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obrazlary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meňzeş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adamlardan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emele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gelýär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357982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50000"/>
              </a:lnSpc>
              <a:buNone/>
            </a:pP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k-TM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ähelläni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saýlanan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azlykdan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tapawutlandyrýan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äsiýetli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aýratynlyk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bar.</a:t>
            </a:r>
            <a:endParaRPr lang="tk-TM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Mähelle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ýa-da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köpçülik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däl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toparlarda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olary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düzýän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adamlary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herekete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getirýän</a:t>
            </a:r>
            <a:endParaRPr lang="tk-TM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islegler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pikirler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kämillik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ölçegler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abat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gelýärler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Dürli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işler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meşgul</a:t>
            </a:r>
            <a:endParaRPr lang="tk-TM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bolýan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kiçi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döremezden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ozal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oňa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girýän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özboluşly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häsiýete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eýe</a:t>
            </a:r>
            <a:endParaRPr lang="tk-TM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bolup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haýsy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hem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sebäbe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görä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mähelleden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aýrylmaly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bolýarlar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Köpçülikde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şeýle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meňzeşligiň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döremekligi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örän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kyndyr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Köpçülige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tk-TM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iňe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adamlaryň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köplügi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hökmünde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garamak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ýeterlik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däldir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psihologiki</a:t>
            </a:r>
            <a:endParaRPr lang="tk-TM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nukdaýnazardan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häsiýetlendirmek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zerurdyr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Sebäbi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mähelle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görnüşindäki</a:t>
            </a:r>
            <a:endParaRPr lang="tk-TM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köpçülige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girýän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belli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aýratynlyk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häsiýetli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bolýar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Şonuň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ýeke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endParaRPr lang="tk-TM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dama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garalanda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hem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onuň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köpçülik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adamsy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bolýanlygyny</a:t>
            </a:r>
            <a:r>
              <a:rPr lang="tk-TM" sz="36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ýa-da</a:t>
            </a:r>
            <a:endParaRPr lang="tk-TM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None/>
            </a:pP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bolmaýanlygyny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aýtsa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928694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err="1" smtClean="0"/>
              <a:t>Taryhyň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manysy</a:t>
            </a:r>
            <a:r>
              <a:rPr lang="en-US" sz="6000" b="1" dirty="0" smtClean="0"/>
              <a:t> </a:t>
            </a:r>
            <a:r>
              <a:rPr lang="en-US" sz="6000" b="1" dirty="0" err="1" smtClean="0"/>
              <a:t>hakynda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785926"/>
            <a:ext cx="8572560" cy="45720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Taryha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akyl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ýetirmek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bagly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meseleler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filosoflary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elmydama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gyzyklandyrypdyr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Şol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meseleletiň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çözgütleriniň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ilkinji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gözlegi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taryhy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rowaýatlaryň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üsti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beýan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etmek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esasynda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gazanmaklyga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getiripdir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. Mysal üçin:</a:t>
            </a:r>
          </a:p>
          <a:p>
            <a:pPr algn="just">
              <a:lnSpc>
                <a:spcPct val="150000"/>
              </a:lnSpc>
            </a:pP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Taryh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gaýtalanýan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aýlawly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görnüşinde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ýüze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çykýar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Aýlawly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şonda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ýöne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tegelek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görnüşli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bolman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eýsem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spirallaýyn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görnüşine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eýe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bolýar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Diýmek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her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täze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aýlawda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ösüşiň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täze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derejesine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galynýar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772400" cy="70235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Taryhy</a:t>
            </a:r>
            <a:r>
              <a:rPr lang="en-US" b="1" dirty="0" smtClean="0"/>
              <a:t> </a:t>
            </a:r>
            <a:r>
              <a:rPr lang="en-US" b="1" dirty="0" err="1" smtClean="0"/>
              <a:t>ösüş</a:t>
            </a:r>
            <a:r>
              <a:rPr lang="en-US" b="1" dirty="0" smtClean="0"/>
              <a:t> </a:t>
            </a:r>
            <a:r>
              <a:rPr lang="en-US" b="1" dirty="0" err="1" smtClean="0"/>
              <a:t>hakynda</a:t>
            </a:r>
            <a:r>
              <a:rPr lang="tk-TM" b="1" dirty="0" smtClean="0"/>
              <a:t>	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929718" cy="5857892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Taryhda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haýsy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hem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bolsa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ruh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dünýä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paýhasy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hereket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Dünýä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taryhynyň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maksady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dünýäniň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ruhunyň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öz-özüne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akyl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ýetirmekligi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bolýar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Dünýäniň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ruhy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her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halkyň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ruhunda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aňlanýar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Halkyň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ruhy</a:t>
            </a:r>
            <a:r>
              <a:rPr lang="tk-TM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ony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aňlamaklyga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çalyşýar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beýgelýär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ýöne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soňra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pese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düşüp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öz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ornuny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beýlekilere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, has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ýaş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halklara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bermeli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bolýar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Ösüş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ýokary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galýar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ýerde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ösüşiň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kriteriýasy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bolup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erkinligi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aňlamaklyk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çykyş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Adamzat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ösüp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kem-kemden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erkinligi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has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çuňňur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aňlamaklyk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ýoluna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düşýär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Marksyň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garaýyşlarynda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hem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Gegeliň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güýçli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täsiri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duýlup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adamzat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taryhy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bitewi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hasaplanylýar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Ähli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halklar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öz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ösüşlerinde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jemgyýetçilikykdysady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ösüşiň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bäş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formasiýasyny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ýagny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Times New Roman" pitchFamily="18" charset="0"/>
                <a:cs typeface="Times New Roman" pitchFamily="18" charset="0"/>
              </a:rPr>
              <a:t>ilkidurmuş</a:t>
            </a:r>
            <a:r>
              <a:rPr lang="en-US" sz="1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Times New Roman" pitchFamily="18" charset="0"/>
                <a:cs typeface="Times New Roman" pitchFamily="18" charset="0"/>
              </a:rPr>
              <a:t>obşina</a:t>
            </a:r>
            <a:r>
              <a:rPr lang="en-US" sz="17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i="1" dirty="0" err="1" smtClean="0"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17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i="1" dirty="0" err="1" smtClean="0">
                <a:latin typeface="Times New Roman" pitchFamily="18" charset="0"/>
                <a:cs typeface="Times New Roman" pitchFamily="18" charset="0"/>
              </a:rPr>
              <a:t>eýeçilik</a:t>
            </a:r>
            <a:r>
              <a:rPr lang="en-US" sz="17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i="1" dirty="0" err="1" smtClean="0">
                <a:latin typeface="Times New Roman" pitchFamily="18" charset="0"/>
                <a:cs typeface="Times New Roman" pitchFamily="18" charset="0"/>
              </a:rPr>
              <a:t>feodal</a:t>
            </a:r>
            <a:r>
              <a:rPr lang="en-US" sz="17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i="1" dirty="0" err="1" smtClean="0">
                <a:latin typeface="Times New Roman" pitchFamily="18" charset="0"/>
                <a:cs typeface="Times New Roman" pitchFamily="18" charset="0"/>
              </a:rPr>
              <a:t>kapitalistik</a:t>
            </a:r>
            <a:r>
              <a:rPr lang="en-US" sz="1700" i="1" dirty="0" smtClean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1700" i="1" dirty="0" err="1" smtClean="0">
                <a:latin typeface="Times New Roman" pitchFamily="18" charset="0"/>
                <a:cs typeface="Times New Roman" pitchFamily="18" charset="0"/>
              </a:rPr>
              <a:t>kommunistik</a:t>
            </a:r>
            <a:r>
              <a:rPr lang="en-US" sz="17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1700" b="1" i="1" dirty="0" smtClean="0">
                <a:latin typeface="Times New Roman" pitchFamily="18" charset="0"/>
                <a:cs typeface="Times New Roman" pitchFamily="18" charset="0"/>
              </a:rPr>
              <a:t> (sosializim) </a:t>
            </a:r>
            <a:r>
              <a:rPr lang="tk-TM" sz="17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ormasiýalary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geçmeli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Kommunizmde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adamlaryň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ähli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gereklilikleri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doly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kanagatlandyrylyp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garyplyk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ýok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bolmaly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Adamlar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maşynlary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dolandyryp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işden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boş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wagtlary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öz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ruhy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ösüşleri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meşgul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bolup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öz-özlerini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kämilleşdirmeli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. Marks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taryhda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adamlaryň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aňyna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erkine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bagly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bolmadyk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obýektiw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kanunlar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agalyk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diýip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700" dirty="0" err="1" smtClean="0">
                <a:latin typeface="Times New Roman" pitchFamily="18" charset="0"/>
                <a:cs typeface="Times New Roman" pitchFamily="18" charset="0"/>
              </a:rPr>
              <a:t>belleýär</a:t>
            </a:r>
            <a:r>
              <a:rPr lang="en-US" sz="1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85728"/>
            <a:ext cx="7772400" cy="70235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 smtClean="0"/>
              <a:t>Taryhda</a:t>
            </a:r>
            <a:r>
              <a:rPr lang="en-US" b="1" dirty="0" smtClean="0"/>
              <a:t> </a:t>
            </a:r>
            <a:r>
              <a:rPr lang="en-US" b="1" dirty="0" err="1" smtClean="0"/>
              <a:t>şahsyýetiň</a:t>
            </a:r>
            <a:r>
              <a:rPr lang="en-US" b="1" dirty="0" smtClean="0"/>
              <a:t> </a:t>
            </a:r>
            <a:r>
              <a:rPr lang="en-US" b="1" dirty="0" err="1" smtClean="0"/>
              <a:t>orny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5429264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tk-TM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Belli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şertlerde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şahsyýet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jemgyýetçilik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durmuşyna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dürli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täsir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edip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bilýär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tk-TM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ýa-da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beýleki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taryhy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hadysalara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takyk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toparyň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bütin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halkyň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bähbidini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şöhlelendirip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olaryň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goldawyna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düşende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şeýle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täsirlilige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eýe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bolýar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Şeýle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şahsyýet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eger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özüniň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döredijiliginde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öz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döwrüniň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gerekliliklerini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şöhlelendirip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ýüze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çykýan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meseleleriň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çözgüdini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berip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döwrüniň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wajyp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jemgyýetçilik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gerekliliklerine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gulluk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etmäge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ukyply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ýagdaýynda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beýgelýär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Şu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nukdaýnazardan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ýurt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ýolbaşçysynyň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strategiki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akyly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häsiýeti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erki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taryhy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döwür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uly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ähmiýete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eýedir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Taryhyň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kesgitleýji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pursatlarynda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halky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täze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sepgitlere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gönükdirmek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döwrüň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özboluşlylygyny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aýratynlyklaryny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kesgitlemek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gerek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bolýar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692696"/>
            <a:ext cx="7772400" cy="576064"/>
          </a:xfrm>
        </p:spPr>
        <p:txBody>
          <a:bodyPr/>
          <a:lstStyle/>
          <a:p>
            <a:pPr algn="ctr"/>
            <a:r>
              <a:rPr lang="tk-TM" sz="3200" dirty="0" smtClean="0"/>
              <a:t>Taryhyň Harizmatiki Şahsyýetleri</a:t>
            </a:r>
            <a:endParaRPr lang="ru-RU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3726" t="26778" r="13725" b="23178"/>
          <a:stretch>
            <a:fillRect/>
          </a:stretch>
        </p:blipFill>
        <p:spPr bwMode="auto">
          <a:xfrm>
            <a:off x="642910" y="1643050"/>
            <a:ext cx="392909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l="5172" t="13216" r="5172" b="8955"/>
          <a:stretch>
            <a:fillRect/>
          </a:stretch>
        </p:blipFill>
        <p:spPr bwMode="auto">
          <a:xfrm>
            <a:off x="4714876" y="1571612"/>
            <a:ext cx="392909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133</TotalTime>
  <Words>543</Words>
  <Application>Microsoft Office PowerPoint</Application>
  <PresentationFormat>Экран (4:3)</PresentationFormat>
  <Paragraphs>32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 Rounded MT Bold</vt:lpstr>
      <vt:lpstr>Calibri</vt:lpstr>
      <vt:lpstr>Constantia</vt:lpstr>
      <vt:lpstr>Times New Roman</vt:lpstr>
      <vt:lpstr>Wingdings 2</vt:lpstr>
      <vt:lpstr>Поток</vt:lpstr>
      <vt:lpstr>Taryhy filosofiýa</vt:lpstr>
      <vt:lpstr>Halk taryhy esasy dörediji güýç hökmünde</vt:lpstr>
      <vt:lpstr>Презентация PowerPoint</vt:lpstr>
      <vt:lpstr>Mähelle we onuň psihologiýasy</vt:lpstr>
      <vt:lpstr>Презентация PowerPoint</vt:lpstr>
      <vt:lpstr>Taryhyň manysy hakynda</vt:lpstr>
      <vt:lpstr>Taryhy ösüş hakynda </vt:lpstr>
      <vt:lpstr>Taryhda şahsyýetiň orny</vt:lpstr>
      <vt:lpstr>Taryhyň Harizmatiki Şahsyýetleri</vt:lpstr>
      <vt:lpstr>Harizmatiki liderler</vt:lpstr>
      <vt:lpstr>Taryha oňaýsyz täsir eden şähsyýetler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Lenovo</cp:lastModifiedBy>
  <cp:revision>22</cp:revision>
  <dcterms:created xsi:type="dcterms:W3CDTF">2015-03-18T14:33:58Z</dcterms:created>
  <dcterms:modified xsi:type="dcterms:W3CDTF">2019-04-27T06:28:09Z</dcterms:modified>
</cp:coreProperties>
</file>