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5B106E36-FD25-4E2D-B0AA-010F637433A0}" type="datetimeFigureOut">
              <a:rPr lang="ru-RU" smtClean="0"/>
              <a:pPr/>
              <a:t>31.10.2019</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31.10.2019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31.10.2019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5B106E36-FD25-4E2D-B0AA-010F637433A0}" type="datetimeFigureOut">
              <a:rPr lang="ru-RU" smtClean="0"/>
              <a:pPr/>
              <a:t>31.10.2019</a:t>
            </a:fld>
            <a:endParaRPr lang="ru-RU"/>
          </a:p>
        </p:txBody>
      </p:sp>
      <p:sp>
        <p:nvSpPr>
          <p:cNvPr id="9" name="Номер слайда 8"/>
          <p:cNvSpPr>
            <a:spLocks noGrp="1"/>
          </p:cNvSpPr>
          <p:nvPr>
            <p:ph type="sldNum" sz="quarter" idx="15"/>
          </p:nvPr>
        </p:nvSpPr>
        <p:spPr/>
        <p:txBody>
          <a:bodyPr rtlCol="0"/>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5B106E36-FD25-4E2D-B0AA-010F637433A0}" type="datetimeFigureOut">
              <a:rPr lang="ru-RU" smtClean="0"/>
              <a:pPr/>
              <a:t>31.10.2019</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31.10.2019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31.10.2019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5B106E36-FD25-4E2D-B0AA-010F637433A0}" type="datetimeFigureOut">
              <a:rPr lang="ru-RU" smtClean="0"/>
              <a:pPr/>
              <a:t>31.10.2019</a:t>
            </a:fld>
            <a:endParaRPr lang="ru-RU"/>
          </a:p>
        </p:txBody>
      </p:sp>
      <p:sp>
        <p:nvSpPr>
          <p:cNvPr id="7" name="Номер слайда 6"/>
          <p:cNvSpPr>
            <a:spLocks noGrp="1"/>
          </p:cNvSpPr>
          <p:nvPr>
            <p:ph type="sldNum" sz="quarter" idx="11"/>
          </p:nvPr>
        </p:nvSpPr>
        <p:spPr/>
        <p:txBody>
          <a:bodyPr rtlCol="0"/>
          <a:lstStyle/>
          <a:p>
            <a:fld id="{725C68B6-61C2-468F-89AB-4B9F7531AA68}"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31.10.2019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5B106E36-FD25-4E2D-B0AA-010F637433A0}" type="datetimeFigureOut">
              <a:rPr lang="ru-RU" smtClean="0"/>
              <a:pPr/>
              <a:t>31.10.2019</a:t>
            </a:fld>
            <a:endParaRPr lang="ru-RU"/>
          </a:p>
        </p:txBody>
      </p:sp>
      <p:sp>
        <p:nvSpPr>
          <p:cNvPr id="22" name="Номер слайда 21"/>
          <p:cNvSpPr>
            <a:spLocks noGrp="1"/>
          </p:cNvSpPr>
          <p:nvPr>
            <p:ph type="sldNum" sz="quarter" idx="15"/>
          </p:nvPr>
        </p:nvSpPr>
        <p:spPr/>
        <p:txBody>
          <a:bodyPr rtlCol="0"/>
          <a:lstStyle/>
          <a:p>
            <a:fld id="{725C68B6-61C2-468F-89AB-4B9F7531AA68}"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5B106E36-FD25-4E2D-B0AA-010F637433A0}" type="datetimeFigureOut">
              <a:rPr lang="ru-RU" smtClean="0"/>
              <a:pPr/>
              <a:t>31.10.2019</a:t>
            </a:fld>
            <a:endParaRPr lang="ru-RU"/>
          </a:p>
        </p:txBody>
      </p:sp>
      <p:sp>
        <p:nvSpPr>
          <p:cNvPr id="18" name="Номер слайда 17"/>
          <p:cNvSpPr>
            <a:spLocks noGrp="1"/>
          </p:cNvSpPr>
          <p:nvPr>
            <p:ph type="sldNum" sz="quarter" idx="11"/>
          </p:nvPr>
        </p:nvSpPr>
        <p:spPr/>
        <p:txBody>
          <a:bodyPr rtlCol="0"/>
          <a:lstStyle/>
          <a:p>
            <a:fld id="{725C68B6-61C2-468F-89AB-4B9F7531AA68}"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106E36-FD25-4E2D-B0AA-010F637433A0}" type="datetimeFigureOut">
              <a:rPr lang="ru-RU" smtClean="0"/>
              <a:pPr/>
              <a:t>31.10.2019</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sq-AL" sz="3600" b="1" dirty="0" smtClean="0"/>
              <a:t>Türkmenistan Teýmirleňiň agalygy döwründe.</a:t>
            </a:r>
            <a:endParaRPr lang="ru-RU" sz="3600" dirty="0"/>
          </a:p>
        </p:txBody>
      </p:sp>
      <p:sp>
        <p:nvSpPr>
          <p:cNvPr id="3" name="Содержимое 2"/>
          <p:cNvSpPr>
            <a:spLocks noGrp="1"/>
          </p:cNvSpPr>
          <p:nvPr>
            <p:ph sz="quarter" idx="1"/>
          </p:nvPr>
        </p:nvSpPr>
        <p:spPr>
          <a:xfrm>
            <a:off x="457200" y="1600200"/>
            <a:ext cx="8043890" cy="4873752"/>
          </a:xfrm>
        </p:spPr>
        <p:txBody>
          <a:bodyPr>
            <a:normAutofit lnSpcReduction="10000"/>
          </a:bodyPr>
          <a:lstStyle/>
          <a:p>
            <a:pPr algn="ctr">
              <a:buNone/>
            </a:pPr>
            <a:r>
              <a:rPr lang="sq-AL" sz="3600" b="1" dirty="0" smtClean="0"/>
              <a:t>Meýilnama:</a:t>
            </a:r>
            <a:endParaRPr lang="ru-RU" sz="3600" dirty="0" smtClean="0"/>
          </a:p>
          <a:p>
            <a:pPr lvl="0"/>
            <a:r>
              <a:rPr lang="sq-AL" sz="3600" b="1" dirty="0" smtClean="0"/>
              <a:t>Temirleň döwletiniň döremegi.</a:t>
            </a:r>
            <a:endParaRPr lang="ru-RU" sz="3600" dirty="0" smtClean="0"/>
          </a:p>
          <a:p>
            <a:pPr lvl="0"/>
            <a:r>
              <a:rPr lang="sq-AL" sz="3600" b="1" dirty="0" smtClean="0"/>
              <a:t>Temirleň döwletiniň bölünmegi.</a:t>
            </a:r>
            <a:endParaRPr lang="ru-RU" sz="3600" dirty="0" smtClean="0"/>
          </a:p>
          <a:p>
            <a:pPr lvl="0"/>
            <a:r>
              <a:rPr lang="sq-AL" sz="3600" b="1" dirty="0" smtClean="0"/>
              <a:t>Soltan Hüseýin Baýkaranyň </a:t>
            </a:r>
            <a:r>
              <a:rPr lang="ru-RU" sz="3600" b="1" dirty="0" err="1" smtClean="0"/>
              <a:t>we</a:t>
            </a:r>
            <a:r>
              <a:rPr lang="ru-RU" sz="3600" b="1" dirty="0" smtClean="0"/>
              <a:t> </a:t>
            </a:r>
            <a:r>
              <a:rPr lang="ru-RU" sz="3600" b="1" dirty="0" err="1" smtClean="0"/>
              <a:t>Alişir</a:t>
            </a:r>
            <a:r>
              <a:rPr lang="ru-RU" sz="3600" b="1" dirty="0" smtClean="0"/>
              <a:t> </a:t>
            </a:r>
            <a:r>
              <a:rPr lang="ru-RU" sz="3600" b="1" dirty="0" err="1" smtClean="0"/>
              <a:t>Nowaýynyň</a:t>
            </a:r>
            <a:r>
              <a:rPr lang="ru-RU" sz="3600" b="1" dirty="0" smtClean="0"/>
              <a:t> </a:t>
            </a:r>
            <a:r>
              <a:rPr lang="ru-RU" sz="3600" b="1" dirty="0" err="1" smtClean="0"/>
              <a:t>zamanasy</a:t>
            </a:r>
            <a:r>
              <a:rPr lang="sq-AL" sz="3600" b="1" dirty="0" smtClean="0"/>
              <a:t>.</a:t>
            </a:r>
            <a:endParaRPr lang="ru-RU" sz="3600" dirty="0" smtClean="0"/>
          </a:p>
          <a:p>
            <a:pPr lvl="0"/>
            <a:r>
              <a:rPr lang="sq-AL" sz="3600" b="1" dirty="0" smtClean="0"/>
              <a:t>Temirleňiň agalygy döwründe medeniýetiň we edebiýatyň ösüşi.</a:t>
            </a:r>
            <a:endParaRPr lang="ru-RU" sz="3600" dirty="0" smtClean="0"/>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82594"/>
          </a:xfrm>
        </p:spPr>
        <p:txBody>
          <a:bodyPr>
            <a:normAutofit fontScale="90000"/>
          </a:bodyPr>
          <a:lstStyle/>
          <a:p>
            <a:pPr lvl="0" algn="ctr"/>
            <a:r>
              <a:rPr lang="sq-AL" sz="3600" b="1" i="1" dirty="0" smtClean="0">
                <a:solidFill>
                  <a:schemeClr val="accent2">
                    <a:lumMod val="50000"/>
                  </a:schemeClr>
                </a:solidFill>
              </a:rPr>
              <a:t>Temirleň</a:t>
            </a:r>
            <a:r>
              <a:rPr lang="sq-AL" sz="3200" b="1" i="1" dirty="0" smtClean="0">
                <a:solidFill>
                  <a:schemeClr val="accent2">
                    <a:lumMod val="50000"/>
                  </a:schemeClr>
                </a:solidFill>
              </a:rPr>
              <a:t> </a:t>
            </a:r>
            <a:r>
              <a:rPr lang="sq-AL" sz="3600" b="1" i="1" dirty="0" smtClean="0">
                <a:solidFill>
                  <a:schemeClr val="accent2">
                    <a:lumMod val="50000"/>
                  </a:schemeClr>
                </a:solidFill>
              </a:rPr>
              <a:t>döwletiniň</a:t>
            </a:r>
            <a:r>
              <a:rPr lang="sq-AL" sz="3200" b="1" i="1" dirty="0" smtClean="0">
                <a:solidFill>
                  <a:schemeClr val="accent2">
                    <a:lumMod val="50000"/>
                  </a:schemeClr>
                </a:solidFill>
              </a:rPr>
              <a:t> </a:t>
            </a:r>
            <a:r>
              <a:rPr lang="sq-AL" sz="3600" b="1" i="1" dirty="0" smtClean="0">
                <a:solidFill>
                  <a:schemeClr val="accent2">
                    <a:lumMod val="50000"/>
                  </a:schemeClr>
                </a:solidFill>
              </a:rPr>
              <a:t>döremegi</a:t>
            </a:r>
            <a:r>
              <a:rPr lang="sq-AL" sz="3200" b="1" i="1" dirty="0" smtClean="0">
                <a:solidFill>
                  <a:schemeClr val="accent2">
                    <a:lumMod val="50000"/>
                  </a:schemeClr>
                </a:solidFill>
              </a:rPr>
              <a:t>.</a:t>
            </a:r>
            <a:endParaRPr lang="ru-RU" i="1" dirty="0">
              <a:solidFill>
                <a:schemeClr val="accent2">
                  <a:lumMod val="50000"/>
                </a:schemeClr>
              </a:solidFill>
            </a:endParaRPr>
          </a:p>
        </p:txBody>
      </p:sp>
      <p:sp>
        <p:nvSpPr>
          <p:cNvPr id="3" name="Содержимое 2"/>
          <p:cNvSpPr>
            <a:spLocks noGrp="1"/>
          </p:cNvSpPr>
          <p:nvPr>
            <p:ph sz="quarter" idx="1"/>
          </p:nvPr>
        </p:nvSpPr>
        <p:spPr>
          <a:xfrm>
            <a:off x="0" y="857232"/>
            <a:ext cx="8929718" cy="5786478"/>
          </a:xfrm>
        </p:spPr>
        <p:txBody>
          <a:bodyPr>
            <a:noAutofit/>
          </a:bodyPr>
          <a:lstStyle/>
          <a:p>
            <a:pPr algn="just"/>
            <a:r>
              <a:rPr lang="sq-AL" sz="2600" dirty="0" smtClean="0"/>
              <a:t>Temir Mawerannahrda Samarkandyň golaýyndaky Hoja </a:t>
            </a:r>
            <a:r>
              <a:rPr lang="ru-RU" sz="2600" dirty="0" err="1" smtClean="0"/>
              <a:t>Teýmirleň</a:t>
            </a:r>
            <a:r>
              <a:rPr lang="ru-RU" sz="2600" dirty="0" smtClean="0"/>
              <a:t> </a:t>
            </a:r>
            <a:r>
              <a:rPr lang="ru-RU" sz="2600" dirty="0" err="1" smtClean="0"/>
              <a:t>hem-de</a:t>
            </a:r>
            <a:r>
              <a:rPr lang="ru-RU" sz="2600" dirty="0" smtClean="0"/>
              <a:t> </a:t>
            </a:r>
            <a:r>
              <a:rPr lang="ru-RU" sz="2600" dirty="0" err="1" smtClean="0"/>
              <a:t>Hüseýin</a:t>
            </a:r>
            <a:r>
              <a:rPr lang="ru-RU" sz="2600" dirty="0" smtClean="0"/>
              <a:t> </a:t>
            </a:r>
            <a:r>
              <a:rPr lang="ru-RU" sz="2600" dirty="0" err="1" smtClean="0"/>
              <a:t>öz</a:t>
            </a:r>
            <a:r>
              <a:rPr lang="ru-RU" sz="2600" dirty="0" smtClean="0"/>
              <a:t> </a:t>
            </a:r>
            <a:r>
              <a:rPr lang="ru-RU" sz="2600" dirty="0" err="1" smtClean="0"/>
              <a:t>goşunlary</a:t>
            </a:r>
            <a:r>
              <a:rPr lang="ru-RU" sz="2600" dirty="0" smtClean="0"/>
              <a:t> </a:t>
            </a:r>
            <a:r>
              <a:rPr lang="ru-RU" sz="2600" dirty="0" err="1" smtClean="0"/>
              <a:t>bilen</a:t>
            </a:r>
            <a:r>
              <a:rPr lang="ru-RU" sz="2600" dirty="0" smtClean="0"/>
              <a:t> </a:t>
            </a:r>
            <a:r>
              <a:rPr lang="ru-RU" sz="2600" dirty="0" err="1" smtClean="0"/>
              <a:t>Mawerenahryň</a:t>
            </a:r>
            <a:r>
              <a:rPr lang="ru-RU" sz="2600" dirty="0" smtClean="0"/>
              <a:t> </a:t>
            </a:r>
            <a:r>
              <a:rPr lang="ru-RU" sz="2600" dirty="0" err="1" smtClean="0"/>
              <a:t>häkimi</a:t>
            </a:r>
            <a:r>
              <a:rPr lang="ru-RU" sz="2600" dirty="0" smtClean="0"/>
              <a:t> </a:t>
            </a:r>
            <a:r>
              <a:rPr lang="ru-RU" sz="2600" dirty="0" err="1" smtClean="0"/>
              <a:t>Ylýas</a:t>
            </a:r>
            <a:r>
              <a:rPr lang="ru-RU" sz="2600" dirty="0" smtClean="0"/>
              <a:t> </a:t>
            </a:r>
            <a:r>
              <a:rPr lang="ru-RU" sz="2600" dirty="0" err="1" smtClean="0"/>
              <a:t>Hojany</a:t>
            </a:r>
            <a:r>
              <a:rPr lang="ru-RU" sz="2600" dirty="0" smtClean="0"/>
              <a:t> </a:t>
            </a:r>
            <a:r>
              <a:rPr lang="ru-RU" sz="2600" dirty="0" err="1" smtClean="0"/>
              <a:t>kowup</a:t>
            </a:r>
            <a:r>
              <a:rPr lang="ru-RU" sz="2600" dirty="0" smtClean="0"/>
              <a:t> </a:t>
            </a:r>
            <a:r>
              <a:rPr lang="ru-RU" sz="2600" dirty="0" err="1" smtClean="0"/>
              <a:t>Samarkandy</a:t>
            </a:r>
            <a:r>
              <a:rPr lang="ru-RU" sz="2600" dirty="0" smtClean="0"/>
              <a:t> </a:t>
            </a:r>
            <a:r>
              <a:rPr lang="ru-RU" sz="2600" dirty="0" err="1" smtClean="0"/>
              <a:t>we</a:t>
            </a:r>
            <a:r>
              <a:rPr lang="ru-RU" sz="2600" dirty="0" smtClean="0"/>
              <a:t> </a:t>
            </a:r>
            <a:r>
              <a:rPr lang="ru-RU" sz="2600" dirty="0" err="1" smtClean="0"/>
              <a:t>Buharany</a:t>
            </a:r>
            <a:r>
              <a:rPr lang="ru-RU" sz="2600" dirty="0" smtClean="0"/>
              <a:t> </a:t>
            </a:r>
            <a:r>
              <a:rPr lang="ru-RU" sz="2600" dirty="0" err="1" smtClean="0"/>
              <a:t>eýeleýärler</a:t>
            </a:r>
            <a:r>
              <a:rPr lang="ru-RU" sz="2600" dirty="0" smtClean="0"/>
              <a:t>.</a:t>
            </a:r>
            <a:r>
              <a:rPr lang="tk-TM" sz="2600" dirty="0" smtClean="0"/>
              <a:t> Ol </a:t>
            </a:r>
            <a:r>
              <a:rPr lang="sq-AL" sz="2600" dirty="0" smtClean="0"/>
              <a:t>Ylgar </a:t>
            </a:r>
            <a:r>
              <a:rPr lang="sq-AL" sz="2600" dirty="0" smtClean="0"/>
              <a:t>diýen obada 1335-nji ýylda dogulýar. 1370-nji ýylda</a:t>
            </a:r>
            <a:r>
              <a:rPr lang="ru-RU" sz="2600" dirty="0" smtClean="0"/>
              <a:t> </a:t>
            </a:r>
            <a:r>
              <a:rPr lang="ru-RU" sz="2600" dirty="0" err="1" smtClean="0"/>
              <a:t>Teýmir</a:t>
            </a:r>
            <a:r>
              <a:rPr lang="ru-RU" sz="2600" dirty="0" smtClean="0"/>
              <a:t> </a:t>
            </a:r>
            <a:r>
              <a:rPr lang="ru-RU" sz="2600" dirty="0" err="1" smtClean="0"/>
              <a:t>Balh</a:t>
            </a:r>
            <a:r>
              <a:rPr lang="ru-RU" sz="2600" dirty="0" smtClean="0"/>
              <a:t> </a:t>
            </a:r>
            <a:r>
              <a:rPr lang="ru-RU" sz="2600" dirty="0" err="1" smtClean="0"/>
              <a:t>şäherini</a:t>
            </a:r>
            <a:r>
              <a:rPr lang="ru-RU" sz="2600" dirty="0" smtClean="0"/>
              <a:t> </a:t>
            </a:r>
            <a:r>
              <a:rPr lang="ru-RU" sz="2600" dirty="0" err="1" smtClean="0"/>
              <a:t>gabaýar</a:t>
            </a:r>
            <a:r>
              <a:rPr lang="ru-RU" sz="2600" dirty="0" smtClean="0"/>
              <a:t> </a:t>
            </a:r>
            <a:r>
              <a:rPr lang="ru-RU" sz="2600" dirty="0" err="1" smtClean="0"/>
              <a:t>we</a:t>
            </a:r>
            <a:r>
              <a:rPr lang="ru-RU" sz="2600" dirty="0" smtClean="0"/>
              <a:t> </a:t>
            </a:r>
            <a:r>
              <a:rPr lang="ru-RU" sz="2600" dirty="0" err="1" smtClean="0"/>
              <a:t>Hüseýini</a:t>
            </a:r>
            <a:r>
              <a:rPr lang="ru-RU" sz="2600" dirty="0" smtClean="0"/>
              <a:t> </a:t>
            </a:r>
            <a:r>
              <a:rPr lang="ru-RU" sz="2600" dirty="0" err="1" smtClean="0"/>
              <a:t>öldürýär</a:t>
            </a:r>
            <a:r>
              <a:rPr lang="ru-RU" sz="2600" dirty="0" smtClean="0"/>
              <a:t>.</a:t>
            </a:r>
            <a:r>
              <a:rPr lang="sq-AL" sz="2600" dirty="0" smtClean="0"/>
              <a:t> Temirleň Mawerannahryň emiri diýlip yglan edilýär.</a:t>
            </a:r>
            <a:r>
              <a:rPr lang="ru-RU" sz="2600" dirty="0" smtClean="0"/>
              <a:t> </a:t>
            </a:r>
            <a:r>
              <a:rPr lang="ru-RU" sz="2600" dirty="0" err="1" smtClean="0"/>
              <a:t>Ol</a:t>
            </a:r>
            <a:r>
              <a:rPr lang="ru-RU" sz="2600" dirty="0" smtClean="0"/>
              <a:t> </a:t>
            </a:r>
            <a:r>
              <a:rPr lang="ru-RU" sz="2600" dirty="0" err="1" smtClean="0"/>
              <a:t>Samarkandy</a:t>
            </a:r>
            <a:r>
              <a:rPr lang="ru-RU" sz="2600" dirty="0" smtClean="0"/>
              <a:t> </a:t>
            </a:r>
            <a:r>
              <a:rPr lang="ru-RU" sz="2600" dirty="0" err="1" smtClean="0"/>
              <a:t>paýtagt</a:t>
            </a:r>
            <a:r>
              <a:rPr lang="ru-RU" sz="2600" dirty="0" smtClean="0"/>
              <a:t> </a:t>
            </a:r>
            <a:r>
              <a:rPr lang="ru-RU" sz="2600" dirty="0" err="1" smtClean="0"/>
              <a:t>şähere</a:t>
            </a:r>
            <a:r>
              <a:rPr lang="ru-RU" sz="2600" dirty="0" smtClean="0"/>
              <a:t> </a:t>
            </a:r>
            <a:r>
              <a:rPr lang="ru-RU" sz="2600" dirty="0" err="1" smtClean="0"/>
              <a:t>öwrüp</a:t>
            </a:r>
            <a:r>
              <a:rPr lang="ru-RU" sz="2600" dirty="0" smtClean="0"/>
              <a:t>, </a:t>
            </a:r>
            <a:r>
              <a:rPr lang="ru-RU" sz="2600" dirty="0" err="1" smtClean="0"/>
              <a:t>köşk</a:t>
            </a:r>
            <a:r>
              <a:rPr lang="ru-RU" sz="2600" dirty="0" smtClean="0"/>
              <a:t> </a:t>
            </a:r>
            <a:r>
              <a:rPr lang="ru-RU" sz="2600" dirty="0" err="1" smtClean="0"/>
              <a:t>içki</a:t>
            </a:r>
            <a:r>
              <a:rPr lang="ru-RU" sz="2600" dirty="0" smtClean="0"/>
              <a:t> </a:t>
            </a:r>
            <a:r>
              <a:rPr lang="ru-RU" sz="2600" dirty="0" err="1" smtClean="0"/>
              <a:t>we</a:t>
            </a:r>
            <a:r>
              <a:rPr lang="ru-RU" sz="2600" dirty="0" smtClean="0"/>
              <a:t> </a:t>
            </a:r>
            <a:r>
              <a:rPr lang="ru-RU" sz="2600" dirty="0" err="1" smtClean="0"/>
              <a:t>daşky</a:t>
            </a:r>
            <a:r>
              <a:rPr lang="ru-RU" sz="2600" dirty="0" smtClean="0"/>
              <a:t> </a:t>
            </a:r>
            <a:r>
              <a:rPr lang="ru-RU" sz="2600" dirty="0" err="1" smtClean="0"/>
              <a:t>galanyň</a:t>
            </a:r>
            <a:r>
              <a:rPr lang="ru-RU" sz="2600" dirty="0" smtClean="0"/>
              <a:t> </a:t>
            </a:r>
            <a:r>
              <a:rPr lang="ru-RU" sz="2600" dirty="0" err="1" smtClean="0"/>
              <a:t>diwarlaryny</a:t>
            </a:r>
            <a:r>
              <a:rPr lang="ru-RU" sz="2600" dirty="0" smtClean="0"/>
              <a:t> </a:t>
            </a:r>
            <a:r>
              <a:rPr lang="ru-RU" sz="2600" dirty="0" err="1" smtClean="0"/>
              <a:t>gurduryp</a:t>
            </a:r>
            <a:r>
              <a:rPr lang="ru-RU" sz="2600" dirty="0" smtClean="0"/>
              <a:t> </a:t>
            </a:r>
            <a:r>
              <a:rPr lang="ru-RU" sz="2600" dirty="0" err="1" smtClean="0"/>
              <a:t>başlaýar</a:t>
            </a:r>
            <a:r>
              <a:rPr lang="ru-RU" sz="2600" dirty="0" smtClean="0"/>
              <a:t>.</a:t>
            </a:r>
            <a:r>
              <a:rPr lang="sq-AL" sz="2600" dirty="0" smtClean="0"/>
              <a:t> Ol 1372 - 1388-nji ýyllar aralygynda Gürgenje bäş gezek hüjüm edýär. </a:t>
            </a:r>
            <a:r>
              <a:rPr lang="ru-RU" sz="2600" dirty="0" smtClean="0"/>
              <a:t>1388-nji </a:t>
            </a:r>
            <a:r>
              <a:rPr lang="ru-RU" sz="2600" dirty="0" err="1" smtClean="0"/>
              <a:t>ýylda</a:t>
            </a:r>
            <a:r>
              <a:rPr lang="ru-RU" sz="2600" dirty="0" smtClean="0"/>
              <a:t> </a:t>
            </a:r>
            <a:r>
              <a:rPr lang="ru-RU" sz="2600" dirty="0" err="1" smtClean="0"/>
              <a:t>Ürgenji</a:t>
            </a:r>
            <a:r>
              <a:rPr lang="ru-RU" sz="2600" dirty="0" smtClean="0"/>
              <a:t> </a:t>
            </a:r>
            <a:r>
              <a:rPr lang="ru-RU" sz="2600" dirty="0" err="1" smtClean="0"/>
              <a:t>alýar</a:t>
            </a:r>
            <a:r>
              <a:rPr lang="ru-RU" sz="2600" dirty="0" smtClean="0"/>
              <a:t>, </a:t>
            </a:r>
            <a:r>
              <a:rPr lang="ru-RU" sz="2600" dirty="0" err="1" smtClean="0"/>
              <a:t>on</a:t>
            </a:r>
            <a:r>
              <a:rPr lang="ru-RU" sz="2600" dirty="0" smtClean="0"/>
              <a:t> </a:t>
            </a:r>
            <a:r>
              <a:rPr lang="ru-RU" sz="2600" dirty="0" err="1" smtClean="0"/>
              <a:t>günläp</a:t>
            </a:r>
            <a:r>
              <a:rPr lang="ru-RU" sz="2600" dirty="0" smtClean="0"/>
              <a:t> </a:t>
            </a:r>
            <a:r>
              <a:rPr lang="ru-RU" sz="2600" dirty="0" err="1" smtClean="0"/>
              <a:t>ony</a:t>
            </a:r>
            <a:r>
              <a:rPr lang="ru-RU" sz="2600" dirty="0" smtClean="0"/>
              <a:t> </a:t>
            </a:r>
            <a:r>
              <a:rPr lang="ru-RU" sz="2600" dirty="0" err="1" smtClean="0"/>
              <a:t>talaýar</a:t>
            </a:r>
            <a:r>
              <a:rPr lang="ru-RU" sz="2600" dirty="0" smtClean="0"/>
              <a:t>. </a:t>
            </a:r>
            <a:r>
              <a:rPr lang="ru-RU" sz="2600" dirty="0" err="1" smtClean="0"/>
              <a:t>Ilatyň</a:t>
            </a:r>
            <a:r>
              <a:rPr lang="ru-RU" sz="2600" dirty="0" smtClean="0"/>
              <a:t> </a:t>
            </a:r>
            <a:r>
              <a:rPr lang="ru-RU" sz="2600" dirty="0" err="1" smtClean="0"/>
              <a:t>köpüsini</a:t>
            </a:r>
            <a:r>
              <a:rPr lang="ru-RU" sz="2600" dirty="0" smtClean="0"/>
              <a:t> </a:t>
            </a:r>
            <a:r>
              <a:rPr lang="ru-RU" sz="2600" dirty="0" err="1" smtClean="0"/>
              <a:t>Samarkanda</a:t>
            </a:r>
            <a:r>
              <a:rPr lang="ru-RU" sz="2600" dirty="0" smtClean="0"/>
              <a:t> </a:t>
            </a:r>
            <a:r>
              <a:rPr lang="ru-RU" sz="2600" dirty="0" err="1" smtClean="0"/>
              <a:t>sürip</a:t>
            </a:r>
            <a:r>
              <a:rPr lang="ru-RU" sz="2600" dirty="0" smtClean="0"/>
              <a:t> </a:t>
            </a:r>
            <a:r>
              <a:rPr lang="ru-RU" sz="2600" dirty="0" err="1" smtClean="0"/>
              <a:t>äkidýär</a:t>
            </a:r>
            <a:r>
              <a:rPr lang="ru-RU" sz="2600" dirty="0" smtClean="0"/>
              <a:t>. </a:t>
            </a:r>
            <a:r>
              <a:rPr lang="sq-AL" sz="2600" dirty="0" smtClean="0"/>
              <a:t>Şäher weýran edilip, onuň ýerinde arpa ekilýär</a:t>
            </a:r>
            <a:r>
              <a:rPr lang="ru-RU" sz="2600" dirty="0" smtClean="0"/>
              <a:t>. </a:t>
            </a:r>
            <a:r>
              <a:rPr lang="ru-RU" sz="2600" dirty="0" err="1" smtClean="0"/>
              <a:t>Şundan</a:t>
            </a:r>
            <a:r>
              <a:rPr lang="ru-RU" sz="2600" dirty="0" smtClean="0"/>
              <a:t> </a:t>
            </a:r>
            <a:r>
              <a:rPr lang="ru-RU" sz="2600" dirty="0" err="1" smtClean="0"/>
              <a:t>soň</a:t>
            </a:r>
            <a:r>
              <a:rPr lang="ru-RU" sz="2600" dirty="0" smtClean="0"/>
              <a:t> </a:t>
            </a:r>
            <a:r>
              <a:rPr lang="ru-RU" sz="2600" dirty="0" err="1" smtClean="0"/>
              <a:t>Horezm</a:t>
            </a:r>
            <a:r>
              <a:rPr lang="ru-RU" sz="2600" dirty="0" smtClean="0"/>
              <a:t> </a:t>
            </a:r>
            <a:r>
              <a:rPr lang="ru-RU" sz="2600" dirty="0" err="1" smtClean="0"/>
              <a:t>Teýmirleňiň</a:t>
            </a:r>
            <a:r>
              <a:rPr lang="ru-RU" sz="2600" dirty="0" smtClean="0"/>
              <a:t> </a:t>
            </a:r>
            <a:r>
              <a:rPr lang="ru-RU" sz="2600" dirty="0" err="1" smtClean="0"/>
              <a:t>döwletiniň</a:t>
            </a:r>
            <a:r>
              <a:rPr lang="ru-RU" sz="2600" dirty="0" smtClean="0"/>
              <a:t> </a:t>
            </a:r>
            <a:r>
              <a:rPr lang="ru-RU" sz="2600" dirty="0" err="1" smtClean="0"/>
              <a:t>düzümine</a:t>
            </a:r>
            <a:r>
              <a:rPr lang="ru-RU" sz="2600" dirty="0" smtClean="0"/>
              <a:t> </a:t>
            </a:r>
            <a:r>
              <a:rPr lang="ru-RU" sz="2600" dirty="0" err="1" smtClean="0"/>
              <a:t>girip</a:t>
            </a:r>
            <a:r>
              <a:rPr lang="ru-RU" sz="2600" dirty="0" smtClean="0"/>
              <a:t>, </a:t>
            </a:r>
            <a:r>
              <a:rPr lang="ru-RU" sz="2600" dirty="0" err="1" smtClean="0"/>
              <a:t>özbaşdaklygyny</a:t>
            </a:r>
            <a:r>
              <a:rPr lang="ru-RU" sz="2600" dirty="0" smtClean="0"/>
              <a:t> </a:t>
            </a:r>
            <a:r>
              <a:rPr lang="ru-RU" sz="2600" dirty="0" err="1" smtClean="0"/>
              <a:t>ýitiripdir</a:t>
            </a:r>
            <a:r>
              <a:rPr lang="ru-RU" sz="2600" dirty="0" smtClean="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0" y="142852"/>
            <a:ext cx="8715404" cy="6500858"/>
          </a:xfrm>
        </p:spPr>
        <p:txBody>
          <a:bodyPr>
            <a:normAutofit fontScale="92500" lnSpcReduction="10000"/>
          </a:bodyPr>
          <a:lstStyle/>
          <a:p>
            <a:pPr algn="just"/>
            <a:r>
              <a:rPr lang="sq-AL" dirty="0" smtClean="0"/>
              <a:t>Temir köp ýurtlary basyp alýar. Olardan Kawkazyň aňyrsyndaky ýerler, Hindistan, Demirgazyk Kawkaz, Siriýa, Yrak, Kiçi Aziýa Temriň goşunynyň at toýnagynyň astyna düşýär. </a:t>
            </a:r>
            <a:r>
              <a:rPr lang="en-US" dirty="0" smtClean="0"/>
              <a:t>1382-1397-nji </a:t>
            </a:r>
            <a:r>
              <a:rPr lang="en-US" dirty="0" err="1" smtClean="0"/>
              <a:t>ýyllar</a:t>
            </a:r>
            <a:r>
              <a:rPr lang="en-US" dirty="0" smtClean="0"/>
              <a:t> </a:t>
            </a:r>
            <a:r>
              <a:rPr lang="en-US" dirty="0" err="1" smtClean="0"/>
              <a:t>aralygynda</a:t>
            </a:r>
            <a:r>
              <a:rPr lang="en-US" dirty="0" smtClean="0"/>
              <a:t> </a:t>
            </a:r>
            <a:r>
              <a:rPr lang="en-US" dirty="0" err="1" smtClean="0"/>
              <a:t>Teýmirleň</a:t>
            </a:r>
            <a:r>
              <a:rPr lang="en-US" dirty="0" smtClean="0"/>
              <a:t> </a:t>
            </a:r>
            <a:r>
              <a:rPr lang="en-US" dirty="0" err="1" smtClean="0"/>
              <a:t>telim</a:t>
            </a:r>
            <a:r>
              <a:rPr lang="en-US" dirty="0" smtClean="0"/>
              <a:t>- </a:t>
            </a:r>
            <a:r>
              <a:rPr lang="en-US" dirty="0" err="1" smtClean="0"/>
              <a:t>gaýta</a:t>
            </a:r>
            <a:r>
              <a:rPr lang="en-US" dirty="0" smtClean="0"/>
              <a:t> </a:t>
            </a:r>
            <a:r>
              <a:rPr lang="en-US" dirty="0" err="1" smtClean="0"/>
              <a:t>ýörişler</a:t>
            </a:r>
            <a:r>
              <a:rPr lang="en-US" dirty="0" smtClean="0"/>
              <a:t> </a:t>
            </a:r>
            <a:r>
              <a:rPr lang="en-US" dirty="0" err="1" smtClean="0"/>
              <a:t>edip</a:t>
            </a:r>
            <a:r>
              <a:rPr lang="en-US" dirty="0" smtClean="0"/>
              <a:t> </a:t>
            </a:r>
            <a:r>
              <a:rPr lang="en-US" dirty="0" err="1" smtClean="0"/>
              <a:t>Azerbaýjany,Ermenistany</a:t>
            </a:r>
            <a:r>
              <a:rPr lang="en-US" dirty="0" smtClean="0"/>
              <a:t>, </a:t>
            </a:r>
            <a:r>
              <a:rPr lang="en-US" dirty="0" err="1" smtClean="0"/>
              <a:t>Gürjistany</a:t>
            </a:r>
            <a:r>
              <a:rPr lang="en-US" dirty="0" smtClean="0"/>
              <a:t> </a:t>
            </a:r>
            <a:r>
              <a:rPr lang="en-US" dirty="0" err="1" smtClean="0"/>
              <a:t>basyp</a:t>
            </a:r>
            <a:r>
              <a:rPr lang="en-US" dirty="0" smtClean="0"/>
              <a:t> </a:t>
            </a:r>
            <a:r>
              <a:rPr lang="en-US" dirty="0" err="1" smtClean="0"/>
              <a:t>alýar</a:t>
            </a:r>
            <a:r>
              <a:rPr lang="en-US" dirty="0" smtClean="0"/>
              <a:t>. </a:t>
            </a:r>
            <a:r>
              <a:rPr lang="en-US" dirty="0" err="1" smtClean="0"/>
              <a:t>Töwrizi</a:t>
            </a:r>
            <a:r>
              <a:rPr lang="en-US" dirty="0" smtClean="0"/>
              <a:t>, </a:t>
            </a:r>
            <a:r>
              <a:rPr lang="en-US" dirty="0" err="1" smtClean="0"/>
              <a:t>Şirwany</a:t>
            </a:r>
            <a:r>
              <a:rPr lang="en-US" dirty="0" smtClean="0"/>
              <a:t> </a:t>
            </a:r>
            <a:r>
              <a:rPr lang="en-US" dirty="0" err="1" smtClean="0"/>
              <a:t>eýelän</a:t>
            </a:r>
            <a:r>
              <a:rPr lang="en-US" dirty="0" smtClean="0"/>
              <a:t> </a:t>
            </a:r>
            <a:r>
              <a:rPr lang="en-US" dirty="0" err="1" smtClean="0"/>
              <a:t>wagty</a:t>
            </a:r>
            <a:r>
              <a:rPr lang="en-US" dirty="0" smtClean="0"/>
              <a:t> </a:t>
            </a:r>
            <a:r>
              <a:rPr lang="en-US" dirty="0" err="1" smtClean="0"/>
              <a:t>aýratyn</a:t>
            </a:r>
            <a:r>
              <a:rPr lang="en-US" dirty="0" smtClean="0"/>
              <a:t> </a:t>
            </a:r>
            <a:r>
              <a:rPr lang="en-US" dirty="0" err="1" smtClean="0"/>
              <a:t>zalymlyk</a:t>
            </a:r>
            <a:r>
              <a:rPr lang="en-US" dirty="0" smtClean="0"/>
              <a:t> </a:t>
            </a:r>
            <a:r>
              <a:rPr lang="en-US" dirty="0" err="1" smtClean="0"/>
              <a:t>görkezipdir</a:t>
            </a:r>
            <a:r>
              <a:rPr lang="en-US" dirty="0" smtClean="0"/>
              <a:t>. </a:t>
            </a:r>
            <a:r>
              <a:rPr lang="en-US" dirty="0" err="1" smtClean="0"/>
              <a:t>Teýmir</a:t>
            </a:r>
            <a:r>
              <a:rPr lang="en-US" dirty="0" smtClean="0"/>
              <a:t> </a:t>
            </a:r>
            <a:r>
              <a:rPr lang="en-US" dirty="0" err="1" smtClean="0"/>
              <a:t>Kawkaz</a:t>
            </a:r>
            <a:r>
              <a:rPr lang="en-US" dirty="0" smtClean="0"/>
              <a:t> </a:t>
            </a:r>
            <a:r>
              <a:rPr lang="en-US" dirty="0" err="1" smtClean="0"/>
              <a:t>halklarynyň</a:t>
            </a:r>
            <a:r>
              <a:rPr lang="en-US" dirty="0" smtClean="0"/>
              <a:t> </a:t>
            </a:r>
            <a:r>
              <a:rPr lang="en-US" dirty="0" err="1" smtClean="0"/>
              <a:t>aňynda</a:t>
            </a:r>
            <a:r>
              <a:rPr lang="en-US" dirty="0" smtClean="0"/>
              <a:t> </a:t>
            </a:r>
            <a:r>
              <a:rPr lang="en-US" dirty="0" err="1" smtClean="0"/>
              <a:t>iň</a:t>
            </a:r>
            <a:r>
              <a:rPr lang="en-US" dirty="0" smtClean="0"/>
              <a:t> </a:t>
            </a:r>
            <a:r>
              <a:rPr lang="en-US" dirty="0" err="1" smtClean="0"/>
              <a:t>bir</a:t>
            </a:r>
            <a:r>
              <a:rPr lang="en-US" dirty="0" smtClean="0"/>
              <a:t> </a:t>
            </a:r>
            <a:r>
              <a:rPr lang="en-US" dirty="0" err="1" smtClean="0"/>
              <a:t>zalym</a:t>
            </a:r>
            <a:r>
              <a:rPr lang="en-US" dirty="0" smtClean="0"/>
              <a:t> </a:t>
            </a:r>
            <a:r>
              <a:rPr lang="en-US" dirty="0" err="1" smtClean="0"/>
              <a:t>basybalyjy</a:t>
            </a:r>
            <a:r>
              <a:rPr lang="en-US" dirty="0" smtClean="0"/>
              <a:t> </a:t>
            </a:r>
            <a:r>
              <a:rPr lang="en-US" dirty="0" err="1" smtClean="0"/>
              <a:t>hökmünde</a:t>
            </a:r>
            <a:r>
              <a:rPr lang="en-US" dirty="0" smtClean="0"/>
              <a:t> </a:t>
            </a:r>
            <a:r>
              <a:rPr lang="en-US" dirty="0" err="1" smtClean="0"/>
              <a:t>tanalýardy</a:t>
            </a:r>
            <a:r>
              <a:rPr lang="en-US" dirty="0" smtClean="0"/>
              <a:t>.</a:t>
            </a:r>
            <a:endParaRPr lang="ru-RU" dirty="0" smtClean="0"/>
          </a:p>
          <a:p>
            <a:pPr algn="just"/>
            <a:r>
              <a:rPr lang="sq-AL" dirty="0" smtClean="0"/>
              <a:t>1400-nji ýylda Temirleň osman soltany Baýezit Ýyldyryma garşy urşa başlayar. 1402-nji ýylda Ankaranyň golaýynda Temirleň soltan Baýezit bilen ikinji gezek aýgytly söweş edýär. Söweşe her tarapdan 200 müňden-de has artyk goşunlar gatnaşypdyrlar. Söweşde Osman imperiýasynyň soltany Baýezidiň goşunlary çym-pytrak bolup ýeňlipdir. Baýezit bu söweşde ýesir düşüpdir</a:t>
            </a:r>
            <a:r>
              <a:rPr lang="en-US" dirty="0" smtClean="0"/>
              <a:t>.</a:t>
            </a:r>
            <a:r>
              <a:rPr lang="sq-AL" dirty="0" smtClean="0"/>
              <a:t> Temirleň oňat taýýarlykly 200 müň adamdan ybarat goşuny bilen 1404-nji ýylyň aýagynda Hytaýa tarap ýola düşüpdir. Emma 1405-nji ýylyň başynda ýolda 70 ýaşynda dünýäden ötýär we onuň Hytaýa ýörişi togtadylýar. Temirleň Samarkantdaky Gur Emir "Beýik emir" aramgähinde jaýlanypdyr.</a:t>
            </a:r>
            <a:endParaRPr lang="ru-RU"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5786" y="214290"/>
            <a:ext cx="7467600" cy="725470"/>
          </a:xfrm>
        </p:spPr>
        <p:txBody>
          <a:bodyPr/>
          <a:lstStyle/>
          <a:p>
            <a:pPr lvl="0"/>
            <a:r>
              <a:rPr lang="sq-AL" sz="3200" b="1" dirty="0" smtClean="0"/>
              <a:t>Temirleň döwletiniň bölünmegi.</a:t>
            </a:r>
            <a:endParaRPr lang="ru-RU" dirty="0"/>
          </a:p>
        </p:txBody>
      </p:sp>
      <p:sp>
        <p:nvSpPr>
          <p:cNvPr id="3" name="Содержимое 2"/>
          <p:cNvSpPr>
            <a:spLocks noGrp="1"/>
          </p:cNvSpPr>
          <p:nvPr>
            <p:ph sz="quarter" idx="1"/>
          </p:nvPr>
        </p:nvSpPr>
        <p:spPr>
          <a:xfrm>
            <a:off x="0" y="928670"/>
            <a:ext cx="8715404" cy="5786478"/>
          </a:xfrm>
        </p:spPr>
        <p:txBody>
          <a:bodyPr>
            <a:normAutofit fontScale="92500" lnSpcReduction="10000"/>
          </a:bodyPr>
          <a:lstStyle/>
          <a:p>
            <a:pPr algn="just"/>
            <a:r>
              <a:rPr lang="sq-AL" dirty="0" smtClean="0"/>
              <a:t>1405-nji ýylda Teýmirleň ölenden soň, onuň imperiýasy ikä bölünýär. Olaryň birinjisine tutuş Horasan, şol sanda Günorta Türkmenistanyň ýerleri giripdir we </a:t>
            </a:r>
            <a:r>
              <a:rPr lang="sq-AL" b="1" i="1" dirty="0" smtClean="0"/>
              <a:t>Hyrat </a:t>
            </a:r>
            <a:r>
              <a:rPr lang="sq-AL" dirty="0" smtClean="0"/>
              <a:t>şäheri onuň paýtagty bolupdyr. Ol Teýmirleňiň </a:t>
            </a:r>
            <a:r>
              <a:rPr lang="ru-RU" dirty="0" err="1" smtClean="0"/>
              <a:t>ogly</a:t>
            </a:r>
            <a:r>
              <a:rPr lang="sq-AL" dirty="0" smtClean="0"/>
              <a:t> Şahruh tarapyndan dolandyrylypdyr. Ikinjisine Mawer</a:t>
            </a:r>
            <a:r>
              <a:rPr lang="en-US" dirty="0" smtClean="0"/>
              <a:t>e</a:t>
            </a:r>
            <a:r>
              <a:rPr lang="sq-AL" dirty="0" smtClean="0"/>
              <a:t>nahr we Horezm ýerleri degişli bolup, Samarkant şäheri onuň paýtagtyna öwrülipdir. Bu ýerleri Şahruhyň ogly Ulugbeg dolandyrypdyr. Teýmirleňiň 4-sany ogly: Miranşa,Omarşyh, Jahangir we Şahruh bolupdyr. Onuň Ulugbeg atly agtygy astronom-alym bolupdyr. Jahangiriň ogly Pirmuhammet Owganystany dolandyrypdyr. Miranşanyň ogullary Omar Azerbaýjanda, Abubekr-Bagdatda, Halil Soltan bolsa Daşkentde, Omarşyhyň ogullary-Pirmuhammet-Parsda, Rüstem-Yrakda,</a:t>
            </a:r>
            <a:r>
              <a:rPr lang="en-US" dirty="0" smtClean="0"/>
              <a:t> </a:t>
            </a:r>
            <a:r>
              <a:rPr lang="sq-AL" dirty="0" smtClean="0"/>
              <a:t>Iskender-Mawerennahrda hökümdarlyk edipdirler.Teýmirleňiň nesilleriniň arasynda häkimiýet ugrundaky özara göreşler imperiýany gowşadan hem bolsa, 1507-nji ýyla çenli basylyp alnan ýerlerde olaryň täsiri saklanyp galypdyr.</a:t>
            </a:r>
            <a:endParaRPr lang="ru-RU"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0" y="0"/>
            <a:ext cx="9001156" cy="6858000"/>
          </a:xfrm>
        </p:spPr>
        <p:txBody>
          <a:bodyPr>
            <a:normAutofit lnSpcReduction="10000"/>
          </a:bodyPr>
          <a:lstStyle/>
          <a:p>
            <a:pPr algn="just"/>
            <a:r>
              <a:rPr lang="ru-RU" sz="2800" dirty="0" err="1" smtClean="0"/>
              <a:t>Teýmirleňiň</a:t>
            </a:r>
            <a:r>
              <a:rPr lang="ru-RU" sz="2800" dirty="0" smtClean="0"/>
              <a:t> </a:t>
            </a:r>
            <a:r>
              <a:rPr lang="ru-RU" sz="2800" dirty="0" err="1" smtClean="0"/>
              <a:t>köp</a:t>
            </a:r>
            <a:r>
              <a:rPr lang="ru-RU" sz="2800" dirty="0" smtClean="0"/>
              <a:t> </a:t>
            </a:r>
            <a:r>
              <a:rPr lang="ru-RU" sz="2800" dirty="0" err="1" smtClean="0"/>
              <a:t>sanly</a:t>
            </a:r>
            <a:r>
              <a:rPr lang="ru-RU" sz="2800" dirty="0" smtClean="0"/>
              <a:t> </a:t>
            </a:r>
            <a:r>
              <a:rPr lang="ru-RU" sz="2800" dirty="0" err="1" smtClean="0"/>
              <a:t>agtyklarynyň</a:t>
            </a:r>
            <a:r>
              <a:rPr lang="ru-RU" sz="2800" dirty="0" smtClean="0"/>
              <a:t> </a:t>
            </a:r>
            <a:r>
              <a:rPr lang="ru-RU" sz="2800" dirty="0" err="1" smtClean="0"/>
              <a:t>arasynda</a:t>
            </a:r>
            <a:r>
              <a:rPr lang="ru-RU" sz="2800" dirty="0" smtClean="0"/>
              <a:t> </a:t>
            </a:r>
            <a:r>
              <a:rPr lang="ru-RU" sz="2800" dirty="0" err="1" smtClean="0"/>
              <a:t>iň</a:t>
            </a:r>
            <a:r>
              <a:rPr lang="ru-RU" sz="2800" dirty="0" smtClean="0"/>
              <a:t> </a:t>
            </a:r>
            <a:r>
              <a:rPr lang="ru-RU" sz="2800" dirty="0" err="1" smtClean="0"/>
              <a:t>paýhasly</a:t>
            </a:r>
            <a:r>
              <a:rPr lang="ru-RU" sz="2800" dirty="0" smtClean="0"/>
              <a:t> </a:t>
            </a:r>
            <a:r>
              <a:rPr lang="ru-RU" sz="2800" dirty="0" err="1" smtClean="0"/>
              <a:t>döwlet</a:t>
            </a:r>
            <a:r>
              <a:rPr lang="ru-RU" sz="2800" dirty="0" smtClean="0"/>
              <a:t> </a:t>
            </a:r>
            <a:r>
              <a:rPr lang="ru-RU" sz="2800" dirty="0" err="1" smtClean="0"/>
              <a:t>işgäri</a:t>
            </a:r>
            <a:r>
              <a:rPr lang="ru-RU" sz="2800" dirty="0" smtClean="0"/>
              <a:t> </a:t>
            </a:r>
            <a:r>
              <a:rPr lang="ru-RU" sz="2800" dirty="0" err="1" smtClean="0"/>
              <a:t>öz</a:t>
            </a:r>
            <a:r>
              <a:rPr lang="ru-RU" sz="2800" dirty="0" smtClean="0"/>
              <a:t> </a:t>
            </a:r>
            <a:r>
              <a:rPr lang="ru-RU" sz="2800" dirty="0" err="1" smtClean="0"/>
              <a:t>zamanasynyň</a:t>
            </a:r>
            <a:r>
              <a:rPr lang="ru-RU" sz="2800" dirty="0" smtClean="0"/>
              <a:t> </a:t>
            </a:r>
            <a:r>
              <a:rPr lang="ru-RU" sz="2800" dirty="0" err="1" smtClean="0"/>
              <a:t>beýik</a:t>
            </a:r>
            <a:r>
              <a:rPr lang="ru-RU" sz="2800" dirty="0" smtClean="0"/>
              <a:t> </a:t>
            </a:r>
            <a:r>
              <a:rPr lang="ru-RU" sz="2800" dirty="0" err="1" smtClean="0"/>
              <a:t>alymy</a:t>
            </a:r>
            <a:r>
              <a:rPr lang="ru-RU" sz="2800" dirty="0" smtClean="0"/>
              <a:t> </a:t>
            </a:r>
            <a:r>
              <a:rPr lang="ru-RU" sz="2800" dirty="0" err="1" smtClean="0"/>
              <a:t>Şahruhyň</a:t>
            </a:r>
            <a:r>
              <a:rPr lang="ru-RU" sz="2800" dirty="0" smtClean="0"/>
              <a:t> </a:t>
            </a:r>
            <a:r>
              <a:rPr lang="ru-RU" sz="2800" dirty="0" err="1" smtClean="0"/>
              <a:t>Göwherşat</a:t>
            </a:r>
            <a:r>
              <a:rPr lang="ru-RU" sz="2800" dirty="0" smtClean="0"/>
              <a:t> </a:t>
            </a:r>
            <a:r>
              <a:rPr lang="ru-RU" sz="2800" dirty="0" err="1" smtClean="0"/>
              <a:t>diýen</a:t>
            </a:r>
            <a:r>
              <a:rPr lang="ru-RU" sz="2800" dirty="0" smtClean="0"/>
              <a:t> </a:t>
            </a:r>
            <a:r>
              <a:rPr lang="ru-RU" sz="2800" dirty="0" err="1" smtClean="0"/>
              <a:t>aýalyndan</a:t>
            </a:r>
            <a:r>
              <a:rPr lang="ru-RU" sz="2800" dirty="0" smtClean="0"/>
              <a:t> </a:t>
            </a:r>
            <a:r>
              <a:rPr lang="ru-RU" sz="2800" dirty="0" err="1" smtClean="0"/>
              <a:t>bolan</a:t>
            </a:r>
            <a:r>
              <a:rPr lang="ru-RU" sz="2800" dirty="0" smtClean="0"/>
              <a:t> </a:t>
            </a:r>
            <a:r>
              <a:rPr lang="ru-RU" sz="2800" dirty="0" err="1" smtClean="0"/>
              <a:t>uly</a:t>
            </a:r>
            <a:r>
              <a:rPr lang="ru-RU" sz="2800" dirty="0" smtClean="0"/>
              <a:t> </a:t>
            </a:r>
            <a:r>
              <a:rPr lang="ru-RU" sz="2800" dirty="0" err="1" smtClean="0"/>
              <a:t>ogly</a:t>
            </a:r>
            <a:r>
              <a:rPr lang="ru-RU" sz="2800" dirty="0" smtClean="0"/>
              <a:t> </a:t>
            </a:r>
            <a:r>
              <a:rPr lang="ru-RU" sz="2800" dirty="0" err="1" smtClean="0"/>
              <a:t>Ulugbeg</a:t>
            </a:r>
            <a:r>
              <a:rPr lang="ru-RU" sz="2800" dirty="0" smtClean="0"/>
              <a:t> </a:t>
            </a:r>
            <a:r>
              <a:rPr lang="ru-RU" sz="2800" dirty="0" err="1" smtClean="0"/>
              <a:t>bolupdyr</a:t>
            </a:r>
            <a:r>
              <a:rPr lang="ru-RU" sz="2800" dirty="0" smtClean="0"/>
              <a:t>. </a:t>
            </a:r>
            <a:r>
              <a:rPr lang="ru-RU" sz="2800" dirty="0" err="1" smtClean="0"/>
              <a:t>Onuň</a:t>
            </a:r>
            <a:r>
              <a:rPr lang="ru-RU" sz="2800" dirty="0" smtClean="0"/>
              <a:t> </a:t>
            </a:r>
            <a:r>
              <a:rPr lang="ru-RU" sz="2800" dirty="0" err="1" smtClean="0"/>
              <a:t>çyn</a:t>
            </a:r>
            <a:r>
              <a:rPr lang="ru-RU" sz="2800" dirty="0" smtClean="0"/>
              <a:t> </a:t>
            </a:r>
            <a:r>
              <a:rPr lang="ru-RU" sz="2800" dirty="0" err="1" smtClean="0"/>
              <a:t>ady</a:t>
            </a:r>
            <a:r>
              <a:rPr lang="ru-RU" sz="2800" dirty="0" smtClean="0"/>
              <a:t> </a:t>
            </a:r>
            <a:r>
              <a:rPr lang="ru-RU" sz="2800" dirty="0" err="1" smtClean="0"/>
              <a:t>Muhammet</a:t>
            </a:r>
            <a:r>
              <a:rPr lang="ru-RU" sz="2800" dirty="0" smtClean="0"/>
              <a:t> </a:t>
            </a:r>
            <a:r>
              <a:rPr lang="ru-RU" sz="2800" dirty="0" err="1" smtClean="0"/>
              <a:t>Taragaý</a:t>
            </a:r>
            <a:r>
              <a:rPr lang="ru-RU" sz="2800" dirty="0" smtClean="0"/>
              <a:t> 1394-nji </a:t>
            </a:r>
            <a:r>
              <a:rPr lang="ru-RU" sz="2800" dirty="0" err="1" smtClean="0"/>
              <a:t>ýylda</a:t>
            </a:r>
            <a:r>
              <a:rPr lang="ru-RU" sz="2800" dirty="0" smtClean="0"/>
              <a:t> </a:t>
            </a:r>
            <a:r>
              <a:rPr lang="ru-RU" sz="2800" dirty="0" err="1" smtClean="0"/>
              <a:t>eneden</a:t>
            </a:r>
            <a:r>
              <a:rPr lang="ru-RU" sz="2800" dirty="0" smtClean="0"/>
              <a:t> </a:t>
            </a:r>
            <a:r>
              <a:rPr lang="ru-RU" sz="2800" dirty="0" err="1" smtClean="0"/>
              <a:t>bolýar</a:t>
            </a:r>
            <a:r>
              <a:rPr lang="ru-RU" sz="2800" dirty="0" smtClean="0"/>
              <a:t>. 15 </a:t>
            </a:r>
            <a:r>
              <a:rPr lang="ru-RU" sz="2800" dirty="0" err="1" smtClean="0"/>
              <a:t>ýaşynda</a:t>
            </a:r>
            <a:r>
              <a:rPr lang="ru-RU" sz="2800" dirty="0" smtClean="0"/>
              <a:t> </a:t>
            </a:r>
            <a:r>
              <a:rPr lang="ru-RU" sz="2800" dirty="0" err="1" smtClean="0"/>
              <a:t>Samarkandyň</a:t>
            </a:r>
            <a:r>
              <a:rPr lang="ru-RU" sz="2800" dirty="0" smtClean="0"/>
              <a:t> </a:t>
            </a:r>
            <a:r>
              <a:rPr lang="ru-RU" sz="2800" dirty="0" err="1" smtClean="0"/>
              <a:t>häkimi</a:t>
            </a:r>
            <a:r>
              <a:rPr lang="ru-RU" sz="2800" dirty="0" smtClean="0"/>
              <a:t> </a:t>
            </a:r>
            <a:r>
              <a:rPr lang="ru-RU" sz="2800" dirty="0" err="1" smtClean="0"/>
              <a:t>bolup</a:t>
            </a:r>
            <a:r>
              <a:rPr lang="ru-RU" sz="2800" dirty="0" smtClean="0"/>
              <a:t> 40 </a:t>
            </a:r>
            <a:r>
              <a:rPr lang="ru-RU" sz="2800" dirty="0" err="1" smtClean="0"/>
              <a:t>ýyllap</a:t>
            </a:r>
            <a:r>
              <a:rPr lang="ru-RU" sz="2800" dirty="0" smtClean="0"/>
              <a:t> </a:t>
            </a:r>
            <a:r>
              <a:rPr lang="ru-RU" sz="2800" dirty="0" err="1" smtClean="0"/>
              <a:t>patyşalyk</a:t>
            </a:r>
            <a:r>
              <a:rPr lang="ru-RU" sz="2800" dirty="0" smtClean="0"/>
              <a:t> </a:t>
            </a:r>
            <a:r>
              <a:rPr lang="ru-RU" sz="2800" dirty="0" err="1" smtClean="0"/>
              <a:t>edipdir</a:t>
            </a:r>
            <a:r>
              <a:rPr lang="ru-RU" sz="2800" dirty="0" smtClean="0"/>
              <a:t>. 1425-nji </a:t>
            </a:r>
            <a:r>
              <a:rPr lang="ru-RU" sz="2800" dirty="0" err="1" smtClean="0"/>
              <a:t>ýylda</a:t>
            </a:r>
            <a:r>
              <a:rPr lang="ru-RU" sz="2800" dirty="0" smtClean="0"/>
              <a:t> </a:t>
            </a:r>
            <a:r>
              <a:rPr lang="ru-RU" sz="2800" dirty="0" err="1" smtClean="0"/>
              <a:t>Çu</a:t>
            </a:r>
            <a:r>
              <a:rPr lang="ru-RU" sz="2800" dirty="0" smtClean="0"/>
              <a:t> </a:t>
            </a:r>
            <a:r>
              <a:rPr lang="ru-RU" sz="2800" dirty="0" err="1" smtClean="0"/>
              <a:t>derýasynyň</a:t>
            </a:r>
            <a:r>
              <a:rPr lang="ru-RU" sz="2800" dirty="0" smtClean="0"/>
              <a:t> </a:t>
            </a:r>
            <a:r>
              <a:rPr lang="ru-RU" sz="2800" dirty="0" err="1" smtClean="0"/>
              <a:t>boýlarynda</a:t>
            </a:r>
            <a:r>
              <a:rPr lang="ru-RU" sz="2800" dirty="0" smtClean="0"/>
              <a:t> </a:t>
            </a:r>
            <a:r>
              <a:rPr lang="ru-RU" sz="2800" dirty="0" err="1" smtClean="0"/>
              <a:t>mongollar</a:t>
            </a:r>
            <a:r>
              <a:rPr lang="ru-RU" sz="2800" dirty="0" smtClean="0"/>
              <a:t> </a:t>
            </a:r>
            <a:r>
              <a:rPr lang="ru-RU" sz="2800" dirty="0" err="1" smtClean="0"/>
              <a:t>bilen</a:t>
            </a:r>
            <a:r>
              <a:rPr lang="ru-RU" sz="2800" dirty="0" smtClean="0"/>
              <a:t> </a:t>
            </a:r>
            <a:r>
              <a:rPr lang="ru-RU" sz="2800" dirty="0" err="1" smtClean="0"/>
              <a:t>söweşip</a:t>
            </a:r>
            <a:r>
              <a:rPr lang="ru-RU" sz="2800" dirty="0" smtClean="0"/>
              <a:t>, </a:t>
            </a:r>
            <a:r>
              <a:rPr lang="ru-RU" sz="2800" dirty="0" err="1" smtClean="0"/>
              <a:t>köp</a:t>
            </a:r>
            <a:r>
              <a:rPr lang="ru-RU" sz="2800" dirty="0" smtClean="0"/>
              <a:t> </a:t>
            </a:r>
            <a:r>
              <a:rPr lang="ru-RU" sz="2800" dirty="0" err="1" smtClean="0"/>
              <a:t>olja</a:t>
            </a:r>
            <a:r>
              <a:rPr lang="ru-RU" sz="2800" dirty="0" smtClean="0"/>
              <a:t> </a:t>
            </a:r>
            <a:r>
              <a:rPr lang="ru-RU" sz="2800" dirty="0" err="1" smtClean="0"/>
              <a:t>alypdyr</a:t>
            </a:r>
            <a:r>
              <a:rPr lang="ru-RU" sz="2800" dirty="0" smtClean="0"/>
              <a:t>. </a:t>
            </a:r>
            <a:r>
              <a:rPr lang="ru-RU" sz="2800" dirty="0" err="1" smtClean="0"/>
              <a:t>Emma</a:t>
            </a:r>
            <a:r>
              <a:rPr lang="ru-RU" sz="2800" dirty="0" smtClean="0"/>
              <a:t> 1427-nji </a:t>
            </a:r>
            <a:r>
              <a:rPr lang="ru-RU" sz="2800" dirty="0" err="1" smtClean="0"/>
              <a:t>ýylda</a:t>
            </a:r>
            <a:r>
              <a:rPr lang="ru-RU" sz="2800" dirty="0" smtClean="0"/>
              <a:t> </a:t>
            </a:r>
            <a:r>
              <a:rPr lang="ru-RU" sz="2800" dirty="0" err="1" smtClean="0"/>
              <a:t>Ulugbek</a:t>
            </a:r>
            <a:r>
              <a:rPr lang="ru-RU" sz="2800" dirty="0" smtClean="0"/>
              <a:t> </a:t>
            </a:r>
            <a:r>
              <a:rPr lang="ru-RU" sz="2800" dirty="0" err="1" smtClean="0"/>
              <a:t>Syrderýa</a:t>
            </a:r>
            <a:r>
              <a:rPr lang="ru-RU" sz="2800" dirty="0" smtClean="0"/>
              <a:t> </a:t>
            </a:r>
            <a:r>
              <a:rPr lang="ru-RU" sz="2800" dirty="0" err="1" smtClean="0"/>
              <a:t>boýlarynda</a:t>
            </a:r>
            <a:r>
              <a:rPr lang="ru-RU" sz="2800" dirty="0" smtClean="0"/>
              <a:t> </a:t>
            </a:r>
            <a:r>
              <a:rPr lang="ru-RU" sz="2800" dirty="0" err="1" smtClean="0"/>
              <a:t>jemlenen</a:t>
            </a:r>
            <a:r>
              <a:rPr lang="ru-RU" sz="2800" dirty="0" smtClean="0"/>
              <a:t> </a:t>
            </a:r>
            <a:r>
              <a:rPr lang="ru-RU" sz="2800" dirty="0" err="1" smtClean="0"/>
              <a:t>özbeklerden</a:t>
            </a:r>
            <a:r>
              <a:rPr lang="ru-RU" sz="2800" dirty="0" smtClean="0"/>
              <a:t> </a:t>
            </a:r>
            <a:r>
              <a:rPr lang="ru-RU" sz="2800" dirty="0" err="1" smtClean="0"/>
              <a:t>ýeňilýär</a:t>
            </a:r>
            <a:r>
              <a:rPr lang="ru-RU" sz="2800" dirty="0" smtClean="0"/>
              <a:t> </a:t>
            </a:r>
            <a:r>
              <a:rPr lang="ru-RU" sz="2800" dirty="0" err="1" smtClean="0"/>
              <a:t>we</a:t>
            </a:r>
            <a:r>
              <a:rPr lang="ru-RU" sz="2800" dirty="0" smtClean="0"/>
              <a:t> </a:t>
            </a:r>
            <a:r>
              <a:rPr lang="ru-RU" sz="2800" dirty="0" err="1" smtClean="0"/>
              <a:t>zordan</a:t>
            </a:r>
            <a:r>
              <a:rPr lang="ru-RU" sz="2800" dirty="0" smtClean="0"/>
              <a:t> </a:t>
            </a:r>
            <a:r>
              <a:rPr lang="ru-RU" sz="2800" dirty="0" err="1" smtClean="0"/>
              <a:t>gaçyp</a:t>
            </a:r>
            <a:r>
              <a:rPr lang="ru-RU" sz="2800" dirty="0" smtClean="0"/>
              <a:t> </a:t>
            </a:r>
            <a:r>
              <a:rPr lang="ru-RU" sz="2800" dirty="0" err="1" smtClean="0"/>
              <a:t>gutulypdyr</a:t>
            </a:r>
            <a:r>
              <a:rPr lang="ru-RU" sz="2800" dirty="0" smtClean="0"/>
              <a:t>. </a:t>
            </a:r>
            <a:r>
              <a:rPr lang="sq-AL" sz="2800" dirty="0" smtClean="0"/>
              <a:t>1447-nji ýylda Şahruhyň ölümi sebäpli, tagt üstündäki bäsdeşligiň netijesinde, Şahruhyň Baýsunkar atly oglundan bolan agtygy </a:t>
            </a:r>
            <a:r>
              <a:rPr lang="sq-AL" sz="2800" b="1" i="1" dirty="0" smtClean="0"/>
              <a:t>Abylkasym Babyr</a:t>
            </a:r>
            <a:r>
              <a:rPr lang="sq-AL" sz="2800" i="1" dirty="0" smtClean="0"/>
              <a:t> </a:t>
            </a:r>
            <a:r>
              <a:rPr lang="sq-AL" sz="2800" dirty="0" smtClean="0"/>
              <a:t>1452-nji ýylda Horasanyň paýtagty Hyratda tagta çykýar we 1457-nji ýyldan ömrüniň ahyryna çenli häkimlik edýär.</a:t>
            </a:r>
            <a:endParaRPr lang="ru-RU" sz="28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274638"/>
            <a:ext cx="7567642" cy="939784"/>
          </a:xfrm>
        </p:spPr>
        <p:txBody>
          <a:bodyPr>
            <a:normAutofit fontScale="90000"/>
          </a:bodyPr>
          <a:lstStyle/>
          <a:p>
            <a:pPr lvl="0" algn="ctr"/>
            <a:r>
              <a:rPr lang="sq-AL" sz="3200" b="1" dirty="0" smtClean="0">
                <a:solidFill>
                  <a:srgbClr val="C00000"/>
                </a:solidFill>
              </a:rPr>
              <a:t>Soltan Hüseýin Baýkaranyň </a:t>
            </a:r>
            <a:r>
              <a:rPr lang="ru-RU" sz="3200" b="1" dirty="0" err="1" smtClean="0">
                <a:solidFill>
                  <a:srgbClr val="C00000"/>
                </a:solidFill>
              </a:rPr>
              <a:t>we</a:t>
            </a:r>
            <a:r>
              <a:rPr lang="ru-RU" sz="3200" b="1" dirty="0" smtClean="0">
                <a:solidFill>
                  <a:srgbClr val="C00000"/>
                </a:solidFill>
              </a:rPr>
              <a:t> </a:t>
            </a:r>
            <a:r>
              <a:rPr lang="ru-RU" sz="3200" b="1" dirty="0" err="1" smtClean="0">
                <a:solidFill>
                  <a:srgbClr val="C00000"/>
                </a:solidFill>
              </a:rPr>
              <a:t>Alişir</a:t>
            </a:r>
            <a:r>
              <a:rPr lang="ru-RU" sz="3200" b="1" dirty="0" smtClean="0">
                <a:solidFill>
                  <a:srgbClr val="C00000"/>
                </a:solidFill>
              </a:rPr>
              <a:t> </a:t>
            </a:r>
            <a:r>
              <a:rPr lang="ru-RU" sz="3200" b="1" dirty="0" err="1" smtClean="0">
                <a:solidFill>
                  <a:srgbClr val="C00000"/>
                </a:solidFill>
              </a:rPr>
              <a:t>Nowaýynyň</a:t>
            </a:r>
            <a:r>
              <a:rPr lang="ru-RU" sz="3200" b="1" dirty="0" smtClean="0">
                <a:solidFill>
                  <a:srgbClr val="C00000"/>
                </a:solidFill>
              </a:rPr>
              <a:t> </a:t>
            </a:r>
            <a:r>
              <a:rPr lang="ru-RU" sz="3200" b="1" dirty="0" err="1" smtClean="0">
                <a:solidFill>
                  <a:srgbClr val="C00000"/>
                </a:solidFill>
              </a:rPr>
              <a:t>zamanasy</a:t>
            </a:r>
            <a:r>
              <a:rPr lang="sq-AL" sz="3200" b="1" dirty="0" smtClean="0">
                <a:solidFill>
                  <a:srgbClr val="C00000"/>
                </a:solidFill>
              </a:rPr>
              <a:t>.</a:t>
            </a:r>
            <a:endParaRPr lang="ru-RU" dirty="0">
              <a:solidFill>
                <a:srgbClr val="C00000"/>
              </a:solidFill>
            </a:endParaRPr>
          </a:p>
        </p:txBody>
      </p:sp>
      <p:sp>
        <p:nvSpPr>
          <p:cNvPr id="3" name="Содержимое 2"/>
          <p:cNvSpPr>
            <a:spLocks noGrp="1"/>
          </p:cNvSpPr>
          <p:nvPr>
            <p:ph sz="quarter" idx="1"/>
          </p:nvPr>
        </p:nvSpPr>
        <p:spPr>
          <a:xfrm>
            <a:off x="214282" y="1285860"/>
            <a:ext cx="8572560" cy="5572140"/>
          </a:xfrm>
        </p:spPr>
        <p:txBody>
          <a:bodyPr>
            <a:normAutofit lnSpcReduction="10000"/>
          </a:bodyPr>
          <a:lstStyle/>
          <a:p>
            <a:pPr algn="just"/>
            <a:r>
              <a:rPr lang="sq-AL" dirty="0" smtClean="0"/>
              <a:t>1469-njy ýylyň martynda soltan Hüseýin Baýkara Horasanyň häkimi hökmünde dabara bilen paýtagt şäher Hyrada girýär. Ol 1506-njy ýyla çenli Horasan döwletiniň patyşasy bolýar. Onuň tagta çykan pursadyndan başlap, ýurda asudalyk aralaşyp başlaýar.</a:t>
            </a:r>
            <a:r>
              <a:rPr lang="en-US" dirty="0" smtClean="0"/>
              <a:t> </a:t>
            </a:r>
            <a:r>
              <a:rPr lang="sq-AL" dirty="0" smtClean="0"/>
              <a:t>Yurduň abadançylygynda we berkemeginde Soltan Hüseýiniň egindeşi, baş wezir, köşk şahyrlarynyň we taryhçylarynyň howandary, dünýä belli şahyr Mir Alyşir Nowaýynyň (1441 - 150l ý.) - Myralynyň hyzmaty uly bolupdyr.</a:t>
            </a:r>
            <a:r>
              <a:rPr lang="en-US" dirty="0" smtClean="0"/>
              <a:t> </a:t>
            </a:r>
            <a:r>
              <a:rPr lang="sq-AL" dirty="0" smtClean="0"/>
              <a:t>1506-njy ýylda Soltan Hüseýin aradan çykýar. Soltan ölenden soň, onuň ogullarynyň agzalalygy has-da güýçlenýär. Şeýle ýagdaýdan peýdalanyp, 1507-nji ýylda Şeýbany han Soltan Hüseýin Baýkaranyň döwletiniň ýerlerini basyp alýar. Ilatyň mal-mülki talanyp, agyr salgytlar girizilýär.</a:t>
            </a:r>
            <a:endParaRPr lang="ru-RU"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lvl="0" algn="ctr"/>
            <a:r>
              <a:rPr lang="sq-AL" sz="3200" b="1" dirty="0" smtClean="0"/>
              <a:t>Temirleňiň agalygy döwründe medeniýetiň we edebiýatyň ösüşi.</a:t>
            </a:r>
            <a:endParaRPr lang="ru-RU" dirty="0"/>
          </a:p>
        </p:txBody>
      </p:sp>
      <p:sp>
        <p:nvSpPr>
          <p:cNvPr id="3" name="Содержимое 2"/>
          <p:cNvSpPr>
            <a:spLocks noGrp="1"/>
          </p:cNvSpPr>
          <p:nvPr>
            <p:ph sz="quarter" idx="1"/>
          </p:nvPr>
        </p:nvSpPr>
        <p:spPr>
          <a:xfrm>
            <a:off x="457200" y="1600200"/>
            <a:ext cx="8186766" cy="4873752"/>
          </a:xfrm>
        </p:spPr>
        <p:txBody>
          <a:bodyPr>
            <a:normAutofit lnSpcReduction="10000"/>
          </a:bodyPr>
          <a:lstStyle/>
          <a:p>
            <a:pPr algn="just"/>
            <a:r>
              <a:rPr lang="sq-AL" dirty="0" smtClean="0"/>
              <a:t>XIV asyryň başlarynda Altyn Ordanyň düzümine giren Gürgenç uly, giň köçeleri, baý bazarlary, köpsanly ymaratlary bolan owadan şähere öwrülýär. Gutlug Temiriň Gürgenji dolandyran döwründe uly gurluşyk işleri amala aşyrylýar. Onuň aýaly Törebeg hanym hanaka we uly metjit gurdurýar. Gutlug Temriň özi bolsa medrese saldyrýar we beýikligi 60 metre golaý minarany abatlaýar. Syýahatçy ibn Battuta Gürgenjiň beýleki ajaýyp binalaryny, Abulkasym Zamahşarynyň gubruny, şyh Jemaleddiniň mawzoleýini, şyh Nejmeddin Kubranyň mazarynyň üstündäki kümmeti ýatlap geçýär. Binalary dürli reňkli syrçalar bilen syrçalamakda bütin Orta Gündogarda Gürgenje taý tapylmandyr.</a:t>
            </a:r>
            <a:endParaRPr lang="ru-RU" dirty="0" smtClean="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00034" y="357166"/>
            <a:ext cx="8072494" cy="6116786"/>
          </a:xfrm>
        </p:spPr>
        <p:txBody>
          <a:bodyPr/>
          <a:lstStyle/>
          <a:p>
            <a:r>
              <a:rPr lang="sq-AL" dirty="0" smtClean="0"/>
              <a:t>1409-njy ýylda Şahruhyň buýrugy bilen Mary abatlanyp başlanýar. XV asyryň ikinji ýarymynda "Baýramalyhangala" adyny alan şäher hem bina edilýär.</a:t>
            </a:r>
            <a:endParaRPr lang="ru-RU" dirty="0" smtClean="0"/>
          </a:p>
          <a:p>
            <a:pPr algn="just"/>
            <a:r>
              <a:rPr lang="sq-AL" dirty="0" smtClean="0"/>
              <a:t>1456-njy ýylda bina edilen şeýh Jemaleddiniň mawzoleýi Günorta Türkmenistanyň Temirileriň wagtyndaky ymaratçylygyň ajaýyp nusgasydyr. </a:t>
            </a:r>
            <a:endParaRPr lang="en-US" dirty="0" smtClean="0"/>
          </a:p>
          <a:p>
            <a:pPr algn="just"/>
            <a:r>
              <a:rPr lang="sq-AL" dirty="0" smtClean="0"/>
              <a:t>XV asyryň ikinji ýarymynda Mir Alyşir Nowaýy, Soltan Hüseýin Baýkara ýaly adamlar zehinli sungat adamlaryna howandarlyk edipdirler. Hyratdaky Baýsunkaryň kitaphanasynda Firdöwsiniň "Şanama" eseri taraşlanyp, täzeden göçürilipdir. Şol golýazma üçin 1429 - 1430-njy ýyllarda birnäçe suratkeş 20 sany surat çekýär. Suratkeşleriň iň meşhurlaryndan biri Kemaleddin Begzat öz döwrüniň tanymal nakgaşlaryndan biri bolupdyr.</a:t>
            </a:r>
            <a:endParaRPr lang="ru-RU" smtClean="0"/>
          </a:p>
          <a:p>
            <a:pPr algn="just"/>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31</TotalTime>
  <Words>856</Words>
  <Application>Microsoft Office PowerPoint</Application>
  <PresentationFormat>Экран (4:3)</PresentationFormat>
  <Paragraphs>20</Paragraphs>
  <Slides>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8</vt:i4>
      </vt:variant>
    </vt:vector>
  </HeadingPairs>
  <TitlesOfParts>
    <vt:vector size="12" baseType="lpstr">
      <vt:lpstr>Century Schoolbook</vt:lpstr>
      <vt:lpstr>Wingdings</vt:lpstr>
      <vt:lpstr>Wingdings 2</vt:lpstr>
      <vt:lpstr>Эркер</vt:lpstr>
      <vt:lpstr>Türkmenistan Teýmirleňiň agalygy döwründe.</vt:lpstr>
      <vt:lpstr>Temirleň döwletiniň döremegi.</vt:lpstr>
      <vt:lpstr>Презентация PowerPoint</vt:lpstr>
      <vt:lpstr>Temirleň döwletiniň bölünmegi.</vt:lpstr>
      <vt:lpstr>Презентация PowerPoint</vt:lpstr>
      <vt:lpstr>Soltan Hüseýin Baýkaranyň we Alişir Nowaýynyň zamanasy.</vt:lpstr>
      <vt:lpstr>Temirleňiň agalygy döwründe medeniýetiň we edebiýatyň ösüşi.</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Türkmenistan Teýmirleňiň agalygy döwründe.</dc:title>
  <dc:creator>Мердан</dc:creator>
  <cp:lastModifiedBy>Lenovo</cp:lastModifiedBy>
  <cp:revision>13</cp:revision>
  <dcterms:created xsi:type="dcterms:W3CDTF">2016-03-14T17:11:16Z</dcterms:created>
  <dcterms:modified xsi:type="dcterms:W3CDTF">2019-10-31T12:23:33Z</dcterms:modified>
</cp:coreProperties>
</file>