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3" r:id="rId4"/>
    <p:sldId id="257" r:id="rId5"/>
    <p:sldId id="258" r:id="rId6"/>
    <p:sldId id="259" r:id="rId7"/>
    <p:sldId id="260" r:id="rId8"/>
    <p:sldId id="261" r:id="rId9"/>
    <p:sldId id="262"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B2FEDA5-4094-4990-8D97-C3F92E5CA045}" type="datetimeFigureOut">
              <a:rPr lang="ru-RU" smtClean="0"/>
              <a:t>05.02.2020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A8BB8-D549-4A1E-B026-DB8F8BCAAD1D}" type="slidenum">
              <a:rPr lang="ru-RU" smtClean="0"/>
              <a:t>‹#›</a:t>
            </a:fld>
            <a:endParaRPr lang="ru-RU"/>
          </a:p>
        </p:txBody>
      </p:sp>
    </p:spTree>
    <p:extLst>
      <p:ext uri="{BB962C8B-B14F-4D97-AF65-F5344CB8AC3E}">
        <p14:creationId xmlns:p14="http://schemas.microsoft.com/office/powerpoint/2010/main" val="4128673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B2FEDA5-4094-4990-8D97-C3F92E5CA045}" type="datetimeFigureOut">
              <a:rPr lang="ru-RU" smtClean="0"/>
              <a:t>05.02.2020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A8BB8-D549-4A1E-B026-DB8F8BCAAD1D}" type="slidenum">
              <a:rPr lang="ru-RU" smtClean="0"/>
              <a:t>‹#›</a:t>
            </a:fld>
            <a:endParaRPr lang="ru-RU"/>
          </a:p>
        </p:txBody>
      </p:sp>
    </p:spTree>
    <p:extLst>
      <p:ext uri="{BB962C8B-B14F-4D97-AF65-F5344CB8AC3E}">
        <p14:creationId xmlns:p14="http://schemas.microsoft.com/office/powerpoint/2010/main" val="2023037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B2FEDA5-4094-4990-8D97-C3F92E5CA045}" type="datetimeFigureOut">
              <a:rPr lang="ru-RU" smtClean="0"/>
              <a:t>05.02.2020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A8BB8-D549-4A1E-B026-DB8F8BCAAD1D}" type="slidenum">
              <a:rPr lang="ru-RU" smtClean="0"/>
              <a:t>‹#›</a:t>
            </a:fld>
            <a:endParaRPr lang="ru-RU"/>
          </a:p>
        </p:txBody>
      </p:sp>
    </p:spTree>
    <p:extLst>
      <p:ext uri="{BB962C8B-B14F-4D97-AF65-F5344CB8AC3E}">
        <p14:creationId xmlns:p14="http://schemas.microsoft.com/office/powerpoint/2010/main" val="3269707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B2FEDA5-4094-4990-8D97-C3F92E5CA045}" type="datetimeFigureOut">
              <a:rPr lang="ru-RU" smtClean="0"/>
              <a:t>05.02.2020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A8BB8-D549-4A1E-B026-DB8F8BCAAD1D}" type="slidenum">
              <a:rPr lang="ru-RU" smtClean="0"/>
              <a:t>‹#›</a:t>
            </a:fld>
            <a:endParaRPr lang="ru-RU"/>
          </a:p>
        </p:txBody>
      </p:sp>
    </p:spTree>
    <p:extLst>
      <p:ext uri="{BB962C8B-B14F-4D97-AF65-F5344CB8AC3E}">
        <p14:creationId xmlns:p14="http://schemas.microsoft.com/office/powerpoint/2010/main" val="2405948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B2FEDA5-4094-4990-8D97-C3F92E5CA045}" type="datetimeFigureOut">
              <a:rPr lang="ru-RU" smtClean="0"/>
              <a:t>05.02.2020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A8BB8-D549-4A1E-B026-DB8F8BCAAD1D}" type="slidenum">
              <a:rPr lang="ru-RU" smtClean="0"/>
              <a:t>‹#›</a:t>
            </a:fld>
            <a:endParaRPr lang="ru-RU"/>
          </a:p>
        </p:txBody>
      </p:sp>
    </p:spTree>
    <p:extLst>
      <p:ext uri="{BB962C8B-B14F-4D97-AF65-F5344CB8AC3E}">
        <p14:creationId xmlns:p14="http://schemas.microsoft.com/office/powerpoint/2010/main" val="2576561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B2FEDA5-4094-4990-8D97-C3F92E5CA045}" type="datetimeFigureOut">
              <a:rPr lang="ru-RU" smtClean="0"/>
              <a:t>05.02.2020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A8BB8-D549-4A1E-B026-DB8F8BCAAD1D}" type="slidenum">
              <a:rPr lang="ru-RU" smtClean="0"/>
              <a:t>‹#›</a:t>
            </a:fld>
            <a:endParaRPr lang="ru-RU"/>
          </a:p>
        </p:txBody>
      </p:sp>
    </p:spTree>
    <p:extLst>
      <p:ext uri="{BB962C8B-B14F-4D97-AF65-F5344CB8AC3E}">
        <p14:creationId xmlns:p14="http://schemas.microsoft.com/office/powerpoint/2010/main" val="3269460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B2FEDA5-4094-4990-8D97-C3F92E5CA045}" type="datetimeFigureOut">
              <a:rPr lang="ru-RU" smtClean="0"/>
              <a:t>05.02.2020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A8BB8-D549-4A1E-B026-DB8F8BCAAD1D}" type="slidenum">
              <a:rPr lang="ru-RU" smtClean="0"/>
              <a:t>‹#›</a:t>
            </a:fld>
            <a:endParaRPr lang="ru-RU"/>
          </a:p>
        </p:txBody>
      </p:sp>
    </p:spTree>
    <p:extLst>
      <p:ext uri="{BB962C8B-B14F-4D97-AF65-F5344CB8AC3E}">
        <p14:creationId xmlns:p14="http://schemas.microsoft.com/office/powerpoint/2010/main" val="1932816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B2FEDA5-4094-4990-8D97-C3F92E5CA045}" type="datetimeFigureOut">
              <a:rPr lang="ru-RU" smtClean="0"/>
              <a:t>05.02.2020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A8BB8-D549-4A1E-B026-DB8F8BCAAD1D}" type="slidenum">
              <a:rPr lang="ru-RU" smtClean="0"/>
              <a:t>‹#›</a:t>
            </a:fld>
            <a:endParaRPr lang="ru-RU"/>
          </a:p>
        </p:txBody>
      </p:sp>
    </p:spTree>
    <p:extLst>
      <p:ext uri="{BB962C8B-B14F-4D97-AF65-F5344CB8AC3E}">
        <p14:creationId xmlns:p14="http://schemas.microsoft.com/office/powerpoint/2010/main" val="2023555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B2FEDA5-4094-4990-8D97-C3F92E5CA045}" type="datetimeFigureOut">
              <a:rPr lang="ru-RU" smtClean="0"/>
              <a:t>05.02.2020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A8BB8-D549-4A1E-B026-DB8F8BCAAD1D}" type="slidenum">
              <a:rPr lang="ru-RU" smtClean="0"/>
              <a:t>‹#›</a:t>
            </a:fld>
            <a:endParaRPr lang="ru-RU"/>
          </a:p>
        </p:txBody>
      </p:sp>
    </p:spTree>
    <p:extLst>
      <p:ext uri="{BB962C8B-B14F-4D97-AF65-F5344CB8AC3E}">
        <p14:creationId xmlns:p14="http://schemas.microsoft.com/office/powerpoint/2010/main" val="1472961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B2FEDA5-4094-4990-8D97-C3F92E5CA045}" type="datetimeFigureOut">
              <a:rPr lang="ru-RU" smtClean="0"/>
              <a:t>05.02.2020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A8BB8-D549-4A1E-B026-DB8F8BCAAD1D}" type="slidenum">
              <a:rPr lang="ru-RU" smtClean="0"/>
              <a:t>‹#›</a:t>
            </a:fld>
            <a:endParaRPr lang="ru-RU"/>
          </a:p>
        </p:txBody>
      </p:sp>
    </p:spTree>
    <p:extLst>
      <p:ext uri="{BB962C8B-B14F-4D97-AF65-F5344CB8AC3E}">
        <p14:creationId xmlns:p14="http://schemas.microsoft.com/office/powerpoint/2010/main" val="3511375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B2FEDA5-4094-4990-8D97-C3F92E5CA045}" type="datetimeFigureOut">
              <a:rPr lang="ru-RU" smtClean="0"/>
              <a:t>05.02.2020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A8BB8-D549-4A1E-B026-DB8F8BCAAD1D}" type="slidenum">
              <a:rPr lang="ru-RU" smtClean="0"/>
              <a:t>‹#›</a:t>
            </a:fld>
            <a:endParaRPr lang="ru-RU"/>
          </a:p>
        </p:txBody>
      </p:sp>
    </p:spTree>
    <p:extLst>
      <p:ext uri="{BB962C8B-B14F-4D97-AF65-F5344CB8AC3E}">
        <p14:creationId xmlns:p14="http://schemas.microsoft.com/office/powerpoint/2010/main" val="3741235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2FEDA5-4094-4990-8D97-C3F92E5CA045}" type="datetimeFigureOut">
              <a:rPr lang="ru-RU" smtClean="0"/>
              <a:t>05.02.2020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A8BB8-D549-4A1E-B026-DB8F8BCAAD1D}" type="slidenum">
              <a:rPr lang="ru-RU" smtClean="0"/>
              <a:t>‹#›</a:t>
            </a:fld>
            <a:endParaRPr lang="ru-RU"/>
          </a:p>
        </p:txBody>
      </p:sp>
    </p:spTree>
    <p:extLst>
      <p:ext uri="{BB962C8B-B14F-4D97-AF65-F5344CB8AC3E}">
        <p14:creationId xmlns:p14="http://schemas.microsoft.com/office/powerpoint/2010/main" val="4139584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19313" y="522514"/>
            <a:ext cx="11335657" cy="880608"/>
          </a:xfrm>
        </p:spPr>
        <p:txBody>
          <a:bodyPr>
            <a:normAutofit fontScale="90000"/>
          </a:bodyPr>
          <a:lstStyle/>
          <a:p>
            <a:r>
              <a:rPr lang="hr-HR" b="1" dirty="0">
                <a:solidFill>
                  <a:schemeClr val="accent1">
                    <a:lumMod val="75000"/>
                  </a:schemeClr>
                </a:solidFill>
              </a:rPr>
              <a:t>Ýarymgeçirijiniň elektrik </a:t>
            </a:r>
            <a:r>
              <a:rPr lang="hr-HR" b="1" dirty="0" smtClean="0">
                <a:solidFill>
                  <a:schemeClr val="accent1">
                    <a:lumMod val="75000"/>
                  </a:schemeClr>
                </a:solidFill>
              </a:rPr>
              <a:t>geçirijiligi</a:t>
            </a:r>
            <a:r>
              <a:rPr lang="tk-TM" b="1" dirty="0" smtClean="0">
                <a:solidFill>
                  <a:schemeClr val="accent1">
                    <a:lumMod val="75000"/>
                  </a:schemeClr>
                </a:solidFill>
              </a:rPr>
              <a:t>.</a:t>
            </a:r>
            <a:endParaRPr lang="ru-RU" b="1" dirty="0">
              <a:solidFill>
                <a:schemeClr val="accent1">
                  <a:lumMod val="75000"/>
                </a:schemeClr>
              </a:solidFill>
            </a:endParaRPr>
          </a:p>
        </p:txBody>
      </p:sp>
      <p:sp>
        <p:nvSpPr>
          <p:cNvPr id="3" name="Подзаголовок 2"/>
          <p:cNvSpPr>
            <a:spLocks noGrp="1"/>
          </p:cNvSpPr>
          <p:nvPr>
            <p:ph type="subTitle" idx="1"/>
          </p:nvPr>
        </p:nvSpPr>
        <p:spPr>
          <a:xfrm>
            <a:off x="1117598" y="1688532"/>
            <a:ext cx="9739086" cy="1872342"/>
          </a:xfrm>
        </p:spPr>
        <p:txBody>
          <a:bodyPr>
            <a:normAutofit lnSpcReduction="10000"/>
          </a:bodyPr>
          <a:lstStyle/>
          <a:p>
            <a:r>
              <a:rPr lang="tk-TM" sz="3600" b="1" dirty="0" smtClean="0">
                <a:solidFill>
                  <a:srgbClr val="00B050"/>
                </a:solidFill>
              </a:rPr>
              <a:t>Meýilnama</a:t>
            </a:r>
          </a:p>
          <a:p>
            <a:pPr lvl="0"/>
            <a:r>
              <a:rPr lang="tk-TM" sz="3600" b="1" dirty="0" smtClean="0"/>
              <a:t>1.</a:t>
            </a:r>
            <a:r>
              <a:rPr lang="hr-HR" altLang="ru-RU" sz="3600" b="1" dirty="0">
                <a:latin typeface="Calibri" panose="020F0502020204030204" pitchFamily="34" charset="0"/>
              </a:rPr>
              <a:t> Wodorodyň atomynyň</a:t>
            </a:r>
            <a:r>
              <a:rPr lang="tk-TM" altLang="ru-RU" sz="3600" b="1" dirty="0">
                <a:latin typeface="Calibri" panose="020F0502020204030204" pitchFamily="34" charset="0"/>
              </a:rPr>
              <a:t> </a:t>
            </a:r>
            <a:r>
              <a:rPr lang="hr-HR" altLang="ru-RU" sz="3600" b="1" dirty="0">
                <a:latin typeface="Calibri" panose="020F0502020204030204" pitchFamily="34" charset="0"/>
              </a:rPr>
              <a:t>gurluşy.</a:t>
            </a:r>
            <a:endParaRPr lang="hr-HR" altLang="ru-RU" sz="3600" b="1" dirty="0">
              <a:latin typeface="Times New Roman" panose="02020603050405020304" pitchFamily="18" charset="0"/>
            </a:endParaRPr>
          </a:p>
          <a:p>
            <a:r>
              <a:rPr lang="tk-TM" sz="4000" b="1" dirty="0" smtClean="0"/>
              <a:t>2.</a:t>
            </a:r>
            <a:r>
              <a:rPr lang="hr-HR" sz="3200" b="1" dirty="0"/>
              <a:t> </a:t>
            </a:r>
            <a:r>
              <a:rPr lang="hr-HR" sz="3600" b="1" dirty="0"/>
              <a:t>Elektronyň energetiki </a:t>
            </a:r>
            <a:r>
              <a:rPr lang="hr-HR" sz="3600" b="1" dirty="0" smtClean="0"/>
              <a:t>diagrammasy</a:t>
            </a:r>
            <a:r>
              <a:rPr lang="tk-TM" sz="3600" b="1" dirty="0" smtClean="0"/>
              <a:t>.</a:t>
            </a:r>
            <a:endParaRPr lang="tk-TM" sz="4000" b="1" dirty="0"/>
          </a:p>
          <a:p>
            <a:endParaRPr lang="ru-RU" sz="2800" dirty="0"/>
          </a:p>
        </p:txBody>
      </p:sp>
      <p:pic>
        <p:nvPicPr>
          <p:cNvPr id="4" name="Рисунок 3"/>
          <p:cNvPicPr/>
          <p:nvPr/>
        </p:nvPicPr>
        <p:blipFill>
          <a:blip r:embed="rId2"/>
          <a:stretch>
            <a:fillRect/>
          </a:stretch>
        </p:blipFill>
        <p:spPr>
          <a:xfrm>
            <a:off x="703601" y="3705676"/>
            <a:ext cx="4100967" cy="2798309"/>
          </a:xfrm>
          <a:prstGeom prst="rect">
            <a:avLst/>
          </a:prstGeom>
        </p:spPr>
      </p:pic>
      <p:pic>
        <p:nvPicPr>
          <p:cNvPr id="6" name="Рисунок 5" descr="Screenshot_2016-04-11-17-38-22.png"/>
          <p:cNvPicPr>
            <a:picLocks noChangeAspect="1"/>
          </p:cNvPicPr>
          <p:nvPr/>
        </p:nvPicPr>
        <p:blipFill>
          <a:blip r:embed="rId3"/>
          <a:srcRect t="37778" b="25555"/>
          <a:stretch>
            <a:fillRect/>
          </a:stretch>
        </p:blipFill>
        <p:spPr>
          <a:xfrm>
            <a:off x="6422569" y="3416071"/>
            <a:ext cx="4800123" cy="3087914"/>
          </a:xfrm>
          <a:prstGeom prst="rect">
            <a:avLst/>
          </a:prstGeom>
        </p:spPr>
      </p:pic>
    </p:spTree>
    <p:extLst>
      <p:ext uri="{BB962C8B-B14F-4D97-AF65-F5344CB8AC3E}">
        <p14:creationId xmlns:p14="http://schemas.microsoft.com/office/powerpoint/2010/main" val="26825404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p:cNvPicPr>
          <p:nvPr>
            <p:ph idx="1"/>
          </p:nvPr>
        </p:nvPicPr>
        <p:blipFill>
          <a:blip r:embed="rId2"/>
          <a:stretch>
            <a:fillRect/>
          </a:stretch>
        </p:blipFill>
        <p:spPr>
          <a:xfrm>
            <a:off x="1161142" y="362858"/>
            <a:ext cx="9666514" cy="6183086"/>
          </a:xfrm>
          <a:prstGeom prst="rect">
            <a:avLst/>
          </a:prstGeom>
        </p:spPr>
      </p:pic>
    </p:spTree>
    <p:extLst>
      <p:ext uri="{BB962C8B-B14F-4D97-AF65-F5344CB8AC3E}">
        <p14:creationId xmlns:p14="http://schemas.microsoft.com/office/powerpoint/2010/main" val="21385656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Screenshot_2016-04-11-17-19-50.png"/>
          <p:cNvPicPr>
            <a:picLocks noGrp="1" noChangeAspect="1"/>
          </p:cNvPicPr>
          <p:nvPr>
            <p:ph idx="1"/>
          </p:nvPr>
        </p:nvPicPr>
        <p:blipFill>
          <a:blip r:embed="rId2"/>
          <a:srcRect t="36902" b="24596"/>
          <a:stretch>
            <a:fillRect/>
          </a:stretch>
        </p:blipFill>
        <p:spPr>
          <a:xfrm>
            <a:off x="1059543" y="0"/>
            <a:ext cx="10026573" cy="6734629"/>
          </a:xfrm>
        </p:spPr>
      </p:pic>
    </p:spTree>
    <p:extLst>
      <p:ext uri="{BB962C8B-B14F-4D97-AF65-F5344CB8AC3E}">
        <p14:creationId xmlns:p14="http://schemas.microsoft.com/office/powerpoint/2010/main" val="14261761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1999" cy="6857999"/>
          </a:xfrm>
        </p:spPr>
        <p:txBody>
          <a:bodyPr>
            <a:normAutofit/>
          </a:bodyPr>
          <a:lstStyle/>
          <a:p>
            <a:r>
              <a:rPr lang="tk-TM" sz="4000" dirty="0" smtClean="0">
                <a:solidFill>
                  <a:schemeClr val="accent1">
                    <a:lumMod val="75000"/>
                  </a:schemeClr>
                </a:solidFill>
              </a:rPr>
              <a:t>Elektronyň korpuskulýar teoriýasyna laýyklykda, bizi gurşap alýan daşky sredanyň maddalarynyň ählisi </a:t>
            </a:r>
            <a:r>
              <a:rPr lang="tk-TM" sz="4000" b="1" dirty="0" smtClean="0">
                <a:solidFill>
                  <a:srgbClr val="FF0000"/>
                </a:solidFill>
              </a:rPr>
              <a:t>atomlardan düzülendir. </a:t>
            </a:r>
            <a:r>
              <a:rPr lang="tk-TM" sz="4000" dirty="0" smtClean="0">
                <a:solidFill>
                  <a:schemeClr val="accent1">
                    <a:lumMod val="75000"/>
                  </a:schemeClr>
                </a:solidFill>
              </a:rPr>
              <a:t>Atomlar hem öz gezeginde, protonlardan, neýtronlardan we elektronlardan ybaratdyr. </a:t>
            </a:r>
            <a:r>
              <a:rPr lang="tk-TM" sz="4000" dirty="0" smtClean="0"/>
              <a:t>Protonlaryň položitel elektrik zarýady, elektronlaryň bolsa ululygy boýunça protonlaryňka deň bolan otrisatel elektrik zarýady bardyr.</a:t>
            </a:r>
            <a:r>
              <a:rPr lang="tk-TM" sz="4000" dirty="0" smtClean="0">
                <a:solidFill>
                  <a:schemeClr val="accent1">
                    <a:lumMod val="75000"/>
                  </a:schemeClr>
                </a:solidFill>
              </a:rPr>
              <a:t> Neýtronlar elektrik taýdan neýtraldyr, ýagny olaryň zarýady nola deňdir. Protonlar we neýtronlar atomyň ýadrosyny emele getirmek bilen, onuň tutuş massasy diýen ýaly ýadroda jemlenendir. Sebäbi, elektronyň massasy aýratyn bir protonyňkydan hem </a:t>
            </a:r>
            <a:r>
              <a:rPr lang="tk-TM" sz="4000" b="1" dirty="0" smtClean="0"/>
              <a:t>1836</a:t>
            </a:r>
            <a:r>
              <a:rPr lang="tk-TM" sz="4000" dirty="0" smtClean="0">
                <a:solidFill>
                  <a:schemeClr val="accent1">
                    <a:lumMod val="75000"/>
                  </a:schemeClr>
                </a:solidFill>
              </a:rPr>
              <a:t> esse kiçidir.</a:t>
            </a:r>
            <a:endParaRPr lang="tk-TM" sz="4000" dirty="0">
              <a:solidFill>
                <a:schemeClr val="accent1">
                  <a:lumMod val="75000"/>
                </a:schemeClr>
              </a:solidFill>
            </a:endParaRPr>
          </a:p>
        </p:txBody>
      </p:sp>
    </p:spTree>
    <p:extLst>
      <p:ext uri="{BB962C8B-B14F-4D97-AF65-F5344CB8AC3E}">
        <p14:creationId xmlns:p14="http://schemas.microsoft.com/office/powerpoint/2010/main" val="12601461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165534" y="236310"/>
            <a:ext cx="4989740" cy="2804432"/>
            <a:chOff x="3753" y="12702"/>
            <a:chExt cx="5289" cy="2337"/>
          </a:xfrm>
        </p:grpSpPr>
        <p:sp>
          <p:nvSpPr>
            <p:cNvPr id="5" name="Oval 3"/>
            <p:cNvSpPr>
              <a:spLocks noChangeArrowheads="1"/>
            </p:cNvSpPr>
            <p:nvPr/>
          </p:nvSpPr>
          <p:spPr bwMode="auto">
            <a:xfrm>
              <a:off x="6184" y="13227"/>
              <a:ext cx="342" cy="346"/>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 name="Oval 4"/>
            <p:cNvSpPr>
              <a:spLocks noChangeArrowheads="1"/>
            </p:cNvSpPr>
            <p:nvPr/>
          </p:nvSpPr>
          <p:spPr bwMode="auto">
            <a:xfrm>
              <a:off x="5729" y="12771"/>
              <a:ext cx="1254" cy="1278"/>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Oval 5"/>
            <p:cNvSpPr>
              <a:spLocks noChangeArrowheads="1"/>
            </p:cNvSpPr>
            <p:nvPr/>
          </p:nvSpPr>
          <p:spPr bwMode="auto">
            <a:xfrm>
              <a:off x="5699" y="13056"/>
              <a:ext cx="171" cy="17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8" name="Line 6"/>
            <p:cNvSpPr>
              <a:spLocks noChangeShapeType="1"/>
            </p:cNvSpPr>
            <p:nvPr/>
          </p:nvSpPr>
          <p:spPr bwMode="auto">
            <a:xfrm>
              <a:off x="5732" y="13143"/>
              <a:ext cx="8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Line 7"/>
            <p:cNvSpPr>
              <a:spLocks noChangeShapeType="1"/>
            </p:cNvSpPr>
            <p:nvPr/>
          </p:nvSpPr>
          <p:spPr bwMode="auto">
            <a:xfrm>
              <a:off x="6298" y="13398"/>
              <a:ext cx="11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Line 8"/>
            <p:cNvSpPr>
              <a:spLocks noChangeShapeType="1"/>
            </p:cNvSpPr>
            <p:nvPr/>
          </p:nvSpPr>
          <p:spPr bwMode="auto">
            <a:xfrm>
              <a:off x="6356" y="13341"/>
              <a:ext cx="1" cy="11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Line 9"/>
            <p:cNvSpPr>
              <a:spLocks noChangeShapeType="1"/>
            </p:cNvSpPr>
            <p:nvPr/>
          </p:nvSpPr>
          <p:spPr bwMode="auto">
            <a:xfrm flipH="1" flipV="1">
              <a:off x="5315" y="12885"/>
              <a:ext cx="399" cy="23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 name="Line 10"/>
            <p:cNvSpPr>
              <a:spLocks noChangeShapeType="1"/>
            </p:cNvSpPr>
            <p:nvPr/>
          </p:nvSpPr>
          <p:spPr bwMode="auto">
            <a:xfrm flipV="1">
              <a:off x="6470" y="12898"/>
              <a:ext cx="570" cy="3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Text Box 11"/>
            <p:cNvSpPr txBox="1">
              <a:spLocks noChangeArrowheads="1"/>
            </p:cNvSpPr>
            <p:nvPr/>
          </p:nvSpPr>
          <p:spPr bwMode="auto">
            <a:xfrm>
              <a:off x="3753" y="14241"/>
              <a:ext cx="5289" cy="79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hr-HR" altLang="ru-RU" sz="2000" b="0" i="0" u="none" strike="noStrike" cap="none" normalizeH="0" baseline="0" dirty="0" smtClean="0">
                  <a:ln>
                    <a:noFill/>
                  </a:ln>
                  <a:solidFill>
                    <a:schemeClr val="accent1">
                      <a:lumMod val="75000"/>
                    </a:schemeClr>
                  </a:solidFill>
                  <a:effectLst/>
                  <a:latin typeface="Calibri" panose="020F0502020204030204" pitchFamily="34" charset="0"/>
                </a:rPr>
                <a:t>3.1-nji surat. Wodorodyň atomynyň</a:t>
              </a:r>
              <a:r>
                <a:rPr kumimoji="0" lang="tk-TM" altLang="ru-RU" sz="2000" b="0" i="0" u="none" strike="noStrike" cap="none" normalizeH="0" dirty="0" smtClean="0">
                  <a:ln>
                    <a:noFill/>
                  </a:ln>
                  <a:solidFill>
                    <a:schemeClr val="accent1">
                      <a:lumMod val="75000"/>
                    </a:schemeClr>
                  </a:solidFill>
                  <a:effectLst/>
                  <a:latin typeface="Calibri" panose="020F0502020204030204" pitchFamily="34" charset="0"/>
                </a:rPr>
                <a:t> </a:t>
              </a:r>
              <a:r>
                <a:rPr kumimoji="0" lang="hr-HR" altLang="ru-RU" sz="2000" b="0" i="0" u="none" strike="noStrike" cap="none" normalizeH="0" baseline="0" dirty="0" smtClean="0">
                  <a:ln>
                    <a:noFill/>
                  </a:ln>
                  <a:solidFill>
                    <a:schemeClr val="accent1">
                      <a:lumMod val="75000"/>
                    </a:schemeClr>
                  </a:solidFill>
                  <a:effectLst/>
                  <a:latin typeface="Calibri" panose="020F0502020204030204" pitchFamily="34" charset="0"/>
                </a:rPr>
                <a:t>gurluşy.</a:t>
              </a:r>
              <a:endParaRPr kumimoji="0" lang="hr-HR" altLang="ru-RU" sz="2000" b="0" i="0" u="none" strike="noStrike" cap="none" normalizeH="0" baseline="0" dirty="0" smtClean="0">
                <a:ln>
                  <a:noFill/>
                </a:ln>
                <a:solidFill>
                  <a:schemeClr val="accent1">
                    <a:lumMod val="75000"/>
                  </a:schemeClr>
                </a:solidFill>
                <a:effectLst/>
                <a:latin typeface="Times New Roman" panose="02020603050405020304" pitchFamily="18" charset="0"/>
              </a:endParaRPr>
            </a:p>
            <a:p>
              <a:pPr marL="0" marR="0" lvl="0" indent="0" algn="ctr" defTabSz="914400" rtl="0" eaLnBrk="0" fontAlgn="base" latinLnBrk="0" hangingPunct="0">
                <a:lnSpc>
                  <a:spcPct val="100000"/>
                </a:lnSpc>
                <a:spcBef>
                  <a:spcPct val="0"/>
                </a:spcBef>
                <a:spcAft>
                  <a:spcPts val="800"/>
                </a:spcAft>
                <a:buClrTx/>
                <a:buSzTx/>
                <a:buFontTx/>
                <a:buNone/>
                <a:tabLst/>
              </a:pPr>
              <a:r>
                <a:rPr kumimoji="0" lang="hr-HR" altLang="ru-RU" sz="2000" b="0" i="0" u="none" strike="noStrike" cap="none" normalizeH="0" baseline="0" dirty="0" smtClean="0">
                  <a:ln>
                    <a:noFill/>
                  </a:ln>
                  <a:solidFill>
                    <a:schemeClr val="accent1">
                      <a:lumMod val="75000"/>
                    </a:schemeClr>
                  </a:solidFill>
                  <a:effectLst/>
                  <a:latin typeface="Calibri" panose="020F0502020204030204" pitchFamily="34" charset="0"/>
                </a:rPr>
                <a:t>1-elektron, 2-ýadro.</a:t>
              </a:r>
              <a:endParaRPr kumimoji="0" lang="ru-RU" altLang="ru-RU" sz="2800" b="0" i="0" u="none" strike="noStrike" cap="none" normalizeH="0" baseline="0" dirty="0" smtClean="0">
                <a:ln>
                  <a:noFill/>
                </a:ln>
                <a:solidFill>
                  <a:schemeClr val="accent1">
                    <a:lumMod val="75000"/>
                  </a:schemeClr>
                </a:solidFill>
                <a:effectLst/>
                <a:latin typeface="Arial" panose="020B0604020202020204" pitchFamily="34" charset="0"/>
              </a:endParaRPr>
            </a:p>
          </p:txBody>
        </p:sp>
      </p:grpSp>
      <p:pic>
        <p:nvPicPr>
          <p:cNvPr id="1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29472" y="130629"/>
            <a:ext cx="5548859" cy="3227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Прямоугольник 14"/>
          <p:cNvSpPr/>
          <p:nvPr/>
        </p:nvSpPr>
        <p:spPr>
          <a:xfrm>
            <a:off x="275979" y="3588193"/>
            <a:ext cx="11402352" cy="3046988"/>
          </a:xfrm>
          <a:prstGeom prst="rect">
            <a:avLst/>
          </a:prstGeom>
        </p:spPr>
        <p:txBody>
          <a:bodyPr wrap="square">
            <a:spAutoFit/>
          </a:bodyPr>
          <a:lstStyle/>
          <a:p>
            <a:r>
              <a:rPr lang="hr-HR" sz="3200" dirty="0">
                <a:latin typeface="Times New Roman" panose="02020603050405020304" pitchFamily="18" charset="0"/>
                <a:ea typeface="Times New Roman" panose="02020603050405020304" pitchFamily="18" charset="0"/>
              </a:rPr>
              <a:t>1911-nji ýylda E.Rezerford </a:t>
            </a:r>
            <a:r>
              <a:rPr lang="hr-HR" sz="3200" dirty="0">
                <a:solidFill>
                  <a:schemeClr val="accent1">
                    <a:lumMod val="75000"/>
                  </a:schemeClr>
                </a:solidFill>
                <a:latin typeface="Times New Roman" panose="02020603050405020304" pitchFamily="18" charset="0"/>
                <a:ea typeface="Times New Roman" panose="02020603050405020304" pitchFamily="18" charset="0"/>
              </a:rPr>
              <a:t>tarapyndan hödürlenen atomyň planetar modeline laýyklykda, ýadronyň daşynda, onuň dartyş güýjüniň hasabyna kesgitlenen bir utgaşykly traýektoriýa (orbita) boýunça otrisatel zarýadlanan elektronlar hereket edýärler. Atomyň kadaly ýagdaýynda, onuň düzümindäki protonlaryň we elektronlaryň sany deň bolýar. Şonuň üçin hem ol elektrik taýdan neýtraldyr. </a:t>
            </a:r>
            <a:endParaRPr lang="ru-RU" sz="3200" dirty="0">
              <a:solidFill>
                <a:schemeClr val="accent1">
                  <a:lumMod val="75000"/>
                </a:schemeClr>
              </a:solidFill>
            </a:endParaRPr>
          </a:p>
        </p:txBody>
      </p:sp>
    </p:spTree>
    <p:extLst>
      <p:ext uri="{BB962C8B-B14F-4D97-AF65-F5344CB8AC3E}">
        <p14:creationId xmlns:p14="http://schemas.microsoft.com/office/powerpoint/2010/main" val="3704670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1999" cy="6858000"/>
          </a:xfrm>
        </p:spPr>
        <p:txBody>
          <a:bodyPr>
            <a:normAutofit/>
          </a:bodyPr>
          <a:lstStyle/>
          <a:p>
            <a:r>
              <a:rPr lang="hr-HR" sz="3600" dirty="0">
                <a:solidFill>
                  <a:schemeClr val="accent1">
                    <a:lumMod val="75000"/>
                  </a:schemeClr>
                </a:solidFill>
              </a:rPr>
              <a:t>Atomyň düzümindäki protonlaryň, neýtronlaryň we elektronlaryň mukdary, onuň degişli himiki elementiniň görnüşine baglydyr. Mysal üçin, wodorodyň atomynyň ýadrosynyň daşynda bir sany (3.1-nji surat), </a:t>
            </a:r>
            <a:r>
              <a:rPr lang="hr-HR" sz="3600" dirty="0"/>
              <a:t>misiň atomynda-29, altynyň atomynda-79 sany</a:t>
            </a:r>
            <a:r>
              <a:rPr lang="hr-HR" sz="3600" dirty="0">
                <a:solidFill>
                  <a:schemeClr val="accent1">
                    <a:lumMod val="75000"/>
                  </a:schemeClr>
                </a:solidFill>
              </a:rPr>
              <a:t> elektron aýlanýar. Şeýlelikde, elektron atomyň düzümindäki otrisatel zarýadlanan bölejik bolup, onuň kesgitlenen zarýady bar we ol ýadronyň daşynda kesgitlenen orbita boýunça hereket edýär. Onuň zarýady </a:t>
            </a:r>
            <a:r>
              <a:rPr lang="hr-HR" sz="3600" dirty="0"/>
              <a:t>(e=1,602∙10-19 C) </a:t>
            </a:r>
            <a:r>
              <a:rPr lang="hr-HR" sz="3600" dirty="0">
                <a:solidFill>
                  <a:schemeClr val="accent1">
                    <a:lumMod val="75000"/>
                  </a:schemeClr>
                </a:solidFill>
              </a:rPr>
              <a:t>we massasy </a:t>
            </a:r>
            <a:r>
              <a:rPr lang="hr-HR" sz="3600" dirty="0"/>
              <a:t>(me=9,109∙10-31 kg) </a:t>
            </a:r>
            <a:r>
              <a:rPr lang="hr-HR" sz="3600" dirty="0">
                <a:solidFill>
                  <a:schemeClr val="accent1">
                    <a:lumMod val="75000"/>
                  </a:schemeClr>
                </a:solidFill>
              </a:rPr>
              <a:t>üýtgemeýär. Kwant mehanikasynyň düzgünlerine laýyklykda belli bir massasy bolan hereket edýän jisimiň kesgitlenen bir energiýasy hem bardyr (ol otrisatel energiýa diýip hasaplanýar). </a:t>
            </a:r>
            <a:endParaRPr lang="ru-RU" sz="3600" dirty="0">
              <a:solidFill>
                <a:schemeClr val="accent1">
                  <a:lumMod val="75000"/>
                </a:schemeClr>
              </a:solidFill>
            </a:endParaRPr>
          </a:p>
        </p:txBody>
      </p:sp>
    </p:spTree>
    <p:extLst>
      <p:ext uri="{BB962C8B-B14F-4D97-AF65-F5344CB8AC3E}">
        <p14:creationId xmlns:p14="http://schemas.microsoft.com/office/powerpoint/2010/main" val="52398264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1999" cy="6858000"/>
          </a:xfrm>
        </p:spPr>
        <p:txBody>
          <a:bodyPr>
            <a:normAutofit/>
          </a:bodyPr>
          <a:lstStyle/>
          <a:p>
            <a:r>
              <a:rPr lang="tk-TM" sz="3600" dirty="0" smtClean="0">
                <a:solidFill>
                  <a:schemeClr val="accent1">
                    <a:lumMod val="75000"/>
                  </a:schemeClr>
                </a:solidFill>
              </a:rPr>
              <a:t>Daşky orbitada ýerleşýän elektronlara walent elektronlar diýilýär we olar atomlaryň arasyndaky himiki baglanyşygy emele getirmek bilen maddanyň himiki aktiwligini hem kesgitleýärler.</a:t>
            </a:r>
          </a:p>
          <a:p>
            <a:r>
              <a:rPr lang="tk-TM" sz="3600" dirty="0">
                <a:solidFill>
                  <a:schemeClr val="accent1">
                    <a:lumMod val="75000"/>
                  </a:schemeClr>
                </a:solidFill>
              </a:rPr>
              <a:t> Daşyndan goşmaça energiýa almagy bilen atomara baglanyşyklardan boşan elektronlara erkin elektronlar diýilýär. Olar gaty jisimleriň kristallik gözeneklerinde  ýerleşen atomlaryň arasy bilen dürli ugur boýunça we dürli tizlikde hereket edýärler. Egerde, şeýle jisime elektrik meýdany täsir etse, onuň düzümindäki erkin elektronlaryň tertipleşdirilen we ugrukdyrylan hereketi ýüze çykýar, ýagny jisimde zarýadlanan bölejikleriň ugrukdyrylan hereketi bolan </a:t>
            </a:r>
            <a:r>
              <a:rPr lang="tk-TM" sz="3600" b="1" dirty="0">
                <a:solidFill>
                  <a:srgbClr val="FF0000"/>
                </a:solidFill>
              </a:rPr>
              <a:t>elektrik togy </a:t>
            </a:r>
            <a:r>
              <a:rPr lang="tk-TM" sz="3600" dirty="0">
                <a:solidFill>
                  <a:schemeClr val="accent1">
                    <a:lumMod val="75000"/>
                  </a:schemeClr>
                </a:solidFill>
              </a:rPr>
              <a:t>döreýär. </a:t>
            </a:r>
          </a:p>
        </p:txBody>
      </p:sp>
    </p:spTree>
    <p:extLst>
      <p:ext uri="{BB962C8B-B14F-4D97-AF65-F5344CB8AC3E}">
        <p14:creationId xmlns:p14="http://schemas.microsoft.com/office/powerpoint/2010/main" val="11167357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4000" dirty="0" smtClean="0">
                <a:solidFill>
                  <a:schemeClr val="accent1">
                    <a:lumMod val="75000"/>
                  </a:schemeClr>
                </a:solidFill>
              </a:rPr>
              <a:t>Maddada erkin elektronlaryň sany näçe köp bolsa, onuň elektrik geçirijiligi ýokary bolýar hem gaty jisimler elektrik toguny geçirijiligi boýunça </a:t>
            </a:r>
            <a:r>
              <a:rPr lang="tk-TM" sz="4000" dirty="0" smtClean="0"/>
              <a:t>geçirijilere, ýarymgeçirijilre we dielektriklere bölünýärler. </a:t>
            </a:r>
          </a:p>
          <a:p>
            <a:r>
              <a:rPr lang="tk-TM" sz="4000" dirty="0">
                <a:solidFill>
                  <a:schemeClr val="accent1">
                    <a:lumMod val="75000"/>
                  </a:schemeClr>
                </a:solidFill>
              </a:rPr>
              <a:t>Bu sistemadaky atomlaryň görnüşine we kristallik strukturanyň gurluşyna baglylykda, ondaky elektronlaryň bolup biljek ýagdaýlarynyň energetiki görkezijileri kesgitlenen derejededir. Şu esasynda elektronyň energiýasynyň ululygy boýunça onuň energetiki diagrammasy gurulýar we ol birnäçe zonalara bölünýär (3.2-nji surat).</a:t>
            </a:r>
          </a:p>
        </p:txBody>
      </p:sp>
    </p:spTree>
    <p:extLst>
      <p:ext uri="{BB962C8B-B14F-4D97-AF65-F5344CB8AC3E}">
        <p14:creationId xmlns:p14="http://schemas.microsoft.com/office/powerpoint/2010/main" val="2176163207"/>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Объект 32"/>
          <p:cNvPicPr>
            <a:picLocks noGrp="1" noChangeAspect="1"/>
          </p:cNvPicPr>
          <p:nvPr>
            <p:ph idx="1"/>
          </p:nvPr>
        </p:nvPicPr>
        <p:blipFill>
          <a:blip r:embed="rId2"/>
          <a:stretch>
            <a:fillRect/>
          </a:stretch>
        </p:blipFill>
        <p:spPr>
          <a:xfrm>
            <a:off x="1999122" y="675949"/>
            <a:ext cx="7348078" cy="5773491"/>
          </a:xfrm>
          <a:prstGeom prst="rect">
            <a:avLst/>
          </a:prstGeom>
        </p:spPr>
      </p:pic>
    </p:spTree>
    <p:extLst>
      <p:ext uri="{BB962C8B-B14F-4D97-AF65-F5344CB8AC3E}">
        <p14:creationId xmlns:p14="http://schemas.microsoft.com/office/powerpoint/2010/main" val="123003623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TotalTime>
  <Words>418</Words>
  <Application>Microsoft Office PowerPoint</Application>
  <PresentationFormat>Широкоэкранный</PresentationFormat>
  <Paragraphs>13</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Calibri</vt:lpstr>
      <vt:lpstr>Calibri Light</vt:lpstr>
      <vt:lpstr>Times New Roman</vt:lpstr>
      <vt:lpstr>Тема Office</vt:lpstr>
      <vt:lpstr>Ýarymgeçirijiniň elektrik geçirijiligi.</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Lenovo</dc:creator>
  <cp:lastModifiedBy>Lenovo</cp:lastModifiedBy>
  <cp:revision>29</cp:revision>
  <dcterms:created xsi:type="dcterms:W3CDTF">2019-12-08T04:40:39Z</dcterms:created>
  <dcterms:modified xsi:type="dcterms:W3CDTF">2020-02-05T05:33:03Z</dcterms:modified>
</cp:coreProperties>
</file>