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0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12.10.2021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12.10.2021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12.10.2021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11560" y="548680"/>
            <a:ext cx="7992888" cy="5976664"/>
          </a:xfrm>
        </p:spPr>
        <p:txBody>
          <a:bodyPr/>
          <a:lstStyle/>
          <a:p>
            <a:pPr marR="241300">
              <a:lnSpc>
                <a:spcPct val="107000"/>
              </a:lnSpc>
              <a:spcAft>
                <a:spcPts val="800"/>
              </a:spcAft>
              <a:tabLst>
                <a:tab pos="779145" algn="l"/>
              </a:tabLst>
            </a:pPr>
            <a:r>
              <a:rPr lang="ru-RU" sz="3600" b="1" u="sng" dirty="0">
                <a:solidFill>
                  <a:srgbClr val="000000"/>
                </a:solidFill>
                <a:latin typeface="Times New Roman"/>
                <a:ea typeface="Calibri"/>
                <a:cs typeface="Times New Roman"/>
              </a:rPr>
              <a:t>12-nji </a:t>
            </a:r>
            <a:r>
              <a:rPr lang="ru-RU" sz="3600" b="1" u="sng" dirty="0" err="1">
                <a:solidFill>
                  <a:srgbClr val="000000"/>
                </a:solidFill>
                <a:latin typeface="Times New Roman"/>
                <a:ea typeface="Calibri"/>
                <a:cs typeface="Times New Roman"/>
              </a:rPr>
              <a:t>tema</a:t>
            </a:r>
            <a:r>
              <a:rPr lang="ru-RU" sz="3600" b="1" u="sng" dirty="0">
                <a:solidFill>
                  <a:srgbClr val="000000"/>
                </a:solidFill>
                <a:latin typeface="Times New Roman"/>
                <a:ea typeface="Calibri"/>
                <a:cs typeface="Times New Roman"/>
              </a:rPr>
              <a:t>.</a:t>
            </a:r>
            <a:r>
              <a:rPr lang="ru-RU" sz="3600" b="1" dirty="0">
                <a:solidFill>
                  <a:srgbClr val="000000"/>
                </a:solidFill>
                <a:latin typeface="Times New Roman"/>
                <a:ea typeface="Times New Roman"/>
                <a:cs typeface="Times New Roman"/>
              </a:rPr>
              <a:t> </a:t>
            </a:r>
            <a:r>
              <a:rPr lang="ru-RU" sz="3600" b="1" dirty="0" err="1">
                <a:solidFill>
                  <a:srgbClr val="000000"/>
                </a:solidFill>
                <a:latin typeface="Times New Roman"/>
                <a:ea typeface="Times New Roman"/>
                <a:cs typeface="Times New Roman"/>
              </a:rPr>
              <a:t>Tarif</a:t>
            </a:r>
            <a:r>
              <a:rPr lang="ru-RU" sz="3600" b="1" dirty="0">
                <a:solidFill>
                  <a:srgbClr val="000000"/>
                </a:solidFill>
                <a:latin typeface="Times New Roman"/>
                <a:ea typeface="Times New Roman"/>
                <a:cs typeface="Times New Roman"/>
              </a:rPr>
              <a:t> </a:t>
            </a:r>
            <a:r>
              <a:rPr lang="ru-RU" sz="3600" b="1" dirty="0" err="1">
                <a:solidFill>
                  <a:srgbClr val="000000"/>
                </a:solidFill>
                <a:latin typeface="Times New Roman"/>
                <a:ea typeface="Times New Roman"/>
                <a:cs typeface="Times New Roman"/>
              </a:rPr>
              <a:t>aralyklar</a:t>
            </a:r>
            <a:r>
              <a:rPr lang="ru-RU" sz="3600" b="1" dirty="0">
                <a:solidFill>
                  <a:srgbClr val="000000"/>
                </a:solidFill>
                <a:latin typeface="Times New Roman"/>
                <a:ea typeface="Times New Roman"/>
                <a:cs typeface="Times New Roman"/>
              </a:rPr>
              <a:t> </a:t>
            </a:r>
            <a:r>
              <a:rPr lang="ru-RU" sz="3600" b="1" dirty="0" err="1">
                <a:solidFill>
                  <a:srgbClr val="000000"/>
                </a:solidFill>
                <a:latin typeface="Times New Roman"/>
                <a:ea typeface="Times New Roman"/>
                <a:cs typeface="Times New Roman"/>
              </a:rPr>
              <a:t>we</a:t>
            </a:r>
            <a:r>
              <a:rPr lang="ru-RU" sz="3600" b="1" dirty="0">
                <a:solidFill>
                  <a:srgbClr val="000000"/>
                </a:solidFill>
                <a:latin typeface="Times New Roman"/>
                <a:ea typeface="Times New Roman"/>
                <a:cs typeface="Times New Roman"/>
              </a:rPr>
              <a:t> </a:t>
            </a:r>
            <a:r>
              <a:rPr lang="ru-RU" sz="3600" b="1" dirty="0" err="1">
                <a:solidFill>
                  <a:srgbClr val="000000"/>
                </a:solidFill>
                <a:latin typeface="Times New Roman"/>
                <a:ea typeface="Times New Roman"/>
                <a:cs typeface="Times New Roman"/>
              </a:rPr>
              <a:t>tarifler</a:t>
            </a:r>
            <a:r>
              <a:rPr lang="ru-RU" sz="3600" b="1" dirty="0">
                <a:solidFill>
                  <a:srgbClr val="000000"/>
                </a:solidFill>
                <a:latin typeface="Times New Roman"/>
                <a:ea typeface="Times New Roman"/>
                <a:cs typeface="Times New Roman"/>
              </a:rPr>
              <a:t> </a:t>
            </a:r>
            <a:r>
              <a:rPr lang="ru-RU" sz="3600" b="1" dirty="0" err="1">
                <a:solidFill>
                  <a:srgbClr val="000000"/>
                </a:solidFill>
                <a:latin typeface="Times New Roman"/>
                <a:ea typeface="Times New Roman"/>
                <a:cs typeface="Times New Roman"/>
              </a:rPr>
              <a:t>barada</a:t>
            </a:r>
            <a:r>
              <a:rPr lang="ru-RU" sz="3600" b="1" dirty="0">
                <a:solidFill>
                  <a:srgbClr val="000000"/>
                </a:solidFill>
                <a:latin typeface="Times New Roman"/>
                <a:ea typeface="Times New Roman"/>
                <a:cs typeface="Times New Roman"/>
              </a:rPr>
              <a:t> </a:t>
            </a:r>
            <a:r>
              <a:rPr lang="ru-RU" sz="3600" b="1" dirty="0" err="1" smtClean="0">
                <a:solidFill>
                  <a:srgbClr val="000000"/>
                </a:solidFill>
                <a:latin typeface="Times New Roman"/>
                <a:ea typeface="Times New Roman"/>
                <a:cs typeface="Times New Roman"/>
              </a:rPr>
              <a:t>düşünje</a:t>
            </a:r>
            <a:endParaRPr lang="ru-RU" sz="3600" b="1" dirty="0" smtClean="0">
              <a:solidFill>
                <a:srgbClr val="000000"/>
              </a:solidFill>
              <a:latin typeface="Times New Roman"/>
              <a:ea typeface="Times New Roman"/>
              <a:cs typeface="Times New Roman"/>
            </a:endParaRPr>
          </a:p>
          <a:p>
            <a:pPr marR="241300">
              <a:lnSpc>
                <a:spcPct val="107000"/>
              </a:lnSpc>
              <a:spcAft>
                <a:spcPts val="800"/>
              </a:spcAft>
              <a:tabLst>
                <a:tab pos="779145" algn="l"/>
              </a:tabLst>
            </a:pPr>
            <a:r>
              <a:rPr lang="tk-TM" sz="3600" b="1" dirty="0" smtClean="0">
                <a:solidFill>
                  <a:srgbClr val="000000"/>
                </a:solidFill>
                <a:latin typeface="Times New Roman"/>
                <a:ea typeface="Calibri"/>
                <a:cs typeface="Times New Roman"/>
              </a:rPr>
              <a:t>Meýilnama:</a:t>
            </a:r>
            <a:endParaRPr lang="ru-RU" sz="3600" dirty="0">
              <a:ea typeface="Calibri"/>
              <a:cs typeface="Times New Roman"/>
            </a:endParaRPr>
          </a:p>
          <a:p>
            <a:pPr marR="241300" algn="l">
              <a:lnSpc>
                <a:spcPct val="107000"/>
              </a:lnSpc>
              <a:spcAft>
                <a:spcPts val="0"/>
              </a:spcAft>
              <a:tabLst>
                <a:tab pos="779145" algn="l"/>
              </a:tabLst>
            </a:pPr>
            <a:r>
              <a:rPr lang="ru-RU" sz="3600" dirty="0">
                <a:solidFill>
                  <a:srgbClr val="000000"/>
                </a:solidFill>
                <a:latin typeface="Times New Roman"/>
                <a:ea typeface="Times New Roman"/>
                <a:cs typeface="Times New Roman"/>
              </a:rPr>
              <a:t>1.Halk </a:t>
            </a:r>
            <a:r>
              <a:rPr lang="ru-RU" sz="3600" dirty="0" err="1">
                <a:solidFill>
                  <a:srgbClr val="000000"/>
                </a:solidFill>
                <a:latin typeface="Times New Roman"/>
                <a:ea typeface="Times New Roman"/>
                <a:cs typeface="Times New Roman"/>
              </a:rPr>
              <a:t>hojalygynda</a:t>
            </a:r>
            <a:r>
              <a:rPr lang="ru-RU" sz="3600" dirty="0">
                <a:solidFill>
                  <a:srgbClr val="000000"/>
                </a:solidFill>
                <a:latin typeface="Times New Roman"/>
                <a:ea typeface="Times New Roman"/>
                <a:cs typeface="Times New Roman"/>
              </a:rPr>
              <a:t> </a:t>
            </a:r>
            <a:r>
              <a:rPr lang="ru-RU" sz="3600" dirty="0" err="1">
                <a:solidFill>
                  <a:srgbClr val="000000"/>
                </a:solidFill>
                <a:latin typeface="Times New Roman"/>
                <a:ea typeface="Times New Roman"/>
                <a:cs typeface="Times New Roman"/>
              </a:rPr>
              <a:t>tarifleriň</a:t>
            </a:r>
            <a:r>
              <a:rPr lang="ru-RU" sz="3600" dirty="0">
                <a:solidFill>
                  <a:srgbClr val="000000"/>
                </a:solidFill>
                <a:latin typeface="Times New Roman"/>
                <a:ea typeface="Times New Roman"/>
                <a:cs typeface="Times New Roman"/>
              </a:rPr>
              <a:t> </a:t>
            </a:r>
            <a:r>
              <a:rPr lang="ru-RU" sz="3600" dirty="0" err="1">
                <a:solidFill>
                  <a:srgbClr val="000000"/>
                </a:solidFill>
                <a:latin typeface="Times New Roman"/>
                <a:ea typeface="Times New Roman"/>
                <a:cs typeface="Times New Roman"/>
              </a:rPr>
              <a:t>niýetlenilişi</a:t>
            </a:r>
            <a:r>
              <a:rPr lang="ru-RU" sz="3600" dirty="0">
                <a:solidFill>
                  <a:srgbClr val="000000"/>
                </a:solidFill>
                <a:latin typeface="Times New Roman"/>
                <a:ea typeface="Times New Roman"/>
                <a:cs typeface="Times New Roman"/>
              </a:rPr>
              <a:t>. </a:t>
            </a:r>
            <a:endParaRPr lang="ru-RU" sz="3600" dirty="0">
              <a:ea typeface="Calibri"/>
              <a:cs typeface="Times New Roman"/>
            </a:endParaRPr>
          </a:p>
          <a:p>
            <a:pPr marR="241300" algn="l">
              <a:lnSpc>
                <a:spcPct val="107000"/>
              </a:lnSpc>
              <a:spcAft>
                <a:spcPts val="0"/>
              </a:spcAft>
              <a:tabLst>
                <a:tab pos="779145" algn="l"/>
              </a:tabLst>
            </a:pPr>
            <a:r>
              <a:rPr lang="ru-RU" sz="3600" dirty="0">
                <a:solidFill>
                  <a:srgbClr val="000000"/>
                </a:solidFill>
                <a:latin typeface="Times New Roman"/>
                <a:ea typeface="Times New Roman"/>
                <a:cs typeface="Times New Roman"/>
              </a:rPr>
              <a:t>2.Tarif  </a:t>
            </a:r>
            <a:r>
              <a:rPr lang="ru-RU" sz="3600" dirty="0" err="1">
                <a:solidFill>
                  <a:srgbClr val="000000"/>
                </a:solidFill>
                <a:latin typeface="Times New Roman"/>
                <a:ea typeface="Times New Roman"/>
                <a:cs typeface="Times New Roman"/>
              </a:rPr>
              <a:t>düzgünlerini</a:t>
            </a:r>
            <a:r>
              <a:rPr lang="ru-RU" sz="3600" dirty="0">
                <a:solidFill>
                  <a:srgbClr val="000000"/>
                </a:solidFill>
                <a:latin typeface="Times New Roman"/>
                <a:ea typeface="Times New Roman"/>
                <a:cs typeface="Times New Roman"/>
              </a:rPr>
              <a:t>  </a:t>
            </a:r>
            <a:r>
              <a:rPr lang="ru-RU" sz="3600" dirty="0" err="1">
                <a:solidFill>
                  <a:srgbClr val="000000"/>
                </a:solidFill>
                <a:latin typeface="Times New Roman"/>
                <a:ea typeface="Times New Roman"/>
                <a:cs typeface="Times New Roman"/>
              </a:rPr>
              <a:t>peýdalanmak</a:t>
            </a:r>
            <a:r>
              <a:rPr lang="ru-RU" sz="3600" dirty="0">
                <a:solidFill>
                  <a:srgbClr val="000000"/>
                </a:solidFill>
                <a:latin typeface="Times New Roman"/>
                <a:ea typeface="Times New Roman"/>
                <a:cs typeface="Times New Roman"/>
              </a:rPr>
              <a:t>.</a:t>
            </a:r>
            <a:endParaRPr lang="ru-RU" sz="3600" dirty="0">
              <a:ea typeface="Calibri"/>
              <a:cs typeface="Times New Roman"/>
            </a:endParaRPr>
          </a:p>
          <a:p>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169208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32656"/>
            <a:ext cx="8229600" cy="6192688"/>
          </a:xfrm>
        </p:spPr>
        <p:txBody>
          <a:bodyPr>
            <a:normAutofit fontScale="92500" lnSpcReduction="10000"/>
          </a:bodyPr>
          <a:lstStyle/>
          <a:p>
            <a:pPr algn="just">
              <a:lnSpc>
                <a:spcPct val="107000"/>
              </a:lnSpc>
              <a:spcAft>
                <a:spcPts val="0"/>
              </a:spcAft>
              <a:tabLst>
                <a:tab pos="779145" algn="l"/>
              </a:tabLst>
            </a:pPr>
            <a:r>
              <a:rPr lang="ru-RU" b="1" dirty="0">
                <a:solidFill>
                  <a:srgbClr val="000000"/>
                </a:solidFill>
                <a:latin typeface="Times New Roman"/>
                <a:ea typeface="Calibri"/>
                <a:cs typeface="Times New Roman"/>
              </a:rPr>
              <a:t>1.</a:t>
            </a:r>
            <a:r>
              <a:rPr lang="ru-RU" dirty="0">
                <a:solidFill>
                  <a:srgbClr val="000000"/>
                </a:solidFill>
                <a:latin typeface="Times New Roman"/>
                <a:ea typeface="Times New Roman"/>
                <a:cs typeface="Times New Roman"/>
              </a:rPr>
              <a:t> </a:t>
            </a:r>
            <a:r>
              <a:rPr lang="ru-RU" b="1" dirty="0" err="1">
                <a:latin typeface="Times New Roman"/>
                <a:ea typeface="Calibri"/>
                <a:cs typeface="Times New Roman"/>
              </a:rPr>
              <a:t>Halk</a:t>
            </a:r>
            <a:r>
              <a:rPr lang="ru-RU" b="1" dirty="0">
                <a:latin typeface="Times New Roman"/>
                <a:ea typeface="Calibri"/>
                <a:cs typeface="Times New Roman"/>
              </a:rPr>
              <a:t> </a:t>
            </a:r>
            <a:r>
              <a:rPr lang="ru-RU" b="1" dirty="0" err="1">
                <a:latin typeface="Times New Roman"/>
                <a:ea typeface="Calibri"/>
                <a:cs typeface="Times New Roman"/>
              </a:rPr>
              <a:t>hojalygynda</a:t>
            </a:r>
            <a:r>
              <a:rPr lang="ru-RU" b="1" dirty="0">
                <a:latin typeface="Times New Roman"/>
                <a:ea typeface="Calibri"/>
                <a:cs typeface="Times New Roman"/>
              </a:rPr>
              <a:t> </a:t>
            </a:r>
            <a:r>
              <a:rPr lang="ru-RU" b="1" dirty="0" err="1">
                <a:latin typeface="Times New Roman"/>
                <a:ea typeface="Calibri"/>
                <a:cs typeface="Times New Roman"/>
              </a:rPr>
              <a:t>tarifleriň</a:t>
            </a:r>
            <a:r>
              <a:rPr lang="ru-RU" b="1" dirty="0">
                <a:latin typeface="Times New Roman"/>
                <a:ea typeface="Calibri"/>
                <a:cs typeface="Times New Roman"/>
              </a:rPr>
              <a:t> </a:t>
            </a:r>
            <a:r>
              <a:rPr lang="ru-RU" b="1" dirty="0" err="1">
                <a:latin typeface="Times New Roman"/>
                <a:ea typeface="Calibri"/>
                <a:cs typeface="Times New Roman"/>
              </a:rPr>
              <a:t>niýetlenilişi</a:t>
            </a:r>
            <a:r>
              <a:rPr lang="ru-RU" b="1" dirty="0">
                <a:latin typeface="Times New Roman"/>
                <a:ea typeface="Calibri"/>
                <a:cs typeface="Times New Roman"/>
              </a:rPr>
              <a:t>.</a:t>
            </a:r>
            <a:endParaRPr lang="ru-RU" sz="2400" dirty="0">
              <a:ea typeface="Calibri"/>
              <a:cs typeface="Times New Roman"/>
            </a:endParaRPr>
          </a:p>
          <a:p>
            <a:pPr algn="just">
              <a:lnSpc>
                <a:spcPct val="107000"/>
              </a:lnSpc>
              <a:spcAft>
                <a:spcPts val="0"/>
              </a:spcAft>
              <a:tabLst>
                <a:tab pos="779145" algn="l"/>
              </a:tabLst>
            </a:pPr>
            <a:r>
              <a:rPr lang="hr-HR" dirty="0">
                <a:latin typeface="Times New Roman"/>
                <a:ea typeface="Times New Roman"/>
                <a:cs typeface="Times New Roman"/>
              </a:rPr>
              <a:t>Demir ýol tariflary diýip yük gatnatmagyň tölegine we tutumlaryna şeýle hem olary hasaplamaga aýdylýar. Sosial döwletde tarif - bu meýilnama bahalary bolup onda demir ýol ulagy öz harydyny – ýük daşamagy döredýär. </a:t>
            </a:r>
            <a:endParaRPr lang="ru-RU" sz="2400" dirty="0">
              <a:ea typeface="Calibri"/>
              <a:cs typeface="Times New Roman"/>
            </a:endParaRPr>
          </a:p>
          <a:p>
            <a:pPr algn="just">
              <a:lnSpc>
                <a:spcPct val="107000"/>
              </a:lnSpc>
              <a:spcAft>
                <a:spcPts val="0"/>
              </a:spcAft>
              <a:tabLst>
                <a:tab pos="779145" algn="l"/>
              </a:tabLst>
            </a:pPr>
            <a:r>
              <a:rPr lang="hr-HR" dirty="0">
                <a:latin typeface="Times New Roman"/>
                <a:ea typeface="Times New Roman"/>
                <a:cs typeface="Times New Roman"/>
              </a:rPr>
              <a:t>Ýük tariflary ýük halk hojalygynda esasy orun tutýar. Olar ulaglaryň tutumlarynyň ululygyny hasaplaýar we oba hojalygynda senagatda bahalaryň döremegine uly täsir edýär.</a:t>
            </a:r>
            <a:endParaRPr lang="ru-RU" sz="2400" dirty="0">
              <a:ea typeface="Calibri"/>
              <a:cs typeface="Times New Roman"/>
            </a:endParaRPr>
          </a:p>
          <a:p>
            <a:pPr algn="just">
              <a:lnSpc>
                <a:spcPct val="107000"/>
              </a:lnSpc>
              <a:spcAft>
                <a:spcPts val="0"/>
              </a:spcAft>
              <a:tabLst>
                <a:tab pos="779145" algn="l"/>
              </a:tabLst>
            </a:pPr>
            <a:r>
              <a:rPr lang="hr-HR" dirty="0">
                <a:latin typeface="Times New Roman"/>
                <a:ea typeface="Times New Roman"/>
                <a:cs typeface="Times New Roman"/>
              </a:rPr>
              <a:t>Halk hojalygynyň täze ugra geçmegi we senagat ykdysadyýetiň kadalanmagy ulag tariflarynyň ornuny ösdürdi.                                         </a:t>
            </a:r>
            <a:endParaRPr lang="ru-RU" sz="2400" dirty="0">
              <a:ea typeface="Calibri"/>
              <a:cs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380754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6264696"/>
          </a:xfrm>
        </p:spPr>
        <p:txBody>
          <a:bodyPr>
            <a:normAutofit fontScale="70000" lnSpcReduction="20000"/>
          </a:bodyPr>
          <a:lstStyle/>
          <a:p>
            <a:pPr algn="just">
              <a:lnSpc>
                <a:spcPct val="107000"/>
              </a:lnSpc>
              <a:spcAft>
                <a:spcPts val="0"/>
              </a:spcAft>
              <a:tabLst>
                <a:tab pos="779145" algn="l"/>
              </a:tabLst>
            </a:pPr>
            <a:r>
              <a:rPr lang="hr-HR" b="1" dirty="0">
                <a:latin typeface="Times New Roman"/>
                <a:ea typeface="Times New Roman"/>
                <a:cs typeface="Times New Roman"/>
              </a:rPr>
              <a:t>Ýük tariflarynyň umumy derejesi demir ýol ulagynda aşakdaky ýaly  düzülýär:</a:t>
            </a:r>
            <a:endParaRPr lang="ru-RU" sz="2400" b="1" dirty="0">
              <a:ea typeface="Calibri"/>
              <a:cs typeface="Times New Roman"/>
            </a:endParaRPr>
          </a:p>
          <a:p>
            <a:pPr algn="just">
              <a:lnSpc>
                <a:spcPct val="107000"/>
              </a:lnSpc>
              <a:spcAft>
                <a:spcPts val="0"/>
              </a:spcAft>
              <a:tabLst>
                <a:tab pos="779145" algn="l"/>
              </a:tabLst>
            </a:pPr>
            <a:r>
              <a:rPr lang="hr-HR" dirty="0">
                <a:latin typeface="Times New Roman"/>
                <a:ea typeface="Times New Roman"/>
                <a:cs typeface="Times New Roman"/>
              </a:rPr>
              <a:t>      - ýük gatnawynyň çykdaýjysyny ödemeli, esasy serişdeleriň  </a:t>
            </a:r>
            <a:endParaRPr lang="ru-RU" sz="2400" dirty="0">
              <a:ea typeface="Calibri"/>
              <a:cs typeface="Times New Roman"/>
            </a:endParaRPr>
          </a:p>
          <a:p>
            <a:pPr algn="just">
              <a:lnSpc>
                <a:spcPct val="107000"/>
              </a:lnSpc>
              <a:spcAft>
                <a:spcPts val="0"/>
              </a:spcAft>
              <a:tabLst>
                <a:tab pos="779145" algn="l"/>
              </a:tabLst>
            </a:pPr>
            <a:r>
              <a:rPr lang="hr-HR" dirty="0">
                <a:latin typeface="Times New Roman"/>
                <a:ea typeface="Times New Roman"/>
                <a:cs typeface="Times New Roman"/>
              </a:rPr>
              <a:t>          amortizasiasyny    ödemeli;</a:t>
            </a:r>
            <a:endParaRPr lang="ru-RU" sz="2400" dirty="0">
              <a:ea typeface="Calibri"/>
              <a:cs typeface="Times New Roman"/>
            </a:endParaRPr>
          </a:p>
          <a:p>
            <a:pPr algn="just">
              <a:lnSpc>
                <a:spcPct val="107000"/>
              </a:lnSpc>
              <a:spcAft>
                <a:spcPts val="0"/>
              </a:spcAft>
              <a:tabLst>
                <a:tab pos="779145" algn="l"/>
              </a:tabLst>
            </a:pPr>
            <a:r>
              <a:rPr lang="hr-HR" dirty="0">
                <a:latin typeface="Times New Roman"/>
                <a:ea typeface="Times New Roman"/>
                <a:cs typeface="Times New Roman"/>
              </a:rPr>
              <a:t>    - täze gurluşyga hojalygy dikeltmäge we hereket düzümini almaga  ýörite      tutumlar;</a:t>
            </a:r>
            <a:endParaRPr lang="ru-RU" sz="2400" dirty="0">
              <a:ea typeface="Calibri"/>
              <a:cs typeface="Times New Roman"/>
            </a:endParaRPr>
          </a:p>
          <a:p>
            <a:pPr algn="just">
              <a:lnSpc>
                <a:spcPct val="107000"/>
              </a:lnSpc>
              <a:spcAft>
                <a:spcPts val="0"/>
              </a:spcAft>
              <a:tabLst>
                <a:tab pos="779145" algn="l"/>
              </a:tabLst>
            </a:pPr>
            <a:r>
              <a:rPr lang="hr-HR" dirty="0">
                <a:latin typeface="Times New Roman"/>
                <a:ea typeface="Times New Roman"/>
                <a:cs typeface="Times New Roman"/>
              </a:rPr>
              <a:t>    - Türkmenistanyň Demir ýol ulaglary  ministrligiň alýan tutumy täze kadrlar   taýýarlamak üçin dolandyryjy apparaty saklamak üçin, okuw  we bejeriş   kärhanalary üçin;</a:t>
            </a:r>
            <a:endParaRPr lang="ru-RU" sz="2400" dirty="0">
              <a:ea typeface="Calibri"/>
              <a:cs typeface="Times New Roman"/>
            </a:endParaRPr>
          </a:p>
          <a:p>
            <a:pPr algn="just">
              <a:lnSpc>
                <a:spcPct val="107000"/>
              </a:lnSpc>
              <a:spcAft>
                <a:spcPts val="0"/>
              </a:spcAft>
              <a:tabLst>
                <a:tab pos="779145" algn="l"/>
              </a:tabLst>
            </a:pPr>
            <a:r>
              <a:rPr lang="hr-HR" dirty="0">
                <a:latin typeface="Times New Roman"/>
                <a:ea typeface="Times New Roman"/>
                <a:cs typeface="Times New Roman"/>
              </a:rPr>
              <a:t> -   Sosial guramalaryň fondlarynyň döremegi.</a:t>
            </a:r>
            <a:endParaRPr lang="ru-RU" sz="2400" dirty="0">
              <a:ea typeface="Calibri"/>
              <a:cs typeface="Times New Roman"/>
            </a:endParaRPr>
          </a:p>
          <a:p>
            <a:pPr algn="just">
              <a:lnSpc>
                <a:spcPct val="107000"/>
              </a:lnSpc>
              <a:spcAft>
                <a:spcPts val="0"/>
              </a:spcAft>
              <a:tabLst>
                <a:tab pos="779145" algn="l"/>
              </a:tabLst>
            </a:pPr>
            <a:r>
              <a:rPr lang="hr-HR" dirty="0">
                <a:latin typeface="Times New Roman"/>
                <a:ea typeface="Times New Roman"/>
                <a:cs typeface="Times New Roman"/>
              </a:rPr>
              <a:t>          Tarif sistemasy ýük daşalmagyň dogry çykdaýjylaryň gurnalmagynda demir ýollaryň kadaly işlemegini üpjün etmeli. Şonuň bilen bir hatarda tariflary galdyryp ýa peseldip ýa-da beýleki ýükleriň daşalmagyny goldap,  ulaglaryň arasynda ýüküň daşalmagyny dogry paýlap biler. Mysal üçin: garyşyk gatnawynda demir ýol – suw ulagy, aragatnaşygynda, awtomobillerde daşalmagynda, wagonlaryň agyr ýük daşamagynda we ş.m.</a:t>
            </a:r>
            <a:endParaRPr lang="ru-RU" sz="2400" dirty="0">
              <a:ea typeface="Calibri"/>
              <a:cs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445969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6264696"/>
          </a:xfrm>
        </p:spPr>
        <p:txBody>
          <a:bodyPr>
            <a:normAutofit fontScale="77500" lnSpcReduction="20000"/>
          </a:bodyPr>
          <a:lstStyle/>
          <a:p>
            <a:pPr algn="just">
              <a:lnSpc>
                <a:spcPct val="107000"/>
              </a:lnSpc>
              <a:spcAft>
                <a:spcPts val="0"/>
              </a:spcAft>
              <a:tabLst>
                <a:tab pos="779145" algn="l"/>
              </a:tabLst>
            </a:pPr>
            <a:r>
              <a:rPr lang="hr-HR" dirty="0">
                <a:latin typeface="Times New Roman"/>
                <a:ea typeface="Times New Roman"/>
                <a:cs typeface="Times New Roman"/>
              </a:rPr>
              <a:t>Demir ýolda ýük goşy, ýolagçy, poçta daşamaga we beýleki ulag hyzmatlarynyň bahasyna tarif bellenilýär. Halk hojalygynyň ulag gatnaýjylary önümiň ahyrky bahasyna girýär. Şonuň üçin tarifdaki ol ýa-da beýliki tarapa bolan işlendik üýtgemeler demir ýolda daşalýan harytlaryň ahyrky bahasyna täsiri ýetirip biler. </a:t>
            </a:r>
            <a:endParaRPr lang="ru-RU" sz="2400" dirty="0">
              <a:ea typeface="Calibri"/>
              <a:cs typeface="Times New Roman"/>
            </a:endParaRPr>
          </a:p>
          <a:p>
            <a:pPr algn="just">
              <a:lnSpc>
                <a:spcPct val="107000"/>
              </a:lnSpc>
              <a:spcAft>
                <a:spcPts val="0"/>
              </a:spcAft>
              <a:tabLst>
                <a:tab pos="779145" algn="l"/>
              </a:tabLst>
            </a:pPr>
            <a:r>
              <a:rPr lang="hr-HR" dirty="0">
                <a:latin typeface="Times New Roman"/>
                <a:ea typeface="Times New Roman"/>
                <a:cs typeface="Times New Roman"/>
              </a:rPr>
              <a:t>Tariflar ulag çykdaýjylarynyň möçberini kesgitleýärler, senagat we oba hojalyk önümleriň bahasyna täsirini ýetirýär. Tarifleriň ýükleri düzmekdäki onuň 30-60 % ýetýär, tariflaeri düzmek esasynda edil beýliki bahalarda bolasy ýaly daşamaklygyň nyrhy durýar. Bu ýüki daşamaklykda edil şonuň ýaly ýologçy daşamaklykda degişli. </a:t>
            </a:r>
            <a:endParaRPr lang="ru-RU" sz="2400" dirty="0">
              <a:ea typeface="Calibri"/>
              <a:cs typeface="Times New Roman"/>
            </a:endParaRPr>
          </a:p>
          <a:p>
            <a:pPr algn="just">
              <a:lnSpc>
                <a:spcPct val="107000"/>
              </a:lnSpc>
              <a:spcAft>
                <a:spcPts val="0"/>
              </a:spcAft>
              <a:tabLst>
                <a:tab pos="779145" algn="l"/>
              </a:tabLst>
            </a:pPr>
            <a:r>
              <a:rPr lang="hr-HR" dirty="0">
                <a:latin typeface="Times New Roman"/>
                <a:ea typeface="Times New Roman"/>
                <a:cs typeface="Times New Roman"/>
              </a:rPr>
              <a:t>Tarifiň ykdysady taýdan esaslanyp düzülmegi demir ýol işleriniň gideýjiligiň hakyky derejesiniň ýola goýmagy hojalyk hasaplaşygynyň ösüşini we berkleşmegini kesgitleýän şertlerdir.</a:t>
            </a:r>
            <a:endParaRPr lang="ru-RU" sz="2400" dirty="0">
              <a:ea typeface="Calibri"/>
              <a:cs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512855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6120680"/>
          </a:xfrm>
        </p:spPr>
        <p:txBody>
          <a:bodyPr>
            <a:normAutofit fontScale="85000" lnSpcReduction="10000"/>
          </a:bodyPr>
          <a:lstStyle/>
          <a:p>
            <a:pPr algn="just">
              <a:lnSpc>
                <a:spcPct val="107000"/>
              </a:lnSpc>
              <a:spcAft>
                <a:spcPts val="0"/>
              </a:spcAft>
              <a:tabLst>
                <a:tab pos="779145" algn="l"/>
              </a:tabLst>
            </a:pPr>
            <a:r>
              <a:rPr lang="ru-RU" b="1" dirty="0">
                <a:solidFill>
                  <a:srgbClr val="000000"/>
                </a:solidFill>
                <a:latin typeface="Times New Roman"/>
                <a:ea typeface="Calibri"/>
                <a:cs typeface="Times New Roman"/>
              </a:rPr>
              <a:t>2.</a:t>
            </a:r>
            <a:r>
              <a:rPr lang="ru-RU" dirty="0">
                <a:solidFill>
                  <a:srgbClr val="000000"/>
                </a:solidFill>
                <a:latin typeface="Times New Roman"/>
                <a:ea typeface="Times New Roman"/>
                <a:cs typeface="Times New Roman"/>
              </a:rPr>
              <a:t> </a:t>
            </a:r>
            <a:r>
              <a:rPr lang="ru-RU" b="1" dirty="0" err="1">
                <a:latin typeface="Times New Roman"/>
                <a:ea typeface="Calibri"/>
                <a:cs typeface="Times New Roman"/>
              </a:rPr>
              <a:t>Tarif</a:t>
            </a:r>
            <a:r>
              <a:rPr lang="ru-RU" b="1" dirty="0">
                <a:latin typeface="Times New Roman"/>
                <a:ea typeface="Calibri"/>
                <a:cs typeface="Times New Roman"/>
              </a:rPr>
              <a:t>  </a:t>
            </a:r>
            <a:r>
              <a:rPr lang="ru-RU" b="1" dirty="0" err="1">
                <a:latin typeface="Times New Roman"/>
                <a:ea typeface="Calibri"/>
                <a:cs typeface="Times New Roman"/>
              </a:rPr>
              <a:t>düzgünlerini</a:t>
            </a:r>
            <a:r>
              <a:rPr lang="ru-RU" b="1" dirty="0">
                <a:latin typeface="Times New Roman"/>
                <a:ea typeface="Calibri"/>
                <a:cs typeface="Times New Roman"/>
              </a:rPr>
              <a:t>  </a:t>
            </a:r>
            <a:r>
              <a:rPr lang="ru-RU" b="1" dirty="0" err="1">
                <a:latin typeface="Times New Roman"/>
                <a:ea typeface="Calibri"/>
                <a:cs typeface="Times New Roman"/>
              </a:rPr>
              <a:t>peýdalanmak</a:t>
            </a:r>
            <a:r>
              <a:rPr lang="ru-RU" b="1" dirty="0">
                <a:latin typeface="Times New Roman"/>
                <a:ea typeface="Calibri"/>
                <a:cs typeface="Times New Roman"/>
              </a:rPr>
              <a:t>.</a:t>
            </a:r>
            <a:endParaRPr lang="ru-RU" sz="2400" dirty="0">
              <a:ea typeface="Calibri"/>
              <a:cs typeface="Times New Roman"/>
            </a:endParaRPr>
          </a:p>
          <a:p>
            <a:pPr>
              <a:lnSpc>
                <a:spcPct val="107000"/>
              </a:lnSpc>
              <a:spcAft>
                <a:spcPts val="0"/>
              </a:spcAft>
            </a:pPr>
            <a:r>
              <a:rPr lang="hr-HR" dirty="0">
                <a:latin typeface="Times New Roman"/>
                <a:ea typeface="Times New Roman"/>
                <a:cs typeface="Times New Roman"/>
              </a:rPr>
              <a:t>Ýük tariflary hasap shemalary görnüşinde gurlandyr. Onda ýük gatnawy üçin tölegler we nyrhlar aralyga görä görkezilen. Tariflar gurlanda aýry ýükleriň gatnadylmagynyň bahasyny hasaba alýarlar.</a:t>
            </a:r>
            <a:endParaRPr lang="ru-RU" sz="2400" dirty="0">
              <a:ea typeface="Calibri"/>
              <a:cs typeface="Times New Roman"/>
            </a:endParaRPr>
          </a:p>
          <a:p>
            <a:pPr>
              <a:lnSpc>
                <a:spcPct val="107000"/>
              </a:lnSpc>
              <a:spcAft>
                <a:spcPts val="0"/>
              </a:spcAft>
            </a:pPr>
            <a:r>
              <a:rPr lang="hr-HR" dirty="0">
                <a:latin typeface="Times New Roman"/>
                <a:ea typeface="Times New Roman"/>
                <a:cs typeface="Times New Roman"/>
              </a:rPr>
              <a:t>         Tariflar ähli demir ýol tory üçin bir bolup olar teretorial tapawudy saklanok. Şunuň esasynda ýurduň ähli şäherlerinde ýük gatnawy üçin deň derejede bahalar saklanýar.</a:t>
            </a:r>
            <a:endParaRPr lang="ru-RU" sz="2400" dirty="0">
              <a:ea typeface="Calibri"/>
              <a:cs typeface="Times New Roman"/>
            </a:endParaRPr>
          </a:p>
          <a:p>
            <a:pPr>
              <a:lnSpc>
                <a:spcPct val="107000"/>
              </a:lnSpc>
              <a:spcAft>
                <a:spcPts val="0"/>
              </a:spcAft>
            </a:pPr>
            <a:r>
              <a:rPr lang="hr-HR" dirty="0">
                <a:latin typeface="Times New Roman"/>
                <a:ea typeface="Times New Roman"/>
                <a:cs typeface="Times New Roman"/>
              </a:rPr>
              <a:t>         Hereket edýän tarif sistemasy 1974-ýylda girizildi, ol birnäçe esse ýönekeýleşdirilendir. Ýük tariflaryň orta derejesi 12,3% rentabelnosty üpjün edýär. Ähli ýükler üçin tarif shemalary iki esaslydyr (başlangyç-soňky we hereket operasiýalary üçin).</a:t>
            </a:r>
            <a:endParaRPr lang="ru-RU" sz="2400" dirty="0">
              <a:ea typeface="Calibri"/>
              <a:cs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031283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rmAutofit fontScale="92500" lnSpcReduction="20000"/>
          </a:bodyPr>
          <a:lstStyle/>
          <a:p>
            <a:pPr>
              <a:lnSpc>
                <a:spcPct val="107000"/>
              </a:lnSpc>
              <a:spcAft>
                <a:spcPts val="0"/>
              </a:spcAft>
            </a:pPr>
            <a:r>
              <a:rPr lang="hr-HR" dirty="0">
                <a:latin typeface="Times New Roman"/>
                <a:ea typeface="Times New Roman"/>
                <a:cs typeface="Times New Roman"/>
              </a:rPr>
              <a:t>Başlangyç  soňky operasiýa üçin goýum stansiýa ugradylmagy kabul edilmegiň kabul edijä tabşyrylmagyň çykdaýjysyny ödeýär. Bular ýaly tarif shemalary gurulmagy dürli  aralyk  gatnawda  almaga,  ýollarda  hojalygy berkitmäge berkitmegi üpjün edýär. Ugradylan ýa-da ugradyljak ýüküň  agramyny bilip gatnatmagyň tölegini  we hasabyny  hasaplap bolar.  Käbir  ýükleriň   daşalmagynyň öz bahasy dürli  bolany sebäpli,  wagonlaryň  ýük wagonlaryň  göterijiligi we  ýük ýerleşişi, şeýle hem aýtaryn  ýükleriň aýratyn  daşamagy sebäpli,  tariflaryň  derejeleri hem   dürlidir.</a:t>
            </a:r>
            <a:endParaRPr lang="ru-RU" sz="2400" dirty="0">
              <a:ea typeface="Calibri"/>
              <a:cs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592574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6048672"/>
          </a:xfrm>
        </p:spPr>
        <p:txBody>
          <a:bodyPr>
            <a:normAutofit fontScale="70000" lnSpcReduction="20000"/>
          </a:bodyPr>
          <a:lstStyle/>
          <a:p>
            <a:pPr>
              <a:lnSpc>
                <a:spcPct val="107000"/>
              </a:lnSpc>
              <a:spcAft>
                <a:spcPts val="0"/>
              </a:spcAft>
            </a:pPr>
            <a:r>
              <a:rPr lang="hr-HR" dirty="0">
                <a:latin typeface="Times New Roman"/>
                <a:ea typeface="Times New Roman"/>
                <a:cs typeface="Times New Roman"/>
              </a:rPr>
              <a:t>Ýük  daşamak tariflary umumy,  aýratyn,  ýeňillik we ýerli   görnüşlere bölünýärler:</a:t>
            </a:r>
            <a:endParaRPr lang="ru-RU" sz="2400" dirty="0">
              <a:ea typeface="Calibri"/>
              <a:cs typeface="Times New Roman"/>
            </a:endParaRPr>
          </a:p>
          <a:p>
            <a:pPr lvl="0">
              <a:lnSpc>
                <a:spcPct val="107000"/>
              </a:lnSpc>
              <a:buFont typeface="Times New Roman"/>
              <a:buChar char="-"/>
              <a:tabLst>
                <a:tab pos="571500" algn="l"/>
                <a:tab pos="1068705" algn="l"/>
              </a:tabLst>
            </a:pPr>
            <a:r>
              <a:rPr lang="hr-HR" dirty="0">
                <a:latin typeface="Times New Roman"/>
                <a:ea typeface="Times New Roman"/>
                <a:cs typeface="Times New Roman"/>
              </a:rPr>
              <a:t>umumy  tariflar  diýip demir  ýol  torynda  daşalýan aýratyn,  ýerli  we ýeňillik  tarifly  ýüklerden  başga ähli  ýüklerdegişlidir. Umumy tarif esasydyr;</a:t>
            </a:r>
            <a:endParaRPr lang="ru-RU" sz="2400" dirty="0">
              <a:ea typeface="Times New Roman"/>
              <a:cs typeface="Times New Roman"/>
            </a:endParaRPr>
          </a:p>
          <a:p>
            <a:pPr lvl="0">
              <a:lnSpc>
                <a:spcPct val="107000"/>
              </a:lnSpc>
              <a:buFont typeface="Times New Roman"/>
              <a:buChar char="-"/>
              <a:tabLst>
                <a:tab pos="571500" algn="l"/>
                <a:tab pos="1068705" algn="l"/>
              </a:tabLst>
            </a:pPr>
            <a:r>
              <a:rPr lang="hr-HR" dirty="0">
                <a:latin typeface="Times New Roman"/>
                <a:ea typeface="Times New Roman"/>
                <a:cs typeface="Times New Roman"/>
              </a:rPr>
              <a:t>  aýratyn tariflar belli  aralyga ýa-da  belli  nokatlardaky aralykda we  belli  wagtda  daşalýan  bir  ýa-da  birnäçe  ýükler  degişlidir. Olar  peseldilen (rugsatly) we ýokarlandyrylan  (rugsatsyz)  bolup, prosentli arzanladyş ýa  peseldilen  bolup  bilerler. </a:t>
            </a:r>
            <a:endParaRPr lang="ru-RU" sz="2400" dirty="0">
              <a:ea typeface="Times New Roman"/>
              <a:cs typeface="Times New Roman"/>
            </a:endParaRPr>
          </a:p>
          <a:p>
            <a:pPr>
              <a:lnSpc>
                <a:spcPct val="107000"/>
              </a:lnSpc>
              <a:spcAft>
                <a:spcPts val="0"/>
              </a:spcAft>
            </a:pPr>
            <a:r>
              <a:rPr lang="hr-HR" dirty="0">
                <a:latin typeface="Times New Roman"/>
                <a:ea typeface="Times New Roman"/>
                <a:cs typeface="Times New Roman"/>
              </a:rPr>
              <a:t>       Aýratyn tariflaryň  maksady:</a:t>
            </a:r>
            <a:endParaRPr lang="ru-RU" sz="2400" dirty="0">
              <a:ea typeface="Calibri"/>
              <a:cs typeface="Times New Roman"/>
            </a:endParaRPr>
          </a:p>
          <a:p>
            <a:pPr>
              <a:lnSpc>
                <a:spcPct val="107000"/>
              </a:lnSpc>
              <a:spcAft>
                <a:spcPts val="0"/>
              </a:spcAft>
            </a:pPr>
            <a:r>
              <a:rPr lang="hr-HR" dirty="0">
                <a:latin typeface="Times New Roman"/>
                <a:ea typeface="Times New Roman"/>
                <a:cs typeface="Times New Roman"/>
              </a:rPr>
              <a:t>           -  Ýerli ýangyjyň   ulanylyşyny,  çig  malyň, gurluşyk   </a:t>
            </a:r>
            <a:endParaRPr lang="ru-RU" sz="2400" dirty="0">
              <a:ea typeface="Calibri"/>
              <a:cs typeface="Times New Roman"/>
            </a:endParaRPr>
          </a:p>
          <a:p>
            <a:pPr>
              <a:lnSpc>
                <a:spcPct val="107000"/>
              </a:lnSpc>
              <a:spcAft>
                <a:spcPts val="0"/>
              </a:spcAft>
            </a:pPr>
            <a:r>
              <a:rPr lang="hr-HR" dirty="0">
                <a:latin typeface="Times New Roman"/>
                <a:ea typeface="Times New Roman"/>
                <a:cs typeface="Times New Roman"/>
              </a:rPr>
              <a:t>               materiallaryň  we şuňa meňzeş ulanylyşy   kadalaşdyrmak;</a:t>
            </a:r>
            <a:endParaRPr lang="ru-RU" sz="2400" dirty="0">
              <a:ea typeface="Calibri"/>
              <a:cs typeface="Times New Roman"/>
            </a:endParaRPr>
          </a:p>
          <a:p>
            <a:pPr>
              <a:lnSpc>
                <a:spcPct val="107000"/>
              </a:lnSpc>
              <a:spcAft>
                <a:spcPts val="0"/>
              </a:spcAft>
            </a:pPr>
            <a:r>
              <a:rPr lang="hr-HR" dirty="0">
                <a:latin typeface="Times New Roman"/>
                <a:ea typeface="Times New Roman"/>
                <a:cs typeface="Times New Roman"/>
              </a:rPr>
              <a:t>          -  garaşyk gatnaşykda  daşamagy ösdürmek;</a:t>
            </a:r>
            <a:endParaRPr lang="ru-RU" sz="2400" dirty="0">
              <a:ea typeface="Calibri"/>
              <a:cs typeface="Times New Roman"/>
            </a:endParaRPr>
          </a:p>
          <a:p>
            <a:pPr>
              <a:lnSpc>
                <a:spcPct val="107000"/>
              </a:lnSpc>
              <a:spcAft>
                <a:spcPts val="0"/>
              </a:spcAft>
            </a:pPr>
            <a:r>
              <a:rPr lang="hr-HR" dirty="0">
                <a:latin typeface="Times New Roman"/>
                <a:ea typeface="Times New Roman"/>
                <a:cs typeface="Times New Roman"/>
              </a:rPr>
              <a:t>          -  wagonlarda we konteýnerlerde  ýükleri  ugratmak;</a:t>
            </a:r>
            <a:endParaRPr lang="ru-RU" sz="2400" dirty="0">
              <a:ea typeface="Calibri"/>
              <a:cs typeface="Times New Roman"/>
            </a:endParaRPr>
          </a:p>
          <a:p>
            <a:pPr>
              <a:lnSpc>
                <a:spcPct val="107000"/>
              </a:lnSpc>
              <a:spcAft>
                <a:spcPts val="0"/>
              </a:spcAft>
            </a:pPr>
            <a:r>
              <a:rPr lang="hr-HR" dirty="0">
                <a:latin typeface="Times New Roman"/>
                <a:ea typeface="Times New Roman"/>
                <a:cs typeface="Times New Roman"/>
              </a:rPr>
              <a:t>          -  has  uzakaralyga ýük daşamagy we  has kiçi  aralyga (awtomobil ulagynda daşamaklyk amatly) daşalmagy azaltmak.</a:t>
            </a:r>
            <a:endParaRPr lang="ru-RU" sz="2400" dirty="0">
              <a:ea typeface="Calibri"/>
              <a:cs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3963004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6192688"/>
          </a:xfrm>
        </p:spPr>
        <p:txBody>
          <a:bodyPr>
            <a:normAutofit fontScale="77500" lnSpcReduction="20000"/>
          </a:bodyPr>
          <a:lstStyle/>
          <a:p>
            <a:pPr>
              <a:lnSpc>
                <a:spcPct val="107000"/>
              </a:lnSpc>
              <a:spcAft>
                <a:spcPts val="0"/>
              </a:spcAft>
            </a:pPr>
            <a:r>
              <a:rPr lang="hr-HR" i="1" dirty="0">
                <a:latin typeface="Times New Roman"/>
                <a:ea typeface="Times New Roman"/>
                <a:cs typeface="Times New Roman"/>
              </a:rPr>
              <a:t>Ýeňillikli tariflar diýip</a:t>
            </a:r>
            <a:r>
              <a:rPr lang="hr-HR" dirty="0">
                <a:latin typeface="Times New Roman"/>
                <a:ea typeface="Times New Roman"/>
                <a:cs typeface="Times New Roman"/>
              </a:rPr>
              <a:t>  beýlekiler bilen   deňeşdireniňde  peseldilen  tariflara aýdylýar.  Olary  belli   guramalara  we  kärhanalara ýörite  maksatlar üçin   ýük daşamaklyk  bellenilýär.  Şeýle hem   umumy tariflardan   prosent arzanladyş  geçirilýär.  Mysal üçin:  poligrafiýa  önümçiliginde  harytlary  daşamaklygy we  konselýariýa  esbaplaryna 50%  arzanladyş edildi.  Şular ýaly  ýükleri we el  goşlaryň konterýnerlerde gatnadylmagyna  ýeňillik tarif goýuldy.</a:t>
            </a:r>
            <a:endParaRPr lang="ru-RU" sz="2400" dirty="0">
              <a:ea typeface="Calibri"/>
              <a:cs typeface="Times New Roman"/>
            </a:endParaRPr>
          </a:p>
          <a:p>
            <a:pPr>
              <a:lnSpc>
                <a:spcPct val="107000"/>
              </a:lnSpc>
              <a:spcAft>
                <a:spcPts val="0"/>
              </a:spcAft>
            </a:pPr>
            <a:r>
              <a:rPr lang="hr-HR" dirty="0">
                <a:latin typeface="Times New Roman"/>
                <a:ea typeface="Times New Roman"/>
                <a:cs typeface="Times New Roman"/>
              </a:rPr>
              <a:t>        Ähli  ýük  tariflary  ugradylmagyň we  daşalmagyň  görnüşleri wagonlaýyn we tonnalaýyn ownuk ugdadylmalara bölünýärler. </a:t>
            </a:r>
            <a:endParaRPr lang="ru-RU" sz="2400" dirty="0">
              <a:ea typeface="Calibri"/>
              <a:cs typeface="Times New Roman"/>
            </a:endParaRPr>
          </a:p>
          <a:p>
            <a:pPr>
              <a:lnSpc>
                <a:spcPct val="107000"/>
              </a:lnSpc>
              <a:spcAft>
                <a:spcPts val="0"/>
              </a:spcAft>
            </a:pPr>
            <a:r>
              <a:rPr lang="hr-HR" dirty="0">
                <a:latin typeface="Times New Roman"/>
                <a:ea typeface="Times New Roman"/>
                <a:cs typeface="Times New Roman"/>
              </a:rPr>
              <a:t>         Wagonlaýyn   tariflar hemme  wagonlaýyn ugradylýan  ýüklere degişlidir, ýöne  ýarym  wagondan  başgasy.  Sisternalarda we ýarym wagonlarda daşalýan ýükler üçin tonnasy boýunça hasaplanylýan tariflar ulanylýar.  Bu ýagdaýda  töleg  ýüküň   hakyky  agramy  üçin  alynýar. </a:t>
            </a:r>
            <a:endParaRPr lang="ru-RU" sz="2400" dirty="0">
              <a:ea typeface="Calibri"/>
              <a:cs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915637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6120680"/>
          </a:xfrm>
        </p:spPr>
        <p:txBody>
          <a:bodyPr>
            <a:normAutofit fontScale="85000" lnSpcReduction="20000"/>
          </a:bodyPr>
          <a:lstStyle/>
          <a:p>
            <a:pPr>
              <a:lnSpc>
                <a:spcPct val="107000"/>
              </a:lnSpc>
              <a:spcAft>
                <a:spcPts val="0"/>
              </a:spcAft>
            </a:pPr>
            <a:r>
              <a:rPr lang="hr-HR" dirty="0">
                <a:latin typeface="Times New Roman"/>
                <a:ea typeface="Times New Roman"/>
                <a:cs typeface="Times New Roman"/>
              </a:rPr>
              <a:t> Gurluş formasy boýunça  hemme tariflar tablisaly we shemaly  görnüşleri  bölünýärler. </a:t>
            </a:r>
            <a:endParaRPr lang="ru-RU" sz="2400" dirty="0">
              <a:ea typeface="Calibri"/>
              <a:cs typeface="Times New Roman"/>
            </a:endParaRPr>
          </a:p>
          <a:p>
            <a:pPr>
              <a:lnSpc>
                <a:spcPct val="107000"/>
              </a:lnSpc>
              <a:spcAft>
                <a:spcPts val="0"/>
              </a:spcAft>
            </a:pPr>
            <a:r>
              <a:rPr lang="hr-HR" dirty="0">
                <a:latin typeface="Times New Roman"/>
                <a:ea typeface="Times New Roman"/>
                <a:cs typeface="Times New Roman"/>
              </a:rPr>
              <a:t>       Tablisaly tarif – bu  belli  ýük göterijilikli  wagonlara kesgitli stansiýalaryň aralygynda  gatnaýan ýa-da  kesgitli aralyklara  degişli   taýýar töleglere aýdylýar. </a:t>
            </a:r>
            <a:endParaRPr lang="ru-RU" sz="2400" dirty="0">
              <a:ea typeface="Calibri"/>
              <a:cs typeface="Times New Roman"/>
            </a:endParaRPr>
          </a:p>
          <a:p>
            <a:pPr>
              <a:lnSpc>
                <a:spcPct val="107000"/>
              </a:lnSpc>
              <a:spcAft>
                <a:spcPts val="0"/>
              </a:spcAft>
            </a:pPr>
            <a:r>
              <a:rPr lang="hr-HR" dirty="0">
                <a:latin typeface="Times New Roman"/>
                <a:ea typeface="Times New Roman"/>
                <a:cs typeface="Times New Roman"/>
              </a:rPr>
              <a:t>       Shemaly tarif –  bu tariflarda töleg  wagona,  konteýnere,  hereket düzümiň okyna  we ýüküň agramyna  baglylykda goýulýar.</a:t>
            </a:r>
            <a:endParaRPr lang="ru-RU" sz="2400" dirty="0">
              <a:ea typeface="Calibri"/>
              <a:cs typeface="Times New Roman"/>
            </a:endParaRPr>
          </a:p>
          <a:p>
            <a:pPr>
              <a:lnSpc>
                <a:spcPct val="107000"/>
              </a:lnSpc>
              <a:spcAft>
                <a:spcPts val="0"/>
              </a:spcAft>
            </a:pPr>
            <a:r>
              <a:rPr lang="hr-HR" dirty="0">
                <a:latin typeface="Times New Roman"/>
                <a:ea typeface="Times New Roman"/>
                <a:cs typeface="Times New Roman"/>
              </a:rPr>
              <a:t>       Tablisaly  tariflar  ulanmak üçin  has amatly hasaplanylýar. Olar aralygy hasaplamak üçin köp  wagt almaýar.  Emma  tablisaly tariflar    köp ýükleri  dürli stansiýalar  ugratmaklygy düzmek kyn bolýar. Häzirki döwürde    hereket edýän tarif  tablisaly we  shemaly görnüşleri ulanylýar.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13560199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842</Words>
  <Application>Microsoft Office PowerPoint</Application>
  <PresentationFormat>Экран (4:3)</PresentationFormat>
  <Paragraphs>39</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yusup</dc:creator>
  <cp:lastModifiedBy>yusup</cp:lastModifiedBy>
  <cp:revision>2</cp:revision>
  <dcterms:created xsi:type="dcterms:W3CDTF">2021-10-12T10:03:24Z</dcterms:created>
  <dcterms:modified xsi:type="dcterms:W3CDTF">2021-10-12T10:13:54Z</dcterms:modified>
</cp:coreProperties>
</file>