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0"/>
  </p:notesMasterIdLst>
  <p:sldIdLst>
    <p:sldId id="282" r:id="rId2"/>
    <p:sldId id="302" r:id="rId3"/>
    <p:sldId id="303" r:id="rId4"/>
    <p:sldId id="304" r:id="rId5"/>
    <p:sldId id="305" r:id="rId6"/>
    <p:sldId id="306" r:id="rId7"/>
    <p:sldId id="307" r:id="rId8"/>
    <p:sldId id="308" r:id="rId9"/>
  </p:sldIdLst>
  <p:sldSz cx="9144000" cy="6858000" type="screen4x3"/>
  <p:notesSz cx="6815138" cy="99520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C8564F6E-3314-472E-97CE-55551D867CF0}">
          <p14:sldIdLst>
            <p14:sldId id="282"/>
            <p14:sldId id="302"/>
            <p14:sldId id="303"/>
            <p14:sldId id="304"/>
            <p14:sldId id="305"/>
            <p14:sldId id="306"/>
            <p14:sldId id="307"/>
            <p14:sldId id="308"/>
          </p14:sldIdLst>
        </p14:section>
        <p14:section name="Раздел без заголовка" id="{459082D4-26FB-45CB-A4F5-64128ED420B7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D27102A9-8310-4765-A935-A1911B00CA55}" styleName="Светлый стиль 1 - акцент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9DCAF9ED-07DC-4A11-8D7F-57B35C25682E}" styleName="Средний стиль 1 -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C083E6E3-FA7D-4D7B-A595-EF9225AFEA82}" styleName="Светлый стиль 1 - акцент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410" autoAdjust="0"/>
    <p:restoredTop sz="94675" autoAdjust="0"/>
  </p:normalViewPr>
  <p:slideViewPr>
    <p:cSldViewPr>
      <p:cViewPr varScale="1">
        <p:scale>
          <a:sx n="75" d="100"/>
          <a:sy n="75" d="100"/>
        </p:scale>
        <p:origin x="180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275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60800" y="0"/>
            <a:ext cx="295275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2FA5B75-9437-437C-A237-33793F159243}" type="datetimeFigureOut">
              <a:rPr lang="ru-RU" smtClean="0"/>
              <a:t>02.09.2021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68400" y="1244600"/>
            <a:ext cx="4478338" cy="33575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1038" y="4789488"/>
            <a:ext cx="5453062" cy="39179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53563"/>
            <a:ext cx="295275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60800" y="9453563"/>
            <a:ext cx="295275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317268C-5B7E-4CFE-B6FD-3ECC257F302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547385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5" name="Подзаголовок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1" name="Дата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/>
              <a:pPr/>
              <a:t>02.09.2021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02.09.2021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/>
          <a:p>
            <a:fld id="{B4C71EC6-210F-42DE-9C53-41977AD35B3D}" type="datetimeFigureOut">
              <a:rPr lang="ru-RU" smtClean="0"/>
              <a:pPr/>
              <a:t>02.09.2021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02.09.2021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/>
              <a:pPr/>
              <a:t>02.09.2021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02.09.2021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02.09.2021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02.09.2021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/>
              <a:pPr/>
              <a:t>02.09.2021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02.09.2021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02.09.2021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Рисунок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1" name="Текст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7" name="Дата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/>
              <a:pPr/>
              <a:t>02.09.2021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539552" y="548680"/>
            <a:ext cx="6912768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tk-TM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TEMA 17 </a:t>
            </a:r>
            <a:r>
              <a:rPr lang="sq-AL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IŞÇILERIŇ ZÄHMET HAKYNY HASAPLAMAGYŇ ESASLARY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tk-TM" sz="2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cs-CZ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cs-C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Zähmet hakyny hasaplamakda ilkinji resminamalar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Toparyň</a:t>
            </a:r>
            <a:r>
              <a:rPr lang="cs-CZ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işçileriniň  arasynda  zähmet  hakyny  paýlamagyň     hasaby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cs-CZ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Ortaça zähmet hakynyñ hasaplanylyşy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cs-CZ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Zähmete gatnaşmagyň koeffisiýenti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8571657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" name="Прямоугольник 1"/>
          <p:cNvSpPr/>
          <p:nvPr/>
        </p:nvSpPr>
        <p:spPr>
          <a:xfrm>
            <a:off x="179512" y="188640"/>
            <a:ext cx="7920880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q-AL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r>
              <a:rPr lang="sq-AL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Zähmet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hakyny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hasaplamakda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ilkinji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resminamalar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Esasy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q-AL" dirty="0">
                <a:latin typeface="Times New Roman" panose="02020603050405020304" pitchFamily="18" charset="0"/>
                <a:cs typeface="Times New Roman" panose="02020603050405020304" pitchFamily="18" charset="0"/>
              </a:rPr>
              <a:t>ilkinji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dokument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bolup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tarapdan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önümçilik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ýumuşlary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çäklendiriji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beýleki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tarapdan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bolsa</a:t>
            </a:r>
            <a:r>
              <a:rPr lang="sq-AL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şol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ýa-da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beýleki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işiň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ýerine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ýetirilşiniň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q-AL" dirty="0">
                <a:latin typeface="Times New Roman" panose="02020603050405020304" pitchFamily="18" charset="0"/>
                <a:cs typeface="Times New Roman" panose="02020603050405020304" pitchFamily="18" charset="0"/>
              </a:rPr>
              <a:t>ilkinji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hasabynyň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resminamasy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bolup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ýumuş-meýilnama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durýar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Onda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q-AL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aşakdakylar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görkezilýar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</a:p>
          <a:p>
            <a:pPr lvl="0"/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berilen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işleriň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düzümi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önümçiligiň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hakyky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guramaçylygynda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olaryň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q-AL" dirty="0">
                <a:latin typeface="Times New Roman" panose="02020603050405020304" pitchFamily="18" charset="0"/>
                <a:cs typeface="Times New Roman" panose="02020603050405020304" pitchFamily="18" charset="0"/>
              </a:rPr>
              <a:t>ý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erine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ýetirilişiniň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şertleri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lvl="0"/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başlamagyň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gutarmagyň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möhleti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lvl="0"/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işiň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ölçeg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birligine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kadaly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wagt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q-AL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bahalandyrma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lvl="0"/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berilen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işiň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doly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göwr</a:t>
            </a:r>
            <a:r>
              <a:rPr lang="sq-AL" dirty="0">
                <a:latin typeface="Times New Roman" panose="02020603050405020304" pitchFamily="18" charset="0"/>
                <a:cs typeface="Times New Roman" panose="02020603050405020304" pitchFamily="18" charset="0"/>
              </a:rPr>
              <a:t>ü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Ýumuş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meýilnama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q-AL" dirty="0">
                <a:latin typeface="Times New Roman" panose="02020603050405020304" pitchFamily="18" charset="0"/>
                <a:cs typeface="Times New Roman" panose="02020603050405020304" pitchFamily="18" charset="0"/>
              </a:rPr>
              <a:t>ussa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öndüriji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kadalaşdyryjy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brigadir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gol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çekenden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administrasiýanyň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işgäriň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arasyndaky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şertnama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hökmünde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seredilyär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işiň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önümçiliginiň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hakyky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şerti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bozulandan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başga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ýagdaýda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iki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tarapy</a:t>
            </a:r>
            <a:r>
              <a:rPr lang="sq-AL" dirty="0">
                <a:latin typeface="Times New Roman" panose="02020603050405020304" pitchFamily="18" charset="0"/>
                <a:cs typeface="Times New Roman" panose="02020603050405020304" pitchFamily="18" charset="0"/>
              </a:rPr>
              <a:t>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ylalaşygy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bolmazdan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üýtgedip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bilinmez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Ähli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girizilen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düzedişler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ýumuşda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aýdylmalydyr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düzedişleri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girizenleriň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goly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çekilmelidir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Ýumuşa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girizilen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ähli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düzedişler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barada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q-AL" dirty="0">
                <a:latin typeface="Times New Roman" panose="02020603050405020304" pitchFamily="18" charset="0"/>
                <a:cs typeface="Times New Roman" panose="02020603050405020304" pitchFamily="18" charset="0"/>
              </a:rPr>
              <a:t>ussa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brigadire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mälim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edilmelidir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Işçilere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bermezden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öňünç</a:t>
            </a:r>
            <a:r>
              <a:rPr lang="sq-AL" dirty="0">
                <a:latin typeface="Times New Roman" panose="02020603050405020304" pitchFamily="18" charset="0"/>
                <a:cs typeface="Times New Roman" panose="02020603050405020304" pitchFamily="18" charset="0"/>
              </a:rPr>
              <a:t>ä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ýazylan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ýumuşa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q-AL" dirty="0">
                <a:latin typeface="Times New Roman" panose="02020603050405020304" pitchFamily="18" charset="0"/>
                <a:cs typeface="Times New Roman" panose="02020603050405020304" pitchFamily="18" charset="0"/>
              </a:rPr>
              <a:t>ussa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ýa-da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öndüriji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ýumuş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beriş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</a:t>
            </a:r>
            <a:r>
              <a:rPr lang="sq-AL" dirty="0">
                <a:latin typeface="Times New Roman" panose="02020603050405020304" pitchFamily="18" charset="0"/>
                <a:cs typeface="Times New Roman" panose="02020603050405020304" pitchFamily="18" charset="0"/>
              </a:rPr>
              <a:t>ýe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strinde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olary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obýekt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boýunça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aýratynlykda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tertipli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nomerl</a:t>
            </a:r>
            <a:r>
              <a:rPr lang="sq-AL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p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ýazga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alýarlar.Ýumuşlar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brigadirlere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diňe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</a:t>
            </a:r>
            <a:r>
              <a:rPr lang="sq-AL" dirty="0">
                <a:latin typeface="Times New Roman" panose="02020603050405020304" pitchFamily="18" charset="0"/>
                <a:cs typeface="Times New Roman" panose="02020603050405020304" pitchFamily="18" charset="0"/>
              </a:rPr>
              <a:t>ýe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stirde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gol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çekdirilip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berilýär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Tabşyrylan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işiň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ýerine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ýetirilmegine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çenli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2-3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gün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araly</a:t>
            </a:r>
            <a:r>
              <a:rPr lang="sq-AL" dirty="0">
                <a:latin typeface="Times New Roman" panose="02020603050405020304" pitchFamily="18" charset="0"/>
                <a:cs typeface="Times New Roman" panose="02020603050405020304" pitchFamily="18" charset="0"/>
              </a:rPr>
              <a:t>gynda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brigada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berilýän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ýumuş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işçi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brigadasyny</a:t>
            </a:r>
            <a:r>
              <a:rPr lang="sq-AL" dirty="0">
                <a:latin typeface="Times New Roman" panose="02020603050405020304" pitchFamily="18" charset="0"/>
                <a:cs typeface="Times New Roman" panose="02020603050405020304" pitchFamily="18" charset="0"/>
              </a:rPr>
              <a:t>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mümkin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bolan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uzak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möhletine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doly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ýüklenmegine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seredýär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856281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" name="Прямоугольник 1"/>
          <p:cNvSpPr/>
          <p:nvPr/>
        </p:nvSpPr>
        <p:spPr>
          <a:xfrm>
            <a:off x="179512" y="188640"/>
            <a:ext cx="7776864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Operatiw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ýumuşda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aýlyk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tolegi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q-AL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zähmeti</a:t>
            </a:r>
            <a:r>
              <a:rPr lang="sq-AL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ň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aýlyk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toleginiň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kalkulýasiýa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boýunça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hasaplanan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umumy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bahasynda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görkezilýar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Işiň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göwrümini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operatiw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ýumuş-meýilnamanyň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ýerine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ýetiriliş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möhletini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sq-AL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ussa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işi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öndürmegi</a:t>
            </a:r>
            <a:r>
              <a:rPr lang="sq-AL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ň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çyzgydyndan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normalaryň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ýerine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ýetiriliş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derejesinden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salgylanyp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kesgitleýär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Ýumuş-meýilnama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tarapyndan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seredilen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ýerine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ýetirilip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gutarlandan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soň</a:t>
            </a:r>
            <a:r>
              <a:rPr lang="sq-AL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ussa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brigadiriň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gatnaşmagynda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ýerine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ýetirilen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işi</a:t>
            </a:r>
            <a:r>
              <a:rPr lang="sq-AL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ň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sany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hili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boýunça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kabul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edişligi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geçirýär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Işleriň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hilini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taslamanyň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talabynyň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normatiw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resminamalaryň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hereket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edýän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düzgünnamalaryň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esasynda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bahalandyrýarlar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Kabul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edilişiň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netijeleriniň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esasynda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ýumuş-meilnamanyň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ikinji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bölegi</a:t>
            </a:r>
            <a:r>
              <a:rPr lang="sq-AL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Ýerine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ýetiriliş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”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doldurylýar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sq-AL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Ý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erine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q-AL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ý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etirilen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ýumuşlar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barlanandan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soň</a:t>
            </a:r>
            <a:r>
              <a:rPr lang="sq-AL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hasabat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bölümi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ýerine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ýetirilen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işleriň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göwrümi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degişlilikde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aýlyk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töleginiň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jemini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hasaplaýar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işl</a:t>
            </a:r>
            <a:r>
              <a:rPr lang="sq-AL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ä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çykaryş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normanyň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ýerine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ýetiriliş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derejesi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kesgitlenýär.Sylaga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hukukly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operatiw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ýumuşda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sylag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</a:t>
            </a:r>
            <a:r>
              <a:rPr lang="sq-AL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ö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leginiň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bahasyny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hasaplaýarlar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151562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" name="Прямоугольник 1"/>
          <p:cNvSpPr/>
          <p:nvPr/>
        </p:nvSpPr>
        <p:spPr>
          <a:xfrm>
            <a:off x="179512" y="188640"/>
            <a:ext cx="7992888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sq-AL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r>
              <a:rPr lang="sq-AL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sq-AL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Topary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ň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işçileriniň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arasynda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zähmet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hakyny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</a:t>
            </a:r>
            <a:r>
              <a:rPr lang="sq-AL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ý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lamagyň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hasaby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sq-AL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Topary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ň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zähmet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hakyna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ýerine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ýetirilen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işler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boýunça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hasaplana</a:t>
            </a:r>
            <a:r>
              <a:rPr lang="sq-AL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zähmet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hakynyň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jemi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şol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sanda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sylaglar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hem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girýär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.</a:t>
            </a:r>
          </a:p>
          <a:p>
            <a:r>
              <a:rPr lang="sq-AL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Topary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ň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agzalarynyň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arasynda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</a:t>
            </a:r>
            <a:r>
              <a:rPr lang="sq-AL" dirty="0">
                <a:latin typeface="Times New Roman" panose="02020603050405020304" pitchFamily="18" charset="0"/>
                <a:cs typeface="Times New Roman" panose="02020603050405020304" pitchFamily="18" charset="0"/>
              </a:rPr>
              <a:t>ý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lamaly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zähmet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hakynyň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jemine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zähmet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rugsatlara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hem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ýarawsyzlyk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günlerine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tölene</a:t>
            </a:r>
            <a:r>
              <a:rPr lang="sq-AL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pul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tölegleri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hasaba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alynmaýar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sq-AL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Topary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ň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agzalarynyň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arasynda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jemi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zähmet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haky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olaryň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işlän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wagtyna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olaryň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derejesine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görä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bellenen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sagatlaýyn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tarif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goýumlaryna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görä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paýlanylýar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Zähmet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hakynyň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paýlanylyşy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q-AL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aşakdaky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düzgün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boýunça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geçirilýär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Işçileriň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ýerine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ýetirilen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işlerine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zähmet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haky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şu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formula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boýunça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hasaplanýar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Zh</a:t>
            </a:r>
            <a:r>
              <a:rPr lang="ru-RU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G * R </a:t>
            </a:r>
          </a:p>
          <a:p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ýerde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R-</a:t>
            </a:r>
            <a:r>
              <a:rPr lang="sq-AL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bahalandyrma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işiň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birliginiň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bahasy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G-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işiň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göwrumi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sq-AL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Işçileriň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işlän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wagtyna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görä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olaryň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almaly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zähmet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haky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tutuş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brigadanyň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zähmet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haky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hasaplanýar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sq-AL" dirty="0">
                <a:latin typeface="Times New Roman" panose="02020603050405020304" pitchFamily="18" charset="0"/>
                <a:cs typeface="Times New Roman" panose="02020603050405020304" pitchFamily="18" charset="0"/>
              </a:rPr>
              <a:t>ol aşakdaky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formulalar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boýunça</a:t>
            </a:r>
            <a:r>
              <a:rPr lang="sq-A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hasaplanýar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sq-AL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Zh</a:t>
            </a:r>
            <a:r>
              <a:rPr lang="ru-RU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</a:t>
            </a:r>
            <a:r>
              <a:rPr lang="ru-RU" baseline="30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işç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T</a:t>
            </a:r>
            <a:r>
              <a:rPr lang="sq-A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*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G		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Zh</a:t>
            </a:r>
            <a:r>
              <a:rPr lang="ru-RU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</a:t>
            </a:r>
            <a:r>
              <a:rPr lang="ru-RU" baseline="30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br</a:t>
            </a:r>
            <a:r>
              <a:rPr lang="ru-RU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∑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ru-RU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sq-A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*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lang="ru-RU" baseline="-25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sq-AL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 ýerde,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ru-RU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işçiniň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işlän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wägty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lang="ru-RU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tarif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goýumy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sq-AL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Topary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ň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işçileriniň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ýerine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ýetiren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işlerine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tölenen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zähmet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hakynyň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olaryň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işlän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wagtyna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edilen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tölegler</a:t>
            </a:r>
            <a:r>
              <a:rPr lang="sq-AL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artykmaçlygy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hasaplanýar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ru-RU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art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Zh</a:t>
            </a:r>
            <a:r>
              <a:rPr lang="ru-RU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Zh</a:t>
            </a:r>
            <a:r>
              <a:rPr lang="ru-RU" baseline="-25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505936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" name="Прямоугольник 1"/>
          <p:cNvSpPr/>
          <p:nvPr/>
        </p:nvSpPr>
        <p:spPr>
          <a:xfrm>
            <a:off x="179512" y="-99392"/>
            <a:ext cx="8064896" cy="70173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sq-AL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r>
              <a:rPr lang="sq-AL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.3. Ortaça zähmet hakynyñ hasaplanyly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şy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sq-AL" dirty="0">
                <a:latin typeface="Times New Roman" panose="02020603050405020304" pitchFamily="18" charset="0"/>
                <a:cs typeface="Times New Roman" panose="02020603050405020304" pitchFamily="18" charset="0"/>
              </a:rPr>
              <a:t>Gurluşykda we beýleki pudaklarda işleýän işgärleriň maddy hal-ýagdaýyny öwrenmek üçin hem-de önümçiligiň harajatlaryny seljermek üçin ortaça zähmet hakynyň wajyp orny bar. Ortaça zähmet haky işgärleriň zähmet hakynyň derejesini häsiýetlendirýär. Önümçilikde takyk işçileriň zähmet haky öwrenilýär.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sq-AL" dirty="0">
                <a:latin typeface="Times New Roman" panose="02020603050405020304" pitchFamily="18" charset="0"/>
                <a:cs typeface="Times New Roman" panose="02020603050405020304" pitchFamily="18" charset="0"/>
              </a:rPr>
              <a:t>Ortaça zähmet hakynyň şeýle görnüşleri bar: </a:t>
            </a:r>
            <a:r>
              <a:rPr lang="sq-AL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ortaça sagatlaýyn, gündelik we aýlaýyn.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sq-AL" dirty="0">
                <a:latin typeface="Times New Roman" panose="02020603050405020304" pitchFamily="18" charset="0"/>
                <a:cs typeface="Times New Roman" panose="02020603050405020304" pitchFamily="18" charset="0"/>
              </a:rPr>
              <a:t>Işçileriň ortaça zähmet hakyny olaryň derejesi, önümçiligiň meýdançalary (bölümçeleri) boýunça öwrenýärler. Işgärleriň ortaça zähmet haky olaryň hünärleri, razrýady,iş stažlary we önümçiligiň gurnalyşy, zähmetiň esasy önümçilik serişdeler bilen üpjünçili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sq-A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derejesi bilen häsiýetlendirilýär.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sq-AL" dirty="0">
                <a:latin typeface="Times New Roman" panose="02020603050405020304" pitchFamily="18" charset="0"/>
                <a:cs typeface="Times New Roman" panose="02020603050405020304" pitchFamily="18" charset="0"/>
              </a:rPr>
              <a:t>Önümçilikde işgärler üçin ortaça zähmet hakynyň ulanylmagynyň birnäçe ýagdaýlary ýüze çykýar. Şeýle ýagdaýlar Türkmenistanyň zähmet kodeksinde görkezilen. </a:t>
            </a:r>
            <a:r>
              <a:rPr lang="sq-AL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Mysal üçin,</a:t>
            </a:r>
            <a:r>
              <a:rPr lang="sq-A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ortaça zähmet haky işgärleriň nobatdaky zähmet rugsadynda bolan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sq-A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işleriň durmazlygy üçin we betbagtçylyk ýagdaýlarynda işgärleri döwlet we jemgyýet borçlaryny ýerine ýetirmäge işgärleri olaryň iş razrýadyndan pes işlere çekilen ýagdaýlarynda we hereket edýän kanunda bellenilen beýleki ýagdaýlarda</a:t>
            </a:r>
            <a:r>
              <a:rPr lang="sq-A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tk-TM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sq-AL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Kanundaky şeýle norma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lar</a:t>
            </a:r>
            <a:r>
              <a:rPr lang="sq-A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durmuş taýdan goraglylyga gönükdirilendir we kanun boýunça bellenen ýagdaýlarda işgärleri maddy taýdan goraýar. Şeýle ýagdaýlarda işgärleriň zähmet hakynyň hasaby dürli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dürli</a:t>
            </a:r>
            <a:r>
              <a:rPr lang="sq-A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geçirilýär. </a:t>
            </a:r>
            <a:r>
              <a:rPr lang="sq-AL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Mysal üçin</a:t>
            </a:r>
            <a:r>
              <a:rPr lang="sq-AL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işçi nobatdaky zähmet rugsadyna giden ýagdaýynda onuň ortaça zähmet haky nobatdaky zähmet rugsadyndan öňki 12 aý boýunça hasaplanylýar.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sq-AL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sq-AL" dirty="0">
                <a:latin typeface="Times New Roman" panose="02020603050405020304" pitchFamily="18" charset="0"/>
                <a:cs typeface="Times New Roman" panose="02020603050405020304" pitchFamily="18" charset="0"/>
              </a:rPr>
              <a:t>Eger önümçilik zerurlyklary zerarly işgärleri olaryň iş razrýadyndan pes işlere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çekilse</a:t>
            </a:r>
            <a:r>
              <a:rPr lang="sq-AL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onda onuň ortaça zähmet haky öňündäki 3 aý boýunça hasaplan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yl</a:t>
            </a:r>
            <a:r>
              <a:rPr lang="sq-AL" dirty="0">
                <a:latin typeface="Times New Roman" panose="02020603050405020304" pitchFamily="18" charset="0"/>
                <a:cs typeface="Times New Roman" panose="02020603050405020304" pitchFamily="18" charset="0"/>
              </a:rPr>
              <a:t>ýar.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04557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" name="Прямоугольник 1"/>
          <p:cNvSpPr/>
          <p:nvPr/>
        </p:nvSpPr>
        <p:spPr>
          <a:xfrm>
            <a:off x="179512" y="-99392"/>
            <a:ext cx="8064896" cy="72943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sq-AL" dirty="0">
                <a:latin typeface="Times New Roman" panose="02020603050405020304" pitchFamily="18" charset="0"/>
                <a:cs typeface="Times New Roman" panose="02020603050405020304" pitchFamily="18" charset="0"/>
              </a:rPr>
              <a:t>rtaça zähmet hakynyñ möçberini kesgitlemegiñ ähli halatlary üçin ony hasaplamagyñ ýeke-täk tertibi bellenilýär.Ortaça zähmet hakyny hasaplamak üçin döwlet durmuş ätiýaçlandyrmasyna gatanç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sq-AL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 alyn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ý</a:t>
            </a:r>
            <a:r>
              <a:rPr lang="sq-AL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 zähmet hakynyñ ähli gö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rn</a:t>
            </a:r>
            <a:r>
              <a:rPr lang="sq-AL" dirty="0">
                <a:latin typeface="Times New Roman" panose="02020603050405020304" pitchFamily="18" charset="0"/>
                <a:cs typeface="Times New Roman" panose="02020603050405020304" pitchFamily="18" charset="0"/>
              </a:rPr>
              <a:t>üşleri hasaba alynýar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Oňa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aşakdakylar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girmeýärler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sq-AL" dirty="0">
                <a:latin typeface="Times New Roman" panose="02020603050405020304" pitchFamily="18" charset="0"/>
                <a:cs typeface="Times New Roman" panose="02020603050405020304" pitchFamily="18" charset="0"/>
              </a:rPr>
              <a:t>esasy iş bilen utgaşdyrmak boýunça iş üçin gazanç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lvl="0"/>
            <a:r>
              <a:rPr lang="sq-AL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birwagt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sq-AL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ý</a:t>
            </a:r>
            <a:r>
              <a:rPr lang="sq-AL" dirty="0">
                <a:latin typeface="Times New Roman" panose="02020603050405020304" pitchFamily="18" charset="0"/>
                <a:cs typeface="Times New Roman" panose="02020603050405020304" pitchFamily="18" charset="0"/>
              </a:rPr>
              <a:t>yn hasiýetli tölegler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lvl="0"/>
            <a:r>
              <a:rPr lang="sq-AL" dirty="0">
                <a:latin typeface="Times New Roman" panose="02020603050405020304" pitchFamily="18" charset="0"/>
                <a:cs typeface="Times New Roman" panose="02020603050405020304" pitchFamily="18" charset="0"/>
              </a:rPr>
              <a:t>zähmete hak tölemegiñ hereket ed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ý</a:t>
            </a:r>
            <a:r>
              <a:rPr lang="sq-AL" dirty="0">
                <a:latin typeface="Times New Roman" panose="02020603050405020304" pitchFamily="18" charset="0"/>
                <a:cs typeface="Times New Roman" panose="02020603050405020304" pitchFamily="18" charset="0"/>
              </a:rPr>
              <a:t>än ulgamy bilen şertlendirilmedik tölegler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sq-AL" dirty="0">
                <a:latin typeface="Times New Roman" panose="02020603050405020304" pitchFamily="18" charset="0"/>
                <a:cs typeface="Times New Roman" panose="02020603050405020304" pitchFamily="18" charset="0"/>
              </a:rPr>
              <a:t>slendik iş düzgüninde işgäriñ ortaça zähmet hakyny hasaplamak oña hakyky hasap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sq-AL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anan zähmet hakyndan we töleg pursadynyñ öñ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ý</a:t>
            </a:r>
            <a:r>
              <a:rPr lang="sq-AL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anyndan ge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sq-AL" dirty="0">
                <a:latin typeface="Times New Roman" panose="02020603050405020304" pitchFamily="18" charset="0"/>
                <a:cs typeface="Times New Roman" panose="02020603050405020304" pitchFamily="18" charset="0"/>
              </a:rPr>
              <a:t>ýän on iki senenama 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ý</a:t>
            </a:r>
            <a:r>
              <a:rPr lang="sq-A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üçin işlenilen wagtyndan ugur alnyp geçirilyär. Eger işgär on iki 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ý</a:t>
            </a:r>
            <a:r>
              <a:rPr lang="sq-AL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dan az işlän bolsa, onda onu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ň</a:t>
            </a:r>
            <a:r>
              <a:rPr lang="sq-A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ortaça aýlyk zähmet hakyny hasaplamak töleg pursadynyñ öñ ýanyndan ge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sq-AL" dirty="0">
                <a:latin typeface="Times New Roman" panose="02020603050405020304" pitchFamily="18" charset="0"/>
                <a:cs typeface="Times New Roman" panose="02020603050405020304" pitchFamily="18" charset="0"/>
              </a:rPr>
              <a:t>yän hakyky işlän doly senenama a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ýl</a:t>
            </a:r>
            <a:r>
              <a:rPr lang="sq-AL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arynyñ sanyndan ugur alnyp geçirilyär.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sq-AL" dirty="0">
                <a:latin typeface="Times New Roman" panose="02020603050405020304" pitchFamily="18" charset="0"/>
                <a:cs typeface="Times New Roman" panose="02020603050405020304" pitchFamily="18" charset="0"/>
              </a:rPr>
              <a:t>Ortaça gündelik z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ä</a:t>
            </a:r>
            <a:r>
              <a:rPr lang="sq-AL" dirty="0">
                <a:latin typeface="Times New Roman" panose="02020603050405020304" pitchFamily="18" charset="0"/>
                <a:cs typeface="Times New Roman" panose="02020603050405020304" pitchFamily="18" charset="0"/>
              </a:rPr>
              <a:t>hmet haky ortaça a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ýl</a:t>
            </a:r>
            <a:r>
              <a:rPr lang="sq-AL" dirty="0">
                <a:latin typeface="Times New Roman" panose="02020603050405020304" pitchFamily="18" charset="0"/>
                <a:cs typeface="Times New Roman" panose="02020603050405020304" pitchFamily="18" charset="0"/>
              </a:rPr>
              <a:t>yk z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ä</a:t>
            </a:r>
            <a:r>
              <a:rPr lang="sq-AL" dirty="0">
                <a:latin typeface="Times New Roman" panose="02020603050405020304" pitchFamily="18" charset="0"/>
                <a:cs typeface="Times New Roman" panose="02020603050405020304" pitchFamily="18" charset="0"/>
              </a:rPr>
              <a:t>hmet hakyny 29,7-ä bölmek ýoly bilen hasaplan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ý</a:t>
            </a:r>
            <a:r>
              <a:rPr lang="sq-AL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sq-AL" dirty="0">
                <a:latin typeface="Times New Roman" panose="02020603050405020304" pitchFamily="18" charset="0"/>
                <a:cs typeface="Times New Roman" panose="02020603050405020304" pitchFamily="18" charset="0"/>
              </a:rPr>
              <a:t>Türkmenistanyñ kanunçylygynda ortaça z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ä</a:t>
            </a:r>
            <a:r>
              <a:rPr lang="sq-AL" dirty="0">
                <a:latin typeface="Times New Roman" panose="02020603050405020304" pitchFamily="18" charset="0"/>
                <a:cs typeface="Times New Roman" panose="02020603050405020304" pitchFamily="18" charset="0"/>
              </a:rPr>
              <a:t>hmet hakyny hasaplamak üçin, eger işgärleriñ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ý</a:t>
            </a:r>
            <a:r>
              <a:rPr lang="sq-AL" dirty="0">
                <a:latin typeface="Times New Roman" panose="02020603050405020304" pitchFamily="18" charset="0"/>
                <a:cs typeface="Times New Roman" panose="02020603050405020304" pitchFamily="18" charset="0"/>
              </a:rPr>
              <a:t>agda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ý</a:t>
            </a:r>
            <a:r>
              <a:rPr lang="sq-AL" dirty="0">
                <a:latin typeface="Times New Roman" panose="02020603050405020304" pitchFamily="18" charset="0"/>
                <a:cs typeface="Times New Roman" panose="02020603050405020304" pitchFamily="18" charset="0"/>
              </a:rPr>
              <a:t>yny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ý</a:t>
            </a:r>
            <a:r>
              <a:rPr lang="sq-AL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aramazlaşdyrma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ý</a:t>
            </a:r>
            <a:r>
              <a:rPr lang="sq-AL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 bolsa, beýleki döwürler hem göz öňünde tutulyp bilner.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sq-AL" dirty="0">
                <a:latin typeface="Times New Roman" panose="02020603050405020304" pitchFamily="18" charset="0"/>
                <a:cs typeface="Times New Roman" panose="02020603050405020304" pitchFamily="18" charset="0"/>
              </a:rPr>
              <a:t>rtaça zähmet hakyny hasaplamagyñ tertibini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ň a</a:t>
            </a:r>
            <a:r>
              <a:rPr lang="sq-AL" dirty="0">
                <a:latin typeface="Times New Roman" panose="02020603050405020304" pitchFamily="18" charset="0"/>
                <a:cs typeface="Times New Roman" panose="02020603050405020304" pitchFamily="18" charset="0"/>
              </a:rPr>
              <a:t>ýratynlyklary Türkmenistanyñ Ministrler Kabineti tarapyndan kesgitlenýär.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sq-AL" dirty="0">
                <a:latin typeface="Times New Roman" panose="02020603050405020304" pitchFamily="18" charset="0"/>
                <a:cs typeface="Times New Roman" panose="02020603050405020304" pitchFamily="18" charset="0"/>
              </a:rPr>
              <a:t>Türkmenistanyñ Prezidentiniñ namalaryna laýyklykda zähmet haky ýokarlandyrylanda zähmet rugsadyny tölemek, işden çykanda beri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lý</a:t>
            </a:r>
            <a:r>
              <a:rPr lang="sq-AL" dirty="0">
                <a:latin typeface="Times New Roman" panose="02020603050405020304" pitchFamily="18" charset="0"/>
                <a:cs typeface="Times New Roman" panose="02020603050405020304" pitchFamily="18" charset="0"/>
              </a:rPr>
              <a:t>än kömek pulunyñ, öwez pullarynyñ we öwezini dolmalaryñ möçberini hasaplamak üçin kabul edi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sq-AL" dirty="0">
                <a:latin typeface="Times New Roman" panose="02020603050405020304" pitchFamily="18" charset="0"/>
                <a:cs typeface="Times New Roman" panose="02020603050405020304" pitchFamily="18" charset="0"/>
              </a:rPr>
              <a:t>yän zähmet hakyny ýokarlandyrmagyñ belgisine görä indeksirlenýär.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sq-AL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74014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" name="Прямоугольник 1"/>
          <p:cNvSpPr/>
          <p:nvPr/>
        </p:nvSpPr>
        <p:spPr>
          <a:xfrm>
            <a:off x="0" y="-99392"/>
            <a:ext cx="8244408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sq-AL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17.4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Zähmete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gatnaşmagyň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koeffisiýenti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Brigadanyň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agzalarynyň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arasynda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aýlyk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tölegini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bölmekde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işi</a:t>
            </a:r>
            <a:r>
              <a:rPr lang="sq-AL" dirty="0">
                <a:latin typeface="Times New Roman" panose="02020603050405020304" pitchFamily="18" charset="0"/>
                <a:cs typeface="Times New Roman" panose="02020603050405020304" pitchFamily="18" charset="0"/>
              </a:rPr>
              <a:t>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artykmaçlyk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koe</a:t>
            </a:r>
            <a:r>
              <a:rPr lang="sq-AL" dirty="0"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fisiýentiniň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ulanylmagy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birmeňzeş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razrýadly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işçileriň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arasynda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olaryň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takyk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q-AL" dirty="0">
                <a:latin typeface="Times New Roman" panose="02020603050405020304" pitchFamily="18" charset="0"/>
                <a:cs typeface="Times New Roman" panose="02020603050405020304" pitchFamily="18" charset="0"/>
              </a:rPr>
              <a:t>ý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erine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ýetirilişine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garamazdan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zähmet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haklary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</a:t>
            </a:r>
            <a:r>
              <a:rPr lang="sq-AL" dirty="0">
                <a:latin typeface="Times New Roman" panose="02020603050405020304" pitchFamily="18" charset="0"/>
                <a:cs typeface="Times New Roman" panose="02020603050405020304" pitchFamily="18" charset="0"/>
              </a:rPr>
              <a:t>ý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lan</a:t>
            </a:r>
            <a:r>
              <a:rPr lang="sq-AL" dirty="0">
                <a:latin typeface="Times New Roman" panose="02020603050405020304" pitchFamily="18" charset="0"/>
                <a:cs typeface="Times New Roman" panose="02020603050405020304" pitchFamily="18" charset="0"/>
              </a:rPr>
              <a:t>yl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işçiniň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zähmet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hakynyň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möçberiniň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onuň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ýerine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ýetirýän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işiniň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göwrümine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hiline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has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berk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baglylykda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hasaplamak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önümçilikde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“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Zähmete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gatnaşyk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koe</a:t>
            </a:r>
            <a:r>
              <a:rPr lang="sq-AL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fisiýenti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” (ZGK)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ulanylýar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ZGK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işi</a:t>
            </a:r>
            <a:r>
              <a:rPr lang="sq-AL" dirty="0">
                <a:latin typeface="Times New Roman" panose="02020603050405020304" pitchFamily="18" charset="0"/>
                <a:cs typeface="Times New Roman" panose="02020603050405020304" pitchFamily="18" charset="0"/>
              </a:rPr>
              <a:t>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umumy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jemine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işçiniň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onuň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şahsy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zähmet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öndürijiligine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işiniň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hiline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çylşyrymly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işleriň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ýerine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ýetirilişine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işde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ýok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işçileri</a:t>
            </a:r>
            <a:r>
              <a:rPr lang="sq-AL" dirty="0">
                <a:latin typeface="Times New Roman" panose="02020603050405020304" pitchFamily="18" charset="0"/>
                <a:cs typeface="Times New Roman" panose="02020603050405020304" pitchFamily="18" charset="0"/>
              </a:rPr>
              <a:t>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işini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ýerine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ýetirmegine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zähmet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önümçilik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düzg</a:t>
            </a:r>
            <a:r>
              <a:rPr lang="sq-AL" dirty="0">
                <a:latin typeface="Times New Roman" panose="02020603050405020304" pitchFamily="18" charset="0"/>
                <a:cs typeface="Times New Roman" panose="02020603050405020304" pitchFamily="18" charset="0"/>
              </a:rPr>
              <a:t>ü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nini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ýerine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ýetirilişine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görä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edýän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goşandy</a:t>
            </a:r>
            <a:r>
              <a:rPr lang="sq-AL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y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görkezý</a:t>
            </a:r>
            <a:r>
              <a:rPr lang="sq-AL" dirty="0">
                <a:latin typeface="Times New Roman" panose="02020603050405020304" pitchFamily="18" charset="0"/>
                <a:cs typeface="Times New Roman" panose="02020603050405020304" pitchFamily="18" charset="0"/>
              </a:rPr>
              <a:t>ä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n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umumylaşdyrylan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bahadyr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ZGK-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kömegi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zähmet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hakynyň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gaznasyndan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sylaglar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</a:t>
            </a:r>
            <a:r>
              <a:rPr lang="sq-AL" dirty="0">
                <a:latin typeface="Times New Roman" panose="02020603050405020304" pitchFamily="18" charset="0"/>
                <a:cs typeface="Times New Roman" panose="02020603050405020304" pitchFamily="18" charset="0"/>
              </a:rPr>
              <a:t>ý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lanyl</a:t>
            </a:r>
            <a:r>
              <a:rPr lang="sq-AL" dirty="0">
                <a:latin typeface="Times New Roman" panose="02020603050405020304" pitchFamily="18" charset="0"/>
                <a:cs typeface="Times New Roman" panose="02020603050405020304" pitchFamily="18" charset="0"/>
              </a:rPr>
              <a:t>ý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işçiniň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zähmet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hakynyň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minimal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möçberi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onuň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işlän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wagtyna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</a:t>
            </a:r>
            <a:r>
              <a:rPr lang="sq-AL" dirty="0">
                <a:latin typeface="Times New Roman" panose="02020603050405020304" pitchFamily="18" charset="0"/>
                <a:cs typeface="Times New Roman" panose="02020603050405020304" pitchFamily="18" charset="0"/>
              </a:rPr>
              <a:t>ö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lenýän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tarif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boýunça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zähmet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hakyndan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pes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bolmaly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däl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ZGK-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hasaba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alynmagy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hasaplanan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brigadanyň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aýlyk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hakyna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wagtyndan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q-AL" dirty="0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gije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ýerine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ýetirilen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işler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goşmaça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</a:t>
            </a:r>
            <a:r>
              <a:rPr lang="sq-AL" dirty="0">
                <a:latin typeface="Times New Roman" panose="02020603050405020304" pitchFamily="18" charset="0"/>
                <a:cs typeface="Times New Roman" panose="02020603050405020304" pitchFamily="18" charset="0"/>
              </a:rPr>
              <a:t>ö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legler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dynç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baýramçylyk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</a:t>
            </a:r>
            <a:r>
              <a:rPr lang="sq-AL" dirty="0">
                <a:latin typeface="Times New Roman" panose="02020603050405020304" pitchFamily="18" charset="0"/>
                <a:cs typeface="Times New Roman" panose="02020603050405020304" pitchFamily="18" charset="0"/>
              </a:rPr>
              <a:t>ü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nlerinde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q-AL" dirty="0">
                <a:latin typeface="Times New Roman" panose="02020603050405020304" pitchFamily="18" charset="0"/>
                <a:cs typeface="Times New Roman" panose="02020603050405020304" pitchFamily="18" charset="0"/>
              </a:rPr>
              <a:t>ý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erine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ýetirilen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işler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goşmaça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</a:t>
            </a:r>
            <a:r>
              <a:rPr lang="sq-AL" dirty="0">
                <a:latin typeface="Times New Roman" panose="02020603050405020304" pitchFamily="18" charset="0"/>
                <a:cs typeface="Times New Roman" panose="02020603050405020304" pitchFamily="18" charset="0"/>
              </a:rPr>
              <a:t>ö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legler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işleriň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göçme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häsiýeti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brigada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q-AL" dirty="0">
                <a:latin typeface="Times New Roman" panose="02020603050405020304" pitchFamily="18" charset="0"/>
                <a:cs typeface="Times New Roman" panose="02020603050405020304" pitchFamily="18" charset="0"/>
              </a:rPr>
              <a:t>ý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olbaşçylyk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wagtlaýyn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ýarawsyzlyk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sebäbi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q-AL" dirty="0">
                <a:latin typeface="Times New Roman" panose="02020603050405020304" pitchFamily="18" charset="0"/>
                <a:cs typeface="Times New Roman" panose="02020603050405020304" pitchFamily="18" charset="0"/>
              </a:rPr>
              <a:t>ü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çin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goşmaça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</a:t>
            </a:r>
            <a:r>
              <a:rPr lang="sq-AL" dirty="0">
                <a:latin typeface="Times New Roman" panose="02020603050405020304" pitchFamily="18" charset="0"/>
                <a:cs typeface="Times New Roman" panose="02020603050405020304" pitchFamily="18" charset="0"/>
              </a:rPr>
              <a:t>ö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legler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girmeýär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Sylagyň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q-AL" dirty="0">
                <a:latin typeface="Times New Roman" panose="02020603050405020304" pitchFamily="18" charset="0"/>
                <a:cs typeface="Times New Roman" panose="02020603050405020304" pitchFamily="18" charset="0"/>
              </a:rPr>
              <a:t>ö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lçegini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potratlaýyn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goşmaça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</a:t>
            </a:r>
            <a:r>
              <a:rPr lang="sq-AL" dirty="0">
                <a:latin typeface="Times New Roman" panose="02020603050405020304" pitchFamily="18" charset="0"/>
                <a:cs typeface="Times New Roman" panose="02020603050405020304" pitchFamily="18" charset="0"/>
              </a:rPr>
              <a:t>ö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legleriň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q-AL" dirty="0">
                <a:latin typeface="Times New Roman" panose="02020603050405020304" pitchFamily="18" charset="0"/>
                <a:cs typeface="Times New Roman" panose="02020603050405020304" pitchFamily="18" charset="0"/>
              </a:rPr>
              <a:t>ö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lçegini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kesgitlemekde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ZGK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ulanmaklyk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diňe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brigadanyň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ähli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agzalarynyň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ylalaşygy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mümkindir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Brigadanyň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ylalaşygy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protokol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ýazgy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edilýar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onuň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esasynda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gurama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boýunça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buýruk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döredilýär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425532278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" name="Прямоугольник 1"/>
          <p:cNvSpPr/>
          <p:nvPr/>
        </p:nvSpPr>
        <p:spPr>
          <a:xfrm>
            <a:off x="0" y="-99392"/>
            <a:ext cx="8244408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Brigadanyň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agzasynyň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işiň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umumy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q-AL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etijelerine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zähmet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goşandynyň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bahasy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q-AL" dirty="0">
                <a:latin typeface="Times New Roman" panose="02020603050405020304" pitchFamily="18" charset="0"/>
                <a:cs typeface="Times New Roman" panose="02020603050405020304" pitchFamily="18" charset="0"/>
              </a:rPr>
              <a:t>onuň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baglanyşykly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ZGK</a:t>
            </a:r>
            <a:r>
              <a:rPr lang="sq-AL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kesgitlenmegi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brigadanyň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aýdaky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maslahaty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ya-da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brigadanyň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ýygnagy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geçirilýär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Toparlaýyn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zähmetiň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netijelerine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şahsy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goşandyň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obýektiw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bahalandyrylmasy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işçi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tarapyndan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q-AL" dirty="0">
                <a:latin typeface="Times New Roman" panose="02020603050405020304" pitchFamily="18" charset="0"/>
                <a:cs typeface="Times New Roman" panose="02020603050405020304" pitchFamily="18" charset="0"/>
              </a:rPr>
              <a:t>ý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erine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ýetirilen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işiň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sanynyň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hiliniň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hasabyny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gurnamak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maksada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laýykdyr.Şu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maksat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brigadanyň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žurnaly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alynyp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barylýar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onda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brigadanyň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agzasy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ZGK-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peseldiji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q-AL" dirty="0">
                <a:latin typeface="Times New Roman" panose="02020603050405020304" pitchFamily="18" charset="0"/>
                <a:cs typeface="Times New Roman" panose="02020603050405020304" pitchFamily="18" charset="0"/>
              </a:rPr>
              <a:t>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a-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ýokarlandyjy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q-AL" dirty="0">
                <a:latin typeface="Times New Roman" panose="02020603050405020304" pitchFamily="18" charset="0"/>
                <a:cs typeface="Times New Roman" panose="02020603050405020304" pitchFamily="18" charset="0"/>
              </a:rPr>
              <a:t>faktorlar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bellenilyär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Brigadanyň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agzasy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kesgitli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ZGK-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bellenmegi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boýunça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karar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brigadanyň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maslahatynda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kabul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edilýär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Maslahatyň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protokoly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tabeller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bilelikde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brigadanyň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agzalaryna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aýlyk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hakyny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hasaplamak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hasabat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bölümine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tabşyrylýar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Brigadirlere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ZGK-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brigadanyň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ähli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agzalary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ulanylýan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umumy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esas</a:t>
            </a:r>
            <a:r>
              <a:rPr lang="sq-AL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alynýar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Zähmet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gatnaşygynyň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koeffisiýentiniň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bazaly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bahasy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hökmünde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birligi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kabul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etmek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maslahat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berilýär.Toparlaýyn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sylagy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bölmekde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ZGK –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ähmiýeti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0-dan 1,5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çenli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aýlanyp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biler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Şertnamalaýyn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bölmekde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sylagy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bölmekde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0,5-den 1,5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çenli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Zähmet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gatnaşygynyň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koeffisiýenti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hasabat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döwründe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birnäçe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zähmet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üstünlikleri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ýokarlandyrylyp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biliner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ýone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1,5-d</a:t>
            </a:r>
            <a:r>
              <a:rPr lang="sq-AL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n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ýokary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bolmaly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däl.Hasabat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döwründe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birnäçe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</a:t>
            </a:r>
            <a:r>
              <a:rPr lang="sq-AL" dirty="0">
                <a:latin typeface="Times New Roman" panose="02020603050405020304" pitchFamily="18" charset="0"/>
                <a:cs typeface="Times New Roman" panose="02020603050405020304" pitchFamily="18" charset="0"/>
              </a:rPr>
              <a:t>oý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bermeler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bozulmalar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zähmet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gatnaşygynyň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koeffisiýenti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sylagy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bölmekde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0,5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çenli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peseldilip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bilner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Eger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işçä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zähmet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gatnaşygynyň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koeffisi</a:t>
            </a:r>
            <a:r>
              <a:rPr lang="sq-AL" dirty="0">
                <a:latin typeface="Times New Roman" panose="02020603050405020304" pitchFamily="18" charset="0"/>
                <a:cs typeface="Times New Roman" panose="02020603050405020304" pitchFamily="18" charset="0"/>
              </a:rPr>
              <a:t>ý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enti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ornaşdyrmakda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şol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wagta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ýokarlandyryjy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peseldiji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koeffisiýentler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ornaşdyrylýan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ýagdaýynda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işçi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jemleýji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koeffisiýent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kesgitlenýär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sq-AL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0757308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зящная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Изящная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Изящная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2234</TotalTime>
  <Words>149</Words>
  <Application>Microsoft Office PowerPoint</Application>
  <PresentationFormat>Экран (4:3)</PresentationFormat>
  <Paragraphs>74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4" baseType="lpstr">
      <vt:lpstr>Calibri</vt:lpstr>
      <vt:lpstr>Times New Roman</vt:lpstr>
      <vt:lpstr>Trebuchet MS</vt:lpstr>
      <vt:lpstr>Wingdings</vt:lpstr>
      <vt:lpstr>Wingdings 2</vt:lpstr>
      <vt:lpstr>Изящная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Lenovo</cp:lastModifiedBy>
  <cp:revision>315</cp:revision>
  <dcterms:created xsi:type="dcterms:W3CDTF">2012-03-10T06:54:57Z</dcterms:created>
  <dcterms:modified xsi:type="dcterms:W3CDTF">2021-09-02T08:13:40Z</dcterms:modified>
</cp:coreProperties>
</file>