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42"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D8483DD-4023-4DAC-B001-23E3EA1041F7}" type="datetimeFigureOut">
              <a:rPr lang="ru-RU" smtClean="0"/>
              <a:t>08.08.2020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25B1883-4A44-4A8A-BDAE-6B4DED1880BB}" type="slidenum">
              <a:rPr lang="ru-RU" smtClean="0"/>
              <a:t>‹#›</a:t>
            </a:fld>
            <a:endParaRPr lang="ru-RU"/>
          </a:p>
        </p:txBody>
      </p:sp>
    </p:spTree>
    <p:extLst>
      <p:ext uri="{BB962C8B-B14F-4D97-AF65-F5344CB8AC3E}">
        <p14:creationId xmlns:p14="http://schemas.microsoft.com/office/powerpoint/2010/main" val="3692906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D8483DD-4023-4DAC-B001-23E3EA1041F7}" type="datetimeFigureOut">
              <a:rPr lang="ru-RU" smtClean="0"/>
              <a:t>08.08.2020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25B1883-4A44-4A8A-BDAE-6B4DED1880BB}" type="slidenum">
              <a:rPr lang="ru-RU" smtClean="0"/>
              <a:t>‹#›</a:t>
            </a:fld>
            <a:endParaRPr lang="ru-RU"/>
          </a:p>
        </p:txBody>
      </p:sp>
    </p:spTree>
    <p:extLst>
      <p:ext uri="{BB962C8B-B14F-4D97-AF65-F5344CB8AC3E}">
        <p14:creationId xmlns:p14="http://schemas.microsoft.com/office/powerpoint/2010/main" val="2594628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D8483DD-4023-4DAC-B001-23E3EA1041F7}" type="datetimeFigureOut">
              <a:rPr lang="ru-RU" smtClean="0"/>
              <a:t>08.08.2020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25B1883-4A44-4A8A-BDAE-6B4DED1880BB}"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05142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6D8483DD-4023-4DAC-B001-23E3EA1041F7}" type="datetimeFigureOut">
              <a:rPr lang="ru-RU" smtClean="0"/>
              <a:t>08.08.2020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5B1883-4A44-4A8A-BDAE-6B4DED1880BB}" type="slidenum">
              <a:rPr lang="ru-RU" smtClean="0"/>
              <a:t>‹#›</a:t>
            </a:fld>
            <a:endParaRPr lang="ru-RU"/>
          </a:p>
        </p:txBody>
      </p:sp>
    </p:spTree>
    <p:extLst>
      <p:ext uri="{BB962C8B-B14F-4D97-AF65-F5344CB8AC3E}">
        <p14:creationId xmlns:p14="http://schemas.microsoft.com/office/powerpoint/2010/main" val="1141338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6D8483DD-4023-4DAC-B001-23E3EA1041F7}" type="datetimeFigureOut">
              <a:rPr lang="ru-RU" smtClean="0"/>
              <a:t>08.08.2020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5B1883-4A44-4A8A-BDAE-6B4DED1880BB}"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8508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6D8483DD-4023-4DAC-B001-23E3EA1041F7}" type="datetimeFigureOut">
              <a:rPr lang="ru-RU" smtClean="0"/>
              <a:t>08.08.2020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5B1883-4A44-4A8A-BDAE-6B4DED1880BB}" type="slidenum">
              <a:rPr lang="ru-RU" smtClean="0"/>
              <a:t>‹#›</a:t>
            </a:fld>
            <a:endParaRPr lang="ru-RU"/>
          </a:p>
        </p:txBody>
      </p:sp>
    </p:spTree>
    <p:extLst>
      <p:ext uri="{BB962C8B-B14F-4D97-AF65-F5344CB8AC3E}">
        <p14:creationId xmlns:p14="http://schemas.microsoft.com/office/powerpoint/2010/main" val="1365422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D8483DD-4023-4DAC-B001-23E3EA1041F7}" type="datetimeFigureOut">
              <a:rPr lang="ru-RU" smtClean="0"/>
              <a:t>08.08.2020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B1883-4A44-4A8A-BDAE-6B4DED1880BB}" type="slidenum">
              <a:rPr lang="ru-RU" smtClean="0"/>
              <a:t>‹#›</a:t>
            </a:fld>
            <a:endParaRPr lang="ru-RU"/>
          </a:p>
        </p:txBody>
      </p:sp>
    </p:spTree>
    <p:extLst>
      <p:ext uri="{BB962C8B-B14F-4D97-AF65-F5344CB8AC3E}">
        <p14:creationId xmlns:p14="http://schemas.microsoft.com/office/powerpoint/2010/main" val="26179604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D8483DD-4023-4DAC-B001-23E3EA1041F7}" type="datetimeFigureOut">
              <a:rPr lang="ru-RU" smtClean="0"/>
              <a:t>08.08.2020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B1883-4A44-4A8A-BDAE-6B4DED1880BB}" type="slidenum">
              <a:rPr lang="ru-RU" smtClean="0"/>
              <a:t>‹#›</a:t>
            </a:fld>
            <a:endParaRPr lang="ru-RU"/>
          </a:p>
        </p:txBody>
      </p:sp>
    </p:spTree>
    <p:extLst>
      <p:ext uri="{BB962C8B-B14F-4D97-AF65-F5344CB8AC3E}">
        <p14:creationId xmlns:p14="http://schemas.microsoft.com/office/powerpoint/2010/main" val="1681650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D8483DD-4023-4DAC-B001-23E3EA1041F7}" type="datetimeFigureOut">
              <a:rPr lang="ru-RU" smtClean="0"/>
              <a:t>08.08.2020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B1883-4A44-4A8A-BDAE-6B4DED1880BB}" type="slidenum">
              <a:rPr lang="ru-RU" smtClean="0"/>
              <a:t>‹#›</a:t>
            </a:fld>
            <a:endParaRPr lang="ru-RU"/>
          </a:p>
        </p:txBody>
      </p:sp>
    </p:spTree>
    <p:extLst>
      <p:ext uri="{BB962C8B-B14F-4D97-AF65-F5344CB8AC3E}">
        <p14:creationId xmlns:p14="http://schemas.microsoft.com/office/powerpoint/2010/main" val="3876731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D8483DD-4023-4DAC-B001-23E3EA1041F7}" type="datetimeFigureOut">
              <a:rPr lang="ru-RU" smtClean="0"/>
              <a:t>08.08.2020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25B1883-4A44-4A8A-BDAE-6B4DED1880BB}" type="slidenum">
              <a:rPr lang="ru-RU" smtClean="0"/>
              <a:t>‹#›</a:t>
            </a:fld>
            <a:endParaRPr lang="ru-RU"/>
          </a:p>
        </p:txBody>
      </p:sp>
    </p:spTree>
    <p:extLst>
      <p:ext uri="{BB962C8B-B14F-4D97-AF65-F5344CB8AC3E}">
        <p14:creationId xmlns:p14="http://schemas.microsoft.com/office/powerpoint/2010/main" val="3096830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D8483DD-4023-4DAC-B001-23E3EA1041F7}" type="datetimeFigureOut">
              <a:rPr lang="ru-RU" smtClean="0"/>
              <a:t>08.08.2020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25B1883-4A44-4A8A-BDAE-6B4DED1880BB}" type="slidenum">
              <a:rPr lang="ru-RU" smtClean="0"/>
              <a:t>‹#›</a:t>
            </a:fld>
            <a:endParaRPr lang="ru-RU"/>
          </a:p>
        </p:txBody>
      </p:sp>
    </p:spTree>
    <p:extLst>
      <p:ext uri="{BB962C8B-B14F-4D97-AF65-F5344CB8AC3E}">
        <p14:creationId xmlns:p14="http://schemas.microsoft.com/office/powerpoint/2010/main" val="2170417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D8483DD-4023-4DAC-B001-23E3EA1041F7}" type="datetimeFigureOut">
              <a:rPr lang="ru-RU" smtClean="0"/>
              <a:t>08.08.2020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25B1883-4A44-4A8A-BDAE-6B4DED1880BB}" type="slidenum">
              <a:rPr lang="ru-RU" smtClean="0"/>
              <a:t>‹#›</a:t>
            </a:fld>
            <a:endParaRPr lang="ru-RU"/>
          </a:p>
        </p:txBody>
      </p:sp>
    </p:spTree>
    <p:extLst>
      <p:ext uri="{BB962C8B-B14F-4D97-AF65-F5344CB8AC3E}">
        <p14:creationId xmlns:p14="http://schemas.microsoft.com/office/powerpoint/2010/main" val="1707119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D8483DD-4023-4DAC-B001-23E3EA1041F7}" type="datetimeFigureOut">
              <a:rPr lang="ru-RU" smtClean="0"/>
              <a:t>08.08.2020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25B1883-4A44-4A8A-BDAE-6B4DED1880BB}" type="slidenum">
              <a:rPr lang="ru-RU" smtClean="0"/>
              <a:t>‹#›</a:t>
            </a:fld>
            <a:endParaRPr lang="ru-RU"/>
          </a:p>
        </p:txBody>
      </p:sp>
    </p:spTree>
    <p:extLst>
      <p:ext uri="{BB962C8B-B14F-4D97-AF65-F5344CB8AC3E}">
        <p14:creationId xmlns:p14="http://schemas.microsoft.com/office/powerpoint/2010/main" val="417791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8483DD-4023-4DAC-B001-23E3EA1041F7}" type="datetimeFigureOut">
              <a:rPr lang="ru-RU" smtClean="0"/>
              <a:t>08.08.2020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25B1883-4A44-4A8A-BDAE-6B4DED1880BB}" type="slidenum">
              <a:rPr lang="ru-RU" smtClean="0"/>
              <a:t>‹#›</a:t>
            </a:fld>
            <a:endParaRPr lang="ru-RU"/>
          </a:p>
        </p:txBody>
      </p:sp>
    </p:spTree>
    <p:extLst>
      <p:ext uri="{BB962C8B-B14F-4D97-AF65-F5344CB8AC3E}">
        <p14:creationId xmlns:p14="http://schemas.microsoft.com/office/powerpoint/2010/main" val="619350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D8483DD-4023-4DAC-B001-23E3EA1041F7}" type="datetimeFigureOut">
              <a:rPr lang="ru-RU" smtClean="0"/>
              <a:t>08.08.2020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25B1883-4A44-4A8A-BDAE-6B4DED1880BB}" type="slidenum">
              <a:rPr lang="ru-RU" smtClean="0"/>
              <a:t>‹#›</a:t>
            </a:fld>
            <a:endParaRPr lang="ru-RU"/>
          </a:p>
        </p:txBody>
      </p:sp>
    </p:spTree>
    <p:extLst>
      <p:ext uri="{BB962C8B-B14F-4D97-AF65-F5344CB8AC3E}">
        <p14:creationId xmlns:p14="http://schemas.microsoft.com/office/powerpoint/2010/main" val="341454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D8483DD-4023-4DAC-B001-23E3EA1041F7}" type="datetimeFigureOut">
              <a:rPr lang="ru-RU" smtClean="0"/>
              <a:t>08.08.2020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5B1883-4A44-4A8A-BDAE-6B4DED1880BB}" type="slidenum">
              <a:rPr lang="ru-RU" smtClean="0"/>
              <a:t>‹#›</a:t>
            </a:fld>
            <a:endParaRPr lang="ru-RU"/>
          </a:p>
        </p:txBody>
      </p:sp>
    </p:spTree>
    <p:extLst>
      <p:ext uri="{BB962C8B-B14F-4D97-AF65-F5344CB8AC3E}">
        <p14:creationId xmlns:p14="http://schemas.microsoft.com/office/powerpoint/2010/main" val="2432732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D8483DD-4023-4DAC-B001-23E3EA1041F7}" type="datetimeFigureOut">
              <a:rPr lang="ru-RU" smtClean="0"/>
              <a:t>08.08.2020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25B1883-4A44-4A8A-BDAE-6B4DED1880BB}" type="slidenum">
              <a:rPr lang="ru-RU" smtClean="0"/>
              <a:t>‹#›</a:t>
            </a:fld>
            <a:endParaRPr lang="ru-RU"/>
          </a:p>
        </p:txBody>
      </p:sp>
    </p:spTree>
    <p:extLst>
      <p:ext uri="{BB962C8B-B14F-4D97-AF65-F5344CB8AC3E}">
        <p14:creationId xmlns:p14="http://schemas.microsoft.com/office/powerpoint/2010/main" val="42190042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66657" y="1597981"/>
            <a:ext cx="9055223" cy="4190115"/>
          </a:xfrm>
        </p:spPr>
        <p:txBody>
          <a:bodyPr>
            <a:normAutofit/>
          </a:bodyPr>
          <a:lstStyle/>
          <a:p>
            <a:pPr>
              <a:spcBef>
                <a:spcPts val="1200"/>
              </a:spcBef>
              <a:spcAft>
                <a:spcPts val="300"/>
              </a:spcAft>
            </a:pPr>
            <a:r>
              <a:rPr lang="ru-RU" sz="2000" b="1" kern="1600" spc="-15" dirty="0" err="1">
                <a:latin typeface="Times New Roman" panose="02020603050405020304" pitchFamily="18" charset="0"/>
                <a:ea typeface="Times New Roman" panose="02020603050405020304" pitchFamily="18" charset="0"/>
                <a:cs typeface="Arial" panose="020B0604020202020204" pitchFamily="34" charset="0"/>
              </a:rPr>
              <a:t>Tema</a:t>
            </a:r>
            <a:r>
              <a:rPr lang="en-US" sz="20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hr-HR" sz="2000" b="1" kern="1600" spc="-15" dirty="0">
                <a:latin typeface="Times New Roman" panose="02020603050405020304" pitchFamily="18" charset="0"/>
                <a:ea typeface="Times New Roman" panose="02020603050405020304" pitchFamily="18" charset="0"/>
                <a:cs typeface="Arial" panose="020B0604020202020204" pitchFamily="34" charset="0"/>
              </a:rPr>
              <a:t>11. Durmuş syýasaty we zähmet gatnaşyklary</a:t>
            </a:r>
            <a:r>
              <a:rPr lang="ru-RU" sz="20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000" b="1" kern="1600" dirty="0">
                <a:latin typeface="Arial" panose="020B0604020202020204" pitchFamily="34" charset="0"/>
                <a:ea typeface="Times New Roman" panose="02020603050405020304" pitchFamily="18" charset="0"/>
              </a:rPr>
              <a:t/>
            </a:r>
            <a:br>
              <a:rPr lang="ru-RU" sz="2000" b="1" kern="1600" dirty="0">
                <a:latin typeface="Arial" panose="020B0604020202020204" pitchFamily="34" charset="0"/>
                <a:ea typeface="Times New Roman" panose="02020603050405020304" pitchFamily="18" charset="0"/>
              </a:rPr>
            </a:br>
            <a:r>
              <a:rPr lang="hr-HR" sz="2000" b="1" kern="1600" spc="-15" dirty="0">
                <a:latin typeface="Times New Roman" panose="02020603050405020304" pitchFamily="18" charset="0"/>
                <a:ea typeface="Times New Roman" panose="02020603050405020304" pitchFamily="18" charset="0"/>
                <a:cs typeface="Arial" panose="020B0604020202020204" pitchFamily="34" charset="0"/>
              </a:rPr>
              <a:t> </a:t>
            </a:r>
            <a:r>
              <a:rPr lang="ru-RU" sz="2000" b="1" kern="1600" dirty="0">
                <a:latin typeface="Arial" panose="020B0604020202020204" pitchFamily="34" charset="0"/>
                <a:ea typeface="Times New Roman" panose="02020603050405020304" pitchFamily="18" charset="0"/>
              </a:rPr>
              <a:t/>
            </a:r>
            <a:br>
              <a:rPr lang="ru-RU" sz="2000" b="1" kern="1600" dirty="0">
                <a:latin typeface="Arial" panose="020B0604020202020204" pitchFamily="34" charset="0"/>
                <a:ea typeface="Times New Roman" panose="02020603050405020304" pitchFamily="18" charset="0"/>
              </a:rPr>
            </a:br>
            <a:r>
              <a:rPr lang="hr-HR" sz="2000" b="1" kern="1600" spc="-15" dirty="0">
                <a:latin typeface="Times New Roman" panose="02020603050405020304" pitchFamily="18" charset="0"/>
                <a:ea typeface="Times New Roman" panose="02020603050405020304" pitchFamily="18" charset="0"/>
                <a:cs typeface="Arial" panose="020B0604020202020204" pitchFamily="34" charset="0"/>
              </a:rPr>
              <a:t>11.1 Bazar ykdysadyýetinde durmuş syýasatynyň nazary esaslary</a:t>
            </a:r>
            <a:r>
              <a:rPr lang="ru-RU" sz="20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000" b="1" kern="1600" dirty="0">
                <a:latin typeface="Arial" panose="020B0604020202020204" pitchFamily="34" charset="0"/>
                <a:ea typeface="Times New Roman" panose="02020603050405020304" pitchFamily="18" charset="0"/>
              </a:rPr>
              <a:t/>
            </a:r>
            <a:br>
              <a:rPr lang="ru-RU" sz="2000" b="1" kern="1600" dirty="0">
                <a:latin typeface="Arial" panose="020B0604020202020204" pitchFamily="34" charset="0"/>
                <a:ea typeface="Times New Roman" panose="02020603050405020304" pitchFamily="18" charset="0"/>
              </a:rPr>
            </a:br>
            <a:r>
              <a:rPr lang="hr-HR" sz="2000" b="1" kern="1600" spc="-15" dirty="0">
                <a:latin typeface="Times New Roman" panose="02020603050405020304" pitchFamily="18" charset="0"/>
                <a:ea typeface="Times New Roman" panose="02020603050405020304" pitchFamily="18" charset="0"/>
                <a:cs typeface="Arial" panose="020B0604020202020204" pitchFamily="34" charset="0"/>
              </a:rPr>
              <a:t>11.1.1. Durmuş syýasaty düşünjesi, onuň wezipeleri, maksatlary hem </a:t>
            </a:r>
            <a:r>
              <a:rPr lang="hr-HR" sz="2000" b="1" kern="1600" spc="-15" dirty="0" smtClean="0">
                <a:latin typeface="Times New Roman" panose="02020603050405020304" pitchFamily="18" charset="0"/>
                <a:ea typeface="Times New Roman" panose="02020603050405020304" pitchFamily="18" charset="0"/>
                <a:cs typeface="Arial" panose="020B0604020202020204" pitchFamily="34" charset="0"/>
              </a:rPr>
              <a:t>mazmuny</a:t>
            </a:r>
            <a:r>
              <a:rPr lang="ru-RU" sz="20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000" b="1" kern="1600" dirty="0">
                <a:latin typeface="Arial" panose="020B0604020202020204" pitchFamily="34" charset="0"/>
                <a:ea typeface="Times New Roman" panose="02020603050405020304" pitchFamily="18" charset="0"/>
              </a:rPr>
              <a:t/>
            </a:r>
            <a:br>
              <a:rPr lang="ru-RU" sz="2000" b="1" kern="1600" dirty="0">
                <a:latin typeface="Arial" panose="020B0604020202020204" pitchFamily="34" charset="0"/>
                <a:ea typeface="Times New Roman" panose="02020603050405020304" pitchFamily="18" charset="0"/>
              </a:rPr>
            </a:br>
            <a:r>
              <a:rPr lang="hr-HR" sz="2000" b="1" kern="1600" spc="-15" dirty="0">
                <a:latin typeface="Times New Roman" panose="02020603050405020304" pitchFamily="18" charset="0"/>
                <a:ea typeface="Times New Roman" panose="02020603050405020304" pitchFamily="18" charset="0"/>
                <a:cs typeface="Arial" panose="020B0604020202020204" pitchFamily="34" charset="0"/>
              </a:rPr>
              <a:t>11.1.2. Döwlet ykdysadyýetini ösdürmekde durmuş syýasatynyň tutýan orny</a:t>
            </a:r>
            <a:r>
              <a:rPr lang="ru-RU" sz="20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000" b="1" kern="1600" dirty="0">
                <a:latin typeface="Arial" panose="020B0604020202020204" pitchFamily="34" charset="0"/>
                <a:ea typeface="Times New Roman" panose="02020603050405020304" pitchFamily="18" charset="0"/>
              </a:rPr>
              <a:t/>
            </a:r>
            <a:br>
              <a:rPr lang="ru-RU" sz="2000" b="1" kern="1600" dirty="0">
                <a:latin typeface="Arial" panose="020B0604020202020204" pitchFamily="34" charset="0"/>
                <a:ea typeface="Times New Roman" panose="02020603050405020304" pitchFamily="18" charset="0"/>
              </a:rPr>
            </a:br>
            <a:r>
              <a:rPr lang="hr-HR" sz="2000" b="1" kern="1600" spc="-15" dirty="0">
                <a:latin typeface="Times New Roman" panose="02020603050405020304" pitchFamily="18" charset="0"/>
                <a:ea typeface="Times New Roman" panose="02020603050405020304" pitchFamily="18" charset="0"/>
                <a:cs typeface="Arial" panose="020B0604020202020204" pitchFamily="34" charset="0"/>
              </a:rPr>
              <a:t>11.2 Durmuş syýasatynyň Türkmenistanda amala aşyrylyşy</a:t>
            </a:r>
            <a:r>
              <a:rPr lang="ru-RU" sz="20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000" b="1" kern="1600" dirty="0">
                <a:latin typeface="Arial" panose="020B0604020202020204" pitchFamily="34" charset="0"/>
                <a:ea typeface="Times New Roman" panose="02020603050405020304" pitchFamily="18" charset="0"/>
              </a:rPr>
              <a:t/>
            </a:r>
            <a:br>
              <a:rPr lang="ru-RU" sz="2000" b="1" kern="1600" dirty="0">
                <a:latin typeface="Arial" panose="020B0604020202020204" pitchFamily="34" charset="0"/>
                <a:ea typeface="Times New Roman" panose="02020603050405020304" pitchFamily="18" charset="0"/>
              </a:rPr>
            </a:br>
            <a:r>
              <a:rPr lang="hr-HR" sz="2000" b="1" kern="1600" spc="-15" dirty="0">
                <a:latin typeface="Times New Roman" panose="02020603050405020304" pitchFamily="18" charset="0"/>
                <a:ea typeface="Times New Roman" panose="02020603050405020304" pitchFamily="18" charset="0"/>
                <a:cs typeface="Arial" panose="020B0604020202020204" pitchFamily="34" charset="0"/>
              </a:rPr>
              <a:t>11.3. Durmuş ulgamyndaky özgertmeler</a:t>
            </a:r>
            <a:r>
              <a:rPr lang="ru-RU" sz="20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000" b="1" kern="1600" dirty="0">
                <a:latin typeface="Arial" panose="020B0604020202020204" pitchFamily="34" charset="0"/>
                <a:ea typeface="Times New Roman" panose="02020603050405020304" pitchFamily="18" charset="0"/>
              </a:rPr>
              <a:t/>
            </a:r>
            <a:br>
              <a:rPr lang="ru-RU" sz="2000" b="1" kern="1600" dirty="0">
                <a:latin typeface="Arial" panose="020B0604020202020204" pitchFamily="34" charset="0"/>
                <a:ea typeface="Times New Roman" panose="02020603050405020304" pitchFamily="18" charset="0"/>
              </a:rPr>
            </a:br>
            <a:r>
              <a:rPr lang="hr-HR" sz="2000" b="1" kern="1600" spc="-15" dirty="0">
                <a:latin typeface="Times New Roman" panose="02020603050405020304" pitchFamily="18" charset="0"/>
                <a:ea typeface="Times New Roman" panose="02020603050405020304" pitchFamily="18" charset="0"/>
                <a:cs typeface="Arial" panose="020B0604020202020204" pitchFamily="34" charset="0"/>
              </a:rPr>
              <a:t>11.4. Zähmet gatnaşyklarynyň döwlet tarapyndan düzgünleşdirilmegi</a:t>
            </a:r>
            <a:r>
              <a:rPr lang="ru-RU" sz="20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000" b="1" kern="1600" dirty="0">
                <a:latin typeface="Arial" panose="020B0604020202020204" pitchFamily="34" charset="0"/>
                <a:ea typeface="Times New Roman" panose="02020603050405020304" pitchFamily="18" charset="0"/>
              </a:rPr>
              <a:t/>
            </a:r>
            <a:br>
              <a:rPr lang="ru-RU" sz="2000" b="1" kern="1600" dirty="0">
                <a:latin typeface="Arial" panose="020B0604020202020204" pitchFamily="34" charset="0"/>
                <a:ea typeface="Times New Roman" panose="02020603050405020304" pitchFamily="18" charset="0"/>
              </a:rPr>
            </a:br>
            <a:r>
              <a:rPr lang="hr-HR" sz="2000" b="1" kern="1600" spc="-15" dirty="0">
                <a:latin typeface="Times New Roman" panose="02020603050405020304" pitchFamily="18" charset="0"/>
                <a:ea typeface="Times New Roman" panose="02020603050405020304" pitchFamily="18" charset="0"/>
                <a:cs typeface="Arial" panose="020B0604020202020204" pitchFamily="34" charset="0"/>
              </a:rPr>
              <a:t>11.4.1. Zähmet bazary</a:t>
            </a:r>
            <a:r>
              <a:rPr lang="ru-RU" sz="20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000" b="1" kern="1600" dirty="0">
                <a:latin typeface="Arial" panose="020B0604020202020204" pitchFamily="34" charset="0"/>
                <a:ea typeface="Times New Roman" panose="02020603050405020304" pitchFamily="18" charset="0"/>
              </a:rPr>
              <a:t/>
            </a:r>
            <a:br>
              <a:rPr lang="ru-RU" sz="2000" b="1" kern="1600" dirty="0">
                <a:latin typeface="Arial" panose="020B0604020202020204" pitchFamily="34" charset="0"/>
                <a:ea typeface="Times New Roman" panose="02020603050405020304" pitchFamily="18" charset="0"/>
              </a:rPr>
            </a:br>
            <a:r>
              <a:rPr lang="hr-HR" sz="2000" b="1" kern="1600" spc="-15" dirty="0">
                <a:latin typeface="Times New Roman" panose="02020603050405020304" pitchFamily="18" charset="0"/>
                <a:ea typeface="Times New Roman" panose="02020603050405020304" pitchFamily="18" charset="0"/>
                <a:cs typeface="Arial" panose="020B0604020202020204" pitchFamily="34" charset="0"/>
              </a:rPr>
              <a:t>11.4.2. Ilatyň iş bilen üpjünçiligini netijeli guramak, işçi güýjüniň hilini ýokarlan</a:t>
            </a:r>
            <a:r>
              <a:rPr lang="ru-RU" sz="20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hr-HR" sz="2000" b="1" kern="1600" spc="-15" dirty="0">
                <a:latin typeface="Times New Roman" panose="02020603050405020304" pitchFamily="18" charset="0"/>
                <a:ea typeface="Times New Roman" panose="02020603050405020304" pitchFamily="18" charset="0"/>
                <a:cs typeface="Arial" panose="020B0604020202020204" pitchFamily="34" charset="0"/>
              </a:rPr>
              <a:t>dyrmak we onuň bäsdeşlik ukybyny artdyrmak</a:t>
            </a:r>
            <a:r>
              <a:rPr lang="ru-RU" sz="20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000" b="1" kern="1600" dirty="0">
                <a:latin typeface="Arial" panose="020B0604020202020204" pitchFamily="34" charset="0"/>
                <a:ea typeface="Times New Roman" panose="02020603050405020304" pitchFamily="18" charset="0"/>
              </a:rPr>
              <a:t/>
            </a:r>
            <a:br>
              <a:rPr lang="ru-RU" sz="2000" b="1" kern="1600" dirty="0">
                <a:latin typeface="Arial" panose="020B0604020202020204" pitchFamily="34" charset="0"/>
                <a:ea typeface="Times New Roman" panose="02020603050405020304" pitchFamily="18" charset="0"/>
              </a:rPr>
            </a:br>
            <a:r>
              <a:rPr lang="hr-HR" sz="2000" b="1" kern="1600" spc="-15" dirty="0">
                <a:latin typeface="Times New Roman" panose="02020603050405020304" pitchFamily="18" charset="0"/>
                <a:ea typeface="Times New Roman" panose="02020603050405020304" pitchFamily="18" charset="0"/>
                <a:cs typeface="Arial" panose="020B0604020202020204" pitchFamily="34" charset="0"/>
              </a:rPr>
              <a:t>11.4.3. Zähmet gatnaşyklarynyň hukuk kadalaşdyrylyşy</a:t>
            </a:r>
            <a:r>
              <a:rPr lang="ru-RU" sz="20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000" b="1" kern="1600" dirty="0">
                <a:latin typeface="Arial" panose="020B0604020202020204" pitchFamily="34" charset="0"/>
                <a:ea typeface="Times New Roman" panose="02020603050405020304" pitchFamily="18" charset="0"/>
              </a:rPr>
              <a:t/>
            </a:r>
            <a:br>
              <a:rPr lang="ru-RU" sz="2000" b="1" kern="1600" dirty="0">
                <a:latin typeface="Arial" panose="020B0604020202020204" pitchFamily="34" charset="0"/>
                <a:ea typeface="Times New Roman" panose="02020603050405020304" pitchFamily="18" charset="0"/>
              </a:rPr>
            </a:br>
            <a:endParaRPr lang="ru-RU" sz="2000" dirty="0"/>
          </a:p>
        </p:txBody>
      </p:sp>
    </p:spTree>
    <p:extLst>
      <p:ext uri="{BB962C8B-B14F-4D97-AF65-F5344CB8AC3E}">
        <p14:creationId xmlns:p14="http://schemas.microsoft.com/office/powerpoint/2010/main" val="886369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6960" y="295636"/>
            <a:ext cx="10217350" cy="6233890"/>
          </a:xfrm>
        </p:spPr>
        <p:txBody>
          <a:bodyPr>
            <a:normAutofit fontScale="90000"/>
          </a:bodyPr>
          <a:lstStyle/>
          <a:p>
            <a:pPr>
              <a:spcBef>
                <a:spcPts val="1200"/>
              </a:spcBef>
              <a:spcAft>
                <a:spcPts val="300"/>
              </a:spcAft>
            </a:pPr>
            <a:r>
              <a:rPr lang="ru-RU" sz="22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hr-HR" sz="2200" b="1" kern="1600" spc="-15" dirty="0" smtClean="0">
                <a:latin typeface="Times New Roman" panose="02020603050405020304" pitchFamily="18" charset="0"/>
                <a:ea typeface="Times New Roman" panose="02020603050405020304" pitchFamily="18" charset="0"/>
                <a:cs typeface="Arial" panose="020B0604020202020204" pitchFamily="34" charset="0"/>
              </a:rPr>
              <a:t>11.1.2</a:t>
            </a:r>
            <a:r>
              <a:rPr lang="hr-HR" sz="2200" b="1" kern="1600" spc="-15" dirty="0">
                <a:latin typeface="Times New Roman" panose="02020603050405020304" pitchFamily="18" charset="0"/>
                <a:ea typeface="Times New Roman" panose="02020603050405020304" pitchFamily="18" charset="0"/>
                <a:cs typeface="Arial" panose="020B0604020202020204" pitchFamily="34" charset="0"/>
              </a:rPr>
              <a:t>. Döwlet ykdysadyýetini ösdürmekde durmuş syýasatynyň tutýan orny</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Häzirki wagtda depginli ykdysady ösüşleri gazanmak üçin jemgyýet täze tehnologiýalary </a:t>
            </a:r>
            <a:r>
              <a:rPr lang="hr-HR" sz="2200" dirty="0" smtClean="0">
                <a:latin typeface="Times New Roman" panose="02020603050405020304" pitchFamily="18" charset="0"/>
                <a:ea typeface="Times New Roman" panose="02020603050405020304" pitchFamily="18" charset="0"/>
              </a:rPr>
              <a:t>döret</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meli </a:t>
            </a:r>
            <a:r>
              <a:rPr lang="hr-HR" sz="2200" dirty="0">
                <a:latin typeface="Times New Roman" panose="02020603050405020304" pitchFamily="18" charset="0"/>
                <a:ea typeface="Times New Roman" panose="02020603050405020304" pitchFamily="18" charset="0"/>
              </a:rPr>
              <a:t>we özleşdirmeli, täze bilimleri agtarmaly we </a:t>
            </a:r>
            <a:r>
              <a:rPr lang="hr-HR" sz="2200" dirty="0" smtClean="0">
                <a:latin typeface="Times New Roman" panose="02020603050405020304" pitchFamily="18" charset="0"/>
                <a:ea typeface="Times New Roman" panose="02020603050405020304" pitchFamily="18" charset="0"/>
              </a:rPr>
              <a:t>peýdalanmaly </a:t>
            </a:r>
            <a:r>
              <a:rPr lang="hr-HR" sz="2200" dirty="0">
                <a:latin typeface="Times New Roman" panose="02020603050405020304" pitchFamily="18" charset="0"/>
                <a:ea typeface="Times New Roman" panose="02020603050405020304" pitchFamily="18" charset="0"/>
              </a:rPr>
              <a:t>bolýar. Bu şertleriň berjaý </a:t>
            </a:r>
            <a:r>
              <a:rPr lang="hr-HR" sz="2200" dirty="0" smtClean="0">
                <a:latin typeface="Times New Roman" panose="02020603050405020304" pitchFamily="18" charset="0"/>
                <a:ea typeface="Times New Roman" panose="02020603050405020304" pitchFamily="18" charset="0"/>
              </a:rPr>
              <a:t>edil</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megi </a:t>
            </a:r>
            <a:r>
              <a:rPr lang="hr-HR" sz="2200" dirty="0">
                <a:latin typeface="Times New Roman" panose="02020603050405020304" pitchFamily="18" charset="0"/>
                <a:ea typeface="Times New Roman" panose="02020603050405020304" pitchFamily="18" charset="0"/>
              </a:rPr>
              <a:t>durmuş-ykdysady ilerlemeleriň baş faktoryna öwrüldi. Şol sebäpden hem her bir adamyň mynasyp ýaşamaga bolan esasy hukuklaryny berjaý etmeklik arzyly ykdysady, ylmy-tehniki we medeni ösüşleriň diňe bir netijesi bolmak bilen çäklenmän, eýsem, olaryň baş şerti bolup orta çykýar.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Durmuş ulgamynyň sosial-ykdysady ösüşleriň tutýan ornunyň düýpli özgermegi hem artmagy geçen asyryň 70-nji ýyllarynda jemgyýetçilik önümçiliginde bolup geçen düýpli özgerişlikleriň </a:t>
            </a:r>
            <a:r>
              <a:rPr lang="hr-HR" sz="2200" dirty="0" smtClean="0">
                <a:latin typeface="Times New Roman" panose="02020603050405020304" pitchFamily="18" charset="0"/>
                <a:ea typeface="Times New Roman" panose="02020603050405020304" pitchFamily="18" charset="0"/>
              </a:rPr>
              <a:t>netijesinde </a:t>
            </a:r>
            <a:r>
              <a:rPr lang="hr-HR" sz="2200" dirty="0">
                <a:latin typeface="Times New Roman" panose="02020603050405020304" pitchFamily="18" charset="0"/>
                <a:ea typeface="Times New Roman" panose="02020603050405020304" pitchFamily="18" charset="0"/>
              </a:rPr>
              <a:t>onuň täze ösüş basgançagyna galmagy bilen şertlendirildi. Bo özgerişlikleriň </a:t>
            </a:r>
            <a:r>
              <a:rPr lang="hr-HR" sz="2200" dirty="0" smtClean="0">
                <a:latin typeface="Times New Roman" panose="02020603050405020304" pitchFamily="18" charset="0"/>
                <a:ea typeface="Times New Roman" panose="02020603050405020304" pitchFamily="18" charset="0"/>
              </a:rPr>
              <a:t>esasy</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larynyň </a:t>
            </a:r>
            <a:r>
              <a:rPr lang="hr-HR" sz="2200" dirty="0">
                <a:latin typeface="Times New Roman" panose="02020603050405020304" pitchFamily="18" charset="0"/>
                <a:ea typeface="Times New Roman" panose="02020603050405020304" pitchFamily="18" charset="0"/>
              </a:rPr>
              <a:t>arasynda önümçilik pudaklarynyň tehnolgik düzüminiň düýpli täzelenmegini, maglumat-aragatnaşyk tilsimatlarynyň önümçilige has giňden ornaşdyrylmagyny bellemek bolar. Döwletiň milli baýlygyny döretmekde adam faktoryna esasy orun degişlidir. Adamlaryň ösmegi hem </a:t>
            </a:r>
            <a:r>
              <a:rPr lang="hr-HR" sz="2200" dirty="0" smtClean="0">
                <a:latin typeface="Times New Roman" panose="02020603050405020304" pitchFamily="18" charset="0"/>
                <a:ea typeface="Times New Roman" panose="02020603050405020304" pitchFamily="18" charset="0"/>
              </a:rPr>
              <a:t>örňe</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megi </a:t>
            </a:r>
            <a:r>
              <a:rPr lang="hr-HR" sz="2200" dirty="0">
                <a:latin typeface="Times New Roman" panose="02020603050405020304" pitchFamily="18" charset="0"/>
                <a:ea typeface="Times New Roman" panose="02020603050405020304" pitchFamily="18" charset="0"/>
              </a:rPr>
              <a:t>üçin zerur bolan şertler döredilmelidir, dürli durmuş ugurly maksatnamalary berajý etmäge ýeterlik derejede maliýe serişdelerini gönükdirmek zerur bolup durýar.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Durmuşa geçirilýän durmuş syýasatynyň baş maksady ilatyň abadançylygyny </a:t>
            </a:r>
            <a:r>
              <a:rPr lang="hr-HR" sz="2200" dirty="0" smtClean="0">
                <a:latin typeface="Times New Roman" panose="02020603050405020304" pitchFamily="18" charset="0"/>
                <a:ea typeface="Times New Roman" panose="02020603050405020304" pitchFamily="18" charset="0"/>
              </a:rPr>
              <a:t>ýokarlandyrmak</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dan</a:t>
            </a:r>
            <a:r>
              <a:rPr lang="hr-HR" sz="2200" dirty="0">
                <a:latin typeface="Times New Roman" panose="02020603050405020304" pitchFamily="18" charset="0"/>
                <a:ea typeface="Times New Roman" panose="02020603050405020304" pitchFamily="18" charset="0"/>
              </a:rPr>
              <a:t>, adamlaryň ýaşaýyş-durmuş hal-ýagdaýynyň hilini </a:t>
            </a:r>
            <a:r>
              <a:rPr lang="hr-HR" sz="2200" dirty="0" smtClean="0">
                <a:latin typeface="Times New Roman" panose="02020603050405020304" pitchFamily="18" charset="0"/>
                <a:ea typeface="Times New Roman" panose="02020603050405020304" pitchFamily="18" charset="0"/>
              </a:rPr>
              <a:t>gowulandyrmakdan </a:t>
            </a:r>
            <a:r>
              <a:rPr lang="hr-HR" sz="2200" dirty="0">
                <a:latin typeface="Times New Roman" panose="02020603050405020304" pitchFamily="18" charset="0"/>
                <a:ea typeface="Times New Roman" panose="02020603050405020304" pitchFamily="18" charset="0"/>
              </a:rPr>
              <a:t>ybaratdyr, bu hil </a:t>
            </a:r>
            <a:r>
              <a:rPr lang="hr-HR" sz="2200" dirty="0" smtClean="0">
                <a:latin typeface="Times New Roman" panose="02020603050405020304" pitchFamily="18" charset="0"/>
                <a:ea typeface="Times New Roman" panose="02020603050405020304" pitchFamily="18" charset="0"/>
              </a:rPr>
              <a:t>bol</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sa</a:t>
            </a:r>
            <a:r>
              <a:rPr lang="hr-HR" sz="2200" dirty="0">
                <a:latin typeface="Times New Roman" panose="02020603050405020304" pitchFamily="18" charset="0"/>
                <a:ea typeface="Times New Roman" panose="02020603050405020304" pitchFamily="18" charset="0"/>
              </a:rPr>
              <a:t>, ýaşaýyş maddy çeşmesi bolan girdejiniň derejesi, iş üpjünçiligi, durmuş şertleri, bilim saglyk, medeniýet, ekologiýa şertleri ýaly görkezijiler bilen häsiýetlendirilýär.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675089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2369" y="428801"/>
            <a:ext cx="10297249" cy="5989754"/>
          </a:xfrm>
        </p:spPr>
        <p:txBody>
          <a:bodyPr>
            <a:normAutofit fontScale="90000"/>
          </a:bodyPr>
          <a:lstStyle/>
          <a:p>
            <a:pPr>
              <a:spcAft>
                <a:spcPts val="0"/>
              </a:spcAft>
            </a:pPr>
            <a:r>
              <a:rPr lang="ru-RU" sz="2700" dirty="0">
                <a:solidFill>
                  <a:srgbClr val="000000"/>
                </a:solidFill>
                <a:latin typeface="Times New Roman" panose="02020603050405020304" pitchFamily="18" charset="0"/>
                <a:ea typeface="Times New Roman" panose="02020603050405020304" pitchFamily="18" charset="0"/>
              </a:rPr>
              <a:t> </a:t>
            </a:r>
            <a:r>
              <a:rPr lang="ru-RU" sz="2700" dirty="0" smtClean="0">
                <a:solidFill>
                  <a:srgbClr val="000000"/>
                </a:solidFill>
                <a:latin typeface="Times New Roman" panose="02020603050405020304" pitchFamily="18" charset="0"/>
                <a:ea typeface="Times New Roman" panose="02020603050405020304" pitchFamily="18" charset="0"/>
              </a:rPr>
              <a:t>   </a:t>
            </a:r>
            <a:r>
              <a:rPr lang="hr-HR" sz="2700" b="1" dirty="0" smtClean="0">
                <a:solidFill>
                  <a:srgbClr val="000000"/>
                </a:solidFill>
                <a:latin typeface="Times New Roman" panose="02020603050405020304" pitchFamily="18" charset="0"/>
                <a:ea typeface="Times New Roman" panose="02020603050405020304" pitchFamily="18" charset="0"/>
              </a:rPr>
              <a:t>Adam</a:t>
            </a:r>
            <a:r>
              <a:rPr lang="hr-HR" sz="2700" dirty="0" smtClean="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 bu diňe bir çykdajy däl-de, eýsem, girdeji almagyň, iş öndürijiligini </a:t>
            </a:r>
            <a:r>
              <a:rPr lang="hr-HR" sz="2700" dirty="0" smtClean="0">
                <a:solidFill>
                  <a:srgbClr val="000000"/>
                </a:solidFill>
                <a:latin typeface="Times New Roman" panose="02020603050405020304" pitchFamily="18" charset="0"/>
                <a:ea typeface="Times New Roman" panose="02020603050405020304" pitchFamily="18" charset="0"/>
              </a:rPr>
              <a:t>ýo</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karlandyrmagyň</a:t>
            </a:r>
            <a:r>
              <a:rPr lang="hr-HR" sz="2700" dirty="0">
                <a:solidFill>
                  <a:srgbClr val="000000"/>
                </a:solidFill>
                <a:latin typeface="Times New Roman" panose="02020603050405020304" pitchFamily="18" charset="0"/>
                <a:ea typeface="Times New Roman" panose="02020603050405020304" pitchFamily="18" charset="0"/>
              </a:rPr>
              <a:t>, kabul edilýän karardyr çözgütleriň dürslügini berjaý etmegiň hem esasy serişdesidir, şol sebäpden hem onuň zähmet ukybyny ýokarlandyrmaga, başarnygyny hem zehinini doly açmaga şert döretmeklik üçin goýberilýän </a:t>
            </a:r>
            <a:r>
              <a:rPr lang="hr-HR" sz="2700" dirty="0" smtClean="0">
                <a:solidFill>
                  <a:srgbClr val="000000"/>
                </a:solidFill>
                <a:latin typeface="Times New Roman" panose="02020603050405020304" pitchFamily="18" charset="0"/>
                <a:ea typeface="Times New Roman" panose="02020603050405020304" pitchFamily="18" charset="0"/>
              </a:rPr>
              <a:t>seriş</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deler </a:t>
            </a:r>
            <a:r>
              <a:rPr lang="hr-HR" sz="2700" dirty="0">
                <a:solidFill>
                  <a:srgbClr val="000000"/>
                </a:solidFill>
                <a:latin typeface="Times New Roman" panose="02020603050405020304" pitchFamily="18" charset="0"/>
                <a:ea typeface="Times New Roman" panose="02020603050405020304" pitchFamily="18" charset="0"/>
              </a:rPr>
              <a:t>ykdysady taýdan doly delillendirilendir.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b="1" dirty="0">
                <a:solidFill>
                  <a:srgbClr val="000000"/>
                </a:solidFill>
                <a:latin typeface="Times New Roman" panose="02020603050405020304" pitchFamily="18" charset="0"/>
                <a:ea typeface="Times New Roman" panose="02020603050405020304" pitchFamily="18" charset="0"/>
              </a:rPr>
              <a:t>Ykdysadyýet</a:t>
            </a:r>
            <a:r>
              <a:rPr lang="hr-HR" sz="2700" dirty="0">
                <a:solidFill>
                  <a:srgbClr val="000000"/>
                </a:solidFill>
                <a:latin typeface="Times New Roman" panose="02020603050405020304" pitchFamily="18" charset="0"/>
                <a:ea typeface="Times New Roman" panose="02020603050405020304" pitchFamily="18" charset="0"/>
              </a:rPr>
              <a:t> – bu durmuş abadançylygyny berkarar etmegiň baş serişdesidir.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b="1" dirty="0">
                <a:solidFill>
                  <a:srgbClr val="000000"/>
                </a:solidFill>
                <a:latin typeface="Times New Roman" panose="02020603050405020304" pitchFamily="18" charset="0"/>
                <a:ea typeface="Times New Roman" panose="02020603050405020304" pitchFamily="18" charset="0"/>
              </a:rPr>
              <a:t>„Adam kapitaly“</a:t>
            </a:r>
            <a:r>
              <a:rPr lang="hr-HR" sz="2700" dirty="0">
                <a:solidFill>
                  <a:srgbClr val="000000"/>
                </a:solidFill>
                <a:latin typeface="Times New Roman" panose="02020603050405020304" pitchFamily="18" charset="0"/>
                <a:ea typeface="Times New Roman" panose="02020603050405020304" pitchFamily="18" charset="0"/>
              </a:rPr>
              <a:t> diýen düşünje ykdysady edebiýatda pugta orun aldy we </a:t>
            </a:r>
            <a:r>
              <a:rPr lang="hr-HR" sz="2700" dirty="0" smtClean="0">
                <a:solidFill>
                  <a:srgbClr val="000000"/>
                </a:solidFill>
                <a:latin typeface="Times New Roman" panose="02020603050405020304" pitchFamily="18" charset="0"/>
                <a:ea typeface="Times New Roman" panose="02020603050405020304" pitchFamily="18" charset="0"/>
              </a:rPr>
              <a:t>adamda </a:t>
            </a:r>
            <a:r>
              <a:rPr lang="hr-HR" sz="2700" dirty="0">
                <a:solidFill>
                  <a:srgbClr val="000000"/>
                </a:solidFill>
                <a:latin typeface="Times New Roman" panose="02020603050405020304" pitchFamily="18" charset="0"/>
                <a:ea typeface="Times New Roman" panose="02020603050405020304" pitchFamily="18" charset="0"/>
              </a:rPr>
              <a:t>belli bir derejede bar bolan saglygyň, bilimleriň, başarnygyň we </a:t>
            </a:r>
            <a:r>
              <a:rPr lang="hr-HR" sz="2700" dirty="0" smtClean="0">
                <a:solidFill>
                  <a:srgbClr val="000000"/>
                </a:solidFill>
                <a:latin typeface="Times New Roman" panose="02020603050405020304" pitchFamily="18" charset="0"/>
                <a:ea typeface="Times New Roman" panose="02020603050405020304" pitchFamily="18" charset="0"/>
              </a:rPr>
              <a:t>usul</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larynyň </a:t>
            </a:r>
            <a:r>
              <a:rPr lang="hr-HR" sz="2700" dirty="0">
                <a:solidFill>
                  <a:srgbClr val="000000"/>
                </a:solidFill>
                <a:latin typeface="Times New Roman" panose="02020603050405020304" pitchFamily="18" charset="0"/>
                <a:ea typeface="Times New Roman" panose="02020603050405020304" pitchFamily="18" charset="0"/>
              </a:rPr>
              <a:t>jemgyýetçilik önümçiliginiň ol ýa-da beýleki ulgamlarynda ýerlikli </a:t>
            </a:r>
            <a:r>
              <a:rPr lang="hr-HR" sz="2700" dirty="0" smtClean="0">
                <a:solidFill>
                  <a:srgbClr val="000000"/>
                </a:solidFill>
                <a:latin typeface="Times New Roman" panose="02020603050405020304" pitchFamily="18" charset="0"/>
                <a:ea typeface="Times New Roman" panose="02020603050405020304" pitchFamily="18" charset="0"/>
              </a:rPr>
              <a:t>peýda</a:t>
            </a:r>
            <a:r>
              <a:rPr lang="ru-RU" sz="2700" dirty="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lanylmagy </a:t>
            </a:r>
            <a:r>
              <a:rPr lang="hr-HR" sz="2700" dirty="0">
                <a:solidFill>
                  <a:srgbClr val="000000"/>
                </a:solidFill>
                <a:latin typeface="Times New Roman" panose="02020603050405020304" pitchFamily="18" charset="0"/>
                <a:ea typeface="Times New Roman" panose="02020603050405020304" pitchFamily="18" charset="0"/>
              </a:rPr>
              <a:t>arkaly önümçiligiň netijeliligini ýokarlandyrylmagy we şol adamyň özüniň girdejilerini artdyrmagy aňladýar.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Saglygy goraýyş, bedenterbiýe we sport, ilkinji nobatda, möhüm durmuş wezi</a:t>
            </a:r>
            <a:r>
              <a:rPr lang="ru-RU" sz="2700" dirty="0">
                <a:solidFill>
                  <a:srgbClr val="000000"/>
                </a:solidFill>
                <a:latin typeface="Times New Roman" panose="02020603050405020304" pitchFamily="18" charset="0"/>
                <a:ea typeface="Times New Roman" panose="02020603050405020304" pitchFamily="18" charset="0"/>
              </a:rPr>
              <a:t>-</a:t>
            </a:r>
            <a:r>
              <a:rPr lang="hr-HR" sz="2700" dirty="0">
                <a:solidFill>
                  <a:srgbClr val="000000"/>
                </a:solidFill>
                <a:latin typeface="Times New Roman" panose="02020603050405020304" pitchFamily="18" charset="0"/>
                <a:ea typeface="Times New Roman" panose="02020603050405020304" pitchFamily="18" charset="0"/>
              </a:rPr>
              <a:t>pelerini ýerine ýetirýär. Bular adamlary uzak wagtlap jemgyýete peýdaly işe işjeň gatnaşmagyna, beden we döredijilik ukyp başarnyklaryň gaýtadan dikeldilmegine, zähmet resurslarynyň dowamly önüp durmagyna, netijede bolsa ýurduň zähmet gorlarynyň artmagyna ýardam berýär.</a:t>
            </a:r>
            <a:endParaRPr lang="ru-RU" dirty="0"/>
          </a:p>
        </p:txBody>
      </p:sp>
    </p:spTree>
    <p:extLst>
      <p:ext uri="{BB962C8B-B14F-4D97-AF65-F5344CB8AC3E}">
        <p14:creationId xmlns:p14="http://schemas.microsoft.com/office/powerpoint/2010/main" val="3029997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4715" y="393290"/>
            <a:ext cx="10279494" cy="6233890"/>
          </a:xfrm>
        </p:spPr>
        <p:txBody>
          <a:bodyPr>
            <a:normAutofit fontScale="90000"/>
          </a:bodyPr>
          <a:lstStyle/>
          <a:p>
            <a:pPr>
              <a:spcAft>
                <a:spcPts val="0"/>
              </a:spcAft>
            </a:pPr>
            <a:r>
              <a:rPr lang="ru-RU" sz="2700" dirty="0">
                <a:latin typeface="Times New Roman" panose="02020603050405020304" pitchFamily="18" charset="0"/>
                <a:ea typeface="Times New Roman" panose="02020603050405020304" pitchFamily="18" charset="0"/>
              </a:rPr>
              <a:t> </a:t>
            </a:r>
            <a:r>
              <a:rPr lang="ru-RU" sz="2700" dirty="0" smtClean="0">
                <a:latin typeface="Times New Roman" panose="02020603050405020304" pitchFamily="18" charset="0"/>
                <a:ea typeface="Times New Roman" panose="02020603050405020304" pitchFamily="18" charset="0"/>
              </a:rPr>
              <a:t>  </a:t>
            </a:r>
            <a:r>
              <a:rPr lang="hr-HR" sz="2700" dirty="0" smtClean="0">
                <a:latin typeface="Times New Roman" panose="02020603050405020304" pitchFamily="18" charset="0"/>
                <a:ea typeface="Times New Roman" panose="02020603050405020304" pitchFamily="18" charset="0"/>
              </a:rPr>
              <a:t>Saglygyň </a:t>
            </a:r>
            <a:r>
              <a:rPr lang="hr-HR" sz="2700" dirty="0">
                <a:latin typeface="Times New Roman" panose="02020603050405020304" pitchFamily="18" charset="0"/>
                <a:ea typeface="Times New Roman" panose="02020603050405020304" pitchFamily="18" charset="0"/>
              </a:rPr>
              <a:t>yzygiderli berkidilmegi, bedenterbiýe bilen dowamly </a:t>
            </a:r>
            <a:r>
              <a:rPr lang="hr-HR" sz="2700" dirty="0" smtClean="0">
                <a:latin typeface="Times New Roman" panose="02020603050405020304" pitchFamily="18" charset="0"/>
                <a:ea typeface="Times New Roman" panose="02020603050405020304" pitchFamily="18" charset="0"/>
              </a:rPr>
              <a:t>meşgullanmak</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lyk </a:t>
            </a:r>
            <a:r>
              <a:rPr lang="hr-HR" sz="2700" dirty="0">
                <a:latin typeface="Times New Roman" panose="02020603050405020304" pitchFamily="18" charset="0"/>
                <a:ea typeface="Times New Roman" panose="02020603050405020304" pitchFamily="18" charset="0"/>
              </a:rPr>
              <a:t>işgärleriň iş öndürijiligini artdyrýar. Saglyk hyzmatlarynyň hilini artdyrmak arkaly adamlaryň arasynda keselçiligiň öňüni almaga gönükdirilen çäreler olaryň iş döwrüni uzaltmaga we degişlilikde şol zähmetiň netijesinde döredilýän jemi içerki önümiň mukdaryny artdyrmaga ýardam berer.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hr-HR" sz="2700" dirty="0">
                <a:latin typeface="Times New Roman" panose="02020603050405020304" pitchFamily="18" charset="0"/>
                <a:ea typeface="Times New Roman" panose="02020603050405020304" pitchFamily="18" charset="0"/>
              </a:rPr>
              <a:t>Bedenterbiýe we sport, tebigaty goramak çäreleri hem şuňa gönükdirilendir. Beýleki möhümi wezipeler bilen bir hatarda, olar ilatyň öndürijilik güýçlerini </a:t>
            </a:r>
            <a:r>
              <a:rPr lang="hr-HR" sz="2700" dirty="0" smtClean="0">
                <a:latin typeface="Times New Roman" panose="02020603050405020304" pitchFamily="18" charset="0"/>
                <a:ea typeface="Times New Roman" panose="02020603050405020304" pitchFamily="18" charset="0"/>
              </a:rPr>
              <a:t>gaý</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tadan </a:t>
            </a:r>
            <a:r>
              <a:rPr lang="hr-HR" sz="2700" dirty="0">
                <a:latin typeface="Times New Roman" panose="02020603050405020304" pitchFamily="18" charset="0"/>
                <a:ea typeface="Times New Roman" panose="02020603050405020304" pitchFamily="18" charset="0"/>
              </a:rPr>
              <a:t>dikeltmek we ýokary derejede saklamak, ilatyň saglygyny goramak we </a:t>
            </a:r>
            <a:r>
              <a:rPr lang="hr-HR" sz="2700" dirty="0" smtClean="0">
                <a:latin typeface="Times New Roman" panose="02020603050405020304" pitchFamily="18" charset="0"/>
                <a:ea typeface="Times New Roman" panose="02020603050405020304" pitchFamily="18" charset="0"/>
              </a:rPr>
              <a:t>pug</a:t>
            </a:r>
            <a:r>
              <a:rPr lang="ru-RU" sz="2700" dirty="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talandyrmak </a:t>
            </a:r>
            <a:r>
              <a:rPr lang="hr-HR" sz="2700" dirty="0">
                <a:latin typeface="Times New Roman" panose="02020603050405020304" pitchFamily="18" charset="0"/>
                <a:ea typeface="Times New Roman" panose="02020603050405020304" pitchFamily="18" charset="0"/>
              </a:rPr>
              <a:t>ýaly asylly maksatlara gulluk edýär.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hr-HR" sz="2700" dirty="0">
                <a:latin typeface="Times New Roman" panose="02020603050405020304" pitchFamily="18" charset="0"/>
                <a:ea typeface="Times New Roman" panose="02020603050405020304" pitchFamily="18" charset="0"/>
              </a:rPr>
              <a:t>Medeniýet we sungat edaralarynyň üstüne möhüm terbiýeçilik wezipesi </a:t>
            </a:r>
            <a:r>
              <a:rPr lang="hr-HR" sz="2700" dirty="0" smtClean="0">
                <a:latin typeface="Times New Roman" panose="02020603050405020304" pitchFamily="18" charset="0"/>
                <a:ea typeface="Times New Roman" panose="02020603050405020304" pitchFamily="18" charset="0"/>
              </a:rPr>
              <a:t>ýükle</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nilýär</a:t>
            </a:r>
            <a:r>
              <a:rPr lang="hr-HR" sz="2700" dirty="0">
                <a:latin typeface="Times New Roman" panose="02020603050405020304" pitchFamily="18" charset="0"/>
                <a:ea typeface="Times New Roman" panose="02020603050405020304" pitchFamily="18" charset="0"/>
              </a:rPr>
              <a:t>. Bilim we ylym ykdysady ösüşlere ýetmegiň esasy serişdelerine öwrülýär. Olar adam baýlygynyň bir ýere toplamak bilen, dünýäde bolup geçýän innowasion hadysalara özüniň mynasyp goşandyny goşmaga mümkinçilik berýärler.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hr-HR" sz="2700" dirty="0">
                <a:latin typeface="Times New Roman" panose="02020603050405020304" pitchFamily="18" charset="0"/>
                <a:ea typeface="Times New Roman" panose="02020603050405020304" pitchFamily="18" charset="0"/>
              </a:rPr>
              <a:t>Bilim ulgamy öz içine mekdebe çenli terbiýeçilik edaralaryny, orta mekdep </a:t>
            </a:r>
            <a:r>
              <a:rPr lang="hr-HR" sz="2700" dirty="0" smtClean="0">
                <a:latin typeface="Times New Roman" panose="02020603050405020304" pitchFamily="18" charset="0"/>
                <a:ea typeface="Times New Roman" panose="02020603050405020304" pitchFamily="18" charset="0"/>
              </a:rPr>
              <a:t>bi</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limini</a:t>
            </a:r>
            <a:r>
              <a:rPr lang="hr-HR" sz="2700" dirty="0">
                <a:latin typeface="Times New Roman" panose="02020603050405020304" pitchFamily="18" charset="0"/>
                <a:ea typeface="Times New Roman" panose="02020603050405020304" pitchFamily="18" charset="0"/>
              </a:rPr>
              <a:t>, şeýle-de başlangyç hünär taýýarlygyndan başlap, tä ýokary derejeli hünär kämilligine çenli alyp barýan okuwlary alýar.</a:t>
            </a:r>
            <a:endParaRPr lang="ru-RU" dirty="0"/>
          </a:p>
        </p:txBody>
      </p:sp>
    </p:spTree>
    <p:extLst>
      <p:ext uri="{BB962C8B-B14F-4D97-AF65-F5344CB8AC3E}">
        <p14:creationId xmlns:p14="http://schemas.microsoft.com/office/powerpoint/2010/main" val="1775012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2166" y="517578"/>
            <a:ext cx="9827581" cy="5776690"/>
          </a:xfrm>
        </p:spPr>
        <p:txBody>
          <a:bodyPr>
            <a:normAutofit fontScale="90000"/>
          </a:bodyPr>
          <a:lstStyle/>
          <a:p>
            <a:r>
              <a:rPr lang="hr-HR" sz="3100" dirty="0">
                <a:solidFill>
                  <a:srgbClr val="000000"/>
                </a:solidFill>
                <a:latin typeface="Times New Roman" panose="02020603050405020304" pitchFamily="18" charset="0"/>
                <a:ea typeface="Times New Roman" panose="02020603050405020304" pitchFamily="18" charset="0"/>
              </a:rPr>
              <a:t>Türkmenistanda düýpli durmuş-ykdysady özgertmeler adamzat ölçegi görnüşinde amala aşyrylýar. Beýle diýildigi, häzirki zaman jemgyýetiniň baş baýlygy, hakyky gymmatlygy ummasyz maddy we tebigy baýlyklarda däl-de, hut adamlarda, olaryň biliminde, </a:t>
            </a:r>
            <a:r>
              <a:rPr lang="hr-HR" sz="3100" dirty="0" smtClean="0">
                <a:solidFill>
                  <a:srgbClr val="000000"/>
                </a:solidFill>
                <a:latin typeface="Times New Roman" panose="02020603050405020304" pitchFamily="18" charset="0"/>
                <a:ea typeface="Times New Roman" panose="02020603050405020304" pitchFamily="18" charset="0"/>
              </a:rPr>
              <a:t>hü</a:t>
            </a:r>
            <a:r>
              <a:rPr lang="ru-RU" sz="3100" dirty="0" smtClean="0">
                <a:solidFill>
                  <a:srgbClr val="000000"/>
                </a:solidFill>
                <a:latin typeface="Times New Roman" panose="02020603050405020304" pitchFamily="18" charset="0"/>
                <a:ea typeface="Times New Roman" panose="02020603050405020304" pitchFamily="18" charset="0"/>
              </a:rPr>
              <a:t>-</a:t>
            </a:r>
            <a:r>
              <a:rPr lang="hr-HR" sz="3100" dirty="0" smtClean="0">
                <a:solidFill>
                  <a:srgbClr val="000000"/>
                </a:solidFill>
                <a:latin typeface="Times New Roman" panose="02020603050405020304" pitchFamily="18" charset="0"/>
                <a:ea typeface="Times New Roman" panose="02020603050405020304" pitchFamily="18" charset="0"/>
              </a:rPr>
              <a:t>när </a:t>
            </a:r>
            <a:r>
              <a:rPr lang="hr-HR" sz="3100" dirty="0">
                <a:solidFill>
                  <a:srgbClr val="000000"/>
                </a:solidFill>
                <a:latin typeface="Times New Roman" panose="02020603050405020304" pitchFamily="18" charset="0"/>
                <a:ea typeface="Times New Roman" panose="02020603050405020304" pitchFamily="18" charset="0"/>
              </a:rPr>
              <a:t>kämilliginde hem ýürek yhlasynda jemlenýär diýildigidir. </a:t>
            </a:r>
            <a:r>
              <a:rPr lang="hr-HR" sz="3100" dirty="0" smtClean="0">
                <a:solidFill>
                  <a:srgbClr val="000000"/>
                </a:solidFill>
                <a:latin typeface="Times New Roman" panose="02020603050405020304" pitchFamily="18" charset="0"/>
                <a:ea typeface="Times New Roman" panose="02020603050405020304" pitchFamily="18" charset="0"/>
              </a:rPr>
              <a:t>Türkmenistanyň </a:t>
            </a:r>
            <a:r>
              <a:rPr lang="hr-HR" sz="3100" dirty="0">
                <a:solidFill>
                  <a:srgbClr val="000000"/>
                </a:solidFill>
                <a:latin typeface="Times New Roman" panose="02020603050405020304" pitchFamily="18" charset="0"/>
                <a:ea typeface="Times New Roman" panose="02020603050405020304" pitchFamily="18" charset="0"/>
              </a:rPr>
              <a:t>ykdysadyýetini düýpli döwrebaplaşdyrmak </a:t>
            </a:r>
            <a:r>
              <a:rPr lang="hr-HR" sz="3100" dirty="0" smtClean="0">
                <a:solidFill>
                  <a:srgbClr val="000000"/>
                </a:solidFill>
                <a:latin typeface="Times New Roman" panose="02020603050405020304" pitchFamily="18" charset="0"/>
                <a:ea typeface="Times New Roman" panose="02020603050405020304" pitchFamily="18" charset="0"/>
              </a:rPr>
              <a:t>bo</a:t>
            </a:r>
            <a:r>
              <a:rPr lang="ru-RU" sz="3100" dirty="0">
                <a:solidFill>
                  <a:srgbClr val="000000"/>
                </a:solidFill>
                <a:latin typeface="Times New Roman" panose="02020603050405020304" pitchFamily="18" charset="0"/>
                <a:ea typeface="Times New Roman" panose="02020603050405020304" pitchFamily="18" charset="0"/>
              </a:rPr>
              <a:t>-</a:t>
            </a:r>
            <a:r>
              <a:rPr lang="hr-HR" sz="3100" dirty="0" smtClean="0">
                <a:solidFill>
                  <a:srgbClr val="000000"/>
                </a:solidFill>
                <a:latin typeface="Times New Roman" panose="02020603050405020304" pitchFamily="18" charset="0"/>
                <a:ea typeface="Times New Roman" panose="02020603050405020304" pitchFamily="18" charset="0"/>
              </a:rPr>
              <a:t>ýunça </a:t>
            </a:r>
            <a:r>
              <a:rPr lang="hr-HR" sz="3100" dirty="0">
                <a:solidFill>
                  <a:srgbClr val="000000"/>
                </a:solidFill>
                <a:latin typeface="Times New Roman" panose="02020603050405020304" pitchFamily="18" charset="0"/>
                <a:ea typeface="Times New Roman" panose="02020603050405020304" pitchFamily="18" charset="0"/>
              </a:rPr>
              <a:t>öňe </a:t>
            </a:r>
            <a:r>
              <a:rPr lang="hr-HR" sz="3100" dirty="0" smtClean="0">
                <a:solidFill>
                  <a:srgbClr val="000000"/>
                </a:solidFill>
                <a:latin typeface="Times New Roman" panose="02020603050405020304" pitchFamily="18" charset="0"/>
                <a:ea typeface="Times New Roman" panose="02020603050405020304" pitchFamily="18" charset="0"/>
              </a:rPr>
              <a:t>sürülýän </a:t>
            </a:r>
            <a:r>
              <a:rPr lang="hr-HR" sz="3100" dirty="0">
                <a:solidFill>
                  <a:srgbClr val="000000"/>
                </a:solidFill>
                <a:latin typeface="Times New Roman" panose="02020603050405020304" pitchFamily="18" charset="0"/>
                <a:ea typeface="Times New Roman" panose="02020603050405020304" pitchFamily="18" charset="0"/>
              </a:rPr>
              <a:t>strategik meýilnamalar ýurdumyzyň </a:t>
            </a:r>
            <a:r>
              <a:rPr lang="hr-HR" sz="3100" dirty="0" smtClean="0">
                <a:solidFill>
                  <a:srgbClr val="000000"/>
                </a:solidFill>
                <a:latin typeface="Times New Roman" panose="02020603050405020304" pitchFamily="18" charset="0"/>
                <a:ea typeface="Times New Roman" panose="02020603050405020304" pitchFamily="18" charset="0"/>
              </a:rPr>
              <a:t>dolulygy</a:t>
            </a:r>
            <a:r>
              <a:rPr lang="ru-RU" sz="3100" dirty="0" smtClean="0">
                <a:solidFill>
                  <a:srgbClr val="000000"/>
                </a:solidFill>
                <a:latin typeface="Times New Roman" panose="02020603050405020304" pitchFamily="18" charset="0"/>
                <a:ea typeface="Times New Roman" panose="02020603050405020304" pitchFamily="18" charset="0"/>
              </a:rPr>
              <a:t>-</a:t>
            </a:r>
            <a:r>
              <a:rPr lang="hr-HR" sz="3100" dirty="0" smtClean="0">
                <a:solidFill>
                  <a:srgbClr val="000000"/>
                </a:solidFill>
                <a:latin typeface="Times New Roman" panose="02020603050405020304" pitchFamily="18" charset="0"/>
                <a:ea typeface="Times New Roman" panose="02020603050405020304" pitchFamily="18" charset="0"/>
              </a:rPr>
              <a:t>na </a:t>
            </a:r>
            <a:r>
              <a:rPr lang="hr-HR" sz="3100" dirty="0">
                <a:solidFill>
                  <a:srgbClr val="000000"/>
                </a:solidFill>
                <a:latin typeface="Times New Roman" panose="02020603050405020304" pitchFamily="18" charset="0"/>
                <a:ea typeface="Times New Roman" panose="02020603050405020304" pitchFamily="18" charset="0"/>
              </a:rPr>
              <a:t>ylma daýanýan, dünýä bazarynda bäsdeşlige ýokary derejede </a:t>
            </a:r>
            <a:r>
              <a:rPr lang="hr-HR" sz="3100" dirty="0" smtClean="0">
                <a:solidFill>
                  <a:srgbClr val="000000"/>
                </a:solidFill>
                <a:latin typeface="Times New Roman" panose="02020603050405020304" pitchFamily="18" charset="0"/>
                <a:ea typeface="Times New Roman" panose="02020603050405020304" pitchFamily="18" charset="0"/>
              </a:rPr>
              <a:t>ukyply </a:t>
            </a:r>
            <a:r>
              <a:rPr lang="hr-HR" sz="3100" dirty="0">
                <a:solidFill>
                  <a:srgbClr val="000000"/>
                </a:solidFill>
                <a:latin typeface="Times New Roman" panose="02020603050405020304" pitchFamily="18" charset="0"/>
                <a:ea typeface="Times New Roman" panose="02020603050405020304" pitchFamily="18" charset="0"/>
              </a:rPr>
              <a:t>önümleri çykarýan önümçilikleri düýpli </a:t>
            </a:r>
            <a:r>
              <a:rPr lang="hr-HR" sz="3100" dirty="0" smtClean="0">
                <a:solidFill>
                  <a:srgbClr val="000000"/>
                </a:solidFill>
                <a:latin typeface="Times New Roman" panose="02020603050405020304" pitchFamily="18" charset="0"/>
                <a:ea typeface="Times New Roman" panose="02020603050405020304" pitchFamily="18" charset="0"/>
              </a:rPr>
              <a:t>ösdürmegi </a:t>
            </a:r>
            <a:r>
              <a:rPr lang="hr-HR" sz="3100" dirty="0">
                <a:solidFill>
                  <a:srgbClr val="000000"/>
                </a:solidFill>
                <a:latin typeface="Times New Roman" panose="02020603050405020304" pitchFamily="18" charset="0"/>
                <a:ea typeface="Times New Roman" panose="02020603050405020304" pitchFamily="18" charset="0"/>
              </a:rPr>
              <a:t>göz öňünde tutýar. Şu şertlerde ylmyň ösdürilmegine we ýetişdirilýän hünär</a:t>
            </a:r>
            <a:r>
              <a:rPr lang="ru-RU" sz="3100" dirty="0">
                <a:solidFill>
                  <a:srgbClr val="000000"/>
                </a:solidFill>
                <a:latin typeface="Times New Roman" panose="02020603050405020304" pitchFamily="18" charset="0"/>
                <a:ea typeface="Times New Roman" panose="02020603050405020304" pitchFamily="18" charset="0"/>
              </a:rPr>
              <a:t>-</a:t>
            </a:r>
            <a:r>
              <a:rPr lang="hr-HR" sz="3100" dirty="0">
                <a:solidFill>
                  <a:srgbClr val="000000"/>
                </a:solidFill>
                <a:latin typeface="Times New Roman" panose="02020603050405020304" pitchFamily="18" charset="0"/>
                <a:ea typeface="Times New Roman" panose="02020603050405020304" pitchFamily="18" charset="0"/>
              </a:rPr>
              <a:t>menleriň taýýarlygynyň hiline ýokary talap bildirilýär. Diňe şeýdilen ýagdaýda arzylanýan innowasion öňegidişliklere eltmek başardar.</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109435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189" y="579720"/>
            <a:ext cx="9694415" cy="6007509"/>
          </a:xfrm>
        </p:spPr>
        <p:txBody>
          <a:bodyPr>
            <a:normAutofit fontScale="90000"/>
          </a:bodyPr>
          <a:lstStyle/>
          <a:p>
            <a:pPr>
              <a:spcBef>
                <a:spcPts val="1200"/>
              </a:spcBef>
              <a:spcAft>
                <a:spcPts val="300"/>
              </a:spcAft>
            </a:pPr>
            <a:r>
              <a:rPr lang="ru-RU" sz="22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hr-HR" sz="2200" b="1" kern="1600" spc="-15" dirty="0" smtClean="0">
                <a:latin typeface="Times New Roman" panose="02020603050405020304" pitchFamily="18" charset="0"/>
                <a:ea typeface="Times New Roman" panose="02020603050405020304" pitchFamily="18" charset="0"/>
                <a:cs typeface="Arial" panose="020B0604020202020204" pitchFamily="34" charset="0"/>
              </a:rPr>
              <a:t>11.2 </a:t>
            </a:r>
            <a:r>
              <a:rPr lang="hr-HR" sz="2200" b="1" kern="1600" spc="-15" dirty="0">
                <a:latin typeface="Times New Roman" panose="02020603050405020304" pitchFamily="18" charset="0"/>
                <a:ea typeface="Times New Roman" panose="02020603050405020304" pitchFamily="18" charset="0"/>
                <a:cs typeface="Arial" panose="020B0604020202020204" pitchFamily="34" charset="0"/>
              </a:rPr>
              <a:t>Durmuş syýasatynyň Türkmenistanda amala aşyrylyşy</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hr-HR" sz="2200" b="1"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Türkmenistanda başy başlanan düýpli durmuş özgertmeleriň ileri tutulýan </a:t>
            </a:r>
            <a:r>
              <a:rPr lang="hr-HR" sz="2200" dirty="0" smtClean="0">
                <a:latin typeface="Times New Roman" panose="02020603050405020304" pitchFamily="18" charset="0"/>
                <a:ea typeface="Times New Roman" panose="02020603050405020304" pitchFamily="18" charset="0"/>
              </a:rPr>
              <a:t>ugurlary </a:t>
            </a:r>
            <a:r>
              <a:rPr lang="hr-HR" sz="2200" dirty="0">
                <a:latin typeface="Times New Roman" panose="02020603050405020304" pitchFamily="18" charset="0"/>
                <a:ea typeface="Times New Roman" panose="02020603050405020304" pitchFamily="18" charset="0"/>
              </a:rPr>
              <a:t>we bu işde bellenilen esasy maksatlar şulardan ybaratdyr: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ilatyň girdejilerini artdyrmak;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ilaty durmuş taýdan goramak;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medeni durmuş ulgamyny netijeli ösdürmek;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ilatyň ýaşaýyş jaý üpjünçiligi;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daşky gurşawy goramak.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Durmuş syýasaty Türkmenistanda amala aşyrylýan özgertmeler strategiýasynyň özenini düzýär. Onuň esasy ugry ilatyň ýaşaýşynyň hilini gowulandyrmaga </a:t>
            </a:r>
            <a:r>
              <a:rPr lang="hr-HR" sz="2200" dirty="0" smtClean="0">
                <a:latin typeface="Times New Roman" panose="02020603050405020304" pitchFamily="18" charset="0"/>
                <a:ea typeface="Times New Roman" panose="02020603050405020304" pitchFamily="18" charset="0"/>
              </a:rPr>
              <a:t>gönükdirilendir </a:t>
            </a:r>
            <a:r>
              <a:rPr lang="hr-HR" sz="2200" dirty="0">
                <a:latin typeface="Times New Roman" panose="02020603050405020304" pitchFamily="18" charset="0"/>
                <a:ea typeface="Times New Roman" panose="02020603050405020304" pitchFamily="18" charset="0"/>
              </a:rPr>
              <a:t>we öz içine ýurduň her bir raýatynyň we abadan ýaşamagyny, döwrebap bilim almagyny, ýokary hilli saglyk hyzmatlaryndan peýdalanmagyny üpjün edýän, şeýle-de daşky gurşawyň arassa hem sazlaşykly saklanylmagyny şertlendirýän çäreleri alýar.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Ýurtda amala aşyrylýan strategik özgertmeleriň baş şygary diýlip yglan edilen </a:t>
            </a:r>
            <a:r>
              <a:rPr lang="hr-HR" sz="2200" b="1" dirty="0">
                <a:latin typeface="Times New Roman" panose="02020603050405020304" pitchFamily="18" charset="0"/>
                <a:ea typeface="Times New Roman" panose="02020603050405020304" pitchFamily="18" charset="0"/>
              </a:rPr>
              <a:t>„Döwlet adam üçindir!“</a:t>
            </a:r>
            <a:r>
              <a:rPr lang="hr-HR" sz="2200" dirty="0">
                <a:latin typeface="Times New Roman" panose="02020603050405020304" pitchFamily="18" charset="0"/>
                <a:ea typeface="Times New Roman" panose="02020603050405020304" pitchFamily="18" charset="0"/>
              </a:rPr>
              <a:t> diýen altyn parasat alnyp barylýan durmuş-ykdysady özgerişlikleriň baş ugruny hem asylly maksatlaryny kesgitleýär.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Halkymyzyň durmuş abad</a:t>
            </a:r>
            <a:r>
              <a:rPr lang="ru-RU" sz="2200" dirty="0">
                <a:latin typeface="Times New Roman" panose="02020603050405020304" pitchFamily="18" charset="0"/>
                <a:ea typeface="Times New Roman" panose="02020603050405020304" pitchFamily="18" charset="0"/>
              </a:rPr>
              <a:t>a</a:t>
            </a:r>
            <a:endParaRPr lang="ru-RU" dirty="0"/>
          </a:p>
        </p:txBody>
      </p:sp>
    </p:spTree>
    <p:extLst>
      <p:ext uri="{BB962C8B-B14F-4D97-AF65-F5344CB8AC3E}">
        <p14:creationId xmlns:p14="http://schemas.microsoft.com/office/powerpoint/2010/main" val="3943156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1349" y="490945"/>
            <a:ext cx="10315852" cy="5741180"/>
          </a:xfrm>
        </p:spPr>
        <p:txBody>
          <a:bodyPr>
            <a:normAutofit/>
          </a:bodyPr>
          <a:lstStyle/>
          <a:p>
            <a:pPr indent="449580">
              <a:spcAft>
                <a:spcPts val="0"/>
              </a:spcAft>
            </a:pPr>
            <a:r>
              <a:rPr lang="hr-HR" sz="2400" dirty="0">
                <a:solidFill>
                  <a:srgbClr val="000000"/>
                </a:solidFill>
                <a:latin typeface="Times New Roman" panose="02020603050405020304" pitchFamily="18" charset="0"/>
                <a:ea typeface="Times New Roman" panose="02020603050405020304" pitchFamily="18" charset="0"/>
              </a:rPr>
              <a:t>Durmuş ulgamynyň özgerdilmegi şu esasy maksatlara gönükdirilýär:</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hr-HR" sz="2400" dirty="0">
                <a:solidFill>
                  <a:srgbClr val="000000"/>
                </a:solidFill>
                <a:latin typeface="Times New Roman" panose="02020603050405020304" pitchFamily="18" charset="0"/>
                <a:ea typeface="Times New Roman" panose="02020603050405020304" pitchFamily="18" charset="0"/>
              </a:rPr>
              <a:t>- adamlaryň aýlyk iş haklaryny we beýleki gazançlaryny yzygiderli </a:t>
            </a:r>
            <a:r>
              <a:rPr lang="hr-HR" sz="2400" dirty="0" smtClean="0">
                <a:solidFill>
                  <a:srgbClr val="000000"/>
                </a:solidFill>
                <a:latin typeface="Times New Roman" panose="02020603050405020304" pitchFamily="18" charset="0"/>
                <a:ea typeface="Times New Roman" panose="02020603050405020304" pitchFamily="18" charset="0"/>
              </a:rPr>
              <a:t>ýokarlandyr</a:t>
            </a:r>
            <a:r>
              <a:rPr lang="ru-RU" sz="2400" dirty="0" smtClean="0">
                <a:solidFill>
                  <a:srgbClr val="000000"/>
                </a:solidFill>
                <a:latin typeface="Times New Roman" panose="02020603050405020304" pitchFamily="18" charset="0"/>
                <a:ea typeface="Times New Roman" panose="02020603050405020304" pitchFamily="18" charset="0"/>
              </a:rPr>
              <a:t>-</a:t>
            </a:r>
            <a:r>
              <a:rPr lang="hr-HR" sz="2400" dirty="0" smtClean="0">
                <a:solidFill>
                  <a:srgbClr val="000000"/>
                </a:solidFill>
                <a:latin typeface="Times New Roman" panose="02020603050405020304" pitchFamily="18" charset="0"/>
                <a:ea typeface="Times New Roman" panose="02020603050405020304" pitchFamily="18" charset="0"/>
              </a:rPr>
              <a:t>mak </a:t>
            </a:r>
            <a:r>
              <a:rPr lang="hr-HR" sz="2400" dirty="0">
                <a:solidFill>
                  <a:srgbClr val="000000"/>
                </a:solidFill>
                <a:latin typeface="Times New Roman" panose="02020603050405020304" pitchFamily="18" charset="0"/>
                <a:ea typeface="Times New Roman" panose="02020603050405020304" pitchFamily="18" charset="0"/>
              </a:rPr>
              <a:t>arkaly ilatyň girdejisiniň artmagyny gazanmak;</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hr-HR" sz="2400" dirty="0">
                <a:solidFill>
                  <a:srgbClr val="000000"/>
                </a:solidFill>
                <a:latin typeface="Times New Roman" panose="02020603050405020304" pitchFamily="18" charset="0"/>
                <a:ea typeface="Times New Roman" panose="02020603050405020304" pitchFamily="18" charset="0"/>
              </a:rPr>
              <a:t>- ilatyň durmuş taýdan ejiz gatlaklarynyň durmuş goraglylygynyň </a:t>
            </a:r>
            <a:r>
              <a:rPr lang="hr-HR" sz="2400" dirty="0" smtClean="0">
                <a:solidFill>
                  <a:srgbClr val="000000"/>
                </a:solidFill>
                <a:latin typeface="Times New Roman" panose="02020603050405020304" pitchFamily="18" charset="0"/>
                <a:ea typeface="Times New Roman" panose="02020603050405020304" pitchFamily="18" charset="0"/>
              </a:rPr>
              <a:t>ygtybarlylygyny </a:t>
            </a:r>
            <a:r>
              <a:rPr lang="hr-HR" sz="2400" dirty="0">
                <a:solidFill>
                  <a:srgbClr val="000000"/>
                </a:solidFill>
                <a:latin typeface="Times New Roman" panose="02020603050405020304" pitchFamily="18" charset="0"/>
                <a:ea typeface="Times New Roman" panose="02020603050405020304" pitchFamily="18" charset="0"/>
              </a:rPr>
              <a:t>artdyrmak;</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hr-HR" sz="2400" dirty="0">
                <a:solidFill>
                  <a:srgbClr val="000000"/>
                </a:solidFill>
                <a:latin typeface="Times New Roman" panose="02020603050405020304" pitchFamily="18" charset="0"/>
                <a:ea typeface="Times New Roman" panose="02020603050405020304" pitchFamily="18" charset="0"/>
              </a:rPr>
              <a:t>- adamyň mynasyp ýaşamagyny we erkin ösmegini üpjün edýän iş orunlaryny döretmek;</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hr-HR" sz="2400" dirty="0">
                <a:solidFill>
                  <a:srgbClr val="000000"/>
                </a:solidFill>
                <a:latin typeface="Times New Roman" panose="02020603050405020304" pitchFamily="18" charset="0"/>
                <a:ea typeface="Times New Roman" panose="02020603050405020304" pitchFamily="18" charset="0"/>
              </a:rPr>
              <a:t>- bilim we saglyk hyzmatlarynyň hiliniň ýokary hem her bir adama elýeter </a:t>
            </a:r>
            <a:r>
              <a:rPr lang="hr-HR" sz="2400" dirty="0" smtClean="0">
                <a:solidFill>
                  <a:srgbClr val="000000"/>
                </a:solidFill>
                <a:latin typeface="Times New Roman" panose="02020603050405020304" pitchFamily="18" charset="0"/>
                <a:ea typeface="Times New Roman" panose="02020603050405020304" pitchFamily="18" charset="0"/>
              </a:rPr>
              <a:t>bolma</a:t>
            </a:r>
            <a:r>
              <a:rPr lang="ru-RU" sz="2400" dirty="0">
                <a:solidFill>
                  <a:srgbClr val="000000"/>
                </a:solidFill>
                <a:latin typeface="Times New Roman" panose="02020603050405020304" pitchFamily="18" charset="0"/>
                <a:ea typeface="Times New Roman" panose="02020603050405020304" pitchFamily="18" charset="0"/>
              </a:rPr>
              <a:t>-</a:t>
            </a:r>
            <a:r>
              <a:rPr lang="hr-HR" sz="2400" dirty="0" smtClean="0">
                <a:solidFill>
                  <a:srgbClr val="000000"/>
                </a:solidFill>
                <a:latin typeface="Times New Roman" panose="02020603050405020304" pitchFamily="18" charset="0"/>
                <a:ea typeface="Times New Roman" panose="02020603050405020304" pitchFamily="18" charset="0"/>
              </a:rPr>
              <a:t>gyny </a:t>
            </a:r>
            <a:r>
              <a:rPr lang="hr-HR" sz="2400" dirty="0">
                <a:solidFill>
                  <a:srgbClr val="000000"/>
                </a:solidFill>
                <a:latin typeface="Times New Roman" panose="02020603050405020304" pitchFamily="18" charset="0"/>
                <a:ea typeface="Times New Roman" panose="02020603050405020304" pitchFamily="18" charset="0"/>
              </a:rPr>
              <a:t>gazanmak;</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hr-HR" sz="2400" dirty="0">
                <a:solidFill>
                  <a:srgbClr val="000000"/>
                </a:solidFill>
                <a:latin typeface="Times New Roman" panose="02020603050405020304" pitchFamily="18" charset="0"/>
                <a:ea typeface="Times New Roman" panose="02020603050405020304" pitchFamily="18" charset="0"/>
              </a:rPr>
              <a:t>- ilaty ýokary amatlyklary bolan ýaşaýyş jaýlary we jemagat hyzmatlary bilen </a:t>
            </a:r>
            <a:r>
              <a:rPr lang="hr-HR" sz="2400" dirty="0" smtClean="0">
                <a:solidFill>
                  <a:srgbClr val="000000"/>
                </a:solidFill>
                <a:latin typeface="Times New Roman" panose="02020603050405020304" pitchFamily="18" charset="0"/>
                <a:ea typeface="Times New Roman" panose="02020603050405020304" pitchFamily="18" charset="0"/>
              </a:rPr>
              <a:t>üp</a:t>
            </a:r>
            <a:r>
              <a:rPr lang="ru-RU" sz="2400" dirty="0">
                <a:solidFill>
                  <a:srgbClr val="000000"/>
                </a:solidFill>
                <a:latin typeface="Times New Roman" panose="02020603050405020304" pitchFamily="18" charset="0"/>
                <a:ea typeface="Times New Roman" panose="02020603050405020304" pitchFamily="18" charset="0"/>
              </a:rPr>
              <a:t>-</a:t>
            </a:r>
            <a:r>
              <a:rPr lang="hr-HR" sz="2400" dirty="0" smtClean="0">
                <a:solidFill>
                  <a:srgbClr val="000000"/>
                </a:solidFill>
                <a:latin typeface="Times New Roman" panose="02020603050405020304" pitchFamily="18" charset="0"/>
                <a:ea typeface="Times New Roman" panose="02020603050405020304" pitchFamily="18" charset="0"/>
              </a:rPr>
              <a:t>jün </a:t>
            </a:r>
            <a:r>
              <a:rPr lang="hr-HR" sz="2400" dirty="0">
                <a:solidFill>
                  <a:srgbClr val="000000"/>
                </a:solidFill>
                <a:latin typeface="Times New Roman" panose="02020603050405020304" pitchFamily="18" charset="0"/>
                <a:ea typeface="Times New Roman" panose="02020603050405020304" pitchFamily="18" charset="0"/>
              </a:rPr>
              <a:t>etmek;</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hr-HR" sz="2400" dirty="0">
                <a:solidFill>
                  <a:srgbClr val="000000"/>
                </a:solidFill>
                <a:latin typeface="Times New Roman" panose="02020603050405020304" pitchFamily="18" charset="0"/>
                <a:ea typeface="Times New Roman" panose="02020603050405020304" pitchFamily="18" charset="0"/>
              </a:rPr>
              <a:t>- Türkmenistanyň medeni we taryhy mirasyny gorap saklamak we ösdürmek;</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hr-HR" sz="2400" dirty="0">
                <a:solidFill>
                  <a:srgbClr val="000000"/>
                </a:solidFill>
                <a:latin typeface="Times New Roman" panose="02020603050405020304" pitchFamily="18" charset="0"/>
                <a:ea typeface="Times New Roman" panose="02020603050405020304" pitchFamily="18" charset="0"/>
              </a:rPr>
              <a:t>- döwletiň ileri tutýan ugry hökmünde daşky gurşawy goramak we tebigy </a:t>
            </a:r>
            <a:r>
              <a:rPr lang="hr-HR" sz="2400" dirty="0" smtClean="0">
                <a:solidFill>
                  <a:srgbClr val="000000"/>
                </a:solidFill>
                <a:latin typeface="Times New Roman" panose="02020603050405020304" pitchFamily="18" charset="0"/>
                <a:ea typeface="Times New Roman" panose="02020603050405020304" pitchFamily="18" charset="0"/>
              </a:rPr>
              <a:t>baýlyk</a:t>
            </a:r>
            <a:r>
              <a:rPr lang="ru-RU" sz="2400" dirty="0" smtClean="0">
                <a:solidFill>
                  <a:srgbClr val="000000"/>
                </a:solidFill>
                <a:latin typeface="Times New Roman" panose="02020603050405020304" pitchFamily="18" charset="0"/>
                <a:ea typeface="Times New Roman" panose="02020603050405020304" pitchFamily="18" charset="0"/>
              </a:rPr>
              <a:t>-</a:t>
            </a:r>
            <a:r>
              <a:rPr lang="hr-HR" sz="2400" dirty="0" smtClean="0">
                <a:solidFill>
                  <a:srgbClr val="000000"/>
                </a:solidFill>
                <a:latin typeface="Times New Roman" panose="02020603050405020304" pitchFamily="18" charset="0"/>
                <a:ea typeface="Times New Roman" panose="02020603050405020304" pitchFamily="18" charset="0"/>
              </a:rPr>
              <a:t>lary </a:t>
            </a:r>
            <a:r>
              <a:rPr lang="hr-HR" sz="2400" dirty="0">
                <a:solidFill>
                  <a:srgbClr val="000000"/>
                </a:solidFill>
                <a:latin typeface="Times New Roman" panose="02020603050405020304" pitchFamily="18" charset="0"/>
                <a:ea typeface="Times New Roman" panose="02020603050405020304" pitchFamily="18" charset="0"/>
              </a:rPr>
              <a:t>aýowly peýdalanmak.</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endParaRPr lang="ru-RU" sz="2800" dirty="0"/>
          </a:p>
        </p:txBody>
      </p:sp>
    </p:spTree>
    <p:extLst>
      <p:ext uri="{BB962C8B-B14F-4D97-AF65-F5344CB8AC3E}">
        <p14:creationId xmlns:p14="http://schemas.microsoft.com/office/powerpoint/2010/main" val="1459939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5635" y="632987"/>
            <a:ext cx="9817855" cy="5217397"/>
          </a:xfrm>
        </p:spPr>
        <p:txBody>
          <a:bodyPr>
            <a:normAutofit fontScale="90000"/>
          </a:bodyPr>
          <a:lstStyle/>
          <a:p>
            <a:pPr>
              <a:spcBef>
                <a:spcPts val="1200"/>
              </a:spcBef>
              <a:spcAft>
                <a:spcPts val="0"/>
              </a:spcAft>
            </a:pPr>
            <a:r>
              <a:rPr lang="ru-RU" sz="2700" dirty="0">
                <a:latin typeface="Times New Roman" panose="02020603050405020304" pitchFamily="18" charset="0"/>
                <a:ea typeface="Times New Roman" panose="02020603050405020304" pitchFamily="18" charset="0"/>
              </a:rPr>
              <a:t> </a:t>
            </a:r>
            <a:r>
              <a:rPr lang="ru-RU" sz="2700" dirty="0" smtClean="0">
                <a:latin typeface="Times New Roman" panose="02020603050405020304" pitchFamily="18" charset="0"/>
                <a:ea typeface="Times New Roman" panose="02020603050405020304" pitchFamily="18" charset="0"/>
              </a:rPr>
              <a:t>  </a:t>
            </a:r>
            <a:r>
              <a:rPr lang="hr-HR" sz="2700" dirty="0" smtClean="0">
                <a:latin typeface="Times New Roman" panose="02020603050405020304" pitchFamily="18" charset="0"/>
                <a:ea typeface="Times New Roman" panose="02020603050405020304" pitchFamily="18" charset="0"/>
              </a:rPr>
              <a:t>Ilatyň </a:t>
            </a:r>
            <a:r>
              <a:rPr lang="hr-HR" sz="2700" dirty="0">
                <a:latin typeface="Times New Roman" panose="02020603050405020304" pitchFamily="18" charset="0"/>
                <a:ea typeface="Times New Roman" panose="02020603050405020304" pitchFamily="18" charset="0"/>
              </a:rPr>
              <a:t>girdejilerini artdyrmak döwletimizde amala aşyrylýan durmuş </a:t>
            </a:r>
            <a:r>
              <a:rPr lang="hr-HR" sz="2700" dirty="0" smtClean="0">
                <a:latin typeface="Times New Roman" panose="02020603050405020304" pitchFamily="18" charset="0"/>
                <a:ea typeface="Times New Roman" panose="02020603050405020304" pitchFamily="18" charset="0"/>
              </a:rPr>
              <a:t>syýa</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satynda </a:t>
            </a:r>
            <a:r>
              <a:rPr lang="hr-HR" sz="2700" dirty="0">
                <a:latin typeface="Times New Roman" panose="02020603050405020304" pitchFamily="18" charset="0"/>
                <a:ea typeface="Times New Roman" panose="02020603050405020304" pitchFamily="18" charset="0"/>
              </a:rPr>
              <a:t>ilatyň girdejilerini artdyrmagyň kämil mehanizmini işläp taýýarlamak we netijeli peýdalanmak çärelerine uly üns berilýär. Adamlaryň girdejesini </a:t>
            </a:r>
            <a:r>
              <a:rPr lang="hr-HR" sz="2700" dirty="0" smtClean="0">
                <a:latin typeface="Times New Roman" panose="02020603050405020304" pitchFamily="18" charset="0"/>
                <a:ea typeface="Times New Roman" panose="02020603050405020304" pitchFamily="18" charset="0"/>
              </a:rPr>
              <a:t>art</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dyrmakda </a:t>
            </a:r>
            <a:r>
              <a:rPr lang="hr-HR" sz="2700" dirty="0">
                <a:latin typeface="Times New Roman" panose="02020603050405020304" pitchFamily="18" charset="0"/>
                <a:ea typeface="Times New Roman" panose="02020603050405020304" pitchFamily="18" charset="0"/>
              </a:rPr>
              <a:t>iş berijiniň we işgäriň arasyndaky şertnamalaýyn gatnaşyklary, </a:t>
            </a:r>
            <a:r>
              <a:rPr lang="hr-HR" sz="2700" dirty="0" smtClean="0">
                <a:latin typeface="Times New Roman" panose="02020603050405020304" pitchFamily="18" charset="0"/>
                <a:ea typeface="Times New Roman" panose="02020603050405020304" pitchFamily="18" charset="0"/>
              </a:rPr>
              <a:t>sal</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gyt </a:t>
            </a:r>
            <a:r>
              <a:rPr lang="hr-HR" sz="2700" dirty="0">
                <a:latin typeface="Times New Roman" panose="02020603050405020304" pitchFamily="18" charset="0"/>
                <a:ea typeface="Times New Roman" panose="02020603050405020304" pitchFamily="18" charset="0"/>
              </a:rPr>
              <a:t>salmak </a:t>
            </a:r>
            <a:r>
              <a:rPr lang="hr-HR" sz="2700" dirty="0" smtClean="0">
                <a:latin typeface="Times New Roman" panose="02020603050405020304" pitchFamily="18" charset="0"/>
                <a:ea typeface="Times New Roman" panose="02020603050405020304" pitchFamily="18" charset="0"/>
              </a:rPr>
              <a:t>usullaryny </a:t>
            </a:r>
            <a:r>
              <a:rPr lang="hr-HR" sz="2700" dirty="0">
                <a:latin typeface="Times New Roman" panose="02020603050405020304" pitchFamily="18" charset="0"/>
                <a:ea typeface="Times New Roman" panose="02020603050405020304" pitchFamily="18" charset="0"/>
              </a:rPr>
              <a:t>kämilleşdirmek, aýlyk iş haklaryny ýokarlandyrmak we beýleki çäreler ýerlikli we aňrybaş netijeli peýdalanylýar.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hr-HR" sz="2700" dirty="0">
                <a:latin typeface="Times New Roman" panose="02020603050405020304" pitchFamily="18" charset="0"/>
                <a:ea typeface="Times New Roman" panose="02020603050405020304" pitchFamily="18" charset="0"/>
              </a:rPr>
              <a:t>Ilatyň girdejisi halkyň durmuş </a:t>
            </a:r>
            <a:r>
              <a:rPr lang="hr-HR" sz="2700" dirty="0" smtClean="0">
                <a:latin typeface="Times New Roman" panose="02020603050405020304" pitchFamily="18" charset="0"/>
                <a:ea typeface="Times New Roman" panose="02020603050405020304" pitchFamily="18" charset="0"/>
              </a:rPr>
              <a:t>hal</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ýagdaýynyň </a:t>
            </a:r>
            <a:r>
              <a:rPr lang="hr-HR" sz="2700" dirty="0">
                <a:latin typeface="Times New Roman" panose="02020603050405020304" pitchFamily="18" charset="0"/>
                <a:ea typeface="Times New Roman" panose="02020603050405020304" pitchFamily="18" charset="0"/>
              </a:rPr>
              <a:t>we milli ykdysadyýetiň </a:t>
            </a:r>
            <a:r>
              <a:rPr lang="hr-HR" sz="2700" dirty="0" smtClean="0">
                <a:latin typeface="Times New Roman" panose="02020603050405020304" pitchFamily="18" charset="0"/>
                <a:ea typeface="Times New Roman" panose="02020603050405020304" pitchFamily="18" charset="0"/>
              </a:rPr>
              <a:t>ýe</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ten </a:t>
            </a:r>
            <a:r>
              <a:rPr lang="hr-HR" sz="2700" dirty="0">
                <a:latin typeface="Times New Roman" panose="02020603050405020304" pitchFamily="18" charset="0"/>
                <a:ea typeface="Times New Roman" panose="02020603050405020304" pitchFamily="18" charset="0"/>
              </a:rPr>
              <a:t>derejesiniň baş görkezijisi bolup çykyş edýär. Jemgyýetiň her bir </a:t>
            </a:r>
            <a:r>
              <a:rPr lang="hr-HR" sz="2700" dirty="0" smtClean="0">
                <a:latin typeface="Times New Roman" panose="02020603050405020304" pitchFamily="18" charset="0"/>
                <a:ea typeface="Times New Roman" panose="02020603050405020304" pitchFamily="18" charset="0"/>
              </a:rPr>
              <a:t>agzasy</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nyň </a:t>
            </a:r>
            <a:r>
              <a:rPr lang="hr-HR" sz="2700" dirty="0">
                <a:latin typeface="Times New Roman" panose="02020603050405020304" pitchFamily="18" charset="0"/>
                <a:ea typeface="Times New Roman" panose="02020603050405020304" pitchFamily="18" charset="0"/>
              </a:rPr>
              <a:t>alýan girdejisi onda bar bolan maddy we ruhy (dynç almaga, bilim </a:t>
            </a:r>
            <a:r>
              <a:rPr lang="hr-HR" sz="2700" dirty="0" smtClean="0">
                <a:latin typeface="Times New Roman" panose="02020603050405020304" pitchFamily="18" charset="0"/>
                <a:ea typeface="Times New Roman" panose="02020603050405020304" pitchFamily="18" charset="0"/>
              </a:rPr>
              <a:t>alma</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ga</a:t>
            </a:r>
            <a:r>
              <a:rPr lang="hr-HR" sz="2700" dirty="0">
                <a:latin typeface="Times New Roman" panose="02020603050405020304" pitchFamily="18" charset="0"/>
                <a:ea typeface="Times New Roman" panose="02020603050405020304" pitchFamily="18" charset="0"/>
              </a:rPr>
              <a:t>, saglygyny bejertmäge,) mümkinçilikleriň ýaýrawyny görkezýär. </a:t>
            </a:r>
            <a:r>
              <a:rPr lang="ru-RU" sz="2700" dirty="0" smtClean="0">
                <a:latin typeface="Times New Roman" panose="02020603050405020304" pitchFamily="18" charset="0"/>
                <a:ea typeface="Times New Roman" panose="02020603050405020304" pitchFamily="18" charset="0"/>
              </a:rPr>
              <a:t>     </a:t>
            </a:r>
            <a:r>
              <a:rPr lang="hr-HR" sz="2700" dirty="0" smtClean="0">
                <a:latin typeface="Times New Roman" panose="02020603050405020304" pitchFamily="18" charset="0"/>
                <a:ea typeface="Times New Roman" panose="02020603050405020304" pitchFamily="18" charset="0"/>
              </a:rPr>
              <a:t>Adamlaryň </a:t>
            </a:r>
            <a:r>
              <a:rPr lang="hr-HR" sz="2700" dirty="0">
                <a:latin typeface="Times New Roman" panose="02020603050405020304" pitchFamily="18" charset="0"/>
                <a:ea typeface="Times New Roman" panose="02020603050405020304" pitchFamily="18" charset="0"/>
              </a:rPr>
              <a:t>girdejilerini emele getirmekde döwletiň öňe sürýän baş maksady ilatyň iş ýüzünde edýän gazanjynyň möçberini yzygiderli ýokarlandyrmagy niýet edinýär.</a:t>
            </a:r>
            <a:endParaRPr lang="ru-RU" dirty="0"/>
          </a:p>
        </p:txBody>
      </p:sp>
    </p:spTree>
    <p:extLst>
      <p:ext uri="{BB962C8B-B14F-4D97-AF65-F5344CB8AC3E}">
        <p14:creationId xmlns:p14="http://schemas.microsoft.com/office/powerpoint/2010/main" val="1518906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09204" y="286758"/>
            <a:ext cx="10501435" cy="6233890"/>
          </a:xfrm>
        </p:spPr>
        <p:txBody>
          <a:bodyPr>
            <a:normAutofit fontScale="90000"/>
          </a:bodyPr>
          <a:lstStyle/>
          <a:p>
            <a:pPr indent="449580">
              <a:spcAft>
                <a:spcPts val="0"/>
              </a:spcAft>
            </a:pPr>
            <a:r>
              <a:rPr lang="hr-HR" sz="2700" dirty="0">
                <a:solidFill>
                  <a:srgbClr val="000000"/>
                </a:solidFill>
                <a:latin typeface="Times New Roman" panose="02020603050405020304" pitchFamily="18" charset="0"/>
                <a:ea typeface="Times New Roman" panose="02020603050405020304" pitchFamily="18" charset="0"/>
              </a:rPr>
              <a:t>Bellenilen maksada ýetmek üçin şu meseleleri çözmeli bolar: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raýatlaryň girdejilerini iş ýüzünde artdyrmaga mümkinçilik berýän çäreleri, şol </a:t>
            </a:r>
            <a:r>
              <a:rPr lang="hr-HR" sz="2700" dirty="0" smtClean="0">
                <a:solidFill>
                  <a:srgbClr val="000000"/>
                </a:solidFill>
                <a:latin typeface="Times New Roman" panose="02020603050405020304" pitchFamily="18" charset="0"/>
                <a:ea typeface="Times New Roman" panose="02020603050405020304" pitchFamily="18" charset="0"/>
              </a:rPr>
              <a:t>sanda </a:t>
            </a:r>
            <a:r>
              <a:rPr lang="hr-HR" sz="2700" dirty="0">
                <a:solidFill>
                  <a:srgbClr val="000000"/>
                </a:solidFill>
                <a:latin typeface="Times New Roman" panose="02020603050405020304" pitchFamily="18" charset="0"/>
                <a:ea typeface="Times New Roman" panose="02020603050405020304" pitchFamily="18" charset="0"/>
              </a:rPr>
              <a:t>aýlyk iş haklarynyň, pensiýalaryň, döwlet kömek pullarynyň we beýleki </a:t>
            </a:r>
            <a:r>
              <a:rPr lang="hr-HR" sz="2700" dirty="0" smtClean="0">
                <a:solidFill>
                  <a:srgbClr val="000000"/>
                </a:solidFill>
                <a:latin typeface="Times New Roman" panose="02020603050405020304" pitchFamily="18" charset="0"/>
                <a:ea typeface="Times New Roman" panose="02020603050405020304" pitchFamily="18" charset="0"/>
              </a:rPr>
              <a:t>tö</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legleriň </a:t>
            </a:r>
            <a:r>
              <a:rPr lang="hr-HR" sz="2700" dirty="0">
                <a:solidFill>
                  <a:srgbClr val="000000"/>
                </a:solidFill>
                <a:latin typeface="Times New Roman" panose="02020603050405020304" pitchFamily="18" charset="0"/>
                <a:ea typeface="Times New Roman" panose="02020603050405020304" pitchFamily="18" charset="0"/>
              </a:rPr>
              <a:t>möçberiniň ýokarlandyrylmagyny üpjün etmek;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pensiýa ýaşyndaky ýaşulularyň, maýyplaryň we ilatyň beýleki ejiz gelýän </a:t>
            </a:r>
            <a:r>
              <a:rPr lang="hr-HR" sz="2700" dirty="0" smtClean="0">
                <a:solidFill>
                  <a:srgbClr val="000000"/>
                </a:solidFill>
                <a:latin typeface="Times New Roman" panose="02020603050405020304" pitchFamily="18" charset="0"/>
                <a:ea typeface="Times New Roman" panose="02020603050405020304" pitchFamily="18" charset="0"/>
              </a:rPr>
              <a:t>gatlak</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larynyň </a:t>
            </a:r>
            <a:r>
              <a:rPr lang="hr-HR" sz="2700" dirty="0">
                <a:solidFill>
                  <a:srgbClr val="000000"/>
                </a:solidFill>
                <a:latin typeface="Times New Roman" panose="02020603050405020304" pitchFamily="18" charset="0"/>
                <a:ea typeface="Times New Roman" panose="02020603050405020304" pitchFamily="18" charset="0"/>
              </a:rPr>
              <a:t>girdejileriniň mynasyp ýaşamak üçin ýeterlik derejede </a:t>
            </a:r>
            <a:r>
              <a:rPr lang="hr-HR" sz="2700" dirty="0" smtClean="0">
                <a:solidFill>
                  <a:srgbClr val="000000"/>
                </a:solidFill>
                <a:latin typeface="Times New Roman" panose="02020603050405020304" pitchFamily="18" charset="0"/>
                <a:ea typeface="Times New Roman" panose="02020603050405020304" pitchFamily="18" charset="0"/>
              </a:rPr>
              <a:t>bolmagyny gazan</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mak</a:t>
            </a:r>
            <a:r>
              <a:rPr lang="hr-HR"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durmuşda ilkinji zerur hasaplanýan harytlaryň durnukly bolmagyny </a:t>
            </a:r>
            <a:r>
              <a:rPr lang="hr-HR" sz="2700" dirty="0" smtClean="0">
                <a:solidFill>
                  <a:srgbClr val="000000"/>
                </a:solidFill>
                <a:latin typeface="Times New Roman" panose="02020603050405020304" pitchFamily="18" charset="0"/>
                <a:ea typeface="Times New Roman" panose="02020603050405020304" pitchFamily="18" charset="0"/>
              </a:rPr>
              <a:t>gözegçilikde </a:t>
            </a:r>
            <a:r>
              <a:rPr lang="hr-HR" sz="2700" dirty="0">
                <a:solidFill>
                  <a:srgbClr val="000000"/>
                </a:solidFill>
                <a:latin typeface="Times New Roman" panose="02020603050405020304" pitchFamily="18" charset="0"/>
                <a:ea typeface="Times New Roman" panose="02020603050405020304" pitchFamily="18" charset="0"/>
              </a:rPr>
              <a:t>saklamak;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Ýurdumyzda adamlaryň aýlyk zähmet haklary, pensiýalary, döwlet kömek töleg</a:t>
            </a:r>
            <a:r>
              <a:rPr lang="ru-RU" sz="2700" dirty="0">
                <a:solidFill>
                  <a:srgbClr val="000000"/>
                </a:solidFill>
                <a:latin typeface="Times New Roman" panose="02020603050405020304" pitchFamily="18" charset="0"/>
                <a:ea typeface="Times New Roman" panose="02020603050405020304" pitchFamily="18" charset="0"/>
              </a:rPr>
              <a:t>-</a:t>
            </a:r>
            <a:r>
              <a:rPr lang="hr-HR" sz="2700" dirty="0">
                <a:solidFill>
                  <a:srgbClr val="000000"/>
                </a:solidFill>
                <a:latin typeface="Times New Roman" panose="02020603050405020304" pitchFamily="18" charset="0"/>
                <a:ea typeface="Times New Roman" panose="02020603050405020304" pitchFamily="18" charset="0"/>
              </a:rPr>
              <a:t>leri we talyp haklary yzygiderli ýokarlandyrylýar, şol bir wagtyň özünde-de sarp </a:t>
            </a:r>
            <a:r>
              <a:rPr lang="hr-HR" sz="2700" dirty="0" smtClean="0">
                <a:solidFill>
                  <a:srgbClr val="000000"/>
                </a:solidFill>
                <a:latin typeface="Times New Roman" panose="02020603050405020304" pitchFamily="18" charset="0"/>
                <a:ea typeface="Times New Roman" panose="02020603050405020304" pitchFamily="18" charset="0"/>
              </a:rPr>
              <a:t>edilýän </a:t>
            </a:r>
            <a:r>
              <a:rPr lang="hr-HR" sz="2700" dirty="0">
                <a:solidFill>
                  <a:srgbClr val="000000"/>
                </a:solidFill>
                <a:latin typeface="Times New Roman" panose="02020603050405020304" pitchFamily="18" charset="0"/>
                <a:ea typeface="Times New Roman" panose="02020603050405020304" pitchFamily="18" charset="0"/>
              </a:rPr>
              <a:t>harytlaryň iň pes baha görkezijisiniň kesgitli bolmagy ilatyň gazanjyny </a:t>
            </a:r>
            <a:r>
              <a:rPr lang="hr-HR" sz="2700" dirty="0" smtClean="0">
                <a:solidFill>
                  <a:srgbClr val="000000"/>
                </a:solidFill>
                <a:latin typeface="Times New Roman" panose="02020603050405020304" pitchFamily="18" charset="0"/>
                <a:ea typeface="Times New Roman" panose="02020603050405020304" pitchFamily="18" charset="0"/>
              </a:rPr>
              <a:t>ös</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dürmekde </a:t>
            </a:r>
            <a:r>
              <a:rPr lang="hr-HR" sz="2700" dirty="0">
                <a:solidFill>
                  <a:srgbClr val="000000"/>
                </a:solidFill>
                <a:latin typeface="Times New Roman" panose="02020603050405020304" pitchFamily="18" charset="0"/>
                <a:ea typeface="Times New Roman" panose="02020603050405020304" pitchFamily="18" charset="0"/>
              </a:rPr>
              <a:t>garaşylýan we iş ýüzünde gazanylýan derejesinde deňagramlylygy </a:t>
            </a:r>
            <a:r>
              <a:rPr lang="hr-HR" sz="2700" dirty="0" smtClean="0">
                <a:solidFill>
                  <a:srgbClr val="000000"/>
                </a:solidFill>
                <a:latin typeface="Times New Roman" panose="02020603050405020304" pitchFamily="18" charset="0"/>
                <a:ea typeface="Times New Roman" panose="02020603050405020304" pitchFamily="18" charset="0"/>
              </a:rPr>
              <a:t>sakla</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maga </a:t>
            </a:r>
            <a:r>
              <a:rPr lang="hr-HR" sz="2700" dirty="0">
                <a:solidFill>
                  <a:srgbClr val="000000"/>
                </a:solidFill>
                <a:latin typeface="Times New Roman" panose="02020603050405020304" pitchFamily="18" charset="0"/>
                <a:ea typeface="Times New Roman" panose="02020603050405020304" pitchFamily="18" charset="0"/>
              </a:rPr>
              <a:t>şert döredýär.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Ilatyň girdejileri ykdysadyýet bilen durmuş ulgamynyň arasyndaky güýçli we </a:t>
            </a:r>
            <a:r>
              <a:rPr lang="hr-HR" sz="2700" dirty="0" smtClean="0">
                <a:solidFill>
                  <a:srgbClr val="000000"/>
                </a:solidFill>
                <a:latin typeface="Times New Roman" panose="02020603050405020304" pitchFamily="18" charset="0"/>
                <a:ea typeface="Times New Roman" panose="02020603050405020304" pitchFamily="18" charset="0"/>
              </a:rPr>
              <a:t>gö</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ni </a:t>
            </a:r>
            <a:r>
              <a:rPr lang="hr-HR" sz="2700" dirty="0">
                <a:solidFill>
                  <a:srgbClr val="000000"/>
                </a:solidFill>
                <a:latin typeface="Times New Roman" panose="02020603050405020304" pitchFamily="18" charset="0"/>
                <a:ea typeface="Times New Roman" panose="02020603050405020304" pitchFamily="18" charset="0"/>
              </a:rPr>
              <a:t>aragatnaşygy üpjün edýär, çünki edilen gazançlaryň esasy bölegi şol wagtyň </a:t>
            </a:r>
            <a:r>
              <a:rPr lang="hr-HR" sz="2700" dirty="0" smtClean="0">
                <a:solidFill>
                  <a:srgbClr val="000000"/>
                </a:solidFill>
                <a:latin typeface="Times New Roman" panose="02020603050405020304" pitchFamily="18" charset="0"/>
                <a:ea typeface="Times New Roman" panose="02020603050405020304" pitchFamily="18" charset="0"/>
              </a:rPr>
              <a:t>özünde sarp </a:t>
            </a:r>
            <a:r>
              <a:rPr lang="hr-HR" sz="2700" dirty="0">
                <a:solidFill>
                  <a:srgbClr val="000000"/>
                </a:solidFill>
                <a:latin typeface="Times New Roman" panose="02020603050405020304" pitchFamily="18" charset="0"/>
                <a:ea typeface="Times New Roman" panose="02020603050405020304" pitchFamily="18" charset="0"/>
              </a:rPr>
              <a:t>ediş çykdajylaryna öwrülip, ýene-de ykdysadyýete dolanyp gelýär.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942563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51247" y="544211"/>
            <a:ext cx="9862243" cy="6087408"/>
          </a:xfrm>
        </p:spPr>
        <p:txBody>
          <a:bodyPr>
            <a:normAutofit fontScale="90000"/>
          </a:bodyPr>
          <a:lstStyle/>
          <a:p>
            <a:r>
              <a:rPr lang="ru-RU" sz="2700" dirty="0">
                <a:solidFill>
                  <a:srgbClr val="FF0000"/>
                </a:solidFill>
                <a:latin typeface="Times New Roman" panose="02020603050405020304" pitchFamily="18" charset="0"/>
                <a:ea typeface="Times New Roman" panose="02020603050405020304" pitchFamily="18" charset="0"/>
              </a:rPr>
              <a:t> </a:t>
            </a:r>
            <a:r>
              <a:rPr lang="hr-HR" sz="2700" dirty="0">
                <a:latin typeface="Times New Roman" panose="02020603050405020304" pitchFamily="18" charset="0"/>
                <a:ea typeface="Times New Roman" panose="02020603050405020304" pitchFamily="18" charset="0"/>
              </a:rPr>
              <a:t>Zähmet iş haklarynyň wagtly-wagtynda tölenilmegi köpçülik sarp ediş isleg</a:t>
            </a:r>
            <a:r>
              <a:rPr lang="ru-RU" sz="2700" dirty="0">
                <a:latin typeface="Times New Roman" panose="02020603050405020304" pitchFamily="18" charset="0"/>
                <a:ea typeface="Times New Roman" panose="02020603050405020304" pitchFamily="18" charset="0"/>
              </a:rPr>
              <a:t>-</a:t>
            </a:r>
            <a:r>
              <a:rPr lang="hr-HR" sz="2700" dirty="0">
                <a:latin typeface="Times New Roman" panose="02020603050405020304" pitchFamily="18" charset="0"/>
                <a:ea typeface="Times New Roman" panose="02020603050405020304" pitchFamily="18" charset="0"/>
              </a:rPr>
              <a:t>leriniň tölege ukyply tölegini artdyrýar. Sarp ediş çykdajylarynyň artmagy </a:t>
            </a:r>
            <a:r>
              <a:rPr lang="hr-HR" sz="2700" dirty="0" smtClean="0">
                <a:latin typeface="Times New Roman" panose="02020603050405020304" pitchFamily="18" charset="0"/>
                <a:ea typeface="Times New Roman" panose="02020603050405020304" pitchFamily="18" charset="0"/>
              </a:rPr>
              <a:t>bol</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sa</a:t>
            </a:r>
            <a:r>
              <a:rPr lang="hr-HR" sz="2700" dirty="0">
                <a:latin typeface="Times New Roman" panose="02020603050405020304" pitchFamily="18" charset="0"/>
                <a:ea typeface="Times New Roman" panose="02020603050405020304" pitchFamily="18" charset="0"/>
              </a:rPr>
              <a:t>, öz gezeginde, ýurduň ösüş derejesini, ilatyň gurplulygyny görkezýär. </a:t>
            </a:r>
            <a:r>
              <a:rPr lang="hr-HR" sz="2700" dirty="0" smtClean="0">
                <a:latin typeface="Times New Roman" panose="02020603050405020304" pitchFamily="18" charset="0"/>
                <a:ea typeface="Times New Roman" panose="02020603050405020304" pitchFamily="18" charset="0"/>
              </a:rPr>
              <a:t>Ýur</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dumyzda </a:t>
            </a:r>
            <a:r>
              <a:rPr lang="hr-HR" sz="2700" dirty="0">
                <a:latin typeface="Times New Roman" panose="02020603050405020304" pitchFamily="18" charset="0"/>
                <a:ea typeface="Times New Roman" panose="02020603050405020304" pitchFamily="18" charset="0"/>
              </a:rPr>
              <a:t>ilatyň girdejilerini yzygiderli artdyrmak maksady bilen işçilere we </a:t>
            </a:r>
            <a:r>
              <a:rPr lang="hr-HR" sz="2700" dirty="0" smtClean="0">
                <a:latin typeface="Times New Roman" panose="02020603050405020304" pitchFamily="18" charset="0"/>
                <a:ea typeface="Times New Roman" panose="02020603050405020304" pitchFamily="18" charset="0"/>
              </a:rPr>
              <a:t>gullukçylara </a:t>
            </a:r>
            <a:r>
              <a:rPr lang="hr-HR" sz="2700" dirty="0">
                <a:latin typeface="Times New Roman" panose="02020603050405020304" pitchFamily="18" charset="0"/>
                <a:ea typeface="Times New Roman" panose="02020603050405020304" pitchFamily="18" charset="0"/>
              </a:rPr>
              <a:t>tölenilýän aýlyk iş haklarynyň möçberi artdyrylýar, maýa </a:t>
            </a:r>
            <a:r>
              <a:rPr lang="hr-HR" sz="2700" dirty="0" smtClean="0">
                <a:latin typeface="Times New Roman" panose="02020603050405020304" pitchFamily="18" charset="0"/>
                <a:ea typeface="Times New Roman" panose="02020603050405020304" pitchFamily="18" charset="0"/>
              </a:rPr>
              <a:t>goý</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umlarynyň</a:t>
            </a:r>
            <a:r>
              <a:rPr lang="hr-HR" sz="2700" dirty="0">
                <a:latin typeface="Times New Roman" panose="02020603050405020304" pitchFamily="18" charset="0"/>
                <a:ea typeface="Times New Roman" panose="02020603050405020304" pitchFamily="18" charset="0"/>
              </a:rPr>
              <a:t>, bar bolan emlägiň, alnyp barylýan telekeçilik işleriniň netijeliligini ýokarlandyrmak üçin zerur şertler döredilýär, munuň özi bolsa içerki bazaryň sarp ediş isleglerini </a:t>
            </a:r>
            <a:r>
              <a:rPr lang="hr-HR" sz="2700" dirty="0" smtClean="0">
                <a:latin typeface="Times New Roman" panose="02020603050405020304" pitchFamily="18" charset="0"/>
                <a:ea typeface="Times New Roman" panose="02020603050405020304" pitchFamily="18" charset="0"/>
              </a:rPr>
              <a:t>ýokarlandyrmaga </a:t>
            </a:r>
            <a:r>
              <a:rPr lang="hr-HR" sz="2700" dirty="0">
                <a:latin typeface="Times New Roman" panose="02020603050405020304" pitchFamily="18" charset="0"/>
                <a:ea typeface="Times New Roman" panose="02020603050405020304" pitchFamily="18" charset="0"/>
              </a:rPr>
              <a:t>giň ýol açýar. Aýlyk zähmet haklary we girdejiler babatynda amala aşyrylýan oýlanyşykly syýasat harytlara we </a:t>
            </a:r>
            <a:r>
              <a:rPr lang="hr-HR" sz="2700" dirty="0" smtClean="0">
                <a:latin typeface="Times New Roman" panose="02020603050405020304" pitchFamily="18" charset="0"/>
                <a:ea typeface="Times New Roman" panose="02020603050405020304" pitchFamily="18" charset="0"/>
              </a:rPr>
              <a:t>hyz</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matlara </a:t>
            </a:r>
            <a:r>
              <a:rPr lang="hr-HR" sz="2700" dirty="0">
                <a:latin typeface="Times New Roman" panose="02020603050405020304" pitchFamily="18" charset="0"/>
                <a:ea typeface="Times New Roman" panose="02020603050405020304" pitchFamily="18" charset="0"/>
              </a:rPr>
              <a:t>bildirilýän islegleri artdyrmagyň, adam faktoryny has </a:t>
            </a:r>
            <a:r>
              <a:rPr lang="hr-HR" sz="2700" dirty="0" smtClean="0">
                <a:latin typeface="Times New Roman" panose="02020603050405020304" pitchFamily="18" charset="0"/>
                <a:ea typeface="Times New Roman" panose="02020603050405020304" pitchFamily="18" charset="0"/>
              </a:rPr>
              <a:t>işeňňirleşdirme</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giň </a:t>
            </a:r>
            <a:r>
              <a:rPr lang="hr-HR" sz="2700" dirty="0">
                <a:latin typeface="Times New Roman" panose="02020603050405020304" pitchFamily="18" charset="0"/>
                <a:ea typeface="Times New Roman" panose="02020603050405020304" pitchFamily="18" charset="0"/>
              </a:rPr>
              <a:t>we şular esasynda ykdysady ilerlemeleri </a:t>
            </a:r>
            <a:r>
              <a:rPr lang="hr-HR" sz="2700" dirty="0" smtClean="0">
                <a:latin typeface="Times New Roman" panose="02020603050405020304" pitchFamily="18" charset="0"/>
                <a:ea typeface="Times New Roman" panose="02020603050405020304" pitchFamily="18" charset="0"/>
              </a:rPr>
              <a:t>gazanmagyň </a:t>
            </a:r>
            <a:r>
              <a:rPr lang="hr-HR" sz="2700" dirty="0">
                <a:latin typeface="Times New Roman" panose="02020603050405020304" pitchFamily="18" charset="0"/>
                <a:ea typeface="Times New Roman" panose="02020603050405020304" pitchFamily="18" charset="0"/>
              </a:rPr>
              <a:t>möhüm serişdesine öwrülýär. Adamy öz zähmetiniň soňky netiejesini </a:t>
            </a:r>
            <a:r>
              <a:rPr lang="hr-HR" sz="2700" dirty="0" smtClean="0">
                <a:latin typeface="Times New Roman" panose="02020603050405020304" pitchFamily="18" charset="0"/>
                <a:ea typeface="Times New Roman" panose="02020603050405020304" pitchFamily="18" charset="0"/>
              </a:rPr>
              <a:t>ýokarlandyrmaga höweslen</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dirmegiň </a:t>
            </a:r>
            <a:r>
              <a:rPr lang="hr-HR" sz="2700" dirty="0">
                <a:latin typeface="Times New Roman" panose="02020603050405020304" pitchFamily="18" charset="0"/>
                <a:ea typeface="Times New Roman" panose="02020603050405020304" pitchFamily="18" charset="0"/>
              </a:rPr>
              <a:t>ilkinji şerti onuň aýlyk iş hakynyň yzygiderli </a:t>
            </a:r>
            <a:r>
              <a:rPr lang="hr-HR" sz="2700" dirty="0" smtClean="0">
                <a:latin typeface="Times New Roman" panose="02020603050405020304" pitchFamily="18" charset="0"/>
                <a:ea typeface="Times New Roman" panose="02020603050405020304" pitchFamily="18" charset="0"/>
              </a:rPr>
              <a:t>ýokarlandyrylmagy bo</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lup </a:t>
            </a:r>
            <a:r>
              <a:rPr lang="hr-HR" sz="2700" dirty="0">
                <a:latin typeface="Times New Roman" panose="02020603050405020304" pitchFamily="18" charset="0"/>
                <a:ea typeface="Times New Roman" panose="02020603050405020304" pitchFamily="18" charset="0"/>
              </a:rPr>
              <a:t>durýar. Gazanjynyň artjagyna gözi ýetip duran adam özüniň has önjeýli </a:t>
            </a:r>
            <a:r>
              <a:rPr lang="hr-HR" sz="2700" dirty="0" smtClean="0">
                <a:latin typeface="Times New Roman" panose="02020603050405020304" pitchFamily="18" charset="0"/>
                <a:ea typeface="Times New Roman" panose="02020603050405020304" pitchFamily="18" charset="0"/>
              </a:rPr>
              <a:t>iş</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lemeginiň </a:t>
            </a:r>
            <a:r>
              <a:rPr lang="hr-HR" sz="2700" dirty="0">
                <a:latin typeface="Times New Roman" panose="02020603050405020304" pitchFamily="18" charset="0"/>
                <a:ea typeface="Times New Roman" panose="02020603050405020304" pitchFamily="18" charset="0"/>
              </a:rPr>
              <a:t>özi üçin bähbitli bolup durýandygyna düşünýär</a:t>
            </a:r>
            <a:endParaRPr lang="ru-RU" dirty="0"/>
          </a:p>
        </p:txBody>
      </p:sp>
    </p:spTree>
    <p:extLst>
      <p:ext uri="{BB962C8B-B14F-4D97-AF65-F5344CB8AC3E}">
        <p14:creationId xmlns:p14="http://schemas.microsoft.com/office/powerpoint/2010/main" val="1085262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4714" y="366657"/>
            <a:ext cx="10137451" cy="5865468"/>
          </a:xfrm>
        </p:spPr>
        <p:txBody>
          <a:bodyPr>
            <a:normAutofit fontScale="90000"/>
          </a:bodyPr>
          <a:lstStyle/>
          <a:p>
            <a:pPr>
              <a:spcAft>
                <a:spcPts val="0"/>
              </a:spcAft>
            </a:pPr>
            <a:r>
              <a:rPr lang="ru-RU" sz="2200" dirty="0" smtClean="0">
                <a:solidFill>
                  <a:srgbClr val="000000"/>
                </a:solidFill>
                <a:latin typeface="Times New Roman" panose="02020603050405020304" pitchFamily="18" charset="0"/>
                <a:ea typeface="Times New Roman" panose="02020603050405020304" pitchFamily="18" charset="0"/>
              </a:rPr>
              <a:t>  </a:t>
            </a:r>
            <a:r>
              <a:rPr lang="hr-HR" sz="2200" dirty="0" smtClean="0">
                <a:solidFill>
                  <a:srgbClr val="000000"/>
                </a:solidFill>
                <a:latin typeface="Times New Roman" panose="02020603050405020304" pitchFamily="18" charset="0"/>
                <a:ea typeface="Times New Roman" panose="02020603050405020304" pitchFamily="18" charset="0"/>
              </a:rPr>
              <a:t>Türkmenistany </a:t>
            </a:r>
            <a:r>
              <a:rPr lang="hr-HR" sz="2200" dirty="0">
                <a:solidFill>
                  <a:srgbClr val="000000"/>
                </a:solidFill>
                <a:latin typeface="Times New Roman" panose="02020603050405020304" pitchFamily="18" charset="0"/>
                <a:ea typeface="Times New Roman" panose="02020603050405020304" pitchFamily="18" charset="0"/>
              </a:rPr>
              <a:t>durmuş taýdan düýpli özgertmegiň baş ugry ilatyň esasy bölegine töleni</a:t>
            </a:r>
            <a:r>
              <a:rPr lang="ru-RU" sz="2200" dirty="0">
                <a:solidFill>
                  <a:srgbClr val="000000"/>
                </a:solidFill>
                <a:latin typeface="Times New Roman" panose="02020603050405020304" pitchFamily="18" charset="0"/>
                <a:ea typeface="Times New Roman" panose="02020603050405020304" pitchFamily="18" charset="0"/>
              </a:rPr>
              <a:t>l</a:t>
            </a:r>
            <a:r>
              <a:rPr lang="hr-HR" sz="2200" dirty="0">
                <a:solidFill>
                  <a:srgbClr val="000000"/>
                </a:solidFill>
                <a:latin typeface="Times New Roman" panose="02020603050405020304" pitchFamily="18" charset="0"/>
                <a:ea typeface="Times New Roman" panose="02020603050405020304" pitchFamily="18" charset="0"/>
              </a:rPr>
              <a:t>ýän </a:t>
            </a:r>
            <a:r>
              <a:rPr lang="hr-HR" sz="2200" dirty="0" smtClean="0">
                <a:solidFill>
                  <a:srgbClr val="000000"/>
                </a:solidFill>
                <a:latin typeface="Times New Roman" panose="02020603050405020304" pitchFamily="18" charset="0"/>
                <a:ea typeface="Times New Roman" panose="02020603050405020304" pitchFamily="18" charset="0"/>
              </a:rPr>
              <a:t>aý</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lyk </a:t>
            </a:r>
            <a:r>
              <a:rPr lang="hr-HR" sz="2200" dirty="0">
                <a:solidFill>
                  <a:srgbClr val="000000"/>
                </a:solidFill>
                <a:latin typeface="Times New Roman" panose="02020603050405020304" pitchFamily="18" charset="0"/>
                <a:ea typeface="Times New Roman" panose="02020603050405020304" pitchFamily="18" charset="0"/>
              </a:rPr>
              <a:t>iş haklarynyň, pensiýalaryň, talyp haklarynyň we durmuş </a:t>
            </a:r>
            <a:r>
              <a:rPr lang="hr-HR" sz="2200" dirty="0" smtClean="0">
                <a:solidFill>
                  <a:srgbClr val="000000"/>
                </a:solidFill>
                <a:latin typeface="Times New Roman" panose="02020603050405020304" pitchFamily="18" charset="0"/>
                <a:ea typeface="Times New Roman" panose="02020603050405020304" pitchFamily="18" charset="0"/>
              </a:rPr>
              <a:t>tölegleriniň </a:t>
            </a:r>
            <a:r>
              <a:rPr lang="hr-HR" sz="2200" dirty="0">
                <a:solidFill>
                  <a:srgbClr val="000000"/>
                </a:solidFill>
                <a:latin typeface="Times New Roman" panose="02020603050405020304" pitchFamily="18" charset="0"/>
                <a:ea typeface="Times New Roman" panose="02020603050405020304" pitchFamily="18" charset="0"/>
              </a:rPr>
              <a:t>möçberini köpeltmek arkaly adamlaryň has gurply, bolelin ýaşamagyny üpjün etmegi maksat edinýär.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b="1" dirty="0">
                <a:solidFill>
                  <a:srgbClr val="000000"/>
                </a:solidFill>
                <a:latin typeface="Times New Roman" panose="02020603050405020304" pitchFamily="18" charset="0"/>
                <a:ea typeface="Times New Roman" panose="02020603050405020304" pitchFamily="18" charset="0"/>
              </a:rPr>
              <a:t>    </a:t>
            </a:r>
            <a:r>
              <a:rPr lang="hr-HR" sz="2200" b="1" dirty="0">
                <a:solidFill>
                  <a:srgbClr val="000000"/>
                </a:solidFill>
                <a:latin typeface="Times New Roman" panose="02020603050405020304" pitchFamily="18" charset="0"/>
                <a:ea typeface="Times New Roman" panose="02020603050405020304" pitchFamily="18" charset="0"/>
              </a:rPr>
              <a:t>Türkmenistanda ilaty durmuş taýdan goramak.</a:t>
            </a:r>
            <a:r>
              <a:rPr lang="hr-HR" sz="2200" dirty="0">
                <a:solidFill>
                  <a:srgbClr val="000000"/>
                </a:solidFill>
                <a:latin typeface="Times New Roman" panose="02020603050405020304" pitchFamily="18" charset="0"/>
                <a:ea typeface="Times New Roman" panose="02020603050405020304" pitchFamily="18" charset="0"/>
              </a:rPr>
              <a:t> Ilatyň zähmete ukyply bölegi babatynda hereket edýän durmuş kepillikleri adamlaryň zähmet we işewürlik işjeňligini artdyrmaga, işe </a:t>
            </a:r>
            <a:r>
              <a:rPr lang="hr-HR" sz="2200" dirty="0" smtClean="0">
                <a:solidFill>
                  <a:srgbClr val="000000"/>
                </a:solidFill>
                <a:latin typeface="Times New Roman" panose="02020603050405020304" pitchFamily="18" charset="0"/>
                <a:ea typeface="Times New Roman" panose="02020603050405020304" pitchFamily="18" charset="0"/>
              </a:rPr>
              <a:t>ka</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bul </a:t>
            </a:r>
            <a:r>
              <a:rPr lang="hr-HR" sz="2200" dirty="0">
                <a:solidFill>
                  <a:srgbClr val="000000"/>
                </a:solidFill>
                <a:latin typeface="Times New Roman" panose="02020603050405020304" pitchFamily="18" charset="0"/>
                <a:ea typeface="Times New Roman" panose="02020603050405020304" pitchFamily="18" charset="0"/>
              </a:rPr>
              <a:t>edilen, iş beriji we özbaşdak işleýän adamlaryň hukuklaryny we erkinliklerini goramaga </a:t>
            </a:r>
            <a:r>
              <a:rPr lang="hr-HR" sz="2200" dirty="0" smtClean="0">
                <a:solidFill>
                  <a:srgbClr val="000000"/>
                </a:solidFill>
                <a:latin typeface="Times New Roman" panose="02020603050405020304" pitchFamily="18" charset="0"/>
                <a:ea typeface="Times New Roman" panose="02020603050405020304" pitchFamily="18" charset="0"/>
              </a:rPr>
              <a:t>gö</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nükdirilendir</a:t>
            </a:r>
            <a:r>
              <a:rPr lang="hr-HR" sz="2200" dirty="0">
                <a:solidFill>
                  <a:srgbClr val="000000"/>
                </a:solidFill>
                <a:latin typeface="Times New Roman" panose="02020603050405020304" pitchFamily="18" charset="0"/>
                <a:ea typeface="Times New Roman" panose="02020603050405020304" pitchFamily="18" charset="0"/>
              </a:rPr>
              <a:t>. Işe ukyply raýatlary durmuş taýdan goramagyň ilkinji we esasy usuly olary iş bilen üpjün etmek we zähmet haklarynyň kadaly tölenilmegi arkaly berjaý edilýär.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hr-HR" sz="2200" dirty="0">
                <a:solidFill>
                  <a:srgbClr val="000000"/>
                </a:solidFill>
                <a:latin typeface="Times New Roman" panose="02020603050405020304" pitchFamily="18" charset="0"/>
                <a:ea typeface="Times New Roman" panose="02020603050405020304" pitchFamily="18" charset="0"/>
              </a:rPr>
              <a:t>Türkmenistanyň Konstitusiýasyna laýyklykda, ýurduň ähli raýatlary zähmet, öz islegi boýunça hünär, işiň görnüşini we iş ýerini saýlamaga, sagdyn we howpsuz iş şertlerinde zähmet çekmäge, ýaşy bir çene baransoň, kesellän, maýyplyga uçran, zähmet ukybyny ýa-da ekleýjisini ýitiren </a:t>
            </a:r>
            <a:r>
              <a:rPr lang="hr-HR" sz="2200" dirty="0" smtClean="0">
                <a:solidFill>
                  <a:srgbClr val="000000"/>
                </a:solidFill>
                <a:latin typeface="Times New Roman" panose="02020603050405020304" pitchFamily="18" charset="0"/>
                <a:ea typeface="Times New Roman" panose="02020603050405020304" pitchFamily="18" charset="0"/>
              </a:rPr>
              <a:t>ýag</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daýynda </a:t>
            </a:r>
            <a:r>
              <a:rPr lang="hr-HR" sz="2200" dirty="0">
                <a:solidFill>
                  <a:srgbClr val="000000"/>
                </a:solidFill>
                <a:latin typeface="Times New Roman" panose="02020603050405020304" pitchFamily="18" charset="0"/>
                <a:ea typeface="Times New Roman" panose="02020603050405020304" pitchFamily="18" charset="0"/>
              </a:rPr>
              <a:t>durmuş üpjünçiligi </a:t>
            </a:r>
            <a:r>
              <a:rPr lang="hr-HR" sz="2200" dirty="0" smtClean="0">
                <a:solidFill>
                  <a:srgbClr val="000000"/>
                </a:solidFill>
                <a:latin typeface="Times New Roman" panose="02020603050405020304" pitchFamily="18" charset="0"/>
                <a:ea typeface="Times New Roman" panose="02020603050405020304" pitchFamily="18" charset="0"/>
              </a:rPr>
              <a:t>hukugyndan </a:t>
            </a:r>
            <a:r>
              <a:rPr lang="hr-HR" sz="2200" dirty="0">
                <a:solidFill>
                  <a:srgbClr val="000000"/>
                </a:solidFill>
                <a:latin typeface="Times New Roman" panose="02020603050405020304" pitchFamily="18" charset="0"/>
                <a:ea typeface="Times New Roman" panose="02020603050405020304" pitchFamily="18" charset="0"/>
              </a:rPr>
              <a:t>peýdalanýar. Döwlet serişdeleriniň hasabyna köp çagaly maşgalalara, ata-enesiz galan çagalara, urşa gatnaşyjylara, döwleti ýa-da jemgyýetçilik </a:t>
            </a:r>
            <a:r>
              <a:rPr lang="hr-HR" sz="2200" dirty="0" smtClean="0">
                <a:solidFill>
                  <a:srgbClr val="000000"/>
                </a:solidFill>
                <a:latin typeface="Times New Roman" panose="02020603050405020304" pitchFamily="18" charset="0"/>
                <a:ea typeface="Times New Roman" panose="02020603050405020304" pitchFamily="18" charset="0"/>
              </a:rPr>
              <a:t>bähbit</a:t>
            </a:r>
            <a:r>
              <a:rPr lang="ru-RU" sz="2200" dirty="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lerini </a:t>
            </a:r>
            <a:r>
              <a:rPr lang="hr-HR" sz="2200" dirty="0">
                <a:solidFill>
                  <a:srgbClr val="000000"/>
                </a:solidFill>
                <a:latin typeface="Times New Roman" panose="02020603050405020304" pitchFamily="18" charset="0"/>
                <a:ea typeface="Times New Roman" panose="02020603050405020304" pitchFamily="18" charset="0"/>
              </a:rPr>
              <a:t>goran wagtynda saglygyny ýitiren beýleki adamlara goşmaça durmuş goldawy berilýär.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hr-HR" sz="2200" dirty="0">
                <a:solidFill>
                  <a:srgbClr val="000000"/>
                </a:solidFill>
                <a:latin typeface="Times New Roman" panose="02020603050405020304" pitchFamily="18" charset="0"/>
                <a:ea typeface="Times New Roman" panose="02020603050405020304" pitchFamily="18" charset="0"/>
              </a:rPr>
              <a:t>Türkmenistanyň Prezidentiniň 2007-nji ýylyň 20-nji martynda gol çeken „Pensiýalary we </a:t>
            </a:r>
            <a:r>
              <a:rPr lang="hr-HR" sz="2200" dirty="0" smtClean="0">
                <a:solidFill>
                  <a:srgbClr val="000000"/>
                </a:solidFill>
                <a:latin typeface="Times New Roman" panose="02020603050405020304" pitchFamily="18" charset="0"/>
                <a:ea typeface="Times New Roman" panose="02020603050405020304" pitchFamily="18" charset="0"/>
              </a:rPr>
              <a:t>döw</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let </a:t>
            </a:r>
            <a:r>
              <a:rPr lang="hr-HR" sz="2200" dirty="0">
                <a:solidFill>
                  <a:srgbClr val="000000"/>
                </a:solidFill>
                <a:latin typeface="Times New Roman" panose="02020603050405020304" pitchFamily="18" charset="0"/>
                <a:ea typeface="Times New Roman" panose="02020603050405020304" pitchFamily="18" charset="0"/>
              </a:rPr>
              <a:t>kömek pullaryny tölemegiň binýatlaýyn möçberini we kadasyny bellemek hakynda“ </a:t>
            </a:r>
            <a:r>
              <a:rPr lang="hr-HR" sz="2200" dirty="0" smtClean="0">
                <a:solidFill>
                  <a:srgbClr val="000000"/>
                </a:solidFill>
                <a:latin typeface="Times New Roman" panose="02020603050405020304" pitchFamily="18" charset="0"/>
                <a:ea typeface="Times New Roman" panose="02020603050405020304" pitchFamily="18" charset="0"/>
              </a:rPr>
              <a:t>Perma</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nyna </a:t>
            </a:r>
            <a:r>
              <a:rPr lang="hr-HR" sz="2200" dirty="0">
                <a:solidFill>
                  <a:srgbClr val="000000"/>
                </a:solidFill>
                <a:latin typeface="Times New Roman" panose="02020603050405020304" pitchFamily="18" charset="0"/>
                <a:ea typeface="Times New Roman" panose="02020603050405020304" pitchFamily="18" charset="0"/>
              </a:rPr>
              <a:t>laýyklykda, ýurdumyzyň raýatlaryna pensiýalary we döwlet kömek pullaryny bellemegiň binýatlaýyn iň az möçberli kesgitlenildi.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673212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4513" y="730641"/>
            <a:ext cx="10093909" cy="4853414"/>
          </a:xfrm>
        </p:spPr>
        <p:txBody>
          <a:bodyPr>
            <a:normAutofit fontScale="90000"/>
          </a:bodyPr>
          <a:lstStyle/>
          <a:p>
            <a:pPr>
              <a:spcBef>
                <a:spcPts val="1200"/>
              </a:spcBef>
              <a:spcAft>
                <a:spcPts val="300"/>
              </a:spcAft>
            </a:pPr>
            <a:r>
              <a:rPr lang="ru-RU" sz="22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hr-HR" sz="2200" b="1" kern="1600" spc="-15" dirty="0" smtClean="0">
                <a:latin typeface="Times New Roman" panose="02020603050405020304" pitchFamily="18" charset="0"/>
                <a:ea typeface="Times New Roman" panose="02020603050405020304" pitchFamily="18" charset="0"/>
                <a:cs typeface="Arial" panose="020B0604020202020204" pitchFamily="34" charset="0"/>
              </a:rPr>
              <a:t>11.1 </a:t>
            </a:r>
            <a:r>
              <a:rPr lang="hr-HR" sz="2200" b="1" kern="1600" spc="-15" dirty="0">
                <a:latin typeface="Times New Roman" panose="02020603050405020304" pitchFamily="18" charset="0"/>
                <a:ea typeface="Times New Roman" panose="02020603050405020304" pitchFamily="18" charset="0"/>
                <a:cs typeface="Arial" panose="020B0604020202020204" pitchFamily="34" charset="0"/>
              </a:rPr>
              <a:t>Bazar ykdysadyýetinde durmuş syýasatynyň nazary esaslary</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ru-RU" sz="2200" b="1" kern="1600" dirty="0" smtClean="0">
                <a:latin typeface="Arial" panose="020B0604020202020204" pitchFamily="34" charset="0"/>
                <a:ea typeface="Times New Roman" panose="02020603050405020304" pitchFamily="18" charset="0"/>
              </a:rPr>
              <a:t>  </a:t>
            </a:r>
            <a:r>
              <a:rPr lang="hr-HR" sz="2200" b="1" kern="1600" spc="-15" dirty="0" smtClean="0">
                <a:latin typeface="Times New Roman" panose="02020603050405020304" pitchFamily="18" charset="0"/>
                <a:ea typeface="Times New Roman" panose="02020603050405020304" pitchFamily="18" charset="0"/>
                <a:cs typeface="Arial" panose="020B0604020202020204" pitchFamily="34" charset="0"/>
              </a:rPr>
              <a:t>11.1.1</a:t>
            </a:r>
            <a:r>
              <a:rPr lang="hr-HR" sz="2200" b="1" kern="1600" spc="-15" dirty="0">
                <a:latin typeface="Times New Roman" panose="02020603050405020304" pitchFamily="18" charset="0"/>
                <a:ea typeface="Times New Roman" panose="02020603050405020304" pitchFamily="18" charset="0"/>
                <a:cs typeface="Arial" panose="020B0604020202020204" pitchFamily="34" charset="0"/>
              </a:rPr>
              <a:t>. Durmuş syýasaty düşünjesi, onuň wezipeleri, maksatlary hem mazmuny</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Durmuş syýasaty jemgyýetçilik durmuşynyň durmuş-ykdysady şertlerini </a:t>
            </a:r>
            <a:r>
              <a:rPr lang="hr-HR" sz="2200" dirty="0" smtClean="0">
                <a:latin typeface="Times New Roman" panose="02020603050405020304" pitchFamily="18" charset="0"/>
                <a:ea typeface="Times New Roman" panose="02020603050405020304" pitchFamily="18" charset="0"/>
              </a:rPr>
              <a:t>sazlaşdyrmak boýun</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ça </a:t>
            </a:r>
            <a:r>
              <a:rPr lang="hr-HR" sz="2200" dirty="0">
                <a:latin typeface="Times New Roman" panose="02020603050405020304" pitchFamily="18" charset="0"/>
                <a:ea typeface="Times New Roman" panose="02020603050405020304" pitchFamily="18" charset="0"/>
              </a:rPr>
              <a:t>döwletiň alyp barýan işiniň möhüm ugurlarynyň biri bolup durýar. Durmuş syýasatynyň baş maksady ilatyň dürli toparlarynyň içinde we olaryň arasynda sazlaşykly gatnaşyklary saklamak bilen, jemgyýetiň her bir agzasynyň mynasyp ýaşamagyny hem abadan ýaşaýşyň hözürini </a:t>
            </a:r>
            <a:r>
              <a:rPr lang="hr-HR" sz="2200" dirty="0" smtClean="0">
                <a:latin typeface="Times New Roman" panose="02020603050405020304" pitchFamily="18" charset="0"/>
                <a:ea typeface="Times New Roman" panose="02020603050405020304" pitchFamily="18" charset="0"/>
              </a:rPr>
              <a:t>gör</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megini </a:t>
            </a:r>
            <a:r>
              <a:rPr lang="hr-HR" sz="2200" dirty="0">
                <a:latin typeface="Times New Roman" panose="02020603050405020304" pitchFamily="18" charset="0"/>
                <a:ea typeface="Times New Roman" panose="02020603050405020304" pitchFamily="18" charset="0"/>
              </a:rPr>
              <a:t>üpjün etmekden, ilatyň jemgyýetçilik önümçiligine işjeň gatnaşmagy üçin ykdysady </a:t>
            </a:r>
            <a:r>
              <a:rPr lang="hr-HR" sz="2200" dirty="0" smtClean="0">
                <a:latin typeface="Times New Roman" panose="02020603050405020304" pitchFamily="18" charset="0"/>
                <a:ea typeface="Times New Roman" panose="02020603050405020304" pitchFamily="18" charset="0"/>
              </a:rPr>
              <a:t>hö</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weslendirmeleriň </a:t>
            </a:r>
            <a:r>
              <a:rPr lang="hr-HR" sz="2200" dirty="0">
                <a:latin typeface="Times New Roman" panose="02020603050405020304" pitchFamily="18" charset="0"/>
                <a:ea typeface="Times New Roman" panose="02020603050405020304" pitchFamily="18" charset="0"/>
              </a:rPr>
              <a:t>döredilmegini höweslendirmekden ybaratdyr. Şol bir wagtyň özünde-de, tutuş jemgyýetçilik önümçiliginiň sazlaşykly ýöremegi üçin kadaly şertleri </a:t>
            </a:r>
            <a:r>
              <a:rPr lang="hr-HR" sz="2200" dirty="0" smtClean="0">
                <a:latin typeface="Times New Roman" panose="02020603050405020304" pitchFamily="18" charset="0"/>
                <a:ea typeface="Times New Roman" panose="02020603050405020304" pitchFamily="18" charset="0"/>
              </a:rPr>
              <a:t>döretmek </a:t>
            </a:r>
            <a:r>
              <a:rPr lang="hr-HR" sz="2200" dirty="0">
                <a:latin typeface="Times New Roman" panose="02020603050405020304" pitchFamily="18" charset="0"/>
                <a:ea typeface="Times New Roman" panose="02020603050405020304" pitchFamily="18" charset="0"/>
              </a:rPr>
              <a:t>boýunça döwlet tarapyndan amala aşyrylýan toplumlaýyn çäreleriň saldamly bölegini düzýän durmuş </a:t>
            </a:r>
            <a:r>
              <a:rPr lang="hr-HR" sz="2200" dirty="0" smtClean="0">
                <a:latin typeface="Times New Roman" panose="02020603050405020304" pitchFamily="18" charset="0"/>
                <a:ea typeface="Times New Roman" panose="02020603050405020304" pitchFamily="18" charset="0"/>
              </a:rPr>
              <a:t>syýasa</a:t>
            </a:r>
            <a:r>
              <a:rPr lang="ru-RU" sz="2200" dirty="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tynyň </a:t>
            </a:r>
            <a:r>
              <a:rPr lang="hr-HR" sz="2200" dirty="0">
                <a:latin typeface="Times New Roman" panose="02020603050405020304" pitchFamily="18" charset="0"/>
                <a:ea typeface="Times New Roman" panose="02020603050405020304" pitchFamily="18" charset="0"/>
              </a:rPr>
              <a:t>göniden-göni bagly bolup durýandygyny bellemek gerek.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Ykdysady syýasat diňe bir döwlet tarapyndan amala aşyrylmak bilen çäklenenok, bu işe </a:t>
            </a:r>
            <a:r>
              <a:rPr lang="hr-HR" sz="2200" dirty="0" smtClean="0">
                <a:latin typeface="Times New Roman" panose="02020603050405020304" pitchFamily="18" charset="0"/>
                <a:ea typeface="Times New Roman" panose="02020603050405020304" pitchFamily="18" charset="0"/>
              </a:rPr>
              <a:t>firma</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lar</a:t>
            </a:r>
            <a:r>
              <a:rPr lang="hr-HR" sz="2200" dirty="0">
                <a:latin typeface="Times New Roman" panose="02020603050405020304" pitchFamily="18" charset="0"/>
                <a:ea typeface="Times New Roman" panose="02020603050405020304" pitchFamily="18" charset="0"/>
              </a:rPr>
              <a:t>, kärhanalar, täjirçilige hem ýakyndan gatnaşyp bilerler.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760284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7982" y="517577"/>
            <a:ext cx="10048674" cy="6025265"/>
          </a:xfrm>
        </p:spPr>
        <p:txBody>
          <a:bodyPr>
            <a:normAutofit fontScale="90000"/>
          </a:bodyPr>
          <a:lstStyle/>
          <a:p>
            <a:pPr>
              <a:spcAft>
                <a:spcPts val="0"/>
              </a:spcAft>
            </a:pPr>
            <a:r>
              <a:rPr lang="ru-RU" sz="2200" dirty="0">
                <a:latin typeface="Times New Roman" panose="02020603050405020304" pitchFamily="18" charset="0"/>
                <a:ea typeface="Times New Roman" panose="02020603050405020304" pitchFamily="18" charset="0"/>
              </a:rPr>
              <a:t> </a:t>
            </a:r>
            <a:r>
              <a:rPr lang="ru-RU" sz="2200" dirty="0" smtClean="0">
                <a:latin typeface="Times New Roman" panose="02020603050405020304" pitchFamily="18" charset="0"/>
                <a:ea typeface="Times New Roman" panose="02020603050405020304" pitchFamily="18" charset="0"/>
              </a:rPr>
              <a:t>  </a:t>
            </a:r>
            <a:r>
              <a:rPr lang="hr-HR" sz="2200" dirty="0" smtClean="0">
                <a:latin typeface="Times New Roman" panose="02020603050405020304" pitchFamily="18" charset="0"/>
                <a:ea typeface="Times New Roman" panose="02020603050405020304" pitchFamily="18" charset="0"/>
              </a:rPr>
              <a:t>Türkmenistanda </a:t>
            </a:r>
            <a:r>
              <a:rPr lang="hr-HR" sz="2200" dirty="0">
                <a:latin typeface="Times New Roman" panose="02020603050405020304" pitchFamily="18" charset="0"/>
                <a:ea typeface="Times New Roman" panose="02020603050405020304" pitchFamily="18" charset="0"/>
              </a:rPr>
              <a:t>pensiýalar işlenen wagtyň umumy araçägini nazara almak bilen bellenilýär: erkek kişiler zähmet stažy 25 ýyldan az bolmadyk şerti bilen 62 ýaşda, zenan maşgalalar bolsa 20 ýyldan az bolmadyk döwri işlän ýagdaýynda 57 ýaşda pensiýa çykarylýar.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2009-njy ýylyň 1-nji ýanwarynda, şeýle-de 2010-nji 1-nji ýanwarynda raýatlaryň alýan </a:t>
            </a:r>
            <a:r>
              <a:rPr lang="hr-HR" sz="2200" dirty="0" smtClean="0">
                <a:latin typeface="Times New Roman" panose="02020603050405020304" pitchFamily="18" charset="0"/>
                <a:ea typeface="Times New Roman" panose="02020603050405020304" pitchFamily="18" charset="0"/>
              </a:rPr>
              <a:t>zäh</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met </a:t>
            </a:r>
            <a:r>
              <a:rPr lang="hr-HR" sz="2200" dirty="0">
                <a:latin typeface="Times New Roman" panose="02020603050405020304" pitchFamily="18" charset="0"/>
                <a:ea typeface="Times New Roman" panose="02020603050405020304" pitchFamily="18" charset="0"/>
              </a:rPr>
              <a:t>pensiýalarynyň möçberi 10% köpeldildi.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Ýurdumyzda dogulýan çagalaryň sanyny köpeltmek maksady bilen çaga </a:t>
            </a:r>
            <a:r>
              <a:rPr lang="hr-HR" sz="2200" dirty="0" smtClean="0">
                <a:latin typeface="Times New Roman" panose="02020603050405020304" pitchFamily="18" charset="0"/>
                <a:ea typeface="Times New Roman" panose="02020603050405020304" pitchFamily="18" charset="0"/>
              </a:rPr>
              <a:t>doglanda </a:t>
            </a:r>
            <a:r>
              <a:rPr lang="hr-HR" sz="2200" dirty="0">
                <a:latin typeface="Times New Roman" panose="02020603050405020304" pitchFamily="18" charset="0"/>
                <a:ea typeface="Times New Roman" panose="02020603050405020304" pitchFamily="18" charset="0"/>
              </a:rPr>
              <a:t>bir </a:t>
            </a:r>
            <a:r>
              <a:rPr lang="hr-HR" sz="2200" dirty="0" smtClean="0">
                <a:latin typeface="Times New Roman" panose="02020603050405020304" pitchFamily="18" charset="0"/>
                <a:ea typeface="Times New Roman" panose="02020603050405020304" pitchFamily="18" charset="0"/>
              </a:rPr>
              <a:t>gezek</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lik </a:t>
            </a:r>
            <a:r>
              <a:rPr lang="hr-HR" sz="2200" dirty="0">
                <a:latin typeface="Times New Roman" panose="02020603050405020304" pitchFamily="18" charset="0"/>
                <a:ea typeface="Times New Roman" panose="02020603050405020304" pitchFamily="18" charset="0"/>
              </a:rPr>
              <a:t>we onuň 3 ýaşy dolýança döwlet kömek pullary göz öňüne tutulandyr.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Durmuş-ykdysady özgertmeleriň durmuşa geçirilýän ýyllary içinde ýurdumyzyň medeni-durmuş pudaklarynyň ählisinde düýpli özgerişlikler bolup geçdi. Jemi içerki önümiň we esasy gorlara gönükdirilýän maýalaryň, senagat we oba hojalyk </a:t>
            </a:r>
            <a:r>
              <a:rPr lang="hr-HR" sz="2200" dirty="0" smtClean="0">
                <a:latin typeface="Times New Roman" panose="02020603050405020304" pitchFamily="18" charset="0"/>
                <a:ea typeface="Times New Roman" panose="02020603050405020304" pitchFamily="18" charset="0"/>
              </a:rPr>
              <a:t>önümçiliginiň </a:t>
            </a:r>
            <a:r>
              <a:rPr lang="hr-HR" sz="2200" dirty="0">
                <a:latin typeface="Times New Roman" panose="02020603050405020304" pitchFamily="18" charset="0"/>
                <a:ea typeface="Times New Roman" panose="02020603050405020304" pitchFamily="18" charset="0"/>
              </a:rPr>
              <a:t>möçberiniň artmagyna, milli puluň hümmetiniň has pugtalanmagyna, öý hojalyklarynyň sarp edişe harçlaýan </a:t>
            </a:r>
            <a:r>
              <a:rPr lang="hr-HR" sz="2200" dirty="0" smtClean="0">
                <a:latin typeface="Times New Roman" panose="02020603050405020304" pitchFamily="18" charset="0"/>
                <a:ea typeface="Times New Roman" panose="02020603050405020304" pitchFamily="18" charset="0"/>
              </a:rPr>
              <a:t>çykdajy</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larynyň </a:t>
            </a:r>
            <a:r>
              <a:rPr lang="hr-HR" sz="2200" dirty="0">
                <a:latin typeface="Times New Roman" panose="02020603050405020304" pitchFamily="18" charset="0"/>
                <a:ea typeface="Times New Roman" panose="02020603050405020304" pitchFamily="18" charset="0"/>
              </a:rPr>
              <a:t>peýdalanylýan jemi içerki önümde paýynyň ýokarlanmagyna garaşylýar. Şunuň bilen birlikde, adamlaryň maddy hal-ýagdaýyny gowulandyrmaga, ilatyň pul girdejilerini artdyrmaga, iş üpjünçiliginiň oýlanyşykly düzgünini berjaý etmäge, işçi güýjüň hilini we </a:t>
            </a:r>
            <a:r>
              <a:rPr lang="hr-HR" sz="2200" dirty="0" smtClean="0">
                <a:latin typeface="Times New Roman" panose="02020603050405020304" pitchFamily="18" charset="0"/>
                <a:ea typeface="Times New Roman" panose="02020603050405020304" pitchFamily="18" charset="0"/>
              </a:rPr>
              <a:t>bäsdeşlige </a:t>
            </a:r>
            <a:r>
              <a:rPr lang="hr-HR" sz="2200" dirty="0">
                <a:latin typeface="Times New Roman" panose="02020603050405020304" pitchFamily="18" charset="0"/>
                <a:ea typeface="Times New Roman" panose="02020603050405020304" pitchFamily="18" charset="0"/>
              </a:rPr>
              <a:t>bolan </a:t>
            </a:r>
            <a:r>
              <a:rPr lang="hr-HR" sz="2200" dirty="0" smtClean="0">
                <a:latin typeface="Times New Roman" panose="02020603050405020304" pitchFamily="18" charset="0"/>
                <a:ea typeface="Times New Roman" panose="02020603050405020304" pitchFamily="18" charset="0"/>
              </a:rPr>
              <a:t>ukybyny </a:t>
            </a:r>
            <a:r>
              <a:rPr lang="hr-HR" sz="2200" dirty="0">
                <a:latin typeface="Times New Roman" panose="02020603050405020304" pitchFamily="18" charset="0"/>
                <a:ea typeface="Times New Roman" panose="02020603050405020304" pitchFamily="18" charset="0"/>
              </a:rPr>
              <a:t>ýokarlandyrmaga niýetlenen durmuş şertleriniň we bu ugurda bellenilen çäreleriň has işjeň ýagdaýda durmuşa ornaşdyrylmagy ykdysadyýeti yzygider ösdürmekde, önümçiligiň </a:t>
            </a:r>
            <a:r>
              <a:rPr lang="hr-HR" sz="2200" dirty="0" smtClean="0">
                <a:latin typeface="Times New Roman" panose="02020603050405020304" pitchFamily="18" charset="0"/>
                <a:ea typeface="Times New Roman" panose="02020603050405020304" pitchFamily="18" charset="0"/>
              </a:rPr>
              <a:t>göw</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rümini </a:t>
            </a:r>
            <a:r>
              <a:rPr lang="hr-HR" sz="2200" dirty="0">
                <a:latin typeface="Times New Roman" panose="02020603050405020304" pitchFamily="18" charset="0"/>
                <a:ea typeface="Times New Roman" panose="02020603050405020304" pitchFamily="18" charset="0"/>
              </a:rPr>
              <a:t>artdyrmakda, ilata harytlara we hyzmatlara bolan töleg ukyply islegini höweslendirmekde täze mümkinçilikleri bagyşlar.</a:t>
            </a:r>
            <a:endParaRPr lang="ru-RU" dirty="0"/>
          </a:p>
        </p:txBody>
      </p:sp>
    </p:spTree>
    <p:extLst>
      <p:ext uri="{BB962C8B-B14F-4D97-AF65-F5344CB8AC3E}">
        <p14:creationId xmlns:p14="http://schemas.microsoft.com/office/powerpoint/2010/main" val="889736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11046" y="704008"/>
            <a:ext cx="9622546" cy="5386073"/>
          </a:xfrm>
        </p:spPr>
        <p:txBody>
          <a:bodyPr>
            <a:normAutofit fontScale="90000"/>
          </a:bodyPr>
          <a:lstStyle/>
          <a:p>
            <a:pPr>
              <a:spcAft>
                <a:spcPts val="0"/>
              </a:spcAft>
            </a:pPr>
            <a:r>
              <a:rPr lang="hr-HR" sz="2700" dirty="0">
                <a:solidFill>
                  <a:srgbClr val="000000"/>
                </a:solidFill>
                <a:latin typeface="Times New Roman" panose="02020603050405020304" pitchFamily="18" charset="0"/>
                <a:ea typeface="Times New Roman" panose="02020603050405020304" pitchFamily="18" charset="0"/>
              </a:rPr>
              <a:t>Türkmenistanda ylma we bilime durmuş syýasatynyň has ileri tutulýan </a:t>
            </a:r>
            <a:r>
              <a:rPr lang="hr-HR" sz="2700" dirty="0" smtClean="0">
                <a:solidFill>
                  <a:srgbClr val="000000"/>
                </a:solidFill>
                <a:latin typeface="Times New Roman" panose="02020603050405020304" pitchFamily="18" charset="0"/>
                <a:ea typeface="Times New Roman" panose="02020603050405020304" pitchFamily="18" charset="0"/>
              </a:rPr>
              <a:t>ugur</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larynyň </a:t>
            </a:r>
            <a:r>
              <a:rPr lang="hr-HR" sz="2700" dirty="0">
                <a:solidFill>
                  <a:srgbClr val="000000"/>
                </a:solidFill>
                <a:latin typeface="Times New Roman" panose="02020603050405020304" pitchFamily="18" charset="0"/>
                <a:ea typeface="Times New Roman" panose="02020603050405020304" pitchFamily="18" charset="0"/>
              </a:rPr>
              <a:t>biri hökmünde garalýar. Bilim ulgamy özüniň asyl manysynda ilkinji nobatda esasy durmuş instituty bolmak bilen, ösüp gelýän ýaş nesli jemgyýet ösüşine ugrukdyrýar, ýagny jemgyýetiň doly hukukly, mynasyp agzalaryny ösdürip ýetişdirmek maksadyna gulluk edýär. Şeýlelikde, milli bilim </a:t>
            </a:r>
            <a:r>
              <a:rPr lang="hr-HR" sz="2700" dirty="0" smtClean="0">
                <a:solidFill>
                  <a:srgbClr val="000000"/>
                </a:solidFill>
                <a:latin typeface="Times New Roman" panose="02020603050405020304" pitchFamily="18" charset="0"/>
                <a:ea typeface="Times New Roman" panose="02020603050405020304" pitchFamily="18" charset="0"/>
              </a:rPr>
              <a:t>şahsy</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ýetiň</a:t>
            </a:r>
            <a:r>
              <a:rPr lang="hr-HR" sz="2700" dirty="0">
                <a:solidFill>
                  <a:srgbClr val="000000"/>
                </a:solidFill>
                <a:latin typeface="Times New Roman" panose="02020603050405020304" pitchFamily="18" charset="0"/>
                <a:ea typeface="Times New Roman" panose="02020603050405020304" pitchFamily="18" charset="0"/>
              </a:rPr>
              <a:t>, </a:t>
            </a:r>
            <a:r>
              <a:rPr lang="hr-HR" sz="2700" dirty="0" smtClean="0">
                <a:solidFill>
                  <a:srgbClr val="000000"/>
                </a:solidFill>
                <a:latin typeface="Times New Roman" panose="02020603050405020304" pitchFamily="18" charset="0"/>
                <a:ea typeface="Times New Roman" panose="02020603050405020304" pitchFamily="18" charset="0"/>
              </a:rPr>
              <a:t>Türkmenistanyň her </a:t>
            </a:r>
            <a:r>
              <a:rPr lang="hr-HR" sz="2700" dirty="0">
                <a:solidFill>
                  <a:srgbClr val="000000"/>
                </a:solidFill>
                <a:latin typeface="Times New Roman" panose="02020603050405020304" pitchFamily="18" charset="0"/>
                <a:ea typeface="Times New Roman" panose="02020603050405020304" pitchFamily="18" charset="0"/>
              </a:rPr>
              <a:t>bir raýatynyň, tutuş döwletiň medeni durmuş </a:t>
            </a:r>
            <a:r>
              <a:rPr lang="hr-HR" sz="2700" dirty="0" smtClean="0">
                <a:solidFill>
                  <a:srgbClr val="000000"/>
                </a:solidFill>
                <a:latin typeface="Times New Roman" panose="02020603050405020304" pitchFamily="18" charset="0"/>
                <a:ea typeface="Times New Roman" panose="02020603050405020304" pitchFamily="18" charset="0"/>
              </a:rPr>
              <a:t>do</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wamatyny </a:t>
            </a:r>
            <a:r>
              <a:rPr lang="hr-HR" sz="2700" dirty="0">
                <a:solidFill>
                  <a:srgbClr val="000000"/>
                </a:solidFill>
                <a:latin typeface="Times New Roman" panose="02020603050405020304" pitchFamily="18" charset="0"/>
                <a:ea typeface="Times New Roman" panose="02020603050405020304" pitchFamily="18" charset="0"/>
              </a:rPr>
              <a:t>dowam edýän kämil mehanizm bolup çykyş edýär.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Öz işine ökde, hünär derejesi ýokary, bilim binýady berk, zähmet </a:t>
            </a:r>
            <a:r>
              <a:rPr lang="hr-HR" sz="2700" dirty="0" smtClean="0">
                <a:solidFill>
                  <a:srgbClr val="000000"/>
                </a:solidFill>
                <a:latin typeface="Times New Roman" panose="02020603050405020304" pitchFamily="18" charset="0"/>
                <a:ea typeface="Times New Roman" panose="02020603050405020304" pitchFamily="18" charset="0"/>
              </a:rPr>
              <a:t>endik</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lerine </a:t>
            </a:r>
            <a:r>
              <a:rPr lang="hr-HR" sz="2700" dirty="0">
                <a:solidFill>
                  <a:srgbClr val="000000"/>
                </a:solidFill>
                <a:latin typeface="Times New Roman" panose="02020603050405020304" pitchFamily="18" charset="0"/>
                <a:ea typeface="Times New Roman" panose="02020603050405020304" pitchFamily="18" charset="0"/>
              </a:rPr>
              <a:t>aňrybaş belet, ylmy-tehniki progresiň iň täze gazananlaryndan habarly, iş başarjaň milli hünärmenler jemgyýetimizi ykdysady, syýasy, ruhy-medeni taýdan ösdürjek, ata Watanymyzyň dünýä arenasyndaky at-abraýyny has-da belende göterjek egsilmez güýç bolup durýar.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9199990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40024" y="650743"/>
            <a:ext cx="9675812" cy="6043020"/>
          </a:xfrm>
        </p:spPr>
        <p:txBody>
          <a:bodyPr>
            <a:normAutofit fontScale="90000"/>
          </a:bodyPr>
          <a:lstStyle/>
          <a:p>
            <a:pPr>
              <a:spcAft>
                <a:spcPts val="0"/>
              </a:spcAft>
            </a:pP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Türkmenistanyň ýaşaýyş-jemagat hojalygynyň ösdürilmegi. Döwletimiz </a:t>
            </a:r>
            <a:r>
              <a:rPr lang="hr-HR" sz="2200" dirty="0" smtClean="0">
                <a:latin typeface="Times New Roman" panose="02020603050405020304" pitchFamily="18" charset="0"/>
                <a:ea typeface="Times New Roman" panose="02020603050405020304" pitchFamily="18" charset="0"/>
              </a:rPr>
              <a:t>tarapyndan </a:t>
            </a:r>
            <a:r>
              <a:rPr lang="hr-HR" sz="2200" dirty="0">
                <a:latin typeface="Times New Roman" panose="02020603050405020304" pitchFamily="18" charset="0"/>
                <a:ea typeface="Times New Roman" panose="02020603050405020304" pitchFamily="18" charset="0"/>
              </a:rPr>
              <a:t>amala aşyrylýan ýaşaýyş jaý syýasatynyň baş maksady ýurduň her bir </a:t>
            </a:r>
            <a:r>
              <a:rPr lang="hr-HR" sz="2200" dirty="0" smtClean="0">
                <a:latin typeface="Times New Roman" panose="02020603050405020304" pitchFamily="18" charset="0"/>
                <a:ea typeface="Times New Roman" panose="02020603050405020304" pitchFamily="18" charset="0"/>
              </a:rPr>
              <a:t>raýatynyň</a:t>
            </a:r>
            <a:r>
              <a:rPr lang="hr-HR" sz="2200" dirty="0">
                <a:latin typeface="Times New Roman" panose="02020603050405020304" pitchFamily="18" charset="0"/>
                <a:ea typeface="Times New Roman" panose="02020603050405020304" pitchFamily="18" charset="0"/>
              </a:rPr>
              <a:t>, onuň </a:t>
            </a:r>
            <a:r>
              <a:rPr lang="hr-HR" sz="2200" dirty="0" smtClean="0">
                <a:latin typeface="Times New Roman" panose="02020603050405020304" pitchFamily="18" charset="0"/>
                <a:ea typeface="Times New Roman" panose="02020603050405020304" pitchFamily="18" charset="0"/>
              </a:rPr>
              <a:t>maşgal</a:t>
            </a:r>
            <a:r>
              <a:rPr lang="ru-RU" sz="2200" dirty="0" smtClean="0">
                <a:latin typeface="Times New Roman" panose="02020603050405020304" pitchFamily="18" charset="0"/>
                <a:ea typeface="Times New Roman" panose="02020603050405020304" pitchFamily="18" charset="0"/>
              </a:rPr>
              <a:t>a-</a:t>
            </a:r>
            <a:r>
              <a:rPr lang="hr-HR" sz="2200" dirty="0" smtClean="0">
                <a:latin typeface="Times New Roman" panose="02020603050405020304" pitchFamily="18" charset="0"/>
                <a:ea typeface="Times New Roman" panose="02020603050405020304" pitchFamily="18" charset="0"/>
              </a:rPr>
              <a:t>synyň </a:t>
            </a:r>
            <a:r>
              <a:rPr lang="hr-HR" sz="2200" dirty="0">
                <a:latin typeface="Times New Roman" panose="02020603050405020304" pitchFamily="18" charset="0"/>
                <a:ea typeface="Times New Roman" panose="02020603050405020304" pitchFamily="18" charset="0"/>
              </a:rPr>
              <a:t>ha</a:t>
            </a:r>
            <a:r>
              <a:rPr lang="ru-RU" sz="2200" dirty="0" err="1">
                <a:latin typeface="Times New Roman" panose="02020603050405020304" pitchFamily="18" charset="0"/>
                <a:ea typeface="Times New Roman" panose="02020603050405020304" pitchFamily="18" charset="0"/>
              </a:rPr>
              <a:t>ra</a:t>
            </a:r>
            <a:r>
              <a:rPr lang="hr-HR" sz="2200" dirty="0">
                <a:latin typeface="Times New Roman" panose="02020603050405020304" pitchFamily="18" charset="0"/>
                <a:ea typeface="Times New Roman" panose="02020603050405020304" pitchFamily="18" charset="0"/>
              </a:rPr>
              <a:t>jatlaryna laýyklykda ýokary amatlyklary bolan ýaşaýyş jaýyny satyn ýa-da </a:t>
            </a:r>
            <a:r>
              <a:rPr lang="hr-HR" sz="2200" dirty="0" smtClean="0">
                <a:latin typeface="Times New Roman" panose="02020603050405020304" pitchFamily="18" charset="0"/>
                <a:ea typeface="Times New Roman" panose="02020603050405020304" pitchFamily="18" charset="0"/>
              </a:rPr>
              <a:t>ulan</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mak </a:t>
            </a:r>
            <a:r>
              <a:rPr lang="hr-HR" sz="2200" dirty="0">
                <a:latin typeface="Times New Roman" panose="02020603050405020304" pitchFamily="18" charset="0"/>
                <a:ea typeface="Times New Roman" panose="02020603050405020304" pitchFamily="18" charset="0"/>
              </a:rPr>
              <a:t>şerti bilen almak hukugyny doly berjaý etmäge gönükdirilendir. Paýtagtymyz </a:t>
            </a:r>
            <a:r>
              <a:rPr lang="hr-HR" sz="2200" dirty="0" smtClean="0">
                <a:latin typeface="Times New Roman" panose="02020603050405020304" pitchFamily="18" charset="0"/>
                <a:ea typeface="Times New Roman" panose="02020603050405020304" pitchFamily="18" charset="0"/>
              </a:rPr>
              <a:t>Aşgaba</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dyň </a:t>
            </a:r>
            <a:r>
              <a:rPr lang="hr-HR" sz="2200" dirty="0">
                <a:latin typeface="Times New Roman" panose="02020603050405020304" pitchFamily="18" charset="0"/>
                <a:ea typeface="Times New Roman" panose="02020603050405020304" pitchFamily="18" charset="0"/>
              </a:rPr>
              <a:t>şähergurluşyk-binagärlik durkuny has-da gözelleşdirmek maksady bilen paýtagtymyzda ýokary amatlyklary bolan, </a:t>
            </a:r>
            <a:r>
              <a:rPr lang="hr-HR" sz="2200" dirty="0" smtClean="0">
                <a:latin typeface="Times New Roman" panose="02020603050405020304" pitchFamily="18" charset="0"/>
                <a:ea typeface="Times New Roman" panose="02020603050405020304" pitchFamily="18" charset="0"/>
              </a:rPr>
              <a:t>otaglarynyň </a:t>
            </a:r>
            <a:r>
              <a:rPr lang="hr-HR" sz="2200" dirty="0">
                <a:latin typeface="Times New Roman" panose="02020603050405020304" pitchFamily="18" charset="0"/>
                <a:ea typeface="Times New Roman" panose="02020603050405020304" pitchFamily="18" charset="0"/>
              </a:rPr>
              <a:t>ýerleşdirilişi gowulandyrylan ýaşaýyş jaýlarynyň </a:t>
            </a:r>
            <a:r>
              <a:rPr lang="hr-HR" sz="2200" dirty="0" smtClean="0">
                <a:latin typeface="Times New Roman" panose="02020603050405020304" pitchFamily="18" charset="0"/>
                <a:ea typeface="Times New Roman" panose="02020603050405020304" pitchFamily="18" charset="0"/>
              </a:rPr>
              <a:t>gur</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luşygy </a:t>
            </a:r>
            <a:r>
              <a:rPr lang="hr-HR" sz="2200" dirty="0">
                <a:latin typeface="Times New Roman" panose="02020603050405020304" pitchFamily="18" charset="0"/>
                <a:ea typeface="Times New Roman" panose="02020603050405020304" pitchFamily="18" charset="0"/>
              </a:rPr>
              <a:t>güýçli depginde dowam etdirilýär. Bu öýler adamlaryň rahat ýaşamagy üçin zerur </a:t>
            </a:r>
            <a:r>
              <a:rPr lang="hr-HR" sz="2200" dirty="0" smtClean="0">
                <a:latin typeface="Times New Roman" panose="02020603050405020304" pitchFamily="18" charset="0"/>
                <a:ea typeface="Times New Roman" panose="02020603050405020304" pitchFamily="18" charset="0"/>
              </a:rPr>
              <a:t>bo</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lan </a:t>
            </a:r>
            <a:r>
              <a:rPr lang="hr-HR" sz="2200" dirty="0">
                <a:latin typeface="Times New Roman" panose="02020603050405020304" pitchFamily="18" charset="0"/>
                <a:ea typeface="Times New Roman" panose="02020603050405020304" pitchFamily="18" charset="0"/>
              </a:rPr>
              <a:t>ösen infrastrukturasy – durmuş hyzmaty gulluklary, ýerasty awtoduralgalary, suwa düşül</a:t>
            </a:r>
            <a:r>
              <a:rPr lang="ru-RU" sz="2200" dirty="0">
                <a:latin typeface="Times New Roman" panose="02020603050405020304" pitchFamily="18" charset="0"/>
                <a:ea typeface="Times New Roman" panose="02020603050405020304" pitchFamily="18" charset="0"/>
              </a:rPr>
              <a:t>-</a:t>
            </a:r>
            <a:r>
              <a:rPr lang="hr-HR" sz="2200" dirty="0">
                <a:latin typeface="Times New Roman" panose="02020603050405020304" pitchFamily="18" charset="0"/>
                <a:ea typeface="Times New Roman" panose="02020603050405020304" pitchFamily="18" charset="0"/>
              </a:rPr>
              <a:t>ýän howuzlar, trenažýorlar zallary, tennis kortlary, dükanlar, garbanyşhanalar, çagalara </a:t>
            </a:r>
            <a:r>
              <a:rPr lang="hr-HR" sz="2200" dirty="0" smtClean="0">
                <a:latin typeface="Times New Roman" panose="02020603050405020304" pitchFamily="18" charset="0"/>
                <a:ea typeface="Times New Roman" panose="02020603050405020304" pitchFamily="18" charset="0"/>
              </a:rPr>
              <a:t>niýet</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lenen </a:t>
            </a:r>
            <a:r>
              <a:rPr lang="hr-HR" sz="2200" dirty="0">
                <a:latin typeface="Times New Roman" panose="02020603050405020304" pitchFamily="18" charset="0"/>
                <a:ea typeface="Times New Roman" panose="02020603050405020304" pitchFamily="18" charset="0"/>
              </a:rPr>
              <a:t>sport-oýun meýdançalary bilen bile gurulýar.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Türkmenistanda durmuşa geçirilýän durmuş-ykdysady syýasatyň möhüm </a:t>
            </a:r>
            <a:r>
              <a:rPr lang="hr-HR" sz="2200" dirty="0" smtClean="0">
                <a:latin typeface="Times New Roman" panose="02020603050405020304" pitchFamily="18" charset="0"/>
                <a:ea typeface="Times New Roman" panose="02020603050405020304" pitchFamily="18" charset="0"/>
              </a:rPr>
              <a:t>ugurlarynyň </a:t>
            </a:r>
            <a:r>
              <a:rPr lang="hr-HR" sz="2200" dirty="0">
                <a:latin typeface="Times New Roman" panose="02020603050405020304" pitchFamily="18" charset="0"/>
                <a:ea typeface="Times New Roman" panose="02020603050405020304" pitchFamily="18" charset="0"/>
              </a:rPr>
              <a:t>biri döwrebap, ýaşamak üçin rahat ýaşaýyş jaýlarynyň ýurduň raýatlaryna elýeterli bolmagyny üpjün etmek bilen baglydyr. Türkmenistanyň Prezidentiniň 2008-nji ýylyň 11-nji </a:t>
            </a:r>
            <a:r>
              <a:rPr lang="hr-HR" sz="2200" dirty="0" smtClean="0">
                <a:latin typeface="Times New Roman" panose="02020603050405020304" pitchFamily="18" charset="0"/>
                <a:ea typeface="Times New Roman" panose="02020603050405020304" pitchFamily="18" charset="0"/>
              </a:rPr>
              <a:t>ýanwaryn</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da </a:t>
            </a:r>
            <a:r>
              <a:rPr lang="hr-HR" sz="2200" dirty="0">
                <a:latin typeface="Times New Roman" panose="02020603050405020304" pitchFamily="18" charset="0"/>
                <a:ea typeface="Times New Roman" panose="02020603050405020304" pitchFamily="18" charset="0"/>
              </a:rPr>
              <a:t>gol çeken 9361 belgili Karary hem şuňa gönükdirilendir, resminama laýyklykda </a:t>
            </a:r>
            <a:r>
              <a:rPr lang="hr-HR" sz="2200" dirty="0" smtClean="0">
                <a:latin typeface="Times New Roman" panose="02020603050405020304" pitchFamily="18" charset="0"/>
                <a:ea typeface="Times New Roman" panose="02020603050405020304" pitchFamily="18" charset="0"/>
              </a:rPr>
              <a:t>türkme</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nistanlylaryň </a:t>
            </a:r>
            <a:r>
              <a:rPr lang="hr-HR" sz="2200" dirty="0">
                <a:latin typeface="Times New Roman" panose="02020603050405020304" pitchFamily="18" charset="0"/>
                <a:ea typeface="Times New Roman" panose="02020603050405020304" pitchFamily="18" charset="0"/>
              </a:rPr>
              <a:t>täze gurulýan ýaşaýyş jaýlardan öý satyn almagy üçin täze amatlyklar </a:t>
            </a:r>
            <a:r>
              <a:rPr lang="hr-HR" sz="2200" dirty="0" smtClean="0">
                <a:latin typeface="Times New Roman" panose="02020603050405020304" pitchFamily="18" charset="0"/>
                <a:ea typeface="Times New Roman" panose="02020603050405020304" pitchFamily="18" charset="0"/>
              </a:rPr>
              <a:t>döredil</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di</a:t>
            </a:r>
            <a:r>
              <a:rPr lang="hr-HR" sz="2200" dirty="0">
                <a:latin typeface="Times New Roman" panose="02020603050405020304" pitchFamily="18" charset="0"/>
                <a:ea typeface="Times New Roman" panose="02020603050405020304" pitchFamily="18" charset="0"/>
              </a:rPr>
              <a:t>. Häzirki wagtda gurulýan ýokary amatlykly ýaşaýyş jaýlaryny satyn almakda ýurduň </a:t>
            </a:r>
            <a:r>
              <a:rPr lang="hr-HR" sz="2200" dirty="0" smtClean="0">
                <a:latin typeface="Times New Roman" panose="02020603050405020304" pitchFamily="18" charset="0"/>
                <a:ea typeface="Times New Roman" panose="02020603050405020304" pitchFamily="18" charset="0"/>
              </a:rPr>
              <a:t>ra</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ýatlaryna </a:t>
            </a:r>
            <a:r>
              <a:rPr lang="hr-HR" sz="2200" dirty="0">
                <a:latin typeface="Times New Roman" panose="02020603050405020304" pitchFamily="18" charset="0"/>
                <a:ea typeface="Times New Roman" panose="02020603050405020304" pitchFamily="18" charset="0"/>
              </a:rPr>
              <a:t>30 ýyl möhlete niýetlenen, 1% ýyllyk göterimi, ilkinji bäş ýylyň dowamynda </a:t>
            </a:r>
            <a:r>
              <a:rPr lang="hr-HR" sz="2200" dirty="0" smtClean="0">
                <a:latin typeface="Times New Roman" panose="02020603050405020304" pitchFamily="18" charset="0"/>
                <a:ea typeface="Times New Roman" panose="02020603050405020304" pitchFamily="18" charset="0"/>
              </a:rPr>
              <a:t>amat</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ly </a:t>
            </a:r>
            <a:r>
              <a:rPr lang="hr-HR" sz="2200" dirty="0">
                <a:latin typeface="Times New Roman" panose="02020603050405020304" pitchFamily="18" charset="0"/>
                <a:ea typeface="Times New Roman" panose="02020603050405020304" pitchFamily="18" charset="0"/>
              </a:rPr>
              <a:t>töleg ýeňillikleri bolan ipoteka karzlary berilýär.</a:t>
            </a:r>
            <a:endParaRPr lang="ru-RU" dirty="0"/>
          </a:p>
        </p:txBody>
      </p:sp>
    </p:spTree>
    <p:extLst>
      <p:ext uri="{BB962C8B-B14F-4D97-AF65-F5344CB8AC3E}">
        <p14:creationId xmlns:p14="http://schemas.microsoft.com/office/powerpoint/2010/main" val="33730108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31146" y="570844"/>
            <a:ext cx="9835610" cy="5883222"/>
          </a:xfrm>
        </p:spPr>
        <p:txBody>
          <a:bodyPr>
            <a:normAutofit fontScale="90000"/>
          </a:bodyPr>
          <a:lstStyle/>
          <a:p>
            <a:pPr>
              <a:spcBef>
                <a:spcPts val="1200"/>
              </a:spcBef>
              <a:spcAft>
                <a:spcPts val="300"/>
              </a:spcAft>
            </a:pPr>
            <a:r>
              <a:rPr lang="ru-RU" sz="20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hr-HR" sz="2000" b="1" kern="1600" spc="-15" dirty="0" smtClean="0">
                <a:latin typeface="Times New Roman" panose="02020603050405020304" pitchFamily="18" charset="0"/>
                <a:ea typeface="Times New Roman" panose="02020603050405020304" pitchFamily="18" charset="0"/>
                <a:cs typeface="Arial" panose="020B0604020202020204" pitchFamily="34" charset="0"/>
              </a:rPr>
              <a:t>11.3</a:t>
            </a:r>
            <a:r>
              <a:rPr lang="hr-HR" sz="2000" b="1" kern="1600" spc="-15" dirty="0">
                <a:latin typeface="Times New Roman" panose="02020603050405020304" pitchFamily="18" charset="0"/>
                <a:ea typeface="Times New Roman" panose="02020603050405020304" pitchFamily="18" charset="0"/>
                <a:cs typeface="Arial" panose="020B0604020202020204" pitchFamily="34" charset="0"/>
              </a:rPr>
              <a:t>. Durmuş ulgamyndaky özgertmeler</a:t>
            </a:r>
            <a:r>
              <a:rPr lang="ru-RU" sz="20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000" b="1" kern="1600" dirty="0">
                <a:latin typeface="Arial" panose="020B0604020202020204" pitchFamily="34" charset="0"/>
                <a:ea typeface="Times New Roman" panose="02020603050405020304" pitchFamily="18" charset="0"/>
              </a:rPr>
              <a:t/>
            </a:r>
            <a:br>
              <a:rPr lang="ru-RU" sz="2000" b="1" kern="1600" dirty="0">
                <a:latin typeface="Arial" panose="020B0604020202020204" pitchFamily="34" charset="0"/>
                <a:ea typeface="Times New Roman" panose="02020603050405020304" pitchFamily="18" charset="0"/>
              </a:rPr>
            </a:br>
            <a:r>
              <a:rPr lang="hr-HR" sz="2000" b="1" dirty="0">
                <a:latin typeface="Times New Roman" panose="02020603050405020304" pitchFamily="18" charset="0"/>
                <a:ea typeface="Times New Roman" panose="02020603050405020304" pitchFamily="18" charset="0"/>
              </a:rPr>
              <a:t> </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a:t>
            </a:r>
            <a:r>
              <a:rPr lang="hr-HR" sz="2000" dirty="0">
                <a:solidFill>
                  <a:srgbClr val="000000"/>
                </a:solidFill>
                <a:latin typeface="Times New Roman" panose="02020603050405020304" pitchFamily="18" charset="0"/>
                <a:ea typeface="Times New Roman" panose="02020603050405020304" pitchFamily="18" charset="0"/>
              </a:rPr>
              <a:t>   Durmuş syýasatynyň ägirt uly maksatlary amala aşyrmakda döwletiň tutýan orny barha uly </a:t>
            </a:r>
            <a:r>
              <a:rPr lang="hr-HR" sz="2000" dirty="0" smtClean="0">
                <a:solidFill>
                  <a:srgbClr val="000000"/>
                </a:solidFill>
                <a:latin typeface="Times New Roman" panose="02020603050405020304" pitchFamily="18" charset="0"/>
                <a:ea typeface="Times New Roman" panose="02020603050405020304" pitchFamily="18" charset="0"/>
              </a:rPr>
              <a:t>rowaçlyk</a:t>
            </a:r>
            <a:r>
              <a:rPr lang="ru-RU" sz="2000" dirty="0" smtClean="0">
                <a:solidFill>
                  <a:srgbClr val="000000"/>
                </a:solidFill>
                <a:latin typeface="Times New Roman" panose="02020603050405020304" pitchFamily="18" charset="0"/>
                <a:ea typeface="Times New Roman" panose="02020603050405020304" pitchFamily="18" charset="0"/>
              </a:rPr>
              <a:t>-</a:t>
            </a:r>
            <a:r>
              <a:rPr lang="hr-HR" sz="2000" dirty="0" smtClean="0">
                <a:solidFill>
                  <a:srgbClr val="000000"/>
                </a:solidFill>
                <a:latin typeface="Times New Roman" panose="02020603050405020304" pitchFamily="18" charset="0"/>
                <a:ea typeface="Times New Roman" panose="02020603050405020304" pitchFamily="18" charset="0"/>
              </a:rPr>
              <a:t>lara </a:t>
            </a:r>
            <a:r>
              <a:rPr lang="hr-HR" sz="2000" dirty="0">
                <a:solidFill>
                  <a:srgbClr val="000000"/>
                </a:solidFill>
                <a:latin typeface="Times New Roman" panose="02020603050405020304" pitchFamily="18" charset="0"/>
                <a:ea typeface="Times New Roman" panose="02020603050405020304" pitchFamily="18" charset="0"/>
              </a:rPr>
              <a:t>eýe bolýar. Bu syýasat durmuş ulgamynyň hemme </a:t>
            </a:r>
            <a:r>
              <a:rPr lang="hr-HR" sz="2000" dirty="0" smtClean="0">
                <a:solidFill>
                  <a:srgbClr val="000000"/>
                </a:solidFill>
                <a:latin typeface="Times New Roman" panose="02020603050405020304" pitchFamily="18" charset="0"/>
                <a:ea typeface="Times New Roman" panose="02020603050405020304" pitchFamily="18" charset="0"/>
              </a:rPr>
              <a:t>ugurlaryny </a:t>
            </a:r>
            <a:r>
              <a:rPr lang="hr-HR" sz="2000" dirty="0">
                <a:solidFill>
                  <a:srgbClr val="000000"/>
                </a:solidFill>
                <a:latin typeface="Times New Roman" panose="02020603050405020304" pitchFamily="18" charset="0"/>
                <a:ea typeface="Times New Roman" panose="02020603050405020304" pitchFamily="18" charset="0"/>
              </a:rPr>
              <a:t>düýpli döwrebaplaşdyrmagy göz öňünde tutýar.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solidFill>
                  <a:srgbClr val="000000"/>
                </a:solidFill>
                <a:latin typeface="Times New Roman" panose="02020603050405020304" pitchFamily="18" charset="0"/>
                <a:ea typeface="Times New Roman" panose="02020603050405020304" pitchFamily="18" charset="0"/>
              </a:rPr>
              <a:t>    </a:t>
            </a:r>
            <a:r>
              <a:rPr lang="hr-HR" sz="2000" dirty="0">
                <a:solidFill>
                  <a:srgbClr val="000000"/>
                </a:solidFill>
                <a:latin typeface="Times New Roman" panose="02020603050405020304" pitchFamily="18" charset="0"/>
                <a:ea typeface="Times New Roman" panose="02020603050405020304" pitchFamily="18" charset="0"/>
              </a:rPr>
              <a:t>1. </a:t>
            </a:r>
            <a:r>
              <a:rPr lang="hr-HR" sz="2000" b="1" dirty="0">
                <a:solidFill>
                  <a:srgbClr val="000000"/>
                </a:solidFill>
                <a:latin typeface="Times New Roman" panose="02020603050405020304" pitchFamily="18" charset="0"/>
                <a:ea typeface="Times New Roman" panose="02020603050405020304" pitchFamily="18" charset="0"/>
              </a:rPr>
              <a:t>Bilim özgertmeleri.</a:t>
            </a:r>
            <a:r>
              <a:rPr lang="hr-HR" sz="2000" dirty="0">
                <a:solidFill>
                  <a:srgbClr val="000000"/>
                </a:solidFill>
                <a:latin typeface="Times New Roman" panose="02020603050405020304" pitchFamily="18" charset="0"/>
                <a:ea typeface="Times New Roman" panose="02020603050405020304" pitchFamily="18" charset="0"/>
              </a:rPr>
              <a:t> Türkmenistanyň milli bilim ulgamynda durmuşa </a:t>
            </a:r>
            <a:r>
              <a:rPr lang="hr-HR" sz="2000" dirty="0" smtClean="0">
                <a:solidFill>
                  <a:srgbClr val="000000"/>
                </a:solidFill>
                <a:latin typeface="Times New Roman" panose="02020603050405020304" pitchFamily="18" charset="0"/>
                <a:ea typeface="Times New Roman" panose="02020603050405020304" pitchFamily="18" charset="0"/>
              </a:rPr>
              <a:t>geçirilýän </a:t>
            </a:r>
            <a:r>
              <a:rPr lang="hr-HR" sz="2000" dirty="0">
                <a:solidFill>
                  <a:srgbClr val="000000"/>
                </a:solidFill>
                <a:latin typeface="Times New Roman" panose="02020603050405020304" pitchFamily="18" charset="0"/>
                <a:ea typeface="Times New Roman" panose="02020603050405020304" pitchFamily="18" charset="0"/>
              </a:rPr>
              <a:t>täzeçillik syýasaty ýurdumyzyň ykdysady kuwwatynyň yzygiderli </a:t>
            </a:r>
            <a:r>
              <a:rPr lang="hr-HR" sz="2000" dirty="0" smtClean="0">
                <a:solidFill>
                  <a:srgbClr val="000000"/>
                </a:solidFill>
                <a:latin typeface="Times New Roman" panose="02020603050405020304" pitchFamily="18" charset="0"/>
                <a:ea typeface="Times New Roman" panose="02020603050405020304" pitchFamily="18" charset="0"/>
              </a:rPr>
              <a:t>pugtalanmagyna </a:t>
            </a:r>
            <a:r>
              <a:rPr lang="hr-HR" sz="2000" dirty="0">
                <a:solidFill>
                  <a:srgbClr val="000000"/>
                </a:solidFill>
                <a:latin typeface="Times New Roman" panose="02020603050405020304" pitchFamily="18" charset="0"/>
                <a:ea typeface="Times New Roman" panose="02020603050405020304" pitchFamily="18" charset="0"/>
              </a:rPr>
              <a:t>ýardam berýän kämil bilim ulgamyny döretmegi, milli ykdysadyýetiň hemme pudaklaryny ýokary taýýarlykly hünärmenler bilen üpjün etmegi maksat edinýär. Bu özgertmeler bilim ulgamynyň hukuk, ykdysady hem terbiýeçilik usylyýet </a:t>
            </a:r>
            <a:r>
              <a:rPr lang="hr-HR" sz="2000" dirty="0" smtClean="0">
                <a:solidFill>
                  <a:srgbClr val="000000"/>
                </a:solidFill>
                <a:latin typeface="Times New Roman" panose="02020603050405020304" pitchFamily="18" charset="0"/>
                <a:ea typeface="Times New Roman" panose="02020603050405020304" pitchFamily="18" charset="0"/>
              </a:rPr>
              <a:t>ugurlary</a:t>
            </a:r>
            <a:r>
              <a:rPr lang="ru-RU" sz="2000" dirty="0" smtClean="0">
                <a:solidFill>
                  <a:srgbClr val="000000"/>
                </a:solidFill>
                <a:latin typeface="Times New Roman" panose="02020603050405020304" pitchFamily="18" charset="0"/>
                <a:ea typeface="Times New Roman" panose="02020603050405020304" pitchFamily="18" charset="0"/>
              </a:rPr>
              <a:t>-</a:t>
            </a:r>
            <a:r>
              <a:rPr lang="hr-HR" sz="2000" dirty="0" smtClean="0">
                <a:solidFill>
                  <a:srgbClr val="000000"/>
                </a:solidFill>
                <a:latin typeface="Times New Roman" panose="02020603050405020304" pitchFamily="18" charset="0"/>
                <a:ea typeface="Times New Roman" panose="02020603050405020304" pitchFamily="18" charset="0"/>
              </a:rPr>
              <a:t>nyň </a:t>
            </a:r>
            <a:r>
              <a:rPr lang="hr-HR" sz="2000" dirty="0">
                <a:solidFill>
                  <a:srgbClr val="000000"/>
                </a:solidFill>
                <a:latin typeface="Times New Roman" panose="02020603050405020304" pitchFamily="18" charset="0"/>
                <a:ea typeface="Times New Roman" panose="02020603050405020304" pitchFamily="18" charset="0"/>
              </a:rPr>
              <a:t>meselesini öz içine alýar.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solidFill>
                  <a:srgbClr val="000000"/>
                </a:solidFill>
                <a:latin typeface="Times New Roman" panose="02020603050405020304" pitchFamily="18" charset="0"/>
                <a:ea typeface="Times New Roman" panose="02020603050405020304" pitchFamily="18" charset="0"/>
              </a:rPr>
              <a:t>    </a:t>
            </a:r>
            <a:r>
              <a:rPr lang="hr-HR" sz="2000" dirty="0">
                <a:solidFill>
                  <a:srgbClr val="000000"/>
                </a:solidFill>
                <a:latin typeface="Times New Roman" panose="02020603050405020304" pitchFamily="18" charset="0"/>
                <a:ea typeface="Times New Roman" panose="02020603050405020304" pitchFamily="18" charset="0"/>
              </a:rPr>
              <a:t>2. </a:t>
            </a:r>
            <a:r>
              <a:rPr lang="hr-HR" sz="2000" b="1" dirty="0">
                <a:solidFill>
                  <a:srgbClr val="000000"/>
                </a:solidFill>
                <a:latin typeface="Times New Roman" panose="02020603050405020304" pitchFamily="18" charset="0"/>
                <a:ea typeface="Times New Roman" panose="02020603050405020304" pitchFamily="18" charset="0"/>
              </a:rPr>
              <a:t>Saglygy goraýyşdaky özgertmeler.</a:t>
            </a:r>
            <a:r>
              <a:rPr lang="hr-HR" sz="2000" dirty="0">
                <a:solidFill>
                  <a:srgbClr val="000000"/>
                </a:solidFill>
                <a:latin typeface="Times New Roman" panose="02020603050405020304" pitchFamily="18" charset="0"/>
                <a:ea typeface="Times New Roman" panose="02020603050405020304" pitchFamily="18" charset="0"/>
              </a:rPr>
              <a:t> Ilatyň saglygyny goramak we berkitmek işi adamlaryň aňynda sagdyn durmuş ýörelgeleriniň mäkäm orun almagyny, </a:t>
            </a:r>
            <a:r>
              <a:rPr lang="hr-HR" sz="2000" dirty="0" smtClean="0">
                <a:solidFill>
                  <a:srgbClr val="000000"/>
                </a:solidFill>
                <a:latin typeface="Times New Roman" panose="02020603050405020304" pitchFamily="18" charset="0"/>
                <a:ea typeface="Times New Roman" panose="02020603050405020304" pitchFamily="18" charset="0"/>
              </a:rPr>
              <a:t>lukmançylyk </a:t>
            </a:r>
            <a:r>
              <a:rPr lang="hr-HR" sz="2000" dirty="0">
                <a:solidFill>
                  <a:srgbClr val="000000"/>
                </a:solidFill>
                <a:latin typeface="Times New Roman" panose="02020603050405020304" pitchFamily="18" charset="0"/>
                <a:ea typeface="Times New Roman" panose="02020603050405020304" pitchFamily="18" charset="0"/>
              </a:rPr>
              <a:t>hyzmatlarynyň elýeterli we hil </a:t>
            </a:r>
            <a:r>
              <a:rPr lang="hr-HR" sz="2000" dirty="0" smtClean="0">
                <a:solidFill>
                  <a:srgbClr val="000000"/>
                </a:solidFill>
                <a:latin typeface="Times New Roman" panose="02020603050405020304" pitchFamily="18" charset="0"/>
                <a:ea typeface="Times New Roman" panose="02020603050405020304" pitchFamily="18" charset="0"/>
              </a:rPr>
              <a:t>taý</a:t>
            </a:r>
            <a:r>
              <a:rPr lang="ru-RU" sz="2000" dirty="0" smtClean="0">
                <a:solidFill>
                  <a:srgbClr val="000000"/>
                </a:solidFill>
                <a:latin typeface="Times New Roman" panose="02020603050405020304" pitchFamily="18" charset="0"/>
                <a:ea typeface="Times New Roman" panose="02020603050405020304" pitchFamily="18" charset="0"/>
              </a:rPr>
              <a:t>-</a:t>
            </a:r>
            <a:r>
              <a:rPr lang="hr-HR" sz="2000" dirty="0" smtClean="0">
                <a:solidFill>
                  <a:srgbClr val="000000"/>
                </a:solidFill>
                <a:latin typeface="Times New Roman" panose="02020603050405020304" pitchFamily="18" charset="0"/>
                <a:ea typeface="Times New Roman" panose="02020603050405020304" pitchFamily="18" charset="0"/>
              </a:rPr>
              <a:t>dan </a:t>
            </a:r>
            <a:r>
              <a:rPr lang="hr-HR" sz="2000" dirty="0">
                <a:solidFill>
                  <a:srgbClr val="000000"/>
                </a:solidFill>
                <a:latin typeface="Times New Roman" panose="02020603050405020304" pitchFamily="18" charset="0"/>
                <a:ea typeface="Times New Roman" panose="02020603050405020304" pitchFamily="18" charset="0"/>
              </a:rPr>
              <a:t>ýokary bolmagyny zerur şert edip goýýar. Ony amala aşyrmak üçin:</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solidFill>
                  <a:srgbClr val="000000"/>
                </a:solidFill>
                <a:latin typeface="Times New Roman" panose="02020603050405020304" pitchFamily="18" charset="0"/>
                <a:ea typeface="Times New Roman" panose="02020603050405020304" pitchFamily="18" charset="0"/>
              </a:rPr>
              <a:t>- jemgyýetde sagdyn durmuş ýörelgelerini berkara</a:t>
            </a:r>
            <a:r>
              <a:rPr lang="ru-RU" sz="2000" dirty="0">
                <a:solidFill>
                  <a:srgbClr val="000000"/>
                </a:solidFill>
                <a:latin typeface="Times New Roman" panose="02020603050405020304" pitchFamily="18" charset="0"/>
                <a:ea typeface="Times New Roman" panose="02020603050405020304" pitchFamily="18" charset="0"/>
              </a:rPr>
              <a:t>r</a:t>
            </a:r>
            <a:r>
              <a:rPr lang="hr-HR" sz="2000" dirty="0">
                <a:solidFill>
                  <a:srgbClr val="000000"/>
                </a:solidFill>
                <a:latin typeface="Times New Roman" panose="02020603050405020304" pitchFamily="18" charset="0"/>
                <a:ea typeface="Times New Roman" panose="02020603050405020304" pitchFamily="18" charset="0"/>
              </a:rPr>
              <a:t> etmegiň we ilata mugt berilýän ýokary hilli saglyk hyzmatlarynyň Türkmenistanyň her bir raýatyna (döwlet kepillikleriniň çäginde) elýeterli bolmagynyň guramaçylyk ulgamyny </a:t>
            </a:r>
            <a:r>
              <a:rPr lang="hr-HR" sz="2000" dirty="0" smtClean="0">
                <a:solidFill>
                  <a:srgbClr val="000000"/>
                </a:solidFill>
                <a:latin typeface="Times New Roman" panose="02020603050405020304" pitchFamily="18" charset="0"/>
                <a:ea typeface="Times New Roman" panose="02020603050405020304" pitchFamily="18" charset="0"/>
              </a:rPr>
              <a:t>kämilleşdirmek</a:t>
            </a:r>
            <a:r>
              <a:rPr lang="hr-HR" sz="2000"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solidFill>
                  <a:srgbClr val="000000"/>
                </a:solidFill>
                <a:latin typeface="Times New Roman" panose="02020603050405020304" pitchFamily="18" charset="0"/>
                <a:ea typeface="Times New Roman" panose="02020603050405020304" pitchFamily="18" charset="0"/>
              </a:rPr>
              <a:t>- saglygy goraýşyň insfrastrukturasyny ösdürmek we serişde üpjünçiligini, bejeriş-keselleriň öňüni alyş edaralarynyň işini innowasiýalary ornaşdyrmak we standartlary girizmek arkaly has netijeli bolmagyny gazanmak;</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solidFill>
                  <a:srgbClr val="000000"/>
                </a:solidFill>
                <a:latin typeface="Times New Roman" panose="02020603050405020304" pitchFamily="18" charset="0"/>
                <a:ea typeface="Times New Roman" panose="02020603050405020304" pitchFamily="18" charset="0"/>
              </a:rPr>
              <a:t>- pudagy ýokary derejeli hünärmenler bilen doly üpjün etmek zerur bolup durýar.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7921386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24613" y="632987"/>
            <a:ext cx="10030919" cy="5945366"/>
          </a:xfrm>
        </p:spPr>
        <p:txBody>
          <a:bodyPr>
            <a:normAutofit fontScale="90000"/>
          </a:bodyPr>
          <a:lstStyle/>
          <a:p>
            <a:pPr>
              <a:spcAft>
                <a:spcPts val="0"/>
              </a:spcAft>
            </a:pPr>
            <a:r>
              <a:rPr lang="ru-RU" sz="2700" dirty="0" smtClean="0">
                <a:latin typeface="Times New Roman" panose="02020603050405020304" pitchFamily="18" charset="0"/>
                <a:ea typeface="Times New Roman" panose="02020603050405020304" pitchFamily="18" charset="0"/>
              </a:rPr>
              <a:t>  </a:t>
            </a:r>
            <a:r>
              <a:rPr lang="hr-HR" sz="2700" dirty="0" smtClean="0">
                <a:latin typeface="Times New Roman" panose="02020603050405020304" pitchFamily="18" charset="0"/>
                <a:ea typeface="Times New Roman" panose="02020603050405020304" pitchFamily="18" charset="0"/>
              </a:rPr>
              <a:t>3</a:t>
            </a:r>
            <a:r>
              <a:rPr lang="hr-HR" sz="2700" dirty="0">
                <a:latin typeface="Times New Roman" panose="02020603050405020304" pitchFamily="18" charset="0"/>
                <a:ea typeface="Times New Roman" panose="02020603050405020304" pitchFamily="18" charset="0"/>
              </a:rPr>
              <a:t>. </a:t>
            </a:r>
            <a:r>
              <a:rPr lang="hr-HR" sz="2700" b="1" dirty="0">
                <a:latin typeface="Times New Roman" panose="02020603050405020304" pitchFamily="18" charset="0"/>
                <a:ea typeface="Times New Roman" panose="02020603050405020304" pitchFamily="18" charset="0"/>
              </a:rPr>
              <a:t>Ilatyň girdejilerinde bolup geçýän özgerişlikler.</a:t>
            </a:r>
            <a:r>
              <a:rPr lang="hr-HR" sz="2700" dirty="0">
                <a:latin typeface="Times New Roman" panose="02020603050405020304" pitchFamily="18" charset="0"/>
                <a:ea typeface="Times New Roman" panose="02020603050405020304" pitchFamily="18" charset="0"/>
              </a:rPr>
              <a:t> Eýeçilik gatnaşyklarynyň özgermegi düýpli gorlardan alynýan girdejileriň – arassa girdejiniň, peýdanyň, göterimleriň, kärende tölegleriniň möçberiniň artmagyna getirer. Telekeçilik ilatyň alýan girdejileriniň esasy çeşmeleriniň birine öwrüler. Işçileriň we </a:t>
            </a:r>
            <a:r>
              <a:rPr lang="hr-HR" sz="2700" dirty="0" smtClean="0">
                <a:latin typeface="Times New Roman" panose="02020603050405020304" pitchFamily="18" charset="0"/>
                <a:ea typeface="Times New Roman" panose="02020603050405020304" pitchFamily="18" charset="0"/>
              </a:rPr>
              <a:t>gulluk</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çylaryň </a:t>
            </a:r>
            <a:r>
              <a:rPr lang="hr-HR" sz="2700" dirty="0">
                <a:latin typeface="Times New Roman" panose="02020603050405020304" pitchFamily="18" charset="0"/>
                <a:ea typeface="Times New Roman" panose="02020603050405020304" pitchFamily="18" charset="0"/>
              </a:rPr>
              <a:t>aýlyk zähmet haklaryny we girdejilerini emele getirmekde öňe sürülýän syýasat sarp ediş isleglerini artdyrmagy we şol esasda möhüm ykdysady ösüşleri gazanmagyň esasy faktorlarynyň biri bolar.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hr-HR" sz="2700" dirty="0">
                <a:latin typeface="Times New Roman" panose="02020603050405020304" pitchFamily="18" charset="0"/>
                <a:ea typeface="Times New Roman" panose="02020603050405020304" pitchFamily="18" charset="0"/>
              </a:rPr>
              <a:t>Býujet ulgamyna hem önümçilik sektoryna degişli kärhanalarda zähmet </a:t>
            </a:r>
            <a:r>
              <a:rPr lang="hr-HR" sz="2700" dirty="0" smtClean="0">
                <a:latin typeface="Times New Roman" panose="02020603050405020304" pitchFamily="18" charset="0"/>
                <a:ea typeface="Times New Roman" panose="02020603050405020304" pitchFamily="18" charset="0"/>
              </a:rPr>
              <a:t>çek</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ýän </a:t>
            </a:r>
            <a:r>
              <a:rPr lang="hr-HR" sz="2700" dirty="0">
                <a:latin typeface="Times New Roman" panose="02020603050405020304" pitchFamily="18" charset="0"/>
                <a:ea typeface="Times New Roman" panose="02020603050405020304" pitchFamily="18" charset="0"/>
              </a:rPr>
              <a:t>adamlaryň iş haklarynyň arasynda gyradeňligi saklamak meselesi yzygiderli </a:t>
            </a:r>
            <a:r>
              <a:rPr lang="hr-HR" sz="2700" dirty="0" smtClean="0">
                <a:latin typeface="Times New Roman" panose="02020603050405020304" pitchFamily="18" charset="0"/>
                <a:ea typeface="Times New Roman" panose="02020603050405020304" pitchFamily="18" charset="0"/>
              </a:rPr>
              <a:t>çözüler</a:t>
            </a:r>
            <a:r>
              <a:rPr lang="hr-HR"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hr-HR" sz="2700" dirty="0">
                <a:latin typeface="Times New Roman" panose="02020603050405020304" pitchFamily="18" charset="0"/>
                <a:ea typeface="Times New Roman" panose="02020603050405020304" pitchFamily="18" charset="0"/>
              </a:rPr>
              <a:t>4. </a:t>
            </a:r>
            <a:r>
              <a:rPr lang="hr-HR" sz="2700" b="1" dirty="0">
                <a:latin typeface="Times New Roman" panose="02020603050405020304" pitchFamily="18" charset="0"/>
                <a:ea typeface="Times New Roman" panose="02020603050405020304" pitchFamily="18" charset="0"/>
              </a:rPr>
              <a:t>Medeniýet ulgamynyň özgerdilmegi.</a:t>
            </a:r>
            <a:r>
              <a:rPr lang="hr-HR" sz="2700" dirty="0">
                <a:latin typeface="Times New Roman" panose="02020603050405020304" pitchFamily="18" charset="0"/>
                <a:ea typeface="Times New Roman" panose="02020603050405020304" pitchFamily="18" charset="0"/>
              </a:rPr>
              <a:t> Medeni ugurdaky döwletara </a:t>
            </a:r>
            <a:r>
              <a:rPr lang="hr-HR" sz="2700" dirty="0" smtClean="0">
                <a:latin typeface="Times New Roman" panose="02020603050405020304" pitchFamily="18" charset="0"/>
                <a:ea typeface="Times New Roman" panose="02020603050405020304" pitchFamily="18" charset="0"/>
              </a:rPr>
              <a:t>hyz</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matdaşlygyň </a:t>
            </a:r>
            <a:r>
              <a:rPr lang="hr-HR" sz="2700" dirty="0">
                <a:latin typeface="Times New Roman" panose="02020603050405020304" pitchFamily="18" charset="0"/>
                <a:ea typeface="Times New Roman" panose="02020603050405020304" pitchFamily="18" charset="0"/>
              </a:rPr>
              <a:t>barha giňeldilmegi hem pugtalandyrylmagy Türkmenistanyň baý medeni mirasynyň hem ruhy gymmatlyklarynyň halkara giňişliginde ykrar </a:t>
            </a:r>
            <a:r>
              <a:rPr lang="hr-HR" sz="2700" dirty="0" smtClean="0">
                <a:latin typeface="Times New Roman" panose="02020603050405020304" pitchFamily="18" charset="0"/>
                <a:ea typeface="Times New Roman" panose="02020603050405020304" pitchFamily="18" charset="0"/>
              </a:rPr>
              <a:t>edil</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megine </a:t>
            </a:r>
            <a:r>
              <a:rPr lang="hr-HR" sz="2700" dirty="0">
                <a:latin typeface="Times New Roman" panose="02020603050405020304" pitchFamily="18" charset="0"/>
                <a:ea typeface="Times New Roman" panose="02020603050405020304" pitchFamily="18" charset="0"/>
              </a:rPr>
              <a:t>getirer.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680293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04008" y="695131"/>
            <a:ext cx="9365094" cy="5235152"/>
          </a:xfrm>
        </p:spPr>
        <p:txBody>
          <a:bodyPr>
            <a:normAutofit fontScale="90000"/>
          </a:bodyPr>
          <a:lstStyle/>
          <a:p>
            <a:pPr>
              <a:spcAft>
                <a:spcPts val="0"/>
              </a:spcAft>
            </a:pPr>
            <a:r>
              <a:rPr lang="ru-RU" sz="2200" dirty="0" smtClean="0">
                <a:solidFill>
                  <a:srgbClr val="000000"/>
                </a:solidFill>
                <a:latin typeface="Times New Roman" panose="02020603050405020304" pitchFamily="18" charset="0"/>
                <a:ea typeface="Times New Roman" panose="02020603050405020304" pitchFamily="18" charset="0"/>
              </a:rPr>
              <a:t>  </a:t>
            </a:r>
            <a:r>
              <a:rPr lang="hr-HR" sz="2200" dirty="0" smtClean="0">
                <a:solidFill>
                  <a:srgbClr val="000000"/>
                </a:solidFill>
                <a:latin typeface="Times New Roman" panose="02020603050405020304" pitchFamily="18" charset="0"/>
                <a:ea typeface="Times New Roman" panose="02020603050405020304" pitchFamily="18" charset="0"/>
              </a:rPr>
              <a:t>5</a:t>
            </a:r>
            <a:r>
              <a:rPr lang="hr-HR" sz="2200" dirty="0">
                <a:solidFill>
                  <a:srgbClr val="000000"/>
                </a:solidFill>
                <a:latin typeface="Times New Roman" panose="02020603050405020304" pitchFamily="18" charset="0"/>
                <a:ea typeface="Times New Roman" panose="02020603050405020304" pitchFamily="18" charset="0"/>
              </a:rPr>
              <a:t>. </a:t>
            </a:r>
            <a:r>
              <a:rPr lang="hr-HR" sz="2200" b="1" dirty="0">
                <a:solidFill>
                  <a:srgbClr val="000000"/>
                </a:solidFill>
                <a:latin typeface="Times New Roman" panose="02020603050405020304" pitchFamily="18" charset="0"/>
                <a:ea typeface="Times New Roman" panose="02020603050405020304" pitchFamily="18" charset="0"/>
              </a:rPr>
              <a:t>Ýaşaýyş jaý-jemagat hojalygy ulgamynda amala aşyrylýan özgertmeler.</a:t>
            </a:r>
            <a:r>
              <a:rPr lang="hr-HR" sz="2200" dirty="0">
                <a:solidFill>
                  <a:srgbClr val="000000"/>
                </a:solidFill>
                <a:latin typeface="Times New Roman" panose="02020603050405020304" pitchFamily="18" charset="0"/>
                <a:ea typeface="Times New Roman" panose="02020603050405020304" pitchFamily="18" charset="0"/>
              </a:rPr>
              <a:t> Ýaşaýyş jaý syýasatyny düýpli döwrebaplaşdyrmakda ileri tutulýan ugurlar: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raýatlaryň ýaşaýyş jaýyny alanda ýa-da satyn alanda durmuş kepillikleriniň üpjün </a:t>
            </a:r>
            <a:r>
              <a:rPr lang="hr-HR" sz="2200" dirty="0" smtClean="0">
                <a:solidFill>
                  <a:srgbClr val="000000"/>
                </a:solidFill>
                <a:latin typeface="Times New Roman" panose="02020603050405020304" pitchFamily="18" charset="0"/>
                <a:ea typeface="Times New Roman" panose="02020603050405020304" pitchFamily="18" charset="0"/>
              </a:rPr>
              <a:t>edil</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megi</a:t>
            </a:r>
            <a:r>
              <a:rPr lang="hr-HR" sz="2200" dirty="0">
                <a:solidFill>
                  <a:srgbClr val="000000"/>
                </a:solidFill>
                <a:latin typeface="Times New Roman" panose="02020603050405020304" pitchFamily="18" charset="0"/>
                <a:ea typeface="Times New Roman" panose="02020603050405020304" pitchFamily="18" charset="0"/>
              </a:rPr>
              <a:t>; ýaşaýyş jaýyna eýeçiligiň köpgörnüşliligini saklamak we olaryň ählisiniň </a:t>
            </a:r>
            <a:r>
              <a:rPr lang="hr-HR" sz="2200" dirty="0" smtClean="0">
                <a:solidFill>
                  <a:srgbClr val="000000"/>
                </a:solidFill>
                <a:latin typeface="Times New Roman" panose="02020603050405020304" pitchFamily="18" charset="0"/>
                <a:ea typeface="Times New Roman" panose="02020603050405020304" pitchFamily="18" charset="0"/>
              </a:rPr>
              <a:t>deňhu</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kuklylygyny </a:t>
            </a:r>
            <a:r>
              <a:rPr lang="hr-HR" sz="2200" dirty="0">
                <a:solidFill>
                  <a:srgbClr val="000000"/>
                </a:solidFill>
                <a:latin typeface="Times New Roman" panose="02020603050405020304" pitchFamily="18" charset="0"/>
                <a:ea typeface="Times New Roman" panose="02020603050405020304" pitchFamily="18" charset="0"/>
              </a:rPr>
              <a:t>üpjün etmek we özüne degişli bolan ýaşaýyş jaýy hereket edýän </a:t>
            </a:r>
            <a:r>
              <a:rPr lang="hr-HR" sz="2200" dirty="0" smtClean="0">
                <a:solidFill>
                  <a:srgbClr val="000000"/>
                </a:solidFill>
                <a:latin typeface="Times New Roman" panose="02020603050405020304" pitchFamily="18" charset="0"/>
                <a:ea typeface="Times New Roman" panose="02020603050405020304" pitchFamily="18" charset="0"/>
              </a:rPr>
              <a:t>kanunçy</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lyga </a:t>
            </a:r>
            <a:r>
              <a:rPr lang="hr-HR" sz="2200" dirty="0">
                <a:solidFill>
                  <a:srgbClr val="000000"/>
                </a:solidFill>
                <a:latin typeface="Times New Roman" panose="02020603050405020304" pitchFamily="18" charset="0"/>
                <a:ea typeface="Times New Roman" panose="02020603050405020304" pitchFamily="18" charset="0"/>
              </a:rPr>
              <a:t>laýyklykda dolandyrmaga bolan hukugynyň berjaý edilmegi;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döwlet eýeçiligindäki we döwlete dahylsyz ýaşaýyş jaýlarynyň ulanyşa tabşyrylmagy zerur bolan inženerçilik kommunikasiýalaryna (suw, gaz we elektrik üpjünçiligi) </a:t>
            </a:r>
            <a:r>
              <a:rPr lang="hr-HR" sz="2200" dirty="0" smtClean="0">
                <a:solidFill>
                  <a:srgbClr val="000000"/>
                </a:solidFill>
                <a:latin typeface="Times New Roman" panose="02020603050405020304" pitchFamily="18" charset="0"/>
                <a:ea typeface="Times New Roman" panose="02020603050405020304" pitchFamily="18" charset="0"/>
              </a:rPr>
              <a:t>birik</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dirilmegi</a:t>
            </a:r>
            <a:r>
              <a:rPr lang="hr-HR" sz="2200" dirty="0">
                <a:solidFill>
                  <a:srgbClr val="000000"/>
                </a:solidFill>
                <a:latin typeface="Times New Roman" panose="02020603050405020304" pitchFamily="18" charset="0"/>
                <a:ea typeface="Times New Roman" panose="02020603050405020304" pitchFamily="18" charset="0"/>
              </a:rPr>
              <a:t>, daş-töwereginiň doly abadanlaşdyrylmagy bilen amala aşyrylmagy;</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elýeter ýaşaýyş jaýlarynyň bazaryny kemala getirmek bilen baglydyr.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hr-HR" sz="2200" dirty="0">
                <a:solidFill>
                  <a:srgbClr val="000000"/>
                </a:solidFill>
                <a:latin typeface="Times New Roman" panose="02020603050405020304" pitchFamily="18" charset="0"/>
                <a:ea typeface="Times New Roman" panose="02020603050405020304" pitchFamily="18" charset="0"/>
              </a:rPr>
              <a:t>6. </a:t>
            </a:r>
            <a:r>
              <a:rPr lang="hr-HR" sz="2200" b="1" dirty="0">
                <a:solidFill>
                  <a:srgbClr val="000000"/>
                </a:solidFill>
                <a:latin typeface="Times New Roman" panose="02020603050405020304" pitchFamily="18" charset="0"/>
                <a:ea typeface="Times New Roman" panose="02020603050405020304" pitchFamily="18" charset="0"/>
              </a:rPr>
              <a:t>Syýahatçylyk ulgamyndaky özgertmeler.</a:t>
            </a:r>
            <a:r>
              <a:rPr lang="hr-HR" sz="2200" dirty="0">
                <a:solidFill>
                  <a:srgbClr val="000000"/>
                </a:solidFill>
                <a:latin typeface="Times New Roman" panose="02020603050405020304" pitchFamily="18" charset="0"/>
                <a:ea typeface="Times New Roman" panose="02020603050405020304" pitchFamily="18" charset="0"/>
              </a:rPr>
              <a:t> Türkmenistanda jahankeşdelik pudagyny ösdürmek boýunça alnyp barylýan işler Türkmenistanyň we daşary ýurt raýatlarynyň </a:t>
            </a:r>
            <a:r>
              <a:rPr lang="hr-HR" sz="2200" dirty="0" smtClean="0">
                <a:solidFill>
                  <a:srgbClr val="000000"/>
                </a:solidFill>
                <a:latin typeface="Times New Roman" panose="02020603050405020304" pitchFamily="18" charset="0"/>
                <a:ea typeface="Times New Roman" panose="02020603050405020304" pitchFamily="18" charset="0"/>
              </a:rPr>
              <a:t>sy</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ýahatçylyk </a:t>
            </a:r>
            <a:r>
              <a:rPr lang="hr-HR" sz="2200" dirty="0">
                <a:solidFill>
                  <a:srgbClr val="000000"/>
                </a:solidFill>
                <a:latin typeface="Times New Roman" panose="02020603050405020304" pitchFamily="18" charset="0"/>
                <a:ea typeface="Times New Roman" panose="02020603050405020304" pitchFamily="18" charset="0"/>
              </a:rPr>
              <a:t>hyzmatlaryna bolan isleglerini doly kanagatlandyrmaga, bäsdeşlikde özüniň mynasyp ornuny eýelemäge ukyply syýahatçylyk bazaryny emele getirmegi maksat </a:t>
            </a:r>
            <a:r>
              <a:rPr lang="hr-HR" sz="2200" dirty="0" smtClean="0">
                <a:solidFill>
                  <a:srgbClr val="000000"/>
                </a:solidFill>
                <a:latin typeface="Times New Roman" panose="02020603050405020304" pitchFamily="18" charset="0"/>
                <a:ea typeface="Times New Roman" panose="02020603050405020304" pitchFamily="18" charset="0"/>
              </a:rPr>
              <a:t>edin</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ýär</a:t>
            </a:r>
            <a:r>
              <a:rPr lang="hr-HR"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6373670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17577" y="624110"/>
            <a:ext cx="9587035" cy="5883222"/>
          </a:xfrm>
        </p:spPr>
        <p:txBody>
          <a:bodyPr>
            <a:normAutofit fontScale="90000"/>
          </a:bodyPr>
          <a:lstStyle/>
          <a:p>
            <a:pPr>
              <a:spcAft>
                <a:spcPts val="0"/>
              </a:spcAft>
            </a:pPr>
            <a:r>
              <a:rPr lang="ru-RU" sz="2700" dirty="0">
                <a:latin typeface="Times New Roman" panose="02020603050405020304" pitchFamily="18" charset="0"/>
                <a:ea typeface="Times New Roman" panose="02020603050405020304" pitchFamily="18" charset="0"/>
              </a:rPr>
              <a:t> </a:t>
            </a:r>
            <a:r>
              <a:rPr lang="ru-RU" sz="2700" dirty="0" smtClean="0">
                <a:latin typeface="Times New Roman" panose="02020603050405020304" pitchFamily="18" charset="0"/>
                <a:ea typeface="Times New Roman" panose="02020603050405020304" pitchFamily="18" charset="0"/>
              </a:rPr>
              <a:t>  </a:t>
            </a:r>
            <a:r>
              <a:rPr lang="hr-HR" sz="2700" dirty="0" smtClean="0">
                <a:latin typeface="Times New Roman" panose="02020603050405020304" pitchFamily="18" charset="0"/>
                <a:ea typeface="Times New Roman" panose="02020603050405020304" pitchFamily="18" charset="0"/>
              </a:rPr>
              <a:t>7</a:t>
            </a:r>
            <a:r>
              <a:rPr lang="hr-HR" sz="2700" dirty="0">
                <a:latin typeface="Times New Roman" panose="02020603050405020304" pitchFamily="18" charset="0"/>
                <a:ea typeface="Times New Roman" panose="02020603050405020304" pitchFamily="18" charset="0"/>
              </a:rPr>
              <a:t>. </a:t>
            </a:r>
            <a:r>
              <a:rPr lang="hr-HR" sz="2700" b="1" dirty="0">
                <a:latin typeface="Times New Roman" panose="02020603050405020304" pitchFamily="18" charset="0"/>
                <a:ea typeface="Times New Roman" panose="02020603050405020304" pitchFamily="18" charset="0"/>
              </a:rPr>
              <a:t>Bedenterbiýe we sport ulgamynyň özgertmeleri.</a:t>
            </a:r>
            <a:r>
              <a:rPr lang="hr-HR" sz="2700" dirty="0">
                <a:latin typeface="Times New Roman" panose="02020603050405020304" pitchFamily="18" charset="0"/>
                <a:ea typeface="Times New Roman" panose="02020603050405020304" pitchFamily="18" charset="0"/>
              </a:rPr>
              <a:t> Bedenterbiýäni we sporty ösdürmegiň esasynda baş maksady – milletiň saglygyny gorap </a:t>
            </a:r>
            <a:r>
              <a:rPr lang="hr-HR" sz="2700" dirty="0" smtClean="0">
                <a:latin typeface="Times New Roman" panose="02020603050405020304" pitchFamily="18" charset="0"/>
                <a:ea typeface="Times New Roman" panose="02020603050405020304" pitchFamily="18" charset="0"/>
              </a:rPr>
              <a:t>sak</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lamakdan </a:t>
            </a:r>
            <a:r>
              <a:rPr lang="hr-HR" sz="2700" dirty="0">
                <a:latin typeface="Times New Roman" panose="02020603050405020304" pitchFamily="18" charset="0"/>
                <a:ea typeface="Times New Roman" panose="02020603050405020304" pitchFamily="18" charset="0"/>
              </a:rPr>
              <a:t>we ony pugtalandyrmakdan; dürli keselçiligiň öňüni almak üçin bedenterbiýäniň we sportuň bedeni sagdynlaşdyryş serişdelerini giňden </a:t>
            </a:r>
            <a:r>
              <a:rPr lang="hr-HR" sz="2700" dirty="0" smtClean="0">
                <a:latin typeface="Times New Roman" panose="02020603050405020304" pitchFamily="18" charset="0"/>
                <a:ea typeface="Times New Roman" panose="02020603050405020304" pitchFamily="18" charset="0"/>
              </a:rPr>
              <a:t>peý</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dalanmakdan </a:t>
            </a:r>
            <a:r>
              <a:rPr lang="hr-HR" sz="2700" dirty="0">
                <a:latin typeface="Times New Roman" panose="02020603050405020304" pitchFamily="18" charset="0"/>
                <a:ea typeface="Times New Roman" panose="02020603050405020304" pitchFamily="18" charset="0"/>
              </a:rPr>
              <a:t>ybaratdyr.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hr-HR" sz="2700" dirty="0">
                <a:latin typeface="Times New Roman" panose="02020603050405020304" pitchFamily="18" charset="0"/>
                <a:ea typeface="Times New Roman" panose="02020603050405020304" pitchFamily="18" charset="0"/>
              </a:rPr>
              <a:t>8. </a:t>
            </a:r>
            <a:r>
              <a:rPr lang="hr-HR" sz="2700" b="1" dirty="0">
                <a:latin typeface="Times New Roman" panose="02020603050405020304" pitchFamily="18" charset="0"/>
                <a:ea typeface="Times New Roman" panose="02020603050405020304" pitchFamily="18" charset="0"/>
              </a:rPr>
              <a:t>Ilaty iş bilen üpjün etmekdäki özgertmeler.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latin typeface="Times New Roman" panose="02020603050405020304" pitchFamily="18" charset="0"/>
                <a:ea typeface="Times New Roman" panose="02020603050405020304" pitchFamily="18" charset="0"/>
              </a:rPr>
              <a:t>- ilaty, esasan hem ýaşlary iş orunlary bilen üpjün etmegiň birnäçe ýyla </a:t>
            </a:r>
            <a:r>
              <a:rPr lang="hr-HR" sz="2700" dirty="0" smtClean="0">
                <a:latin typeface="Times New Roman" panose="02020603050405020304" pitchFamily="18" charset="0"/>
                <a:ea typeface="Times New Roman" panose="02020603050405020304" pitchFamily="18" charset="0"/>
              </a:rPr>
              <a:t>ni</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ýetlenen </a:t>
            </a:r>
            <a:r>
              <a:rPr lang="hr-HR" sz="2700" dirty="0">
                <a:latin typeface="Times New Roman" panose="02020603050405020304" pitchFamily="18" charset="0"/>
                <a:ea typeface="Times New Roman" panose="02020603050405020304" pitchFamily="18" charset="0"/>
              </a:rPr>
              <a:t>maksatnamalary işläp düzmek;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latin typeface="Times New Roman" panose="02020603050405020304" pitchFamily="18" charset="0"/>
                <a:ea typeface="Times New Roman" panose="02020603050405020304" pitchFamily="18" charset="0"/>
              </a:rPr>
              <a:t>- ilatyň iş üpjünçiligi meselesini döwlet tar</a:t>
            </a:r>
            <a:r>
              <a:rPr lang="ru-RU" sz="2700" dirty="0">
                <a:latin typeface="Times New Roman" panose="02020603050405020304" pitchFamily="18" charset="0"/>
                <a:ea typeface="Times New Roman" panose="02020603050405020304" pitchFamily="18" charset="0"/>
              </a:rPr>
              <a:t>a</a:t>
            </a:r>
            <a:r>
              <a:rPr lang="hr-HR" sz="2700" dirty="0">
                <a:latin typeface="Times New Roman" panose="02020603050405020304" pitchFamily="18" charset="0"/>
                <a:ea typeface="Times New Roman" panose="02020603050405020304" pitchFamily="18" charset="0"/>
              </a:rPr>
              <a:t>pyndan düzgünleşdirmegiň </a:t>
            </a:r>
            <a:r>
              <a:rPr lang="hr-HR" sz="2700" dirty="0" smtClean="0">
                <a:latin typeface="Times New Roman" panose="02020603050405020304" pitchFamily="18" charset="0"/>
                <a:ea typeface="Times New Roman" panose="02020603050405020304" pitchFamily="18" charset="0"/>
              </a:rPr>
              <a:t>hu</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kukkada </a:t>
            </a:r>
            <a:r>
              <a:rPr lang="hr-HR" sz="2700" dirty="0">
                <a:latin typeface="Times New Roman" panose="02020603050405020304" pitchFamily="18" charset="0"/>
                <a:ea typeface="Times New Roman" panose="02020603050405020304" pitchFamily="18" charset="0"/>
              </a:rPr>
              <a:t>binýadyny pugtalandyrmak;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latin typeface="Times New Roman" panose="02020603050405020304" pitchFamily="18" charset="0"/>
                <a:ea typeface="Times New Roman" panose="02020603050405020304" pitchFamily="18" charset="0"/>
              </a:rPr>
              <a:t>- kiçi telekeçiligiň has giňden ýaýbaňlanmagyna ýardam berýän maýa </a:t>
            </a:r>
            <a:r>
              <a:rPr lang="hr-HR" sz="2700" dirty="0" smtClean="0">
                <a:latin typeface="Times New Roman" panose="02020603050405020304" pitchFamily="18" charset="0"/>
                <a:ea typeface="Times New Roman" panose="02020603050405020304" pitchFamily="18" charset="0"/>
              </a:rPr>
              <a:t>go</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ýum </a:t>
            </a:r>
            <a:r>
              <a:rPr lang="hr-HR" sz="2700" dirty="0">
                <a:latin typeface="Times New Roman" panose="02020603050405020304" pitchFamily="18" charset="0"/>
                <a:ea typeface="Times New Roman" panose="02020603050405020304" pitchFamily="18" charset="0"/>
              </a:rPr>
              <a:t>we salgyt syýastynyň gyradeň hem sazlaşykly häsiýetini üpjün etmek arkaly jemgyýetiň durmuş hem ykdysady taýdan berkitmek;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latin typeface="Times New Roman" panose="02020603050405020304" pitchFamily="18" charset="0"/>
                <a:ea typeface="Times New Roman" panose="02020603050405020304" pitchFamily="18" charset="0"/>
              </a:rPr>
              <a:t>- zähmet bazarynyň ýagdaýyny yzygiderli öwrenýän we gözegçilikde </a:t>
            </a:r>
            <a:r>
              <a:rPr lang="hr-HR" sz="2700" dirty="0" smtClean="0">
                <a:latin typeface="Times New Roman" panose="02020603050405020304" pitchFamily="18" charset="0"/>
                <a:ea typeface="Times New Roman" panose="02020603050405020304" pitchFamily="18" charset="0"/>
              </a:rPr>
              <a:t>sak</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laýn </a:t>
            </a:r>
            <a:r>
              <a:rPr lang="hr-HR" sz="2700" dirty="0">
                <a:latin typeface="Times New Roman" panose="02020603050405020304" pitchFamily="18" charset="0"/>
                <a:ea typeface="Times New Roman" panose="02020603050405020304" pitchFamily="18" charset="0"/>
              </a:rPr>
              <a:t>netijeli döwlet ulgamyny döretmek.</a:t>
            </a:r>
            <a:endParaRPr lang="ru-RU" dirty="0"/>
          </a:p>
        </p:txBody>
      </p:sp>
    </p:spTree>
    <p:extLst>
      <p:ext uri="{BB962C8B-B14F-4D97-AF65-F5344CB8AC3E}">
        <p14:creationId xmlns:p14="http://schemas.microsoft.com/office/powerpoint/2010/main" val="40799067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0529" y="197982"/>
            <a:ext cx="10673918" cy="6415882"/>
          </a:xfrm>
        </p:spPr>
        <p:txBody>
          <a:bodyPr>
            <a:normAutofit fontScale="90000"/>
          </a:bodyPr>
          <a:lstStyle/>
          <a:p>
            <a:pPr>
              <a:spcAft>
                <a:spcPts val="0"/>
              </a:spcAft>
            </a:pP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9. Ýokary taýýarlykly milli hünärmenleri ýetişdirmek işini döwrebaplaşdyrmakda şu meseleler öňde durýar: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islendik hünär ýa-da kär boýunça dürli derejedäki ökde hünärmenleri taýýarlamagyň we gaýtadan okatmak arkaly olaryň hünär derejesini ýokarlan</a:t>
            </a:r>
            <a:r>
              <a:rPr lang="ru-RU" sz="2700" dirty="0">
                <a:solidFill>
                  <a:srgbClr val="000000"/>
                </a:solidFill>
                <a:latin typeface="Times New Roman" panose="02020603050405020304" pitchFamily="18" charset="0"/>
                <a:ea typeface="Times New Roman" panose="02020603050405020304" pitchFamily="18" charset="0"/>
              </a:rPr>
              <a:t>-</a:t>
            </a:r>
            <a:r>
              <a:rPr lang="hr-HR" sz="2700" dirty="0">
                <a:solidFill>
                  <a:srgbClr val="000000"/>
                </a:solidFill>
                <a:latin typeface="Times New Roman" panose="02020603050405020304" pitchFamily="18" charset="0"/>
                <a:ea typeface="Times New Roman" panose="02020603050405020304" pitchFamily="18" charset="0"/>
              </a:rPr>
              <a:t>dyrmagyň bitewi </a:t>
            </a:r>
            <a:r>
              <a:rPr lang="hr-HR" sz="2700" dirty="0" smtClean="0">
                <a:solidFill>
                  <a:srgbClr val="000000"/>
                </a:solidFill>
                <a:latin typeface="Times New Roman" panose="02020603050405020304" pitchFamily="18" charset="0"/>
                <a:ea typeface="Times New Roman" panose="02020603050405020304" pitchFamily="18" charset="0"/>
              </a:rPr>
              <a:t>ulga</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myny </a:t>
            </a:r>
            <a:r>
              <a:rPr lang="hr-HR" sz="2700" dirty="0">
                <a:solidFill>
                  <a:srgbClr val="000000"/>
                </a:solidFill>
                <a:latin typeface="Times New Roman" panose="02020603050405020304" pitchFamily="18" charset="0"/>
                <a:ea typeface="Times New Roman" panose="02020603050405020304" pitchFamily="18" charset="0"/>
              </a:rPr>
              <a:t>guramak we ýerlerde täze bilim infrastrukturasyny döretmek;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ykdysady pudaklaryň ösüşinden ugur almak bilen ýaş hünärmenleri </a:t>
            </a:r>
            <a:r>
              <a:rPr lang="hr-HR" sz="2700" dirty="0" smtClean="0">
                <a:solidFill>
                  <a:srgbClr val="000000"/>
                </a:solidFill>
                <a:latin typeface="Times New Roman" panose="02020603050405020304" pitchFamily="18" charset="0"/>
                <a:ea typeface="Times New Roman" panose="02020603050405020304" pitchFamily="18" charset="0"/>
              </a:rPr>
              <a:t>taýýarlamakda </a:t>
            </a:r>
            <a:r>
              <a:rPr lang="hr-HR" sz="2700" dirty="0">
                <a:solidFill>
                  <a:srgbClr val="000000"/>
                </a:solidFill>
                <a:latin typeface="Times New Roman" panose="02020603050405020304" pitchFamily="18" charset="0"/>
                <a:ea typeface="Times New Roman" panose="02020603050405020304" pitchFamily="18" charset="0"/>
              </a:rPr>
              <a:t>döwlet buýurmalary usulynda has giň ornaşdyrylmagy;</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ýokary we ýörite orta hünär mekdepleriniň uçurymlaryny alan hünäri boýunça </a:t>
            </a:r>
            <a:r>
              <a:rPr lang="hr-HR" sz="2700" dirty="0" smtClean="0">
                <a:solidFill>
                  <a:srgbClr val="000000"/>
                </a:solidFill>
                <a:latin typeface="Times New Roman" panose="02020603050405020304" pitchFamily="18" charset="0"/>
                <a:ea typeface="Times New Roman" panose="02020603050405020304" pitchFamily="18" charset="0"/>
              </a:rPr>
              <a:t>ön</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ümçilige </a:t>
            </a:r>
            <a:r>
              <a:rPr lang="hr-HR" sz="2700" dirty="0">
                <a:solidFill>
                  <a:srgbClr val="000000"/>
                </a:solidFill>
                <a:latin typeface="Times New Roman" panose="02020603050405020304" pitchFamily="18" charset="0"/>
                <a:ea typeface="Times New Roman" panose="02020603050405020304" pitchFamily="18" charset="0"/>
              </a:rPr>
              <a:t>ýerbe-ýer ýollamak we iş orunlary bilen üpjün etmek.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10. Zähmet hakyny tölemek babatynda amala aşyrylýan düýpli özgertmeler şu </a:t>
            </a:r>
            <a:r>
              <a:rPr lang="hr-HR" sz="2700" dirty="0" smtClean="0">
                <a:solidFill>
                  <a:srgbClr val="000000"/>
                </a:solidFill>
                <a:latin typeface="Times New Roman" panose="02020603050405020304" pitchFamily="18" charset="0"/>
                <a:ea typeface="Times New Roman" panose="02020603050405020304" pitchFamily="18" charset="0"/>
              </a:rPr>
              <a:t>me</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selelere </a:t>
            </a:r>
            <a:r>
              <a:rPr lang="hr-HR" sz="2700" dirty="0">
                <a:solidFill>
                  <a:srgbClr val="000000"/>
                </a:solidFill>
                <a:latin typeface="Times New Roman" panose="02020603050405020304" pitchFamily="18" charset="0"/>
                <a:ea typeface="Times New Roman" panose="02020603050405020304" pitchFamily="18" charset="0"/>
              </a:rPr>
              <a:t>gönükdirilýär: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işçileriň we gullukçylaryň aýlyk iş haklarynyň ortaça möçberini </a:t>
            </a:r>
            <a:r>
              <a:rPr lang="hr-HR" sz="2700" dirty="0" smtClean="0">
                <a:solidFill>
                  <a:srgbClr val="000000"/>
                </a:solidFill>
                <a:latin typeface="Times New Roman" panose="02020603050405020304" pitchFamily="18" charset="0"/>
                <a:ea typeface="Times New Roman" panose="02020603050405020304" pitchFamily="18" charset="0"/>
              </a:rPr>
              <a:t>ýokarlandyrmak </a:t>
            </a:r>
            <a:r>
              <a:rPr lang="hr-HR" sz="2700" dirty="0">
                <a:solidFill>
                  <a:srgbClr val="000000"/>
                </a:solidFill>
                <a:latin typeface="Times New Roman" panose="02020603050405020304" pitchFamily="18" charset="0"/>
                <a:ea typeface="Times New Roman" panose="02020603050405020304" pitchFamily="18" charset="0"/>
              </a:rPr>
              <a:t>we zähmet hakyny tölemekde esaslandyrylmadyk differensiasiýany (dürli ugurlara, </a:t>
            </a:r>
            <a:r>
              <a:rPr lang="hr-HR" sz="2700" dirty="0" smtClean="0">
                <a:solidFill>
                  <a:srgbClr val="000000"/>
                </a:solidFill>
                <a:latin typeface="Times New Roman" panose="02020603050405020304" pitchFamily="18" charset="0"/>
                <a:ea typeface="Times New Roman" panose="02020603050405020304" pitchFamily="18" charset="0"/>
              </a:rPr>
              <a:t>dere</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jelere </a:t>
            </a:r>
            <a:r>
              <a:rPr lang="hr-HR" sz="2700" dirty="0">
                <a:solidFill>
                  <a:srgbClr val="000000"/>
                </a:solidFill>
                <a:latin typeface="Times New Roman" panose="02020603050405020304" pitchFamily="18" charset="0"/>
                <a:ea typeface="Times New Roman" panose="02020603050405020304" pitchFamily="18" charset="0"/>
              </a:rPr>
              <a:t>bölmegi) aradan aýyrmak;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döwlet işçileriniň, býujet ulgamynda zähmet çekýän adamlaryň aýlyk iş haklaryny has netijeli düzgünleşdirmek;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ilatyň satyn alyş ukybyny saklamak;</a:t>
            </a:r>
            <a:endParaRPr lang="ru-RU" dirty="0"/>
          </a:p>
        </p:txBody>
      </p:sp>
    </p:spTree>
    <p:extLst>
      <p:ext uri="{BB962C8B-B14F-4D97-AF65-F5344CB8AC3E}">
        <p14:creationId xmlns:p14="http://schemas.microsoft.com/office/powerpoint/2010/main" val="844957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51248" y="606353"/>
            <a:ext cx="9879998" cy="6069653"/>
          </a:xfrm>
        </p:spPr>
        <p:txBody>
          <a:bodyPr>
            <a:normAutofit fontScale="90000"/>
          </a:bodyPr>
          <a:lstStyle/>
          <a:p>
            <a:pPr>
              <a:spcBef>
                <a:spcPts val="1200"/>
              </a:spcBef>
              <a:spcAft>
                <a:spcPts val="300"/>
              </a:spcAft>
            </a:pPr>
            <a:r>
              <a:rPr lang="ru-RU" sz="22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hr-HR" sz="2200" b="1" kern="1600" spc="-15" dirty="0" smtClean="0">
                <a:latin typeface="Times New Roman" panose="02020603050405020304" pitchFamily="18" charset="0"/>
                <a:ea typeface="Times New Roman" panose="02020603050405020304" pitchFamily="18" charset="0"/>
                <a:cs typeface="Arial" panose="020B0604020202020204" pitchFamily="34" charset="0"/>
              </a:rPr>
              <a:t>11.4</a:t>
            </a:r>
            <a:r>
              <a:rPr lang="hr-HR" sz="2200" b="1" kern="1600" spc="-15" dirty="0">
                <a:latin typeface="Times New Roman" panose="02020603050405020304" pitchFamily="18" charset="0"/>
                <a:ea typeface="Times New Roman" panose="02020603050405020304" pitchFamily="18" charset="0"/>
                <a:cs typeface="Arial" panose="020B0604020202020204" pitchFamily="34" charset="0"/>
              </a:rPr>
              <a:t>. Zähmet gatnaşyklarynyň döwlet tarapyndan düzgünleşdirilmegi</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ru-RU" sz="2200" b="1" kern="1600" dirty="0" smtClean="0">
                <a:latin typeface="Arial" panose="020B0604020202020204" pitchFamily="34" charset="0"/>
                <a:ea typeface="Times New Roman" panose="02020603050405020304" pitchFamily="18" charset="0"/>
              </a:rPr>
              <a:t>                                                    </a:t>
            </a:r>
            <a:r>
              <a:rPr lang="hr-HR" sz="2200" b="1" kern="1600" spc="-15" dirty="0" smtClean="0">
                <a:latin typeface="Times New Roman" panose="02020603050405020304" pitchFamily="18" charset="0"/>
                <a:ea typeface="Times New Roman" panose="02020603050405020304" pitchFamily="18" charset="0"/>
                <a:cs typeface="Arial" panose="020B0604020202020204" pitchFamily="34" charset="0"/>
              </a:rPr>
              <a:t>11.4.1</a:t>
            </a:r>
            <a:r>
              <a:rPr lang="hr-HR" sz="2200" b="1" kern="1600" spc="-15" dirty="0">
                <a:latin typeface="Times New Roman" panose="02020603050405020304" pitchFamily="18" charset="0"/>
                <a:ea typeface="Times New Roman" panose="02020603050405020304" pitchFamily="18" charset="0"/>
                <a:cs typeface="Arial" panose="020B0604020202020204" pitchFamily="34" charset="0"/>
              </a:rPr>
              <a:t>. Zähmet bazary</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Jemgyýetiň ýaşaýyş görkezijileri näçe ýokary bolsa, zähmet bazarynyň hili şonça-da artýar. Zähmetkeşleriň durmuş taýdan goralmagy, zähmet kanunçylygynyň kämilligi, saglyk </a:t>
            </a:r>
            <a:r>
              <a:rPr lang="hr-HR" sz="2200" dirty="0" smtClean="0">
                <a:latin typeface="Times New Roman" panose="02020603050405020304" pitchFamily="18" charset="0"/>
                <a:ea typeface="Times New Roman" panose="02020603050405020304" pitchFamily="18" charset="0"/>
              </a:rPr>
              <a:t>hyzmat</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larynyň </a:t>
            </a:r>
            <a:r>
              <a:rPr lang="hr-HR" sz="2200" dirty="0">
                <a:latin typeface="Times New Roman" panose="02020603050405020304" pitchFamily="18" charset="0"/>
                <a:ea typeface="Times New Roman" panose="02020603050405020304" pitchFamily="18" charset="0"/>
              </a:rPr>
              <a:t>hili we elýeterliligi, döwrebap bilim, alynýan girdejileriň mynasyp ýaşamak üçin ýeterlik bolmagy zähmet gatnaşyklarynyň derejesiniň ýokary bolmagyna täsir edýär.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Netijeli işleýän zähmet bazaryny döretmek ösüşleriň hem özgertmeleriň häzirki tapgyrynda durmuş-ykdysady gatnaşyklaryny döwrebaplaşdyrmak boýunça amala aşyrylýan düýpli </a:t>
            </a:r>
            <a:r>
              <a:rPr lang="hr-HR" sz="2200" dirty="0" smtClean="0">
                <a:latin typeface="Times New Roman" panose="02020603050405020304" pitchFamily="18" charset="0"/>
                <a:ea typeface="Times New Roman" panose="02020603050405020304" pitchFamily="18" charset="0"/>
              </a:rPr>
              <a:t>mese</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leleriň </a:t>
            </a:r>
            <a:r>
              <a:rPr lang="hr-HR" sz="2200" dirty="0">
                <a:latin typeface="Times New Roman" panose="02020603050405020304" pitchFamily="18" charset="0"/>
                <a:ea typeface="Times New Roman" panose="02020603050405020304" pitchFamily="18" charset="0"/>
              </a:rPr>
              <a:t>biridir. Zähmet bazaryny ösdürmek usullarynyň </a:t>
            </a:r>
            <a:r>
              <a:rPr lang="hr-HR" sz="2200" dirty="0" smtClean="0">
                <a:latin typeface="Times New Roman" panose="02020603050405020304" pitchFamily="18" charset="0"/>
                <a:ea typeface="Times New Roman" panose="02020603050405020304" pitchFamily="18" charset="0"/>
              </a:rPr>
              <a:t>hemişe </a:t>
            </a:r>
            <a:r>
              <a:rPr lang="hr-HR" sz="2200" dirty="0">
                <a:latin typeface="Times New Roman" panose="02020603050405020304" pitchFamily="18" charset="0"/>
                <a:ea typeface="Times New Roman" panose="02020603050405020304" pitchFamily="18" charset="0"/>
              </a:rPr>
              <a:t>üns merkezinde saklanylmagy telekeçiligi has giňden ýaýbaňlandyrmagyň hem esasy talaplarynyň biridir.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b="1" dirty="0">
                <a:latin typeface="Times New Roman" panose="02020603050405020304" pitchFamily="18" charset="0"/>
                <a:ea typeface="Times New Roman" panose="02020603050405020304" pitchFamily="18" charset="0"/>
              </a:rPr>
              <a:t>Zähmet gorlary</a:t>
            </a:r>
            <a:r>
              <a:rPr lang="hr-HR" sz="2200" dirty="0">
                <a:latin typeface="Times New Roman" panose="02020603050405020304" pitchFamily="18" charset="0"/>
                <a:ea typeface="Times New Roman" panose="02020603050405020304" pitchFamily="18" charset="0"/>
              </a:rPr>
              <a:t> – bu ilatyň jemgyýete peýdaly iş bilen meşgullanmak üçin zerur beden hem paýhas ukyplaryna eýe bolan bölegidir.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Zähmet gorlarynyň aglaba bölegini ilatyň zähmete ukyply ýaşdaky bölegi düzýär. Erkek kişiler babatynda zähmete ukyplylyk ýaşy 16-62 ýaş aralygynda, aýallar üçin bolsa – 16-57 ýaş araçägi alynýar. Iş ýüzünde zähmet gorlarynyň ep-esli bölegini 16 ýaşa çenli we pensiýa </a:t>
            </a:r>
            <a:r>
              <a:rPr lang="hr-HR" sz="2200" dirty="0" smtClean="0">
                <a:latin typeface="Times New Roman" panose="02020603050405020304" pitchFamily="18" charset="0"/>
                <a:ea typeface="Times New Roman" panose="02020603050405020304" pitchFamily="18" charset="0"/>
              </a:rPr>
              <a:t>döw</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ründe </a:t>
            </a:r>
            <a:r>
              <a:rPr lang="hr-HR" sz="2200" dirty="0">
                <a:latin typeface="Times New Roman" panose="02020603050405020304" pitchFamily="18" charset="0"/>
                <a:ea typeface="Times New Roman" panose="02020603050405020304" pitchFamily="18" charset="0"/>
              </a:rPr>
              <a:t>işleýän raýatlar düzýär. Zähmet gorlaryna ykdysady işlere diňe bir gatnaşýan raýatlar däl, eýsem oňa gatnaşmaýan adamlar hem degişlidir.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7898333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64815" y="266330"/>
            <a:ext cx="10625723" cy="6183296"/>
          </a:xfrm>
        </p:spPr>
        <p:txBody>
          <a:bodyPr>
            <a:normAutofit fontScale="90000"/>
          </a:bodyPr>
          <a:lstStyle/>
          <a:p>
            <a:pPr>
              <a:spcAft>
                <a:spcPts val="0"/>
              </a:spcAft>
            </a:pPr>
            <a:r>
              <a:rPr lang="ru-RU" sz="3100" dirty="0" smtClean="0">
                <a:solidFill>
                  <a:srgbClr val="000000"/>
                </a:solidFill>
                <a:latin typeface="Times New Roman" panose="02020603050405020304" pitchFamily="18" charset="0"/>
                <a:ea typeface="Times New Roman" panose="02020603050405020304" pitchFamily="18" charset="0"/>
              </a:rPr>
              <a:t>    </a:t>
            </a:r>
            <a:r>
              <a:rPr lang="hr-HR" sz="3100" dirty="0">
                <a:solidFill>
                  <a:srgbClr val="000000"/>
                </a:solidFill>
                <a:latin typeface="Times New Roman" panose="02020603050405020304" pitchFamily="18" charset="0"/>
                <a:ea typeface="Times New Roman" panose="02020603050405020304" pitchFamily="18" charset="0"/>
              </a:rPr>
              <a:t>Ilatyň iş bilen üpjün edilmegi zähmet bazarynyň esasy görkezijisi we amala aşyrylýan durmuş syýasatynyň baş maksady bolup durýar. Iş </a:t>
            </a:r>
            <a:r>
              <a:rPr lang="hr-HR" sz="3100" dirty="0" smtClean="0">
                <a:solidFill>
                  <a:srgbClr val="000000"/>
                </a:solidFill>
                <a:latin typeface="Times New Roman" panose="02020603050405020304" pitchFamily="18" charset="0"/>
                <a:ea typeface="Times New Roman" panose="02020603050405020304" pitchFamily="18" charset="0"/>
              </a:rPr>
              <a:t>üp</a:t>
            </a:r>
            <a:r>
              <a:rPr lang="ru-RU" sz="3100" dirty="0" smtClean="0">
                <a:solidFill>
                  <a:srgbClr val="000000"/>
                </a:solidFill>
                <a:latin typeface="Times New Roman" panose="02020603050405020304" pitchFamily="18" charset="0"/>
                <a:ea typeface="Times New Roman" panose="02020603050405020304" pitchFamily="18" charset="0"/>
              </a:rPr>
              <a:t>-</a:t>
            </a:r>
            <a:r>
              <a:rPr lang="hr-HR" sz="3100" dirty="0" smtClean="0">
                <a:solidFill>
                  <a:srgbClr val="000000"/>
                </a:solidFill>
                <a:latin typeface="Times New Roman" panose="02020603050405020304" pitchFamily="18" charset="0"/>
                <a:ea typeface="Times New Roman" panose="02020603050405020304" pitchFamily="18" charset="0"/>
              </a:rPr>
              <a:t>jünçiligi </a:t>
            </a:r>
            <a:r>
              <a:rPr lang="hr-HR" sz="3100" dirty="0">
                <a:solidFill>
                  <a:srgbClr val="000000"/>
                </a:solidFill>
                <a:latin typeface="Times New Roman" panose="02020603050405020304" pitchFamily="18" charset="0"/>
                <a:ea typeface="Times New Roman" panose="02020603050405020304" pitchFamily="18" charset="0"/>
              </a:rPr>
              <a:t>adamyň durmuşda öz ornuny tapmagynyň esasy serişdeleriniň biridir, ol adamyň zähmete we zähmetiň netijeleri bilen bagly bolan </a:t>
            </a:r>
            <a:r>
              <a:rPr lang="hr-HR" sz="3100" dirty="0" smtClean="0">
                <a:solidFill>
                  <a:srgbClr val="000000"/>
                </a:solidFill>
                <a:latin typeface="Times New Roman" panose="02020603050405020304" pitchFamily="18" charset="0"/>
                <a:ea typeface="Times New Roman" panose="02020603050405020304" pitchFamily="18" charset="0"/>
              </a:rPr>
              <a:t>is</a:t>
            </a:r>
            <a:r>
              <a:rPr lang="ru-RU" sz="3100" dirty="0" smtClean="0">
                <a:solidFill>
                  <a:srgbClr val="000000"/>
                </a:solidFill>
                <a:latin typeface="Times New Roman" panose="02020603050405020304" pitchFamily="18" charset="0"/>
                <a:ea typeface="Times New Roman" panose="02020603050405020304" pitchFamily="18" charset="0"/>
              </a:rPr>
              <a:t>-</a:t>
            </a:r>
            <a:r>
              <a:rPr lang="hr-HR" sz="3100" dirty="0" smtClean="0">
                <a:solidFill>
                  <a:srgbClr val="000000"/>
                </a:solidFill>
                <a:latin typeface="Times New Roman" panose="02020603050405020304" pitchFamily="18" charset="0"/>
                <a:ea typeface="Times New Roman" panose="02020603050405020304" pitchFamily="18" charset="0"/>
              </a:rPr>
              <a:t>leglerini </a:t>
            </a:r>
            <a:r>
              <a:rPr lang="hr-HR" sz="3100" dirty="0">
                <a:solidFill>
                  <a:srgbClr val="000000"/>
                </a:solidFill>
                <a:latin typeface="Times New Roman" panose="02020603050405020304" pitchFamily="18" charset="0"/>
                <a:ea typeface="Times New Roman" panose="02020603050405020304" pitchFamily="18" charset="0"/>
              </a:rPr>
              <a:t>kanagatlandyrmaga şert döredýär. Adamyň durmuş </a:t>
            </a:r>
            <a:r>
              <a:rPr lang="hr-HR" sz="3100" dirty="0" smtClean="0">
                <a:solidFill>
                  <a:srgbClr val="000000"/>
                </a:solidFill>
                <a:latin typeface="Times New Roman" panose="02020603050405020304" pitchFamily="18" charset="0"/>
                <a:ea typeface="Times New Roman" panose="02020603050405020304" pitchFamily="18" charset="0"/>
              </a:rPr>
              <a:t>hal-ýagda</a:t>
            </a:r>
            <a:r>
              <a:rPr lang="ru-RU" sz="3100" dirty="0" smtClean="0">
                <a:solidFill>
                  <a:srgbClr val="000000"/>
                </a:solidFill>
                <a:latin typeface="Times New Roman" panose="02020603050405020304" pitchFamily="18" charset="0"/>
                <a:ea typeface="Times New Roman" panose="02020603050405020304" pitchFamily="18" charset="0"/>
              </a:rPr>
              <a:t>-</a:t>
            </a:r>
            <a:r>
              <a:rPr lang="hr-HR" sz="3100" dirty="0" smtClean="0">
                <a:solidFill>
                  <a:srgbClr val="000000"/>
                </a:solidFill>
                <a:latin typeface="Times New Roman" panose="02020603050405020304" pitchFamily="18" charset="0"/>
                <a:ea typeface="Times New Roman" panose="02020603050405020304" pitchFamily="18" charset="0"/>
              </a:rPr>
              <a:t>ýyny </a:t>
            </a:r>
            <a:r>
              <a:rPr lang="hr-HR" sz="3100" dirty="0">
                <a:solidFill>
                  <a:srgbClr val="000000"/>
                </a:solidFill>
                <a:latin typeface="Times New Roman" panose="02020603050405020304" pitchFamily="18" charset="0"/>
                <a:ea typeface="Times New Roman" panose="02020603050405020304" pitchFamily="18" charset="0"/>
              </a:rPr>
              <a:t>kesgitleýän şertleriň köp bölegi onuň çekýän zähmeti we iş </a:t>
            </a:r>
            <a:r>
              <a:rPr lang="hr-HR" sz="3100" dirty="0" smtClean="0">
                <a:solidFill>
                  <a:srgbClr val="000000"/>
                </a:solidFill>
                <a:latin typeface="Times New Roman" panose="02020603050405020304" pitchFamily="18" charset="0"/>
                <a:ea typeface="Times New Roman" panose="02020603050405020304" pitchFamily="18" charset="0"/>
              </a:rPr>
              <a:t>üpjün</a:t>
            </a:r>
            <a:r>
              <a:rPr lang="ru-RU" sz="3100" dirty="0" smtClean="0">
                <a:solidFill>
                  <a:srgbClr val="000000"/>
                </a:solidFill>
                <a:latin typeface="Times New Roman" panose="02020603050405020304" pitchFamily="18" charset="0"/>
                <a:ea typeface="Times New Roman" panose="02020603050405020304" pitchFamily="18" charset="0"/>
              </a:rPr>
              <a:t>-</a:t>
            </a:r>
            <a:r>
              <a:rPr lang="hr-HR" sz="3100" dirty="0" smtClean="0">
                <a:solidFill>
                  <a:srgbClr val="000000"/>
                </a:solidFill>
                <a:latin typeface="Times New Roman" panose="02020603050405020304" pitchFamily="18" charset="0"/>
                <a:ea typeface="Times New Roman" panose="02020603050405020304" pitchFamily="18" charset="0"/>
              </a:rPr>
              <a:t>çiligi </a:t>
            </a:r>
            <a:r>
              <a:rPr lang="hr-HR" sz="3100" dirty="0">
                <a:solidFill>
                  <a:srgbClr val="000000"/>
                </a:solidFill>
                <a:latin typeface="Times New Roman" panose="02020603050405020304" pitchFamily="18" charset="0"/>
                <a:ea typeface="Times New Roman" panose="02020603050405020304" pitchFamily="18" charset="0"/>
              </a:rPr>
              <a:t>bilen kesgitlenýär. Ykdysady we durmuş şertlerine bolsa ýaşaýşyň hil derejesi, durmuş-ykdysady ösüşiň öňünde goýulýan maksatlar, </a:t>
            </a:r>
            <a:r>
              <a:rPr lang="hr-HR" sz="3100" dirty="0" smtClean="0">
                <a:solidFill>
                  <a:srgbClr val="000000"/>
                </a:solidFill>
                <a:latin typeface="Times New Roman" panose="02020603050405020304" pitchFamily="18" charset="0"/>
                <a:ea typeface="Times New Roman" panose="02020603050405020304" pitchFamily="18" charset="0"/>
              </a:rPr>
              <a:t>önüm</a:t>
            </a:r>
            <a:r>
              <a:rPr lang="ru-RU" sz="3100" dirty="0" smtClean="0">
                <a:solidFill>
                  <a:srgbClr val="000000"/>
                </a:solidFill>
                <a:latin typeface="Times New Roman" panose="02020603050405020304" pitchFamily="18" charset="0"/>
                <a:ea typeface="Times New Roman" panose="02020603050405020304" pitchFamily="18" charset="0"/>
              </a:rPr>
              <a:t>-</a:t>
            </a:r>
            <a:r>
              <a:rPr lang="hr-HR" sz="3100" dirty="0" smtClean="0">
                <a:solidFill>
                  <a:srgbClr val="000000"/>
                </a:solidFill>
                <a:latin typeface="Times New Roman" panose="02020603050405020304" pitchFamily="18" charset="0"/>
                <a:ea typeface="Times New Roman" panose="02020603050405020304" pitchFamily="18" charset="0"/>
              </a:rPr>
              <a:t>çiligiň </a:t>
            </a:r>
            <a:r>
              <a:rPr lang="hr-HR" sz="3100" dirty="0">
                <a:solidFill>
                  <a:srgbClr val="000000"/>
                </a:solidFill>
                <a:latin typeface="Times New Roman" panose="02020603050405020304" pitchFamily="18" charset="0"/>
                <a:ea typeface="Times New Roman" panose="02020603050405020304" pitchFamily="18" charset="0"/>
              </a:rPr>
              <a:t>ösüş depginlerini artdyrmak we diwersifikasiýalaşdyrmak </a:t>
            </a:r>
            <a:r>
              <a:rPr lang="hr-HR" sz="3100" dirty="0" smtClean="0">
                <a:solidFill>
                  <a:srgbClr val="000000"/>
                </a:solidFill>
                <a:latin typeface="Times New Roman" panose="02020603050405020304" pitchFamily="18" charset="0"/>
                <a:ea typeface="Times New Roman" panose="02020603050405020304" pitchFamily="18" charset="0"/>
              </a:rPr>
              <a:t>zerur</a:t>
            </a:r>
            <a:r>
              <a:rPr lang="ru-RU" sz="3100" dirty="0" smtClean="0">
                <a:solidFill>
                  <a:srgbClr val="000000"/>
                </a:solidFill>
                <a:latin typeface="Times New Roman" panose="02020603050405020304" pitchFamily="18" charset="0"/>
                <a:ea typeface="Times New Roman" panose="02020603050405020304" pitchFamily="18" charset="0"/>
              </a:rPr>
              <a:t>-</a:t>
            </a:r>
            <a:r>
              <a:rPr lang="hr-HR" sz="3100" dirty="0" smtClean="0">
                <a:solidFill>
                  <a:srgbClr val="000000"/>
                </a:solidFill>
                <a:latin typeface="Times New Roman" panose="02020603050405020304" pitchFamily="18" charset="0"/>
                <a:ea typeface="Times New Roman" panose="02020603050405020304" pitchFamily="18" charset="0"/>
              </a:rPr>
              <a:t>lyklary </a:t>
            </a:r>
            <a:r>
              <a:rPr lang="hr-HR" sz="3100" dirty="0">
                <a:solidFill>
                  <a:srgbClr val="000000"/>
                </a:solidFill>
                <a:latin typeface="Times New Roman" panose="02020603050405020304" pitchFamily="18" charset="0"/>
                <a:ea typeface="Times New Roman" panose="02020603050405020304" pitchFamily="18" charset="0"/>
              </a:rPr>
              <a:t>degişlidir.</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a:solidFill>
                  <a:srgbClr val="000000"/>
                </a:solidFill>
                <a:latin typeface="Times New Roman" panose="02020603050405020304" pitchFamily="18" charset="0"/>
                <a:ea typeface="Times New Roman" panose="02020603050405020304" pitchFamily="18" charset="0"/>
              </a:rPr>
              <a:t>    </a:t>
            </a:r>
            <a:r>
              <a:rPr lang="hr-HR" sz="3100" dirty="0">
                <a:solidFill>
                  <a:srgbClr val="000000"/>
                </a:solidFill>
                <a:latin typeface="Times New Roman" panose="02020603050405020304" pitchFamily="18" charset="0"/>
                <a:ea typeface="Times New Roman" panose="02020603050405020304" pitchFamily="18" charset="0"/>
              </a:rPr>
              <a:t>Işçi güýç önümçiligiň esasy hereketlendiriji faktory bolup çykyş </a:t>
            </a:r>
            <a:r>
              <a:rPr lang="hr-HR" sz="3100" dirty="0" smtClean="0">
                <a:solidFill>
                  <a:srgbClr val="000000"/>
                </a:solidFill>
                <a:latin typeface="Times New Roman" panose="02020603050405020304" pitchFamily="18" charset="0"/>
                <a:ea typeface="Times New Roman" panose="02020603050405020304" pitchFamily="18" charset="0"/>
              </a:rPr>
              <a:t>ed</a:t>
            </a:r>
            <a:r>
              <a:rPr lang="ru-RU" sz="3100" dirty="0" smtClean="0">
                <a:solidFill>
                  <a:srgbClr val="000000"/>
                </a:solidFill>
                <a:latin typeface="Times New Roman" panose="02020603050405020304" pitchFamily="18" charset="0"/>
                <a:ea typeface="Times New Roman" panose="02020603050405020304" pitchFamily="18" charset="0"/>
              </a:rPr>
              <a:t>-</a:t>
            </a:r>
            <a:r>
              <a:rPr lang="hr-HR" sz="3100" dirty="0" smtClean="0">
                <a:solidFill>
                  <a:srgbClr val="000000"/>
                </a:solidFill>
                <a:latin typeface="Times New Roman" panose="02020603050405020304" pitchFamily="18" charset="0"/>
                <a:ea typeface="Times New Roman" panose="02020603050405020304" pitchFamily="18" charset="0"/>
              </a:rPr>
              <a:t>ýär</a:t>
            </a:r>
            <a:r>
              <a:rPr lang="hr-HR" sz="3100" dirty="0">
                <a:solidFill>
                  <a:srgbClr val="000000"/>
                </a:solidFill>
                <a:latin typeface="Times New Roman" panose="02020603050405020304" pitchFamily="18" charset="0"/>
                <a:ea typeface="Times New Roman" panose="02020603050405020304" pitchFamily="18" charset="0"/>
              </a:rPr>
              <a:t>, </a:t>
            </a:r>
            <a:r>
              <a:rPr lang="hr-HR" sz="3100" dirty="0" smtClean="0">
                <a:solidFill>
                  <a:srgbClr val="000000"/>
                </a:solidFill>
                <a:latin typeface="Times New Roman" panose="02020603050405020304" pitchFamily="18" charset="0"/>
                <a:ea typeface="Times New Roman" panose="02020603050405020304" pitchFamily="18" charset="0"/>
              </a:rPr>
              <a:t>jemgyýetçilik </a:t>
            </a:r>
            <a:r>
              <a:rPr lang="hr-HR" sz="3100" dirty="0">
                <a:solidFill>
                  <a:srgbClr val="000000"/>
                </a:solidFill>
                <a:latin typeface="Times New Roman" panose="02020603050405020304" pitchFamily="18" charset="0"/>
                <a:ea typeface="Times New Roman" panose="02020603050405020304" pitchFamily="18" charset="0"/>
              </a:rPr>
              <a:t>dowamaty bolsa has giň, halk hojalygy möçberinde alnanda harytlaryň öndürilmeginiň gaýtadan ýola goýulmagyny we işçi güýjüň gaýtadan dikeldilmegini göz öňüne tutýar.</a:t>
            </a:r>
            <a:endParaRPr lang="ru-RU" dirty="0"/>
          </a:p>
        </p:txBody>
      </p:sp>
    </p:spTree>
    <p:extLst>
      <p:ext uri="{BB962C8B-B14F-4D97-AF65-F5344CB8AC3E}">
        <p14:creationId xmlns:p14="http://schemas.microsoft.com/office/powerpoint/2010/main" val="4032340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2167" y="686253"/>
            <a:ext cx="9746833" cy="5075355"/>
          </a:xfrm>
        </p:spPr>
        <p:txBody>
          <a:bodyPr>
            <a:normAutofit fontScale="90000"/>
          </a:bodyPr>
          <a:lstStyle/>
          <a:p>
            <a:pPr>
              <a:spcAft>
                <a:spcPts val="0"/>
              </a:spcAft>
            </a:pPr>
            <a:r>
              <a:rPr lang="ru-RU" sz="2700" dirty="0">
                <a:solidFill>
                  <a:srgbClr val="000000"/>
                </a:solidFill>
                <a:latin typeface="Times New Roman" panose="02020603050405020304" pitchFamily="18" charset="0"/>
                <a:ea typeface="Times New Roman" panose="02020603050405020304" pitchFamily="18" charset="0"/>
              </a:rPr>
              <a:t> </a:t>
            </a:r>
            <a:r>
              <a:rPr lang="ru-RU" sz="2700" dirty="0" smtClean="0">
                <a:solidFill>
                  <a:srgbClr val="000000"/>
                </a:solidFill>
                <a:latin typeface="Times New Roman" panose="02020603050405020304" pitchFamily="18" charset="0"/>
                <a:ea typeface="Times New Roman" panose="02020603050405020304" pitchFamily="18" charset="0"/>
              </a:rPr>
              <a:t>  </a:t>
            </a:r>
            <a:r>
              <a:rPr lang="hr-HR" sz="2700" dirty="0" smtClean="0">
                <a:solidFill>
                  <a:srgbClr val="000000"/>
                </a:solidFill>
                <a:latin typeface="Times New Roman" panose="02020603050405020304" pitchFamily="18" charset="0"/>
                <a:ea typeface="Times New Roman" panose="02020603050405020304" pitchFamily="18" charset="0"/>
              </a:rPr>
              <a:t>Amala </a:t>
            </a:r>
            <a:r>
              <a:rPr lang="hr-HR" sz="2700" dirty="0">
                <a:solidFill>
                  <a:srgbClr val="000000"/>
                </a:solidFill>
                <a:latin typeface="Times New Roman" panose="02020603050405020304" pitchFamily="18" charset="0"/>
                <a:ea typeface="Times New Roman" panose="02020603050405020304" pitchFamily="18" charset="0"/>
              </a:rPr>
              <a:t>aşyrylýan durmuş we ykdysady strategiýanyň ýakyn arabaglanyşygy ýurduň ykdysady, tehnologiýa, gurluş, we beýleki özgertmeler ugurlarynda döwlet syýasatyny gyşarnyksyz durmuşa geçirmegiň hem hilini kesgitleýär.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Durmuş şertleri jemgyýetçilik ýaşaýşynda adamyň we aýry-aýry toparlaryň arasyndaky ähli gatnaşyklardan, adamyň dünýä inmeginden başlap, onuň tutuş ömrüni gurşap alýan maddy we ruhy ýaşaýyş serişdeleriniň sarp </a:t>
            </a:r>
            <a:r>
              <a:rPr lang="hr-HR" sz="2700" dirty="0" smtClean="0">
                <a:solidFill>
                  <a:srgbClr val="000000"/>
                </a:solidFill>
                <a:latin typeface="Times New Roman" panose="02020603050405020304" pitchFamily="18" charset="0"/>
                <a:ea typeface="Times New Roman" panose="02020603050405020304" pitchFamily="18" charset="0"/>
              </a:rPr>
              <a:t>edilişin</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den </a:t>
            </a:r>
            <a:r>
              <a:rPr lang="hr-HR" sz="2700" dirty="0">
                <a:solidFill>
                  <a:srgbClr val="000000"/>
                </a:solidFill>
                <a:latin typeface="Times New Roman" panose="02020603050405020304" pitchFamily="18" charset="0"/>
                <a:ea typeface="Times New Roman" panose="02020603050405020304" pitchFamily="18" charset="0"/>
              </a:rPr>
              <a:t>bolup geçýär. Şol bir wagtda ykdysady ýagdaýlar bilen adamlaryň şahsy bähbitleriniň arabaglanyşygy daşary ykdysady hadysalar bilen </a:t>
            </a:r>
            <a:r>
              <a:rPr lang="hr-HR" sz="2700" dirty="0" smtClean="0">
                <a:solidFill>
                  <a:srgbClr val="000000"/>
                </a:solidFill>
                <a:latin typeface="Times New Roman" panose="02020603050405020304" pitchFamily="18" charset="0"/>
                <a:ea typeface="Times New Roman" panose="02020603050405020304" pitchFamily="18" charset="0"/>
              </a:rPr>
              <a:t>şertlendirilen</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dir</a:t>
            </a:r>
            <a:r>
              <a:rPr lang="hr-HR" sz="2700" dirty="0">
                <a:solidFill>
                  <a:srgbClr val="000000"/>
                </a:solidFill>
                <a:latin typeface="Times New Roman" panose="02020603050405020304" pitchFamily="18" charset="0"/>
                <a:ea typeface="Times New Roman" panose="02020603050405020304" pitchFamily="18" charset="0"/>
              </a:rPr>
              <a:t>, olar bolsa dürli-dürli ruhy-ahlak, millilik, medeni we beýleki alamatlar bilen göniden-göni bagly bolup durýar.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Durmuş hadysalary ykdysadyýetiň ösmegine öz täsirini dürli ugurlar bilen, ilki bilen, jemgyýetiň durmuş taýdan gurluşy arkaly üsti bilen ýetirýär.</a:t>
            </a:r>
            <a:endParaRPr lang="ru-RU" dirty="0"/>
          </a:p>
        </p:txBody>
      </p:sp>
    </p:spTree>
    <p:extLst>
      <p:ext uri="{BB962C8B-B14F-4D97-AF65-F5344CB8AC3E}">
        <p14:creationId xmlns:p14="http://schemas.microsoft.com/office/powerpoint/2010/main" val="9226352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9103" y="473189"/>
            <a:ext cx="10288371" cy="5927610"/>
          </a:xfrm>
        </p:spPr>
        <p:txBody>
          <a:bodyPr>
            <a:normAutofit fontScale="90000"/>
          </a:bodyPr>
          <a:lstStyle/>
          <a:p>
            <a:pPr>
              <a:spcAft>
                <a:spcPts val="0"/>
              </a:spcAft>
            </a:pPr>
            <a:r>
              <a:rPr lang="ru-RU" sz="2200" dirty="0" smtClean="0">
                <a:latin typeface="Times New Roman" panose="02020603050405020304" pitchFamily="18" charset="0"/>
                <a:ea typeface="Times New Roman" panose="02020603050405020304" pitchFamily="18" charset="0"/>
              </a:rPr>
              <a:t>   </a:t>
            </a:r>
            <a:r>
              <a:rPr lang="hr-HR" sz="2200" dirty="0" smtClean="0">
                <a:latin typeface="Times New Roman" panose="02020603050405020304" pitchFamily="18" charset="0"/>
                <a:ea typeface="Times New Roman" panose="02020603050405020304" pitchFamily="18" charset="0"/>
              </a:rPr>
              <a:t>Zähmet </a:t>
            </a:r>
            <a:r>
              <a:rPr lang="hr-HR" sz="2200" dirty="0">
                <a:latin typeface="Times New Roman" panose="02020603050405020304" pitchFamily="18" charset="0"/>
                <a:ea typeface="Times New Roman" panose="02020603050405020304" pitchFamily="18" charset="0"/>
              </a:rPr>
              <a:t>gorlarynyň mukdar häsiýetleri şu görekezijiler arkaly kesgitlenýär: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ilatyň zähmete ukyply adam sany;</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zähmet öndürijiliginiň we iş depginleriniň emele gelen ýagdaýynda zähmet çekýän adamlaryň iş wagty.</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Zähmet potensialynyň hil görkezijileri şulardan ybaratdyr: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zähmet çekmäge ukyply ilatyň saglyk ýagdaýy hem </a:t>
            </a:r>
            <a:r>
              <a:rPr lang="hr-HR" sz="2200" dirty="0" smtClean="0">
                <a:latin typeface="Times New Roman" panose="02020603050405020304" pitchFamily="18" charset="0"/>
                <a:ea typeface="Times New Roman" panose="02020603050405020304" pitchFamily="18" charset="0"/>
              </a:rPr>
              <a:t>gujur</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gaýraty</a:t>
            </a:r>
            <a:r>
              <a:rPr lang="hr-HR"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zähmetkeşleriň bilim we hünär taýýarlygynyň derejesi we hili.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Jemgyýetiň zähmet gorlary belli psiho-fiziologik aýratynlyklary, hünär </a:t>
            </a:r>
            <a:r>
              <a:rPr lang="hr-HR" sz="2200" dirty="0" smtClean="0">
                <a:latin typeface="Times New Roman" panose="02020603050405020304" pitchFamily="18" charset="0"/>
                <a:ea typeface="Times New Roman" panose="02020603050405020304" pitchFamily="18" charset="0"/>
              </a:rPr>
              <a:t>taýýarlygy </a:t>
            </a:r>
            <a:r>
              <a:rPr lang="hr-HR" sz="2200" dirty="0">
                <a:latin typeface="Times New Roman" panose="02020603050405020304" pitchFamily="18" charset="0"/>
                <a:ea typeface="Times New Roman" panose="02020603050405020304" pitchFamily="18" charset="0"/>
              </a:rPr>
              <a:t>we toplan </a:t>
            </a:r>
            <a:r>
              <a:rPr lang="hr-HR" sz="2200" dirty="0" smtClean="0">
                <a:latin typeface="Times New Roman" panose="02020603050405020304" pitchFamily="18" charset="0"/>
                <a:ea typeface="Times New Roman" panose="02020603050405020304" pitchFamily="18" charset="0"/>
              </a:rPr>
              <a:t>tej</a:t>
            </a:r>
            <a:r>
              <a:rPr lang="ru-RU" sz="2200" dirty="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ribesi </a:t>
            </a:r>
            <a:r>
              <a:rPr lang="hr-HR" sz="2200" dirty="0">
                <a:latin typeface="Times New Roman" panose="02020603050405020304" pitchFamily="18" charset="0"/>
                <a:ea typeface="Times New Roman" panose="02020603050405020304" pitchFamily="18" charset="0"/>
              </a:rPr>
              <a:t>bolan zähmetkeşleriň önümçilige gatnaşygyny görkezýän ölçegdir. Zähmet gorlarynyň </a:t>
            </a:r>
            <a:r>
              <a:rPr lang="hr-HR" sz="2200" dirty="0" smtClean="0">
                <a:latin typeface="Times New Roman" panose="02020603050405020304" pitchFamily="18" charset="0"/>
                <a:ea typeface="Times New Roman" panose="02020603050405020304" pitchFamily="18" charset="0"/>
              </a:rPr>
              <a:t>sal</a:t>
            </a:r>
            <a:r>
              <a:rPr lang="ru-RU" sz="2200" dirty="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damly </a:t>
            </a:r>
            <a:r>
              <a:rPr lang="hr-HR" sz="2200" dirty="0">
                <a:latin typeface="Times New Roman" panose="02020603050405020304" pitchFamily="18" charset="0"/>
                <a:ea typeface="Times New Roman" panose="02020603050405020304" pitchFamily="18" charset="0"/>
              </a:rPr>
              <a:t>bölegini ykdysadyýetde işjeňlik görkezýän adamlar düzýär. Ilatyň bu bölegine jemgyýete bähbitli iş bilen meşgullanýan we girdeji getirýän, şeýle-de amatly iş ornuny gözleýän we işlemek isleýän raýatlar girýär.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„Isleýän“ adamlaryň hemmesi ykdysadyýetde tutýan ornuna laýyklykda </a:t>
            </a:r>
            <a:r>
              <a:rPr lang="hr-HR" sz="2200" b="1" dirty="0">
                <a:latin typeface="Times New Roman" panose="02020603050405020304" pitchFamily="18" charset="0"/>
                <a:ea typeface="Times New Roman" panose="02020603050405020304" pitchFamily="18" charset="0"/>
              </a:rPr>
              <a:t>iki sany uly topara </a:t>
            </a:r>
            <a:r>
              <a:rPr lang="hr-HR" sz="2200" b="1" dirty="0" smtClean="0">
                <a:latin typeface="Times New Roman" panose="02020603050405020304" pitchFamily="18" charset="0"/>
                <a:ea typeface="Times New Roman" panose="02020603050405020304" pitchFamily="18" charset="0"/>
              </a:rPr>
              <a:t>bö</a:t>
            </a:r>
            <a:r>
              <a:rPr lang="ru-RU" sz="2200" b="1" dirty="0" smtClean="0">
                <a:latin typeface="Times New Roman" panose="02020603050405020304" pitchFamily="18" charset="0"/>
                <a:ea typeface="Times New Roman" panose="02020603050405020304" pitchFamily="18" charset="0"/>
              </a:rPr>
              <a:t>-</a:t>
            </a:r>
            <a:r>
              <a:rPr lang="hr-HR" sz="2200" b="1" dirty="0" smtClean="0">
                <a:latin typeface="Times New Roman" panose="02020603050405020304" pitchFamily="18" charset="0"/>
                <a:ea typeface="Times New Roman" panose="02020603050405020304" pitchFamily="18" charset="0"/>
              </a:rPr>
              <a:t>lünýär</a:t>
            </a:r>
            <a:r>
              <a:rPr lang="hr-HR" sz="2200" b="1"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b="1" dirty="0">
                <a:latin typeface="Times New Roman" panose="02020603050405020304" pitchFamily="18" charset="0"/>
                <a:ea typeface="Times New Roman" panose="02020603050405020304" pitchFamily="18" charset="0"/>
              </a:rPr>
              <a:t>Birinji topara –</a:t>
            </a:r>
            <a:r>
              <a:rPr lang="hr-HR" sz="2200" dirty="0">
                <a:latin typeface="Times New Roman" panose="02020603050405020304" pitchFamily="18" charset="0"/>
                <a:ea typeface="Times New Roman" panose="02020603050405020304" pitchFamily="18" charset="0"/>
              </a:rPr>
              <a:t> ykdysadyýetiň dürli pudaklarynda telekeçilik işi bilen meşgullanýanlar; özbaşdak hojalyk ýöredýän daýhanlar (fermeler), özbaşdak işleýän senetçiler girýärler.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b="1" dirty="0">
                <a:latin typeface="Times New Roman" panose="02020603050405020304" pitchFamily="18" charset="0"/>
                <a:ea typeface="Times New Roman" panose="02020603050405020304" pitchFamily="18" charset="0"/>
              </a:rPr>
              <a:t>Ikinji topara –</a:t>
            </a:r>
            <a:r>
              <a:rPr lang="hr-HR" sz="2200" dirty="0">
                <a:latin typeface="Times New Roman" panose="02020603050405020304" pitchFamily="18" charset="0"/>
                <a:ea typeface="Times New Roman" panose="02020603050405020304" pitchFamily="18" charset="0"/>
              </a:rPr>
              <a:t> hakyna işe durmak bilen, iş berijiniň goýan şertlerine laýyklykda özüniň </a:t>
            </a:r>
            <a:r>
              <a:rPr lang="hr-HR" sz="2200" dirty="0" smtClean="0">
                <a:latin typeface="Times New Roman" panose="02020603050405020304" pitchFamily="18" charset="0"/>
                <a:ea typeface="Times New Roman" panose="02020603050405020304" pitchFamily="18" charset="0"/>
              </a:rPr>
              <a:t>ukypbaşa</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rnygyny </a:t>
            </a:r>
            <a:r>
              <a:rPr lang="hr-HR" sz="2200" dirty="0">
                <a:latin typeface="Times New Roman" panose="02020603050405020304" pitchFamily="18" charset="0"/>
                <a:ea typeface="Times New Roman" panose="02020603050405020304" pitchFamily="18" charset="0"/>
              </a:rPr>
              <a:t>önümçilikde amal edýän adamlar degişlidir.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6380052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53593" y="304513"/>
            <a:ext cx="10448169" cy="6051898"/>
          </a:xfrm>
        </p:spPr>
        <p:txBody>
          <a:bodyPr>
            <a:normAutofit fontScale="90000"/>
          </a:bodyPr>
          <a:lstStyle/>
          <a:p>
            <a:pPr>
              <a:spcAft>
                <a:spcPts val="0"/>
              </a:spcAft>
            </a:pPr>
            <a:r>
              <a:rPr lang="ru-RU" sz="2700" dirty="0" smtClean="0">
                <a:solidFill>
                  <a:srgbClr val="000000"/>
                </a:solidFill>
                <a:latin typeface="Times New Roman" panose="02020603050405020304" pitchFamily="18" charset="0"/>
                <a:ea typeface="Times New Roman" panose="02020603050405020304" pitchFamily="18" charset="0"/>
              </a:rPr>
              <a:t>  </a:t>
            </a:r>
            <a:r>
              <a:rPr lang="hr-HR" sz="2700" dirty="0" smtClean="0">
                <a:solidFill>
                  <a:srgbClr val="000000"/>
                </a:solidFill>
                <a:latin typeface="Times New Roman" panose="02020603050405020304" pitchFamily="18" charset="0"/>
                <a:ea typeface="Times New Roman" panose="02020603050405020304" pitchFamily="18" charset="0"/>
              </a:rPr>
              <a:t>Önümçiligi </a:t>
            </a:r>
            <a:r>
              <a:rPr lang="hr-HR" sz="2700" dirty="0">
                <a:solidFill>
                  <a:srgbClr val="000000"/>
                </a:solidFill>
                <a:latin typeface="Times New Roman" panose="02020603050405020304" pitchFamily="18" charset="0"/>
                <a:ea typeface="Times New Roman" panose="02020603050405020304" pitchFamily="18" charset="0"/>
              </a:rPr>
              <a:t>ýöretmek üçin degerli önümçilik serişdeleri bolmaly. Zähmet bazary önümçiligiň düýbüni tutýan şertleriň biridir. Milli gorlaryň iň esaslarynyň biri bolan zähmet gorlary kärhanalaryň, pudaklaryň üsti bilen paýlanýar. Zähmet bazarynda iş berijiler bilen hakyna işe tutulýan adamlaryň arasyndaky gatnaşyklaryň düýbüniň tutulmagy, şol gatnaşyklaryň uzagyndan işçi güýjüniň önümçilik serişdeleri bilen birleşmegine getirýär. Şeýlelikde, iş berijiniň zähmete bolan islegi, işçiniň bolsa </a:t>
            </a:r>
            <a:r>
              <a:rPr lang="hr-HR" sz="2700" dirty="0" smtClean="0">
                <a:solidFill>
                  <a:srgbClr val="000000"/>
                </a:solidFill>
                <a:latin typeface="Times New Roman" panose="02020603050405020304" pitchFamily="18" charset="0"/>
                <a:ea typeface="Times New Roman" panose="02020603050405020304" pitchFamily="18" charset="0"/>
              </a:rPr>
              <a:t>ga</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zanç </a:t>
            </a:r>
            <a:r>
              <a:rPr lang="hr-HR" sz="2700" dirty="0">
                <a:solidFill>
                  <a:srgbClr val="000000"/>
                </a:solidFill>
                <a:latin typeface="Times New Roman" panose="02020603050405020304" pitchFamily="18" charset="0"/>
                <a:ea typeface="Times New Roman" panose="02020603050405020304" pitchFamily="18" charset="0"/>
              </a:rPr>
              <a:t>etmäge bolan meýilleri kanagatlandyrylýar.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Z</a:t>
            </a:r>
            <a:r>
              <a:rPr lang="hr-HR" sz="2700" dirty="0">
                <a:solidFill>
                  <a:srgbClr val="000000"/>
                </a:solidFill>
                <a:latin typeface="Times New Roman" panose="02020603050405020304" pitchFamily="18" charset="0"/>
                <a:ea typeface="Times New Roman" panose="02020603050405020304" pitchFamily="18" charset="0"/>
              </a:rPr>
              <a:t>ähmet bazarynyň üstüne ýüklenen wezipeleriň doly berjaý edilmeginiň şerti </a:t>
            </a:r>
            <a:r>
              <a:rPr lang="hr-HR" sz="2700" dirty="0" smtClean="0">
                <a:solidFill>
                  <a:srgbClr val="000000"/>
                </a:solidFill>
                <a:latin typeface="Times New Roman" panose="02020603050405020304" pitchFamily="18" charset="0"/>
                <a:ea typeface="Times New Roman" panose="02020603050405020304" pitchFamily="18" charset="0"/>
              </a:rPr>
              <a:t>bo</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lup </a:t>
            </a:r>
            <a:r>
              <a:rPr lang="hr-HR" sz="2700" dirty="0">
                <a:solidFill>
                  <a:srgbClr val="000000"/>
                </a:solidFill>
                <a:latin typeface="Times New Roman" panose="02020603050405020304" pitchFamily="18" charset="0"/>
                <a:ea typeface="Times New Roman" panose="02020603050405020304" pitchFamily="18" charset="0"/>
              </a:rPr>
              <a:t>durýar. Olar: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bahalary emele getirmek wezipesi – işçiniň aýlyk iş haky kesgitlenilýär;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maglumat beriş wezipesi – zähmet bazarynyň subýektlerine ol ýa-da beýleki </a:t>
            </a:r>
            <a:r>
              <a:rPr lang="hr-HR" sz="2700" dirty="0" smtClean="0">
                <a:solidFill>
                  <a:srgbClr val="000000"/>
                </a:solidFill>
                <a:latin typeface="Times New Roman" panose="02020603050405020304" pitchFamily="18" charset="0"/>
                <a:ea typeface="Times New Roman" panose="02020603050405020304" pitchFamily="18" charset="0"/>
              </a:rPr>
              <a:t>hü</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näre </a:t>
            </a:r>
            <a:r>
              <a:rPr lang="hr-HR" sz="2700" dirty="0">
                <a:solidFill>
                  <a:srgbClr val="000000"/>
                </a:solidFill>
                <a:latin typeface="Times New Roman" panose="02020603050405020304" pitchFamily="18" charset="0"/>
                <a:ea typeface="Times New Roman" panose="02020603050405020304" pitchFamily="18" charset="0"/>
              </a:rPr>
              <a:t>bolan islegiň hem teklibiň derejesi, şol işe tölenýän hakyň möçberi, hünär </a:t>
            </a:r>
            <a:r>
              <a:rPr lang="hr-HR" sz="2700" dirty="0" smtClean="0">
                <a:solidFill>
                  <a:srgbClr val="000000"/>
                </a:solidFill>
                <a:latin typeface="Times New Roman" panose="02020603050405020304" pitchFamily="18" charset="0"/>
                <a:ea typeface="Times New Roman" panose="02020603050405020304" pitchFamily="18" charset="0"/>
              </a:rPr>
              <a:t>taý</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ýarlygyna bildirilýän </a:t>
            </a:r>
            <a:r>
              <a:rPr lang="hr-HR" sz="2700" dirty="0">
                <a:solidFill>
                  <a:srgbClr val="000000"/>
                </a:solidFill>
                <a:latin typeface="Times New Roman" panose="02020603050405020304" pitchFamily="18" charset="0"/>
                <a:ea typeface="Times New Roman" panose="02020603050405020304" pitchFamily="18" charset="0"/>
              </a:rPr>
              <a:t>talaplar baradaky we beýleki maglumatlar berilýär.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Zähmet bazarynyň işini düzgünleşdirmekde döwletiň paýyna düşýän möhüm </a:t>
            </a:r>
            <a:r>
              <a:rPr lang="hr-HR" sz="2700" dirty="0" smtClean="0">
                <a:solidFill>
                  <a:srgbClr val="000000"/>
                </a:solidFill>
                <a:latin typeface="Times New Roman" panose="02020603050405020304" pitchFamily="18" charset="0"/>
                <a:ea typeface="Times New Roman" panose="02020603050405020304" pitchFamily="18" charset="0"/>
              </a:rPr>
              <a:t>we</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zipeler </a:t>
            </a:r>
            <a:r>
              <a:rPr lang="hr-HR" sz="2700" dirty="0">
                <a:solidFill>
                  <a:srgbClr val="000000"/>
                </a:solidFill>
                <a:latin typeface="Times New Roman" panose="02020603050405020304" pitchFamily="18" charset="0"/>
                <a:ea typeface="Times New Roman" panose="02020603050405020304" pitchFamily="18" charset="0"/>
              </a:rPr>
              <a:t>ilatyň aýlyk iş haklaryny, iş üpjünçiligini, zähmet düzgünini we şertlerini </a:t>
            </a:r>
            <a:r>
              <a:rPr lang="hr-HR" sz="2700" dirty="0" smtClean="0">
                <a:solidFill>
                  <a:srgbClr val="000000"/>
                </a:solidFill>
                <a:latin typeface="Times New Roman" panose="02020603050405020304" pitchFamily="18" charset="0"/>
                <a:ea typeface="Times New Roman" panose="02020603050405020304" pitchFamily="18" charset="0"/>
              </a:rPr>
              <a:t>kadalaşdyrmakdan </a:t>
            </a:r>
            <a:r>
              <a:rPr lang="hr-HR" sz="2700" dirty="0">
                <a:solidFill>
                  <a:srgbClr val="000000"/>
                </a:solidFill>
                <a:latin typeface="Times New Roman" panose="02020603050405020304" pitchFamily="18" charset="0"/>
                <a:ea typeface="Times New Roman" panose="02020603050405020304" pitchFamily="18" charset="0"/>
              </a:rPr>
              <a:t>ybaratdyr.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0462489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7881" y="624110"/>
            <a:ext cx="9826732" cy="5341684"/>
          </a:xfrm>
        </p:spPr>
        <p:txBody>
          <a:bodyPr>
            <a:normAutofit fontScale="90000"/>
          </a:bodyPr>
          <a:lstStyle/>
          <a:p>
            <a:r>
              <a:rPr lang="ru-RU" sz="3100" dirty="0">
                <a:latin typeface="Times New Roman" panose="02020603050405020304" pitchFamily="18" charset="0"/>
                <a:ea typeface="Times New Roman" panose="02020603050405020304" pitchFamily="18" charset="0"/>
              </a:rPr>
              <a:t> </a:t>
            </a:r>
            <a:r>
              <a:rPr lang="ru-RU" sz="3100" dirty="0" smtClean="0">
                <a:latin typeface="Times New Roman" panose="02020603050405020304" pitchFamily="18" charset="0"/>
                <a:ea typeface="Times New Roman" panose="02020603050405020304" pitchFamily="18" charset="0"/>
              </a:rPr>
              <a:t> </a:t>
            </a:r>
            <a:r>
              <a:rPr lang="hr-HR" sz="3100" dirty="0" smtClean="0">
                <a:latin typeface="Times New Roman" panose="02020603050405020304" pitchFamily="18" charset="0"/>
                <a:ea typeface="Times New Roman" panose="02020603050405020304" pitchFamily="18" charset="0"/>
              </a:rPr>
              <a:t>Iş </a:t>
            </a:r>
            <a:r>
              <a:rPr lang="hr-HR" sz="3100" dirty="0">
                <a:latin typeface="Times New Roman" panose="02020603050405020304" pitchFamily="18" charset="0"/>
                <a:ea typeface="Times New Roman" panose="02020603050405020304" pitchFamily="18" charset="0"/>
              </a:rPr>
              <a:t>üpjünçiligine täsir etmek çäreleriniň gerimi juda giňdir. </a:t>
            </a:r>
            <a:r>
              <a:rPr lang="hr-HR" sz="3100" b="1" dirty="0">
                <a:latin typeface="Times New Roman" panose="02020603050405020304" pitchFamily="18" charset="0"/>
                <a:ea typeface="Times New Roman" panose="02020603050405020304" pitchFamily="18" charset="0"/>
              </a:rPr>
              <a:t>Ilkinji nobatda bu iş öz içine ykdysady ösüşi we maýa goýum işlerini höweslendirmäge gönükdirilen çäreler alýar.</a:t>
            </a:r>
            <a:r>
              <a:rPr lang="hr-HR" sz="3100" dirty="0">
                <a:latin typeface="Times New Roman" panose="02020603050405020304" pitchFamily="18" charset="0"/>
                <a:ea typeface="Times New Roman" panose="02020603050405020304" pitchFamily="18" charset="0"/>
              </a:rPr>
              <a:t> Döwletiň zähmet bazaryna işjeň aralaşmagy bilen, ilaty iş orunlary bilen üpjün edýän döwlet edaralarynyň sanawy artýar, olaryň hataryna kanun </a:t>
            </a:r>
            <a:r>
              <a:rPr lang="hr-HR" sz="3100" dirty="0" smtClean="0">
                <a:latin typeface="Times New Roman" panose="02020603050405020304" pitchFamily="18" charset="0"/>
                <a:ea typeface="Times New Roman" panose="02020603050405020304" pitchFamily="18" charset="0"/>
              </a:rPr>
              <a:t>çyka</a:t>
            </a:r>
            <a:r>
              <a:rPr lang="ru-RU" sz="3100" dirty="0" smtClean="0">
                <a:latin typeface="Times New Roman" panose="02020603050405020304" pitchFamily="18" charset="0"/>
                <a:ea typeface="Times New Roman" panose="02020603050405020304" pitchFamily="18" charset="0"/>
              </a:rPr>
              <a:t>-</a:t>
            </a:r>
            <a:r>
              <a:rPr lang="hr-HR" sz="3100" dirty="0" smtClean="0">
                <a:latin typeface="Times New Roman" panose="02020603050405020304" pitchFamily="18" charset="0"/>
                <a:ea typeface="Times New Roman" panose="02020603050405020304" pitchFamily="18" charset="0"/>
              </a:rPr>
              <a:t>ryjy</a:t>
            </a:r>
            <a:r>
              <a:rPr lang="hr-HR" sz="3100" dirty="0">
                <a:latin typeface="Times New Roman" panose="02020603050405020304" pitchFamily="18" charset="0"/>
                <a:ea typeface="Times New Roman" panose="02020603050405020304" pitchFamily="18" charset="0"/>
              </a:rPr>
              <a:t>, häkimiýet, hukuk, iş dolandyryş edaralary goşulyşýar. </a:t>
            </a:r>
            <a:r>
              <a:rPr lang="ru-RU" sz="3100" dirty="0" smtClean="0">
                <a:latin typeface="Times New Roman" panose="02020603050405020304" pitchFamily="18" charset="0"/>
                <a:ea typeface="Times New Roman" panose="02020603050405020304" pitchFamily="18" charset="0"/>
              </a:rPr>
              <a:t> </a:t>
            </a:r>
            <a:r>
              <a:rPr lang="hr-HR" sz="3100" dirty="0" smtClean="0">
                <a:latin typeface="Times New Roman" panose="02020603050405020304" pitchFamily="18" charset="0"/>
                <a:ea typeface="Times New Roman" panose="02020603050405020304" pitchFamily="18" charset="0"/>
              </a:rPr>
              <a:t>Ykdy</a:t>
            </a:r>
            <a:r>
              <a:rPr lang="ru-RU" sz="3100" dirty="0" smtClean="0">
                <a:latin typeface="Times New Roman" panose="02020603050405020304" pitchFamily="18" charset="0"/>
                <a:ea typeface="Times New Roman" panose="02020603050405020304" pitchFamily="18" charset="0"/>
              </a:rPr>
              <a:t>-</a:t>
            </a:r>
            <a:r>
              <a:rPr lang="hr-HR" sz="3100" dirty="0" smtClean="0">
                <a:latin typeface="Times New Roman" panose="02020603050405020304" pitchFamily="18" charset="0"/>
                <a:ea typeface="Times New Roman" panose="02020603050405020304" pitchFamily="18" charset="0"/>
              </a:rPr>
              <a:t>sadyýeti dolulygyna </a:t>
            </a:r>
            <a:r>
              <a:rPr lang="hr-HR" sz="3100" dirty="0">
                <a:latin typeface="Times New Roman" panose="02020603050405020304" pitchFamily="18" charset="0"/>
                <a:ea typeface="Times New Roman" panose="02020603050405020304" pitchFamily="18" charset="0"/>
              </a:rPr>
              <a:t>bazar gatnaşyklaryna daýanýan ýurtlarda </a:t>
            </a:r>
            <a:r>
              <a:rPr lang="hr-HR" sz="3100" dirty="0" smtClean="0">
                <a:latin typeface="Times New Roman" panose="02020603050405020304" pitchFamily="18" charset="0"/>
                <a:ea typeface="Times New Roman" panose="02020603050405020304" pitchFamily="18" charset="0"/>
              </a:rPr>
              <a:t>ila</a:t>
            </a:r>
            <a:r>
              <a:rPr lang="ru-RU" sz="3100" dirty="0" smtClean="0">
                <a:latin typeface="Times New Roman" panose="02020603050405020304" pitchFamily="18" charset="0"/>
                <a:ea typeface="Times New Roman" panose="02020603050405020304" pitchFamily="18" charset="0"/>
              </a:rPr>
              <a:t>-</a:t>
            </a:r>
            <a:r>
              <a:rPr lang="hr-HR" sz="3100" dirty="0" smtClean="0">
                <a:latin typeface="Times New Roman" panose="02020603050405020304" pitchFamily="18" charset="0"/>
                <a:ea typeface="Times New Roman" panose="02020603050405020304" pitchFamily="18" charset="0"/>
              </a:rPr>
              <a:t>tyň </a:t>
            </a:r>
            <a:r>
              <a:rPr lang="hr-HR" sz="3100" dirty="0">
                <a:latin typeface="Times New Roman" panose="02020603050405020304" pitchFamily="18" charset="0"/>
                <a:ea typeface="Times New Roman" panose="02020603050405020304" pitchFamily="18" charset="0"/>
              </a:rPr>
              <a:t>iş üpjünçiligi meseleleri bilen meşgullanýan ýörite döwlet </a:t>
            </a:r>
            <a:r>
              <a:rPr lang="hr-HR" sz="3100" dirty="0" smtClean="0">
                <a:latin typeface="Times New Roman" panose="02020603050405020304" pitchFamily="18" charset="0"/>
                <a:ea typeface="Times New Roman" panose="02020603050405020304" pitchFamily="18" charset="0"/>
              </a:rPr>
              <a:t>gul</a:t>
            </a:r>
            <a:r>
              <a:rPr lang="ru-RU" sz="3100" dirty="0" smtClean="0">
                <a:latin typeface="Times New Roman" panose="02020603050405020304" pitchFamily="18" charset="0"/>
                <a:ea typeface="Times New Roman" panose="02020603050405020304" pitchFamily="18" charset="0"/>
              </a:rPr>
              <a:t>-</a:t>
            </a:r>
            <a:r>
              <a:rPr lang="hr-HR" sz="3100" dirty="0" smtClean="0">
                <a:latin typeface="Times New Roman" panose="02020603050405020304" pitchFamily="18" charset="0"/>
                <a:ea typeface="Times New Roman" panose="02020603050405020304" pitchFamily="18" charset="0"/>
              </a:rPr>
              <a:t>lukçylary </a:t>
            </a:r>
            <a:r>
              <a:rPr lang="hr-HR" sz="3100" dirty="0">
                <a:latin typeface="Times New Roman" panose="02020603050405020304" pitchFamily="18" charset="0"/>
                <a:ea typeface="Times New Roman" panose="02020603050405020304" pitchFamily="18" charset="0"/>
              </a:rPr>
              <a:t>döredilýär. Bu gulluklar iş gözleýän adamlara maslahat beriş we maglumat ýaýradyş kömegini berýär</a:t>
            </a:r>
            <a:r>
              <a:rPr lang="ru-RU" sz="3100" dirty="0">
                <a:latin typeface="Times New Roman" panose="02020603050405020304" pitchFamily="18" charset="0"/>
                <a:ea typeface="Times New Roman" panose="02020603050405020304" pitchFamily="18" charset="0"/>
              </a:rPr>
              <a:t>. </a:t>
            </a:r>
            <a:r>
              <a:rPr lang="hr-HR" sz="3100" dirty="0">
                <a:latin typeface="Times New Roman" panose="02020603050405020304" pitchFamily="18" charset="0"/>
                <a:ea typeface="Times New Roman" panose="02020603050405020304" pitchFamily="18" charset="0"/>
              </a:rPr>
              <a:t>Türkmenistanda hem zähmet biržalary döredilendir, olar iş gözleýän raýatlarymyza iş ornuny </a:t>
            </a:r>
            <a:r>
              <a:rPr lang="hr-HR" sz="3100" dirty="0" smtClean="0">
                <a:latin typeface="Times New Roman" panose="02020603050405020304" pitchFamily="18" charset="0"/>
                <a:ea typeface="Times New Roman" panose="02020603050405020304" pitchFamily="18" charset="0"/>
              </a:rPr>
              <a:t>tapmakda </a:t>
            </a:r>
            <a:r>
              <a:rPr lang="hr-HR" sz="3100" dirty="0">
                <a:latin typeface="Times New Roman" panose="02020603050405020304" pitchFamily="18" charset="0"/>
                <a:ea typeface="Times New Roman" panose="02020603050405020304" pitchFamily="18" charset="0"/>
              </a:rPr>
              <a:t>kömek berýär.</a:t>
            </a:r>
            <a:endParaRPr lang="ru-RU" dirty="0"/>
          </a:p>
        </p:txBody>
      </p:sp>
    </p:spTree>
    <p:extLst>
      <p:ext uri="{BB962C8B-B14F-4D97-AF65-F5344CB8AC3E}">
        <p14:creationId xmlns:p14="http://schemas.microsoft.com/office/powerpoint/2010/main" val="2555425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3013" y="242370"/>
            <a:ext cx="10489598" cy="6233890"/>
          </a:xfrm>
        </p:spPr>
        <p:txBody>
          <a:bodyPr>
            <a:normAutofit fontScale="90000"/>
          </a:bodyPr>
          <a:lstStyle/>
          <a:p>
            <a:pPr>
              <a:spcBef>
                <a:spcPts val="1200"/>
              </a:spcBef>
              <a:spcAft>
                <a:spcPts val="300"/>
              </a:spcAft>
            </a:pPr>
            <a:r>
              <a:rPr lang="ru-RU" sz="27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hr-HR" sz="2700" b="1" kern="1600" spc="-15" dirty="0" smtClean="0">
                <a:latin typeface="Times New Roman" panose="02020603050405020304" pitchFamily="18" charset="0"/>
                <a:ea typeface="Times New Roman" panose="02020603050405020304" pitchFamily="18" charset="0"/>
                <a:cs typeface="Arial" panose="020B0604020202020204" pitchFamily="34" charset="0"/>
              </a:rPr>
              <a:t>11.4.2</a:t>
            </a:r>
            <a:r>
              <a:rPr lang="hr-HR" sz="2700" b="1" kern="1600" spc="-15" dirty="0">
                <a:latin typeface="Times New Roman" panose="02020603050405020304" pitchFamily="18" charset="0"/>
                <a:ea typeface="Times New Roman" panose="02020603050405020304" pitchFamily="18" charset="0"/>
                <a:cs typeface="Arial" panose="020B0604020202020204" pitchFamily="34" charset="0"/>
              </a:rPr>
              <a:t>. Ilatyň iş bilen üpjünçiligini netijeli guramak, işçi güýjüniň hilini </a:t>
            </a:r>
            <a:r>
              <a:rPr lang="hr-HR" sz="2700" b="1" kern="1600" spc="-15" dirty="0" smtClean="0">
                <a:latin typeface="Times New Roman" panose="02020603050405020304" pitchFamily="18" charset="0"/>
                <a:ea typeface="Times New Roman" panose="02020603050405020304" pitchFamily="18" charset="0"/>
                <a:cs typeface="Arial" panose="020B0604020202020204" pitchFamily="34" charset="0"/>
              </a:rPr>
              <a:t>ýokar</a:t>
            </a:r>
            <a:r>
              <a:rPr lang="ru-RU" sz="2700" b="1" kern="1600" spc="-15" dirty="0" smtClean="0">
                <a:latin typeface="Times New Roman" panose="02020603050405020304" pitchFamily="18" charset="0"/>
                <a:ea typeface="Times New Roman" panose="02020603050405020304" pitchFamily="18" charset="0"/>
                <a:cs typeface="Arial" panose="020B0604020202020204" pitchFamily="34" charset="0"/>
              </a:rPr>
              <a:t>-</a:t>
            </a:r>
            <a:r>
              <a:rPr lang="hr-HR" sz="2700" b="1" kern="1600" spc="-15" dirty="0" smtClean="0">
                <a:latin typeface="Times New Roman" panose="02020603050405020304" pitchFamily="18" charset="0"/>
                <a:ea typeface="Times New Roman" panose="02020603050405020304" pitchFamily="18" charset="0"/>
                <a:cs typeface="Arial" panose="020B0604020202020204" pitchFamily="34" charset="0"/>
              </a:rPr>
              <a:t>landyrmak </a:t>
            </a:r>
            <a:r>
              <a:rPr lang="hr-HR" sz="2700" b="1" kern="1600" spc="-15" dirty="0">
                <a:latin typeface="Times New Roman" panose="02020603050405020304" pitchFamily="18" charset="0"/>
                <a:ea typeface="Times New Roman" panose="02020603050405020304" pitchFamily="18" charset="0"/>
                <a:cs typeface="Arial" panose="020B0604020202020204" pitchFamily="34" charset="0"/>
              </a:rPr>
              <a:t>we onuň bäsdeşlik ukybyny artdyrmak</a:t>
            </a:r>
            <a:r>
              <a:rPr lang="ru-RU" sz="27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700" b="1" kern="1600" dirty="0">
                <a:latin typeface="Arial" panose="020B0604020202020204" pitchFamily="34" charset="0"/>
                <a:ea typeface="Times New Roman" panose="02020603050405020304" pitchFamily="18" charset="0"/>
              </a:rPr>
              <a:t/>
            </a:r>
            <a:br>
              <a:rPr lang="ru-RU" sz="2700" b="1" kern="1600" dirty="0">
                <a:latin typeface="Arial" panose="020B0604020202020204" pitchFamily="34" charset="0"/>
                <a:ea typeface="Times New Roman" panose="02020603050405020304" pitchFamily="18" charset="0"/>
              </a:rPr>
            </a:br>
            <a:r>
              <a:rPr lang="hr-HR" sz="2700" dirty="0">
                <a:latin typeface="Times New Roman" panose="02020603050405020304" pitchFamily="18" charset="0"/>
                <a:ea typeface="Times New Roman" panose="02020603050405020304" pitchFamily="18" charset="0"/>
              </a:rPr>
              <a:t>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Iş bilen üpjünçilik ykdysadyýetiň esasy häsiýetnamasy we halkyň abadan </a:t>
            </a:r>
            <a:r>
              <a:rPr lang="hr-HR" sz="2700" dirty="0" smtClean="0">
                <a:solidFill>
                  <a:srgbClr val="000000"/>
                </a:solidFill>
                <a:latin typeface="Times New Roman" panose="02020603050405020304" pitchFamily="18" charset="0"/>
                <a:ea typeface="Times New Roman" panose="02020603050405020304" pitchFamily="18" charset="0"/>
              </a:rPr>
              <a:t>ýaşa</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magynyň </a:t>
            </a:r>
            <a:r>
              <a:rPr lang="hr-HR" sz="2700" dirty="0">
                <a:solidFill>
                  <a:srgbClr val="000000"/>
                </a:solidFill>
                <a:latin typeface="Times New Roman" panose="02020603050405020304" pitchFamily="18" charset="0"/>
                <a:ea typeface="Times New Roman" panose="02020603050405020304" pitchFamily="18" charset="0"/>
              </a:rPr>
              <a:t>baş şertidir, iş üpjünçiliginiň derejesi bolsa, möhüm makroykdysady </a:t>
            </a:r>
            <a:r>
              <a:rPr lang="hr-HR" sz="2700" dirty="0" smtClean="0">
                <a:solidFill>
                  <a:srgbClr val="000000"/>
                </a:solidFill>
                <a:latin typeface="Times New Roman" panose="02020603050405020304" pitchFamily="18" charset="0"/>
                <a:ea typeface="Times New Roman" panose="02020603050405020304" pitchFamily="18" charset="0"/>
              </a:rPr>
              <a:t>gör</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keziji </a:t>
            </a:r>
            <a:r>
              <a:rPr lang="hr-HR" sz="2700" dirty="0">
                <a:solidFill>
                  <a:srgbClr val="000000"/>
                </a:solidFill>
                <a:latin typeface="Times New Roman" panose="02020603050405020304" pitchFamily="18" charset="0"/>
                <a:ea typeface="Times New Roman" panose="02020603050405020304" pitchFamily="18" charset="0"/>
              </a:rPr>
              <a:t>bolup çykyş edýär.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b="1" dirty="0">
                <a:solidFill>
                  <a:srgbClr val="000000"/>
                </a:solidFill>
                <a:latin typeface="Times New Roman" panose="02020603050405020304" pitchFamily="18" charset="0"/>
                <a:ea typeface="Times New Roman" panose="02020603050405020304" pitchFamily="18" charset="0"/>
              </a:rPr>
              <a:t>„Ilatyň iş üpjünçiligi hakynda“</a:t>
            </a:r>
            <a:r>
              <a:rPr lang="hr-HR" sz="2700" dirty="0">
                <a:solidFill>
                  <a:srgbClr val="000000"/>
                </a:solidFill>
                <a:latin typeface="Times New Roman" panose="02020603050405020304" pitchFamily="18" charset="0"/>
                <a:ea typeface="Times New Roman" panose="02020603050405020304" pitchFamily="18" charset="0"/>
              </a:rPr>
              <a:t> Türkmenistanyň Kanunynda iş bilen </a:t>
            </a:r>
            <a:r>
              <a:rPr lang="hr-HR" sz="2700" dirty="0" smtClean="0">
                <a:solidFill>
                  <a:srgbClr val="000000"/>
                </a:solidFill>
                <a:latin typeface="Times New Roman" panose="02020603050405020304" pitchFamily="18" charset="0"/>
                <a:ea typeface="Times New Roman" panose="02020603050405020304" pitchFamily="18" charset="0"/>
              </a:rPr>
              <a:t>üpjünçili</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giň </a:t>
            </a:r>
            <a:r>
              <a:rPr lang="hr-HR" sz="2700" dirty="0">
                <a:solidFill>
                  <a:srgbClr val="000000"/>
                </a:solidFill>
                <a:latin typeface="Times New Roman" panose="02020603050405020304" pitchFamily="18" charset="0"/>
                <a:ea typeface="Times New Roman" panose="02020603050405020304" pitchFamily="18" charset="0"/>
              </a:rPr>
              <a:t>kesgitlemesi berilýär.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b="1" dirty="0">
                <a:solidFill>
                  <a:srgbClr val="000000"/>
                </a:solidFill>
                <a:latin typeface="Times New Roman" panose="02020603050405020304" pitchFamily="18" charset="0"/>
                <a:ea typeface="Times New Roman" panose="02020603050405020304" pitchFamily="18" charset="0"/>
              </a:rPr>
              <a:t>    </a:t>
            </a:r>
            <a:r>
              <a:rPr lang="hr-HR" sz="2700" b="1" dirty="0">
                <a:solidFill>
                  <a:srgbClr val="000000"/>
                </a:solidFill>
                <a:latin typeface="Times New Roman" panose="02020603050405020304" pitchFamily="18" charset="0"/>
                <a:ea typeface="Times New Roman" panose="02020603050405020304" pitchFamily="18" charset="0"/>
              </a:rPr>
              <a:t>Iş bilen üpjünçilik</a:t>
            </a:r>
            <a:r>
              <a:rPr lang="hr-HR" sz="2700" dirty="0">
                <a:solidFill>
                  <a:srgbClr val="000000"/>
                </a:solidFill>
                <a:latin typeface="Times New Roman" panose="02020603050405020304" pitchFamily="18" charset="0"/>
                <a:ea typeface="Times New Roman" panose="02020603050405020304" pitchFamily="18" charset="0"/>
              </a:rPr>
              <a:t> – bu raýatlaryň hereket edýän, olaryň şahsy we jemgyýetçilik bähbitlerini kanagatlandyrýan işi bolup, ol işleýäne zähmet iş hakynyň pul ýa-da beýleki görnüşde gelmegini, ýagny gazanjynyň, kömek pullarynyň berilmegini ýa-da iş hakynyň önüm görnüşinde tölenilmegini üpjün edýär.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Ilaty iş bilen üpjün etmekde öňe sürülýän döwlet syýasatynyň esasy ýörelgeleri: Türkmenistanyň ähli raýatlaryna zähmete we iş bilen üpjünçiligine bolan hukugyny amal etmekde deň mümkinçilikleriň döredilmeginden, ilatyň netijeli we erkin </a:t>
            </a:r>
            <a:r>
              <a:rPr lang="hr-HR" sz="2700" dirty="0" smtClean="0">
                <a:solidFill>
                  <a:srgbClr val="000000"/>
                </a:solidFill>
                <a:latin typeface="Times New Roman" panose="02020603050405020304" pitchFamily="18" charset="0"/>
                <a:ea typeface="Times New Roman" panose="02020603050405020304" pitchFamily="18" charset="0"/>
              </a:rPr>
              <a:t>ýag</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daýda </a:t>
            </a:r>
            <a:r>
              <a:rPr lang="hr-HR" sz="2700" dirty="0">
                <a:solidFill>
                  <a:srgbClr val="000000"/>
                </a:solidFill>
                <a:latin typeface="Times New Roman" panose="02020603050405020304" pitchFamily="18" charset="0"/>
                <a:ea typeface="Times New Roman" panose="02020603050405020304" pitchFamily="18" charset="0"/>
              </a:rPr>
              <a:t>saýlap alnan iş üpjünçiliginiň berjaý bolmagynda döwlet ýardamynyň </a:t>
            </a:r>
            <a:r>
              <a:rPr lang="hr-HR" sz="2700" dirty="0" smtClean="0">
                <a:solidFill>
                  <a:srgbClr val="000000"/>
                </a:solidFill>
                <a:latin typeface="Times New Roman" panose="02020603050405020304" pitchFamily="18" charset="0"/>
                <a:ea typeface="Times New Roman" panose="02020603050405020304" pitchFamily="18" charset="0"/>
              </a:rPr>
              <a:t>beril</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meginden </a:t>
            </a:r>
            <a:r>
              <a:rPr lang="hr-HR" sz="2700" dirty="0">
                <a:solidFill>
                  <a:srgbClr val="000000"/>
                </a:solidFill>
                <a:latin typeface="Times New Roman" panose="02020603050405020304" pitchFamily="18" charset="0"/>
                <a:ea typeface="Times New Roman" panose="02020603050405020304" pitchFamily="18" charset="0"/>
              </a:rPr>
              <a:t>we işsizliginiň öňüniň alynmagyndan ybaratdyr.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1347491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6959" y="482068"/>
            <a:ext cx="10288371" cy="5927610"/>
          </a:xfrm>
        </p:spPr>
        <p:txBody>
          <a:bodyPr>
            <a:normAutofit/>
          </a:bodyPr>
          <a:lstStyle/>
          <a:p>
            <a:pPr>
              <a:spcAft>
                <a:spcPts val="0"/>
              </a:spcAft>
            </a:pPr>
            <a:r>
              <a:rPr lang="ru-RU" sz="2700" dirty="0">
                <a:latin typeface="Times New Roman" panose="02020603050405020304" pitchFamily="18" charset="0"/>
                <a:ea typeface="Times New Roman" panose="02020603050405020304" pitchFamily="18" charset="0"/>
              </a:rPr>
              <a:t> </a:t>
            </a:r>
            <a:r>
              <a:rPr lang="hr-HR" sz="2700" dirty="0">
                <a:latin typeface="Times New Roman" panose="02020603050405020304" pitchFamily="18" charset="0"/>
                <a:ea typeface="Times New Roman" panose="02020603050405020304" pitchFamily="18" charset="0"/>
              </a:rPr>
              <a:t>Işe çekilmeginiň usullary boýunça işleýän adamlary goşmaça toparlaryň üçüsine bölüp bolýar: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latin typeface="Times New Roman" panose="02020603050405020304" pitchFamily="18" charset="0"/>
                <a:ea typeface="Times New Roman" panose="02020603050405020304" pitchFamily="18" charset="0"/>
              </a:rPr>
              <a:t>	- hakyna tutulan işgärler – olar özüniň işçi güýjüni satmak bilen </a:t>
            </a:r>
            <a:r>
              <a:rPr lang="hr-HR" sz="2700" dirty="0" smtClean="0">
                <a:latin typeface="Times New Roman" panose="02020603050405020304" pitchFamily="18" charset="0"/>
                <a:ea typeface="Times New Roman" panose="02020603050405020304" pitchFamily="18" charset="0"/>
              </a:rPr>
              <a:t>ga</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zanç </a:t>
            </a:r>
            <a:r>
              <a:rPr lang="hr-HR" sz="2700" dirty="0">
                <a:latin typeface="Times New Roman" panose="02020603050405020304" pitchFamily="18" charset="0"/>
                <a:ea typeface="Times New Roman" panose="02020603050405020304" pitchFamily="18" charset="0"/>
              </a:rPr>
              <a:t>edýärler;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latin typeface="Times New Roman" panose="02020603050405020304" pitchFamily="18" charset="0"/>
                <a:ea typeface="Times New Roman" panose="02020603050405020304" pitchFamily="18" charset="0"/>
              </a:rPr>
              <a:t>	- iş berijiler – muňa özüniň telekeçilik başarnygyny amal edýän </a:t>
            </a:r>
            <a:r>
              <a:rPr lang="hr-HR" sz="2700" dirty="0" smtClean="0">
                <a:latin typeface="Times New Roman" panose="02020603050405020304" pitchFamily="18" charset="0"/>
                <a:ea typeface="Times New Roman" panose="02020603050405020304" pitchFamily="18" charset="0"/>
              </a:rPr>
              <a:t>hu</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susy </a:t>
            </a:r>
            <a:r>
              <a:rPr lang="hr-HR" sz="2700" dirty="0">
                <a:latin typeface="Times New Roman" panose="02020603050405020304" pitchFamily="18" charset="0"/>
                <a:ea typeface="Times New Roman" panose="02020603050405020304" pitchFamily="18" charset="0"/>
              </a:rPr>
              <a:t>telekeçiler degişlidir;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latin typeface="Times New Roman" panose="02020603050405020304" pitchFamily="18" charset="0"/>
                <a:ea typeface="Times New Roman" panose="02020603050405020304" pitchFamily="18" charset="0"/>
              </a:rPr>
              <a:t>	- özbaşdak gazanç edýänler – bu adamlar öz hasabyna işleýärler.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hr-HR" sz="2700" dirty="0">
                <a:latin typeface="Times New Roman" panose="02020603050405020304" pitchFamily="18" charset="0"/>
                <a:ea typeface="Times New Roman" panose="02020603050405020304" pitchFamily="18" charset="0"/>
              </a:rPr>
              <a:t>Iş bilen üpjünçiligiň baş ýörelgeleri döwletimiziň kanunçylyk namalary – </a:t>
            </a:r>
            <a:r>
              <a:rPr lang="hr-HR" sz="2700" b="1" dirty="0">
                <a:latin typeface="Times New Roman" panose="02020603050405020304" pitchFamily="18" charset="0"/>
                <a:ea typeface="Times New Roman" panose="02020603050405020304" pitchFamily="18" charset="0"/>
              </a:rPr>
              <a:t>Türkmenistanyň Konstitusiýasy</a:t>
            </a:r>
            <a:r>
              <a:rPr lang="hr-HR" sz="2700" dirty="0">
                <a:latin typeface="Times New Roman" panose="02020603050405020304" pitchFamily="18" charset="0"/>
                <a:ea typeface="Times New Roman" panose="02020603050405020304" pitchFamily="18" charset="0"/>
              </a:rPr>
              <a:t> we </a:t>
            </a:r>
            <a:r>
              <a:rPr lang="hr-HR" sz="2700" b="1" dirty="0">
                <a:latin typeface="Times New Roman" panose="02020603050405020304" pitchFamily="18" charset="0"/>
                <a:ea typeface="Times New Roman" panose="02020603050405020304" pitchFamily="18" charset="0"/>
              </a:rPr>
              <a:t>„Ilatyň iş üpjünçiligi hakynda“</a:t>
            </a:r>
            <a:r>
              <a:rPr lang="hr-HR" sz="2700" dirty="0">
                <a:latin typeface="Times New Roman" panose="02020603050405020304" pitchFamily="18" charset="0"/>
                <a:ea typeface="Times New Roman" panose="02020603050405020304" pitchFamily="18" charset="0"/>
              </a:rPr>
              <a:t> Türkme</a:t>
            </a:r>
            <a:r>
              <a:rPr lang="ru-RU" sz="2700" dirty="0">
                <a:latin typeface="Times New Roman" panose="02020603050405020304" pitchFamily="18" charset="0"/>
                <a:ea typeface="Times New Roman" panose="02020603050405020304" pitchFamily="18" charset="0"/>
              </a:rPr>
              <a:t>-</a:t>
            </a:r>
            <a:r>
              <a:rPr lang="hr-HR" sz="2700" dirty="0">
                <a:latin typeface="Times New Roman" panose="02020603050405020304" pitchFamily="18" charset="0"/>
                <a:ea typeface="Times New Roman" panose="02020603050405020304" pitchFamily="18" charset="0"/>
              </a:rPr>
              <a:t>nistanyň Kanuny bilen berkidilendir. Türkmenistanyň Konstitusiýasynda berkidil</a:t>
            </a:r>
            <a:r>
              <a:rPr lang="ru-RU" sz="2700" dirty="0">
                <a:latin typeface="Times New Roman" panose="02020603050405020304" pitchFamily="18" charset="0"/>
                <a:ea typeface="Times New Roman" panose="02020603050405020304" pitchFamily="18" charset="0"/>
              </a:rPr>
              <a:t>-</a:t>
            </a:r>
            <a:r>
              <a:rPr lang="hr-HR" sz="2700" dirty="0">
                <a:latin typeface="Times New Roman" panose="02020603050405020304" pitchFamily="18" charset="0"/>
                <a:ea typeface="Times New Roman" panose="02020603050405020304" pitchFamily="18" charset="0"/>
              </a:rPr>
              <a:t>ýän ilkinji ýörelge her bir raýatyň zähmete, öz islegine görä hünär, zähmetiň görnüşini we iş ornuny saýlamaga, </a:t>
            </a:r>
            <a:r>
              <a:rPr lang="hr-HR" sz="2700" dirty="0" smtClean="0">
                <a:latin typeface="Times New Roman" panose="02020603050405020304" pitchFamily="18" charset="0"/>
                <a:ea typeface="Times New Roman" panose="02020603050405020304" pitchFamily="18" charset="0"/>
              </a:rPr>
              <a:t>zäh</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metiň </a:t>
            </a:r>
            <a:r>
              <a:rPr lang="hr-HR" sz="2700" dirty="0">
                <a:latin typeface="Times New Roman" panose="02020603050405020304" pitchFamily="18" charset="0"/>
                <a:ea typeface="Times New Roman" panose="02020603050405020304" pitchFamily="18" charset="0"/>
              </a:rPr>
              <a:t>sagdyn we howpsuz şertleriniň berjaý edilmegine bolan hukugy </a:t>
            </a:r>
            <a:r>
              <a:rPr lang="hr-HR" sz="2700" dirty="0" smtClean="0">
                <a:latin typeface="Times New Roman" panose="02020603050405020304" pitchFamily="18" charset="0"/>
                <a:ea typeface="Times New Roman" panose="02020603050405020304" pitchFamily="18" charset="0"/>
              </a:rPr>
              <a:t>bi</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len </a:t>
            </a:r>
            <a:r>
              <a:rPr lang="hr-HR" sz="2700" dirty="0">
                <a:latin typeface="Times New Roman" panose="02020603050405020304" pitchFamily="18" charset="0"/>
                <a:ea typeface="Times New Roman" panose="02020603050405020304" pitchFamily="18" charset="0"/>
              </a:rPr>
              <a:t>baglydyr.</a:t>
            </a:r>
            <a:endParaRPr lang="ru-RU" dirty="0"/>
          </a:p>
        </p:txBody>
      </p:sp>
    </p:spTree>
    <p:extLst>
      <p:ext uri="{BB962C8B-B14F-4D97-AF65-F5344CB8AC3E}">
        <p14:creationId xmlns:p14="http://schemas.microsoft.com/office/powerpoint/2010/main" val="16870895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86758" y="624110"/>
            <a:ext cx="9729926" cy="5608014"/>
          </a:xfrm>
        </p:spPr>
        <p:txBody>
          <a:bodyPr>
            <a:normAutofit fontScale="90000"/>
          </a:bodyPr>
          <a:lstStyle/>
          <a:p>
            <a:pPr>
              <a:spcAft>
                <a:spcPts val="0"/>
              </a:spcAft>
            </a:pPr>
            <a:r>
              <a:rPr lang="ru-RU" sz="3100" dirty="0">
                <a:solidFill>
                  <a:srgbClr val="000000"/>
                </a:solidFill>
                <a:latin typeface="Times New Roman" panose="02020603050405020304" pitchFamily="18" charset="0"/>
                <a:ea typeface="Times New Roman" panose="02020603050405020304" pitchFamily="18" charset="0"/>
              </a:rPr>
              <a:t> </a:t>
            </a:r>
            <a:r>
              <a:rPr lang="ru-RU" sz="3100" dirty="0" smtClean="0">
                <a:solidFill>
                  <a:srgbClr val="000000"/>
                </a:solidFill>
                <a:latin typeface="Times New Roman" panose="02020603050405020304" pitchFamily="18" charset="0"/>
                <a:ea typeface="Times New Roman" panose="02020603050405020304" pitchFamily="18" charset="0"/>
              </a:rPr>
              <a:t> </a:t>
            </a:r>
            <a:r>
              <a:rPr lang="hr-HR" sz="3100" dirty="0" smtClean="0">
                <a:solidFill>
                  <a:srgbClr val="000000"/>
                </a:solidFill>
                <a:latin typeface="Times New Roman" panose="02020603050405020304" pitchFamily="18" charset="0"/>
                <a:ea typeface="Times New Roman" panose="02020603050405020304" pitchFamily="18" charset="0"/>
              </a:rPr>
              <a:t>Ilaty </a:t>
            </a:r>
            <a:r>
              <a:rPr lang="hr-HR" sz="3100" dirty="0">
                <a:solidFill>
                  <a:srgbClr val="000000"/>
                </a:solidFill>
                <a:latin typeface="Times New Roman" panose="02020603050405020304" pitchFamily="18" charset="0"/>
                <a:ea typeface="Times New Roman" panose="02020603050405020304" pitchFamily="18" charset="0"/>
              </a:rPr>
              <a:t>iş bilen üpjün etmekde saýlanyp alnan döwlet syýasatynyň esasy </a:t>
            </a:r>
            <a:r>
              <a:rPr lang="hr-HR" sz="3100" dirty="0" smtClean="0">
                <a:solidFill>
                  <a:srgbClr val="000000"/>
                </a:solidFill>
                <a:latin typeface="Times New Roman" panose="02020603050405020304" pitchFamily="18" charset="0"/>
                <a:ea typeface="Times New Roman" panose="02020603050405020304" pitchFamily="18" charset="0"/>
              </a:rPr>
              <a:t>ýörelgelerine </a:t>
            </a:r>
            <a:r>
              <a:rPr lang="hr-HR" sz="3100" dirty="0">
                <a:solidFill>
                  <a:srgbClr val="000000"/>
                </a:solidFill>
                <a:latin typeface="Times New Roman" panose="02020603050405020304" pitchFamily="18" charset="0"/>
                <a:ea typeface="Times New Roman" panose="02020603050405020304" pitchFamily="18" charset="0"/>
              </a:rPr>
              <a:t>şular girýär:</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hr-HR" sz="3100" dirty="0">
                <a:solidFill>
                  <a:srgbClr val="000000"/>
                </a:solidFill>
                <a:latin typeface="Times New Roman" panose="02020603050405020304" pitchFamily="18" charset="0"/>
                <a:ea typeface="Times New Roman" panose="02020603050405020304" pitchFamily="18" charset="0"/>
              </a:rPr>
              <a:t>- Türkmenistanyň hemme raýatlaryna özüniň zähmete we zähmet üpjünçiligini erkin saýlamaga bolan hukugyny amal etmekde deň mümkinçilikleriň döredilmegi;</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hr-HR" sz="3100" dirty="0">
                <a:solidFill>
                  <a:srgbClr val="000000"/>
                </a:solidFill>
                <a:latin typeface="Times New Roman" panose="02020603050405020304" pitchFamily="18" charset="0"/>
                <a:ea typeface="Times New Roman" panose="02020603050405020304" pitchFamily="18" charset="0"/>
              </a:rPr>
              <a:t>- zähmetiň meýletinligi, ýagny iş üpjünçiliginiň raýatlaryň erkin meýilleri </a:t>
            </a:r>
            <a:r>
              <a:rPr lang="hr-HR" sz="3100" dirty="0" smtClean="0">
                <a:solidFill>
                  <a:srgbClr val="000000"/>
                </a:solidFill>
                <a:latin typeface="Times New Roman" panose="02020603050405020304" pitchFamily="18" charset="0"/>
                <a:ea typeface="Times New Roman" panose="02020603050405020304" pitchFamily="18" charset="0"/>
              </a:rPr>
              <a:t>esasynda </a:t>
            </a:r>
            <a:r>
              <a:rPr lang="hr-HR" sz="3100" dirty="0">
                <a:solidFill>
                  <a:srgbClr val="000000"/>
                </a:solidFill>
                <a:latin typeface="Times New Roman" panose="02020603050405020304" pitchFamily="18" charset="0"/>
                <a:ea typeface="Times New Roman" panose="02020603050405020304" pitchFamily="18" charset="0"/>
              </a:rPr>
              <a:t>amala aşyrylmagy;</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hr-HR" sz="3100" dirty="0">
                <a:solidFill>
                  <a:srgbClr val="000000"/>
                </a:solidFill>
                <a:latin typeface="Times New Roman" panose="02020603050405020304" pitchFamily="18" charset="0"/>
                <a:ea typeface="Times New Roman" panose="02020603050405020304" pitchFamily="18" charset="0"/>
              </a:rPr>
              <a:t>- zähmet üpjünçiligi ulgamynda durmuş goragynyň pugta berjaý </a:t>
            </a:r>
            <a:r>
              <a:rPr lang="hr-HR" sz="3100" dirty="0" smtClean="0">
                <a:solidFill>
                  <a:srgbClr val="000000"/>
                </a:solidFill>
                <a:latin typeface="Times New Roman" panose="02020603050405020304" pitchFamily="18" charset="0"/>
                <a:ea typeface="Times New Roman" panose="02020603050405020304" pitchFamily="18" charset="0"/>
              </a:rPr>
              <a:t>edilmegi</a:t>
            </a:r>
            <a:r>
              <a:rPr lang="hr-HR" sz="3100" dirty="0">
                <a:solidFill>
                  <a:srgbClr val="000000"/>
                </a:solidFill>
                <a:latin typeface="Times New Roman" panose="02020603050405020304" pitchFamily="18" charset="0"/>
                <a:ea typeface="Times New Roman" panose="02020603050405020304" pitchFamily="18" charset="0"/>
              </a:rPr>
              <a:t>, raýatlaryň iş üpjünçiligini gowulandyrmaga ýardam </a:t>
            </a:r>
            <a:r>
              <a:rPr lang="hr-HR" sz="3100" dirty="0" smtClean="0">
                <a:solidFill>
                  <a:srgbClr val="000000"/>
                </a:solidFill>
                <a:latin typeface="Times New Roman" panose="02020603050405020304" pitchFamily="18" charset="0"/>
                <a:ea typeface="Times New Roman" panose="02020603050405020304" pitchFamily="18" charset="0"/>
              </a:rPr>
              <a:t>ber</a:t>
            </a:r>
            <a:r>
              <a:rPr lang="ru-RU" sz="3100" dirty="0" smtClean="0">
                <a:solidFill>
                  <a:srgbClr val="000000"/>
                </a:solidFill>
                <a:latin typeface="Times New Roman" panose="02020603050405020304" pitchFamily="18" charset="0"/>
                <a:ea typeface="Times New Roman" panose="02020603050405020304" pitchFamily="18" charset="0"/>
              </a:rPr>
              <a:t>-</a:t>
            </a:r>
            <a:r>
              <a:rPr lang="hr-HR" sz="3100" dirty="0" smtClean="0">
                <a:solidFill>
                  <a:srgbClr val="000000"/>
                </a:solidFill>
                <a:latin typeface="Times New Roman" panose="02020603050405020304" pitchFamily="18" charset="0"/>
                <a:ea typeface="Times New Roman" panose="02020603050405020304" pitchFamily="18" charset="0"/>
              </a:rPr>
              <a:t>ýän </a:t>
            </a:r>
            <a:r>
              <a:rPr lang="hr-HR" sz="3100" dirty="0">
                <a:solidFill>
                  <a:srgbClr val="000000"/>
                </a:solidFill>
                <a:latin typeface="Times New Roman" panose="02020603050405020304" pitchFamily="18" charset="0"/>
                <a:ea typeface="Times New Roman" panose="02020603050405020304" pitchFamily="18" charset="0"/>
              </a:rPr>
              <a:t>ýörite çäreleriň guralmagy we geçirilmegi;</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hr-HR" sz="3100" dirty="0">
                <a:solidFill>
                  <a:srgbClr val="000000"/>
                </a:solidFill>
                <a:latin typeface="Times New Roman" panose="02020603050405020304" pitchFamily="18" charset="0"/>
                <a:ea typeface="Times New Roman" panose="02020603050405020304" pitchFamily="18" charset="0"/>
              </a:rPr>
              <a:t>- iş bilen üpjünçilik çäreleriniň ykdysady we durmuş syýasatynyň beýleki ugurlaryndaky işler bilen utgaşdyrylmagy;</a:t>
            </a:r>
            <a:endParaRPr lang="ru-RU" dirty="0"/>
          </a:p>
        </p:txBody>
      </p:sp>
    </p:spTree>
    <p:extLst>
      <p:ext uri="{BB962C8B-B14F-4D97-AF65-F5344CB8AC3E}">
        <p14:creationId xmlns:p14="http://schemas.microsoft.com/office/powerpoint/2010/main" val="40678557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4716" y="597476"/>
            <a:ext cx="10377148" cy="5856589"/>
          </a:xfrm>
        </p:spPr>
        <p:txBody>
          <a:bodyPr>
            <a:normAutofit fontScale="90000"/>
          </a:bodyPr>
          <a:lstStyle/>
          <a:p>
            <a:pPr>
              <a:spcBef>
                <a:spcPts val="1200"/>
              </a:spcBef>
              <a:spcAft>
                <a:spcPts val="0"/>
              </a:spcAft>
            </a:pP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Iş bilen üpjünçilik – bu möhüm ykdysady we derwaýys durmuş meselesi bolmak bilen, ýurduň </a:t>
            </a:r>
            <a:r>
              <a:rPr lang="hr-HR" sz="2200" dirty="0" smtClean="0">
                <a:latin typeface="Times New Roman" panose="02020603050405020304" pitchFamily="18" charset="0"/>
                <a:ea typeface="Times New Roman" panose="02020603050405020304" pitchFamily="18" charset="0"/>
              </a:rPr>
              <a:t>ila</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tynyň </a:t>
            </a:r>
            <a:r>
              <a:rPr lang="hr-HR" sz="2200" dirty="0">
                <a:latin typeface="Times New Roman" panose="02020603050405020304" pitchFamily="18" charset="0"/>
                <a:ea typeface="Times New Roman" panose="02020603050405020304" pitchFamily="18" charset="0"/>
              </a:rPr>
              <a:t>ýaşaýyş derejesini üpjün etmekde, her bir adamyň hünär başarnyklaryny kemala getirmekde we ösdürmekde we durmuşda öz ornuny tapmagynda kesgitleýji ähmiýete eýedir.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Işsizlik bolsa tersine, maşgala ýagdaýyny ýaramazlaşdyrýar, jemgyýetde dürli näsazlyklaryň ýüze çykmagynyň sebäbi bolup bilýär.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Bu işde </a:t>
            </a:r>
            <a:r>
              <a:rPr lang="hr-HR" sz="2200" b="1" dirty="0">
                <a:latin typeface="Times New Roman" panose="02020603050405020304" pitchFamily="18" charset="0"/>
                <a:ea typeface="Times New Roman" panose="02020603050405020304" pitchFamily="18" charset="0"/>
              </a:rPr>
              <a:t>strategik</a:t>
            </a:r>
            <a:r>
              <a:rPr lang="hr-HR" sz="2200" dirty="0">
                <a:latin typeface="Times New Roman" panose="02020603050405020304" pitchFamily="18" charset="0"/>
                <a:ea typeface="Times New Roman" panose="02020603050405020304" pitchFamily="18" charset="0"/>
              </a:rPr>
              <a:t> we </a:t>
            </a:r>
            <a:r>
              <a:rPr lang="hr-HR" sz="2200" b="1" dirty="0">
                <a:latin typeface="Times New Roman" panose="02020603050405020304" pitchFamily="18" charset="0"/>
                <a:ea typeface="Times New Roman" panose="02020603050405020304" pitchFamily="18" charset="0"/>
              </a:rPr>
              <a:t>taktik</a:t>
            </a:r>
            <a:r>
              <a:rPr lang="hr-HR" sz="2200" dirty="0">
                <a:latin typeface="Times New Roman" panose="02020603050405020304" pitchFamily="18" charset="0"/>
                <a:ea typeface="Times New Roman" panose="02020603050405020304" pitchFamily="18" charset="0"/>
              </a:rPr>
              <a:t> maksatlar öňe sürülýär.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b="1" dirty="0">
                <a:latin typeface="Times New Roman" panose="02020603050405020304" pitchFamily="18" charset="0"/>
                <a:ea typeface="Times New Roman" panose="02020603050405020304" pitchFamily="18" charset="0"/>
              </a:rPr>
              <a:t>Strategik</a:t>
            </a:r>
            <a:r>
              <a:rPr lang="hr-HR" sz="2200" dirty="0">
                <a:latin typeface="Times New Roman" panose="02020603050405020304" pitchFamily="18" charset="0"/>
                <a:ea typeface="Times New Roman" panose="02020603050405020304" pitchFamily="18" charset="0"/>
              </a:rPr>
              <a:t> maksatlar adamlaryň durmuş derejesini ýokarlandyrmaga, ykdysady ösüşleriň </a:t>
            </a:r>
            <a:r>
              <a:rPr lang="hr-HR" sz="2200" dirty="0" smtClean="0">
                <a:latin typeface="Times New Roman" panose="02020603050405020304" pitchFamily="18" charset="0"/>
                <a:ea typeface="Times New Roman" panose="02020603050405020304" pitchFamily="18" charset="0"/>
              </a:rPr>
              <a:t>netijeli</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ligini </a:t>
            </a:r>
            <a:r>
              <a:rPr lang="hr-HR" sz="2200" dirty="0">
                <a:latin typeface="Times New Roman" panose="02020603050405020304" pitchFamily="18" charset="0"/>
                <a:ea typeface="Times New Roman" panose="02020603050405020304" pitchFamily="18" charset="0"/>
              </a:rPr>
              <a:t>artdyrmak arkaly adamyň hemmetaraplaýyn ösmegi üçin zerur bolan şertleri döretmäge </a:t>
            </a:r>
            <a:r>
              <a:rPr lang="hr-HR" sz="2200" dirty="0" smtClean="0">
                <a:latin typeface="Times New Roman" panose="02020603050405020304" pitchFamily="18" charset="0"/>
                <a:ea typeface="Times New Roman" panose="02020603050405020304" pitchFamily="18" charset="0"/>
              </a:rPr>
              <a:t>gö</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nükdirilýär</a:t>
            </a:r>
            <a:r>
              <a:rPr lang="hr-HR"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b="1" dirty="0">
                <a:latin typeface="Times New Roman" panose="02020603050405020304" pitchFamily="18" charset="0"/>
                <a:ea typeface="Times New Roman" panose="02020603050405020304" pitchFamily="18" charset="0"/>
              </a:rPr>
              <a:t>Taktiki </a:t>
            </a:r>
            <a:r>
              <a:rPr lang="hr-HR" sz="2200" dirty="0">
                <a:latin typeface="Times New Roman" panose="02020603050405020304" pitchFamily="18" charset="0"/>
                <a:ea typeface="Times New Roman" panose="02020603050405020304" pitchFamily="18" charset="0"/>
              </a:rPr>
              <a:t>maksatlar hödürlenýän iş bilen bar bolan işçi güýjüň özara sazlaşygyny, iş orunlaryna </a:t>
            </a:r>
            <a:r>
              <a:rPr lang="hr-HR" sz="2200" dirty="0" smtClean="0">
                <a:latin typeface="Times New Roman" panose="02020603050405020304" pitchFamily="18" charset="0"/>
                <a:ea typeface="Times New Roman" panose="02020603050405020304" pitchFamily="18" charset="0"/>
              </a:rPr>
              <a:t>bo</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lan </a:t>
            </a:r>
            <a:r>
              <a:rPr lang="hr-HR" sz="2200" dirty="0">
                <a:latin typeface="Times New Roman" panose="02020603050405020304" pitchFamily="18" charset="0"/>
                <a:ea typeface="Times New Roman" panose="02020603050405020304" pitchFamily="18" charset="0"/>
              </a:rPr>
              <a:t>islegiň we bar bolan iş orunlarynyň gazanmakdan, ilatyň iş üpjünçiliginiň hilini </a:t>
            </a:r>
            <a:r>
              <a:rPr lang="hr-HR" sz="2200" dirty="0" smtClean="0">
                <a:latin typeface="Times New Roman" panose="02020603050405020304" pitchFamily="18" charset="0"/>
                <a:ea typeface="Times New Roman" panose="02020603050405020304" pitchFamily="18" charset="0"/>
              </a:rPr>
              <a:t>ýokarlandyr</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makdan </a:t>
            </a:r>
            <a:r>
              <a:rPr lang="hr-HR" sz="2200" dirty="0">
                <a:latin typeface="Times New Roman" panose="02020603050405020304" pitchFamily="18" charset="0"/>
                <a:ea typeface="Times New Roman" panose="02020603050405020304" pitchFamily="18" charset="0"/>
              </a:rPr>
              <a:t>ybaratdyr.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Iş bilen üpjünçilik netijesiniň artmagy, elbetde, ykdysady ilerlemeleri, ilatyň hal-ýagdaýynyň </a:t>
            </a:r>
            <a:r>
              <a:rPr lang="hr-HR" sz="2200" dirty="0" smtClean="0">
                <a:latin typeface="Times New Roman" panose="02020603050405020304" pitchFamily="18" charset="0"/>
                <a:ea typeface="Times New Roman" panose="02020603050405020304" pitchFamily="18" charset="0"/>
              </a:rPr>
              <a:t>go</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wulanmagyny</a:t>
            </a:r>
            <a:r>
              <a:rPr lang="hr-HR" sz="2200" dirty="0">
                <a:latin typeface="Times New Roman" panose="02020603050405020304" pitchFamily="18" charset="0"/>
                <a:ea typeface="Times New Roman" panose="02020603050405020304" pitchFamily="18" charset="0"/>
              </a:rPr>
              <a:t>, netijede bolsa jemgyýetde ýokary isleg bildirilýän harytlaryň we hyzmatlaryň has köp öndürilmegini nazarlaýar. Ykdysady ösüşleriň manysy hem şundadyr, olar sarp edijileriň barha artýan isleglerini kanagatlandyrjak harytlaryň we hyzmatlaryň önümçilik möçberiniň artmagy bilen häsiýetlendirilýär.</a:t>
            </a:r>
            <a:endParaRPr lang="ru-RU" dirty="0"/>
          </a:p>
        </p:txBody>
      </p:sp>
    </p:spTree>
    <p:extLst>
      <p:ext uri="{BB962C8B-B14F-4D97-AF65-F5344CB8AC3E}">
        <p14:creationId xmlns:p14="http://schemas.microsoft.com/office/powerpoint/2010/main" val="20902561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0428" y="393291"/>
            <a:ext cx="10386026" cy="6233890"/>
          </a:xfrm>
        </p:spPr>
        <p:txBody>
          <a:bodyPr>
            <a:normAutofit fontScale="90000"/>
          </a:bodyPr>
          <a:lstStyle/>
          <a:p>
            <a:pPr>
              <a:spcAft>
                <a:spcPts val="0"/>
              </a:spcAft>
            </a:pPr>
            <a:r>
              <a:rPr lang="hr-HR" sz="2000" dirty="0">
                <a:solidFill>
                  <a:srgbClr val="000000"/>
                </a:solidFill>
                <a:latin typeface="Times New Roman" panose="02020603050405020304" pitchFamily="18" charset="0"/>
                <a:ea typeface="Times New Roman" panose="02020603050405020304" pitchFamily="18" charset="0"/>
              </a:rPr>
              <a:t> </a:t>
            </a:r>
            <a:r>
              <a:rPr lang="ru-RU" sz="2000" dirty="0" smtClean="0">
                <a:solidFill>
                  <a:srgbClr val="000000"/>
                </a:solidFill>
                <a:latin typeface="Times New Roman" panose="02020603050405020304" pitchFamily="18" charset="0"/>
                <a:ea typeface="Times New Roman" panose="02020603050405020304" pitchFamily="18" charset="0"/>
              </a:rPr>
              <a:t> </a:t>
            </a:r>
            <a:r>
              <a:rPr lang="hr-HR" sz="2100" dirty="0" smtClean="0">
                <a:solidFill>
                  <a:srgbClr val="000000"/>
                </a:solidFill>
                <a:latin typeface="Times New Roman" panose="02020603050405020304" pitchFamily="18" charset="0"/>
                <a:ea typeface="Times New Roman" panose="02020603050405020304" pitchFamily="18" charset="0"/>
              </a:rPr>
              <a:t>Hyzmatlar </a:t>
            </a:r>
            <a:r>
              <a:rPr lang="hr-HR" sz="2100" dirty="0">
                <a:solidFill>
                  <a:srgbClr val="000000"/>
                </a:solidFill>
                <a:latin typeface="Times New Roman" panose="02020603050405020304" pitchFamily="18" charset="0"/>
                <a:ea typeface="Times New Roman" panose="02020603050405020304" pitchFamily="18" charset="0"/>
              </a:rPr>
              <a:t>we üpjünçilik ulgamynyň güýçli depgin bilen ösmegi ilatyň iş bilen üpjünçiligini has doly </a:t>
            </a:r>
            <a:r>
              <a:rPr lang="hr-HR" sz="2100" dirty="0" smtClean="0">
                <a:solidFill>
                  <a:srgbClr val="000000"/>
                </a:solidFill>
                <a:latin typeface="Times New Roman" panose="02020603050405020304" pitchFamily="18" charset="0"/>
                <a:ea typeface="Times New Roman" panose="02020603050405020304" pitchFamily="18" charset="0"/>
              </a:rPr>
              <a:t>berjaý </a:t>
            </a:r>
            <a:r>
              <a:rPr lang="hr-HR" sz="2100" dirty="0">
                <a:solidFill>
                  <a:srgbClr val="000000"/>
                </a:solidFill>
                <a:latin typeface="Times New Roman" panose="02020603050405020304" pitchFamily="18" charset="0"/>
                <a:ea typeface="Times New Roman" panose="02020603050405020304" pitchFamily="18" charset="0"/>
              </a:rPr>
              <a:t>etmegiň, adamlaryň alýan girdejilerini artdyrmagyň esasy çeşmesi bolup durýar. Munuň özi bir </a:t>
            </a:r>
            <a:r>
              <a:rPr lang="hr-HR" sz="2100" dirty="0" smtClean="0">
                <a:solidFill>
                  <a:srgbClr val="000000"/>
                </a:solidFill>
                <a:latin typeface="Times New Roman" panose="02020603050405020304" pitchFamily="18" charset="0"/>
                <a:ea typeface="Times New Roman" panose="02020603050405020304" pitchFamily="18" charset="0"/>
              </a:rPr>
              <a:t>ta</a:t>
            </a:r>
            <a:r>
              <a:rPr lang="ru-RU" sz="2100" dirty="0" smtClean="0">
                <a:solidFill>
                  <a:srgbClr val="000000"/>
                </a:solidFill>
                <a:latin typeface="Times New Roman" panose="02020603050405020304" pitchFamily="18" charset="0"/>
                <a:ea typeface="Times New Roman" panose="02020603050405020304" pitchFamily="18" charset="0"/>
              </a:rPr>
              <a:t>-</a:t>
            </a:r>
            <a:r>
              <a:rPr lang="hr-HR" sz="2100" dirty="0" smtClean="0">
                <a:solidFill>
                  <a:srgbClr val="000000"/>
                </a:solidFill>
                <a:latin typeface="Times New Roman" panose="02020603050405020304" pitchFamily="18" charset="0"/>
                <a:ea typeface="Times New Roman" panose="02020603050405020304" pitchFamily="18" charset="0"/>
              </a:rPr>
              <a:t>rapdan </a:t>
            </a:r>
            <a:r>
              <a:rPr lang="hr-HR" sz="2100" dirty="0">
                <a:solidFill>
                  <a:srgbClr val="000000"/>
                </a:solidFill>
                <a:latin typeface="Times New Roman" panose="02020603050405020304" pitchFamily="18" charset="0"/>
                <a:ea typeface="Times New Roman" panose="02020603050405020304" pitchFamily="18" charset="0"/>
              </a:rPr>
              <a:t>sarp ediş standartlarynyň durnukly ösýän şertlerinde adamlaryň isleglerini düýpli </a:t>
            </a:r>
            <a:r>
              <a:rPr lang="hr-HR" sz="2100" dirty="0" smtClean="0">
                <a:solidFill>
                  <a:srgbClr val="000000"/>
                </a:solidFill>
                <a:latin typeface="Times New Roman" panose="02020603050405020304" pitchFamily="18" charset="0"/>
                <a:ea typeface="Times New Roman" panose="02020603050405020304" pitchFamily="18" charset="0"/>
              </a:rPr>
              <a:t>kanagatlandyr</a:t>
            </a:r>
            <a:r>
              <a:rPr lang="ru-RU" sz="2100" dirty="0" smtClean="0">
                <a:solidFill>
                  <a:srgbClr val="000000"/>
                </a:solidFill>
                <a:latin typeface="Times New Roman" panose="02020603050405020304" pitchFamily="18" charset="0"/>
                <a:ea typeface="Times New Roman" panose="02020603050405020304" pitchFamily="18" charset="0"/>
              </a:rPr>
              <a:t>-</a:t>
            </a:r>
            <a:r>
              <a:rPr lang="hr-HR" sz="2100" dirty="0" smtClean="0">
                <a:solidFill>
                  <a:srgbClr val="000000"/>
                </a:solidFill>
                <a:latin typeface="Times New Roman" panose="02020603050405020304" pitchFamily="18" charset="0"/>
                <a:ea typeface="Times New Roman" panose="02020603050405020304" pitchFamily="18" charset="0"/>
              </a:rPr>
              <a:t>maga </a:t>
            </a:r>
            <a:r>
              <a:rPr lang="hr-HR" sz="2100" dirty="0">
                <a:solidFill>
                  <a:srgbClr val="000000"/>
                </a:solidFill>
                <a:latin typeface="Times New Roman" panose="02020603050405020304" pitchFamily="18" charset="0"/>
                <a:ea typeface="Times New Roman" panose="02020603050405020304" pitchFamily="18" charset="0"/>
              </a:rPr>
              <a:t>mümkinçilik berýär, beýleki bir tarapdan bolsa, ykdysadyýetde bolup geçýän düzüm özgertmeleri netijesinde işden boşadylýan adamlar üçin täze zähmet orunlarynyň döredilmegine giň ýol açýar. Häzirki zaman şertlerinde döwletleriň dünýä bazarynda tutýan ornuny, bäsdeşlige ukyplylygyny kesgitleýän </a:t>
            </a:r>
            <a:r>
              <a:rPr lang="hr-HR" sz="2100" dirty="0" smtClean="0">
                <a:solidFill>
                  <a:srgbClr val="000000"/>
                </a:solidFill>
                <a:latin typeface="Times New Roman" panose="02020603050405020304" pitchFamily="18" charset="0"/>
                <a:ea typeface="Times New Roman" panose="02020603050405020304" pitchFamily="18" charset="0"/>
              </a:rPr>
              <a:t>fak</a:t>
            </a:r>
            <a:r>
              <a:rPr lang="ru-RU" sz="2100" dirty="0" smtClean="0">
                <a:solidFill>
                  <a:srgbClr val="000000"/>
                </a:solidFill>
                <a:latin typeface="Times New Roman" panose="02020603050405020304" pitchFamily="18" charset="0"/>
                <a:ea typeface="Times New Roman" panose="02020603050405020304" pitchFamily="18" charset="0"/>
              </a:rPr>
              <a:t>-</a:t>
            </a:r>
            <a:r>
              <a:rPr lang="hr-HR" sz="2100" dirty="0" smtClean="0">
                <a:solidFill>
                  <a:srgbClr val="000000"/>
                </a:solidFill>
                <a:latin typeface="Times New Roman" panose="02020603050405020304" pitchFamily="18" charset="0"/>
                <a:ea typeface="Times New Roman" panose="02020603050405020304" pitchFamily="18" charset="0"/>
              </a:rPr>
              <a:t>torlaryň </a:t>
            </a:r>
            <a:r>
              <a:rPr lang="hr-HR" sz="2100" dirty="0">
                <a:solidFill>
                  <a:srgbClr val="000000"/>
                </a:solidFill>
                <a:latin typeface="Times New Roman" panose="02020603050405020304" pitchFamily="18" charset="0"/>
                <a:ea typeface="Times New Roman" panose="02020603050405020304" pitchFamily="18" charset="0"/>
              </a:rPr>
              <a:t>adaty düzüminde hem düýpli özgerişlikler bolup geçýär. Indi bazarda öňdäki orny eýelemek, </a:t>
            </a:r>
            <a:r>
              <a:rPr lang="hr-HR" sz="2100" dirty="0" smtClean="0">
                <a:solidFill>
                  <a:srgbClr val="000000"/>
                </a:solidFill>
                <a:latin typeface="Times New Roman" panose="02020603050405020304" pitchFamily="18" charset="0"/>
                <a:ea typeface="Times New Roman" panose="02020603050405020304" pitchFamily="18" charset="0"/>
              </a:rPr>
              <a:t>bäsdeşlikde </a:t>
            </a:r>
            <a:r>
              <a:rPr lang="hr-HR" sz="2100" dirty="0">
                <a:solidFill>
                  <a:srgbClr val="000000"/>
                </a:solidFill>
                <a:latin typeface="Times New Roman" panose="02020603050405020304" pitchFamily="18" charset="0"/>
                <a:ea typeface="Times New Roman" panose="02020603050405020304" pitchFamily="18" charset="0"/>
              </a:rPr>
              <a:t>ýeňmek diňe ýokary hilli önümleri ön</a:t>
            </a:r>
            <a:r>
              <a:rPr lang="ru-RU" sz="2100" dirty="0">
                <a:solidFill>
                  <a:srgbClr val="000000"/>
                </a:solidFill>
                <a:latin typeface="Times New Roman" panose="02020603050405020304" pitchFamily="18" charset="0"/>
                <a:ea typeface="Times New Roman" panose="02020603050405020304" pitchFamily="18" charset="0"/>
              </a:rPr>
              <a:t>e </a:t>
            </a:r>
            <a:r>
              <a:rPr lang="hr-HR" sz="2100" dirty="0">
                <a:solidFill>
                  <a:srgbClr val="000000"/>
                </a:solidFill>
                <a:latin typeface="Times New Roman" panose="02020603050405020304" pitchFamily="18" charset="0"/>
                <a:ea typeface="Times New Roman" panose="02020603050405020304" pitchFamily="18" charset="0"/>
              </a:rPr>
              <a:t>sürýänlere başardýar. Önümiň hili, bezegi, </a:t>
            </a:r>
            <a:r>
              <a:rPr lang="hr-HR" sz="2100" dirty="0" smtClean="0">
                <a:solidFill>
                  <a:srgbClr val="000000"/>
                </a:solidFill>
                <a:latin typeface="Times New Roman" panose="02020603050405020304" pitchFamily="18" charset="0"/>
                <a:ea typeface="Times New Roman" panose="02020603050405020304" pitchFamily="18" charset="0"/>
              </a:rPr>
              <a:t>ygtybar</a:t>
            </a:r>
            <a:r>
              <a:rPr lang="ru-RU" sz="2100" dirty="0" smtClean="0">
                <a:solidFill>
                  <a:srgbClr val="000000"/>
                </a:solidFill>
                <a:latin typeface="Times New Roman" panose="02020603050405020304" pitchFamily="18" charset="0"/>
                <a:ea typeface="Times New Roman" panose="02020603050405020304" pitchFamily="18" charset="0"/>
              </a:rPr>
              <a:t>-</a:t>
            </a:r>
            <a:r>
              <a:rPr lang="hr-HR" sz="2100" dirty="0" smtClean="0">
                <a:solidFill>
                  <a:srgbClr val="000000"/>
                </a:solidFill>
                <a:latin typeface="Times New Roman" panose="02020603050405020304" pitchFamily="18" charset="0"/>
                <a:ea typeface="Times New Roman" panose="02020603050405020304" pitchFamily="18" charset="0"/>
              </a:rPr>
              <a:t>lylygy</a:t>
            </a:r>
            <a:r>
              <a:rPr lang="hr-HR" sz="2100" dirty="0">
                <a:solidFill>
                  <a:srgbClr val="000000"/>
                </a:solidFill>
                <a:latin typeface="Times New Roman" panose="02020603050405020304" pitchFamily="18" charset="0"/>
                <a:ea typeface="Times New Roman" panose="02020603050405020304" pitchFamily="18" charset="0"/>
              </a:rPr>
              <a:t>, elýeterliligi onuň hyrydarlary bolmagyny üpjün edýär, munuň özi bolsa şol önüm öndürýän işçi güýjüň hünär taýýarlygyna yzygiderli üns berip, bu ugra köp möçberde maýa gönükdirmegi talap edýär. Işgärleriň bilim we medeni derejesiniň durnukly ýokarlanmagy olaryň tiz özgerýän zähmet şertlerine çalt uýgunlaşmagyny üpjün edýär. Ylmyň we tehnikanyň depginli ösmegi işgärler</a:t>
            </a:r>
            <a:r>
              <a:rPr lang="ru-RU" sz="2100" dirty="0">
                <a:solidFill>
                  <a:srgbClr val="000000"/>
                </a:solidFill>
                <a:latin typeface="Times New Roman" panose="02020603050405020304" pitchFamily="18" charset="0"/>
                <a:ea typeface="Times New Roman" panose="02020603050405020304" pitchFamily="18" charset="0"/>
              </a:rPr>
              <a:t>-</a:t>
            </a:r>
            <a:r>
              <a:rPr lang="hr-HR" sz="2100" dirty="0">
                <a:solidFill>
                  <a:srgbClr val="000000"/>
                </a:solidFill>
                <a:latin typeface="Times New Roman" panose="02020603050405020304" pitchFamily="18" charset="0"/>
                <a:ea typeface="Times New Roman" panose="02020603050405020304" pitchFamily="18" charset="0"/>
              </a:rPr>
              <a:t>den şol derejedäki bilim we aň taýýarlygynyň bolmagyny talap edýär. Işgär adaty däl ýagdaýlarda tiz oýlanmagy hem dürs netije çykarmagy, islendik işe döredijilikli çemeleşmegi, kabul edýän çözgüdi üçin </a:t>
            </a:r>
            <a:r>
              <a:rPr lang="hr-HR" sz="2100" b="1" dirty="0">
                <a:solidFill>
                  <a:srgbClr val="000000"/>
                </a:solidFill>
                <a:latin typeface="Times New Roman" panose="02020603050405020304" pitchFamily="18" charset="0"/>
                <a:ea typeface="Times New Roman" panose="02020603050405020304" pitchFamily="18" charset="0"/>
              </a:rPr>
              <a:t>jogapkärçiligi öz üstüne almagy </a:t>
            </a:r>
            <a:r>
              <a:rPr lang="hr-HR" sz="2100" dirty="0">
                <a:solidFill>
                  <a:srgbClr val="000000"/>
                </a:solidFill>
                <a:latin typeface="Times New Roman" panose="02020603050405020304" pitchFamily="18" charset="0"/>
                <a:ea typeface="Times New Roman" panose="02020603050405020304" pitchFamily="18" charset="0"/>
              </a:rPr>
              <a:t>we bellän maksadyny durmuşa geçirmegi başarmaly bolýar, işgär näçe bilimli hem başarjaň </a:t>
            </a:r>
            <a:r>
              <a:rPr lang="hr-HR" sz="2100" dirty="0" smtClean="0">
                <a:solidFill>
                  <a:srgbClr val="000000"/>
                </a:solidFill>
                <a:latin typeface="Times New Roman" panose="02020603050405020304" pitchFamily="18" charset="0"/>
                <a:ea typeface="Times New Roman" panose="02020603050405020304" pitchFamily="18" charset="0"/>
              </a:rPr>
              <a:t>bol</a:t>
            </a:r>
            <a:r>
              <a:rPr lang="ru-RU" sz="2100" dirty="0" smtClean="0">
                <a:solidFill>
                  <a:srgbClr val="000000"/>
                </a:solidFill>
                <a:latin typeface="Times New Roman" panose="02020603050405020304" pitchFamily="18" charset="0"/>
                <a:ea typeface="Times New Roman" panose="02020603050405020304" pitchFamily="18" charset="0"/>
              </a:rPr>
              <a:t>-</a:t>
            </a:r>
            <a:r>
              <a:rPr lang="hr-HR" sz="2100" dirty="0" smtClean="0">
                <a:solidFill>
                  <a:srgbClr val="000000"/>
                </a:solidFill>
                <a:latin typeface="Times New Roman" panose="02020603050405020304" pitchFamily="18" charset="0"/>
                <a:ea typeface="Times New Roman" panose="02020603050405020304" pitchFamily="18" charset="0"/>
              </a:rPr>
              <a:t>sa</a:t>
            </a:r>
            <a:r>
              <a:rPr lang="hr-HR" sz="2100" dirty="0">
                <a:solidFill>
                  <a:srgbClr val="000000"/>
                </a:solidFill>
                <a:latin typeface="Times New Roman" panose="02020603050405020304" pitchFamily="18" charset="0"/>
                <a:ea typeface="Times New Roman" panose="02020603050405020304" pitchFamily="18" charset="0"/>
              </a:rPr>
              <a:t>, onuň ykdysady işjeňligi we iş bilen üpjünçiligi şonça-da ýokary bolýar, degişlilikde onuň işsiz galmak töwekgelligi azalýar, galaýanda-da şeýle adam iş ornuny uzak gözlemeli bolanok, ökde hünärmeniň aýlyk haky, wezipe ösüşleri babatynda mümkinçilikleri ýokary bolýar, ol hünär taýdan kämilleşmäge, ol işden beýleki işe geçmäge hemişe taýýardyr. </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hr-HR" sz="2000" dirty="0">
                <a:solidFill>
                  <a:srgbClr val="000000"/>
                </a:solidFill>
                <a:latin typeface="Times New Roman" panose="02020603050405020304" pitchFamily="18" charset="0"/>
                <a:ea typeface="Times New Roman" panose="02020603050405020304" pitchFamily="18" charset="0"/>
              </a:rPr>
              <a:t> </a:t>
            </a:r>
            <a:endParaRPr lang="ru-RU" dirty="0"/>
          </a:p>
        </p:txBody>
      </p:sp>
    </p:spTree>
    <p:extLst>
      <p:ext uri="{BB962C8B-B14F-4D97-AF65-F5344CB8AC3E}">
        <p14:creationId xmlns:p14="http://schemas.microsoft.com/office/powerpoint/2010/main" val="36086329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4513" y="277880"/>
            <a:ext cx="10226228" cy="6122919"/>
          </a:xfrm>
        </p:spPr>
        <p:txBody>
          <a:bodyPr>
            <a:normAutofit fontScale="90000"/>
          </a:bodyPr>
          <a:lstStyle/>
          <a:p>
            <a:pPr>
              <a:spcBef>
                <a:spcPts val="1200"/>
              </a:spcBef>
              <a:spcAft>
                <a:spcPts val="300"/>
              </a:spcAft>
            </a:pPr>
            <a:r>
              <a:rPr lang="ru-RU" sz="22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hr-HR" sz="2200" b="1" kern="1600" spc="-15" dirty="0" smtClean="0">
                <a:latin typeface="Times New Roman" panose="02020603050405020304" pitchFamily="18" charset="0"/>
                <a:ea typeface="Times New Roman" panose="02020603050405020304" pitchFamily="18" charset="0"/>
                <a:cs typeface="Arial" panose="020B0604020202020204" pitchFamily="34" charset="0"/>
              </a:rPr>
              <a:t>11.4.3</a:t>
            </a:r>
            <a:r>
              <a:rPr lang="hr-HR" sz="2200" b="1" kern="1600" spc="-15" dirty="0">
                <a:latin typeface="Times New Roman" panose="02020603050405020304" pitchFamily="18" charset="0"/>
                <a:ea typeface="Times New Roman" panose="02020603050405020304" pitchFamily="18" charset="0"/>
                <a:cs typeface="Arial" panose="020B0604020202020204" pitchFamily="34" charset="0"/>
              </a:rPr>
              <a:t>. Zähmet gatnaşyklarynyň hukuk kadalaşdyrylyşy</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hr-HR" sz="2200" b="1"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Zähmet boýunça kanunçylyk binýat iş bilen üpjünçilik hem-de zähmet bazaryny kadalaşdyryş işi babatynda döwlet kadalaşdyryş wezipeleri üçin esas bolup durýar.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Raýatlaryň iş bilen üpjünçiliginiň we işe ýerleşmeginiň esasy hukuklary Türkmenistanyň </a:t>
            </a:r>
            <a:r>
              <a:rPr lang="hr-HR" sz="2200" dirty="0" smtClean="0">
                <a:latin typeface="Times New Roman" panose="02020603050405020304" pitchFamily="18" charset="0"/>
                <a:ea typeface="Times New Roman" panose="02020603050405020304" pitchFamily="18" charset="0"/>
              </a:rPr>
              <a:t>Kon</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stitusiýasynyň       </a:t>
            </a:r>
            <a:r>
              <a:rPr lang="hr-HR" sz="2200" dirty="0">
                <a:latin typeface="Times New Roman" panose="02020603050405020304" pitchFamily="18" charset="0"/>
                <a:ea typeface="Times New Roman" panose="02020603050405020304" pitchFamily="18" charset="0"/>
              </a:rPr>
              <a:t>-nji maddasynda şeýle diýlip berkidilýär: „</a:t>
            </a:r>
            <a:r>
              <a:rPr lang="hr-HR" sz="2200" b="1" dirty="0">
                <a:latin typeface="Times New Roman" panose="02020603050405020304" pitchFamily="18" charset="0"/>
                <a:ea typeface="Times New Roman" panose="02020603050405020304" pitchFamily="18" charset="0"/>
              </a:rPr>
              <a:t>Raýatlaryň zähmet çekmäge, öz islegine görä hünär, kär we iş ýerini saýlap almaga, sagdyn hem howpsuz zähmet şertlerine hukugy bardyr. Hakyna durup işleýän adamlaryň öz çeken zähmetiniň möçberine hem </a:t>
            </a:r>
            <a:r>
              <a:rPr lang="hr-HR" sz="2200" b="1" dirty="0" smtClean="0">
                <a:latin typeface="Times New Roman" panose="02020603050405020304" pitchFamily="18" charset="0"/>
                <a:ea typeface="Times New Roman" panose="02020603050405020304" pitchFamily="18" charset="0"/>
              </a:rPr>
              <a:t>hi</a:t>
            </a:r>
            <a:r>
              <a:rPr lang="ru-RU" sz="2200" b="1" dirty="0" smtClean="0">
                <a:latin typeface="Times New Roman" panose="02020603050405020304" pitchFamily="18" charset="0"/>
                <a:ea typeface="Times New Roman" panose="02020603050405020304" pitchFamily="18" charset="0"/>
              </a:rPr>
              <a:t>-</a:t>
            </a:r>
            <a:r>
              <a:rPr lang="hr-HR" sz="2200" b="1" dirty="0" smtClean="0">
                <a:latin typeface="Times New Roman" panose="02020603050405020304" pitchFamily="18" charset="0"/>
                <a:ea typeface="Times New Roman" panose="02020603050405020304" pitchFamily="18" charset="0"/>
              </a:rPr>
              <a:t>line </a:t>
            </a:r>
            <a:r>
              <a:rPr lang="hr-HR" sz="2200" b="1" dirty="0">
                <a:latin typeface="Times New Roman" panose="02020603050405020304" pitchFamily="18" charset="0"/>
                <a:ea typeface="Times New Roman" panose="02020603050405020304" pitchFamily="18" charset="0"/>
              </a:rPr>
              <a:t>laýyk gelýän hak almaga hukugy bardyr. Bu hakyň möçberi döwletiň bellän iň pes </a:t>
            </a:r>
            <a:r>
              <a:rPr lang="hr-HR" sz="2200" b="1" dirty="0" smtClean="0">
                <a:latin typeface="Times New Roman" panose="02020603050405020304" pitchFamily="18" charset="0"/>
                <a:ea typeface="Times New Roman" panose="02020603050405020304" pitchFamily="18" charset="0"/>
              </a:rPr>
              <a:t>oňal</a:t>
            </a:r>
            <a:r>
              <a:rPr lang="ru-RU" sz="2200" b="1" dirty="0" smtClean="0">
                <a:latin typeface="Times New Roman" panose="02020603050405020304" pitchFamily="18" charset="0"/>
                <a:ea typeface="Times New Roman" panose="02020603050405020304" pitchFamily="18" charset="0"/>
              </a:rPr>
              <a:t>-</a:t>
            </a:r>
            <a:r>
              <a:rPr lang="hr-HR" sz="2200" b="1" dirty="0" smtClean="0">
                <a:latin typeface="Times New Roman" panose="02020603050405020304" pitchFamily="18" charset="0"/>
                <a:ea typeface="Times New Roman" panose="02020603050405020304" pitchFamily="18" charset="0"/>
              </a:rPr>
              <a:t>ga </a:t>
            </a:r>
            <a:r>
              <a:rPr lang="hr-HR" sz="2200" b="1" dirty="0">
                <a:latin typeface="Times New Roman" panose="02020603050405020304" pitchFamily="18" charset="0"/>
                <a:ea typeface="Times New Roman" panose="02020603050405020304" pitchFamily="18" charset="0"/>
              </a:rPr>
              <a:t>derejesinden az bolmaly däldir</a:t>
            </a:r>
            <a:r>
              <a:rPr lang="hr-HR"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 „Türkmenistanda zähmet biržalaryny döretmek barada“ Türkmenistanyň Prezidentiniň Karary </a:t>
            </a:r>
            <a:r>
              <a:rPr lang="hr-HR" sz="2200" dirty="0" smtClean="0">
                <a:latin typeface="Times New Roman" panose="02020603050405020304" pitchFamily="18" charset="0"/>
                <a:ea typeface="Times New Roman" panose="02020603050405020304" pitchFamily="18" charset="0"/>
              </a:rPr>
              <a:t>esasynda </a:t>
            </a:r>
            <a:r>
              <a:rPr lang="hr-HR" sz="2200" dirty="0">
                <a:latin typeface="Times New Roman" panose="02020603050405020304" pitchFamily="18" charset="0"/>
                <a:ea typeface="Times New Roman" panose="02020603050405020304" pitchFamily="18" charset="0"/>
              </a:rPr>
              <a:t>welaýat we Aşgabat şäher häkimlikleriniň ýanynda zähmet biržalary döredildi.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a:t>
            </a:r>
            <a:r>
              <a:rPr lang="hr-HR" sz="2200" b="1" dirty="0">
                <a:latin typeface="Times New Roman" panose="02020603050405020304" pitchFamily="18" charset="0"/>
                <a:ea typeface="Times New Roman" panose="02020603050405020304" pitchFamily="18" charset="0"/>
              </a:rPr>
              <a:t>Iş bilen üpjünçilik hakyndaky</a:t>
            </a:r>
            <a:r>
              <a:rPr lang="hr-HR" sz="2200" dirty="0">
                <a:latin typeface="Times New Roman" panose="02020603050405020304" pitchFamily="18" charset="0"/>
                <a:ea typeface="Times New Roman" panose="02020603050405020304" pitchFamily="18" charset="0"/>
              </a:rPr>
              <a:t>“ Türkmenistanyň Kanunynyň      -nji maddasy döwletde iş </a:t>
            </a:r>
            <a:r>
              <a:rPr lang="hr-HR" sz="2200" dirty="0" smtClean="0">
                <a:latin typeface="Times New Roman" panose="02020603050405020304" pitchFamily="18" charset="0"/>
                <a:ea typeface="Times New Roman" panose="02020603050405020304" pitchFamily="18" charset="0"/>
              </a:rPr>
              <a:t>bi</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len </a:t>
            </a:r>
            <a:r>
              <a:rPr lang="hr-HR" sz="2200" dirty="0">
                <a:latin typeface="Times New Roman" panose="02020603050405020304" pitchFamily="18" charset="0"/>
                <a:ea typeface="Times New Roman" panose="02020603050405020304" pitchFamily="18" charset="0"/>
              </a:rPr>
              <a:t>üpjünçiligi kadalaşdyrmak maksady bilen şu aşakdakylary göz öňünde tutýar: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işçileriň zähmet hukuklaryny we bähbitlerini üpjün etmek esasynda iş bilen üpjünçiligi </a:t>
            </a:r>
            <a:r>
              <a:rPr lang="hr-HR" sz="2200" dirty="0" smtClean="0">
                <a:latin typeface="Times New Roman" panose="02020603050405020304" pitchFamily="18" charset="0"/>
                <a:ea typeface="Times New Roman" panose="02020603050405020304" pitchFamily="18" charset="0"/>
              </a:rPr>
              <a:t>saklama</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ga </a:t>
            </a:r>
            <a:r>
              <a:rPr lang="hr-HR" sz="2200" dirty="0">
                <a:latin typeface="Times New Roman" panose="02020603050405020304" pitchFamily="18" charset="0"/>
                <a:ea typeface="Times New Roman" panose="02020603050405020304" pitchFamily="18" charset="0"/>
              </a:rPr>
              <a:t>we ýardam bermäge, olara kepillikleri bermäge, önümçilikde amatly şertleri döretmäge, ilatyň iş bilen üpjünçiligi we zähmeti hakyndaky kanunçylygy kämilleşdirmäge gönükdirilen hukuk </a:t>
            </a:r>
            <a:r>
              <a:rPr lang="hr-HR" sz="2200" dirty="0" smtClean="0">
                <a:latin typeface="Times New Roman" panose="02020603050405020304" pitchFamily="18" charset="0"/>
                <a:ea typeface="Times New Roman" panose="02020603050405020304" pitchFamily="18" charset="0"/>
              </a:rPr>
              <a:t>ka</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dalaşdyrylyşy</a:t>
            </a:r>
            <a:r>
              <a:rPr lang="hr-HR"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iş bilen üpjünçiligiň döwlet maksatnamalaryny işläp taýýarlamaga we durmuşa geçirmäge.</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3983152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0226" y="686253"/>
            <a:ext cx="10013163" cy="5057600"/>
          </a:xfrm>
        </p:spPr>
        <p:txBody>
          <a:bodyPr>
            <a:normAutofit/>
          </a:bodyPr>
          <a:lstStyle/>
          <a:p>
            <a:r>
              <a:rPr lang="hr-HR" sz="3000" dirty="0" smtClean="0">
                <a:solidFill>
                  <a:srgbClr val="000000"/>
                </a:solidFill>
                <a:latin typeface="Times New Roman" panose="02020603050405020304" pitchFamily="18" charset="0"/>
                <a:ea typeface="Times New Roman" panose="02020603050405020304" pitchFamily="18" charset="0"/>
              </a:rPr>
              <a:t>Türkmenistanyň täze Zähmet Kodeksi esasynda zähmet gatna</a:t>
            </a:r>
            <a:r>
              <a:rPr lang="ru-RU" sz="3000" dirty="0" smtClean="0">
                <a:solidFill>
                  <a:srgbClr val="000000"/>
                </a:solidFill>
                <a:latin typeface="Times New Roman" panose="02020603050405020304" pitchFamily="18" charset="0"/>
                <a:ea typeface="Times New Roman" panose="02020603050405020304" pitchFamily="18" charset="0"/>
              </a:rPr>
              <a:t>-</a:t>
            </a:r>
            <a:r>
              <a:rPr lang="hr-HR" sz="3000" dirty="0" smtClean="0">
                <a:solidFill>
                  <a:srgbClr val="000000"/>
                </a:solidFill>
                <a:latin typeface="Times New Roman" panose="02020603050405020304" pitchFamily="18" charset="0"/>
                <a:ea typeface="Times New Roman" panose="02020603050405020304" pitchFamily="18" charset="0"/>
              </a:rPr>
              <a:t>şyklaryny kadalaşdyrmagyň täze nusgasyna geçmek amala aşy</a:t>
            </a:r>
            <a:r>
              <a:rPr lang="ru-RU" sz="3000" dirty="0" smtClean="0">
                <a:solidFill>
                  <a:srgbClr val="000000"/>
                </a:solidFill>
                <a:latin typeface="Times New Roman" panose="02020603050405020304" pitchFamily="18" charset="0"/>
                <a:ea typeface="Times New Roman" panose="02020603050405020304" pitchFamily="18" charset="0"/>
              </a:rPr>
              <a:t>-</a:t>
            </a:r>
            <a:r>
              <a:rPr lang="hr-HR" sz="3000" dirty="0" smtClean="0">
                <a:solidFill>
                  <a:srgbClr val="000000"/>
                </a:solidFill>
                <a:latin typeface="Times New Roman" panose="02020603050405020304" pitchFamily="18" charset="0"/>
                <a:ea typeface="Times New Roman" panose="02020603050405020304" pitchFamily="18" charset="0"/>
              </a:rPr>
              <a:t>rylar. Hakyna durup işleýän raýatlar bilen iş berijileriň arasyn</a:t>
            </a:r>
            <a:r>
              <a:rPr lang="ru-RU" sz="3000" dirty="0" smtClean="0">
                <a:solidFill>
                  <a:srgbClr val="000000"/>
                </a:solidFill>
                <a:latin typeface="Times New Roman" panose="02020603050405020304" pitchFamily="18" charset="0"/>
                <a:ea typeface="Times New Roman" panose="02020603050405020304" pitchFamily="18" charset="0"/>
              </a:rPr>
              <a:t>-</a:t>
            </a:r>
            <a:r>
              <a:rPr lang="hr-HR" sz="3000" dirty="0" smtClean="0">
                <a:solidFill>
                  <a:srgbClr val="000000"/>
                </a:solidFill>
                <a:latin typeface="Times New Roman" panose="02020603050405020304" pitchFamily="18" charset="0"/>
                <a:ea typeface="Times New Roman" panose="02020603050405020304" pitchFamily="18" charset="0"/>
              </a:rPr>
              <a:t>daky özara gatnaşyk hyzmatdaşlar başlangyçlarynda gurulma</a:t>
            </a:r>
            <a:r>
              <a:rPr lang="ru-RU" sz="3000" dirty="0" smtClean="0">
                <a:solidFill>
                  <a:srgbClr val="000000"/>
                </a:solidFill>
                <a:latin typeface="Times New Roman" panose="02020603050405020304" pitchFamily="18" charset="0"/>
                <a:ea typeface="Times New Roman" panose="02020603050405020304" pitchFamily="18" charset="0"/>
              </a:rPr>
              <a:t>-</a:t>
            </a:r>
            <a:r>
              <a:rPr lang="hr-HR" sz="3000" dirty="0" smtClean="0">
                <a:solidFill>
                  <a:srgbClr val="000000"/>
                </a:solidFill>
                <a:latin typeface="Times New Roman" panose="02020603050405020304" pitchFamily="18" charset="0"/>
                <a:ea typeface="Times New Roman" panose="02020603050405020304" pitchFamily="18" charset="0"/>
              </a:rPr>
              <a:t>lydyr. Bu hakyna tutma işçileriň zähmetiniň we zähmete hak tö</a:t>
            </a:r>
            <a:r>
              <a:rPr lang="ru-RU" sz="3000" dirty="0" smtClean="0">
                <a:solidFill>
                  <a:srgbClr val="000000"/>
                </a:solidFill>
                <a:latin typeface="Times New Roman" panose="02020603050405020304" pitchFamily="18" charset="0"/>
                <a:ea typeface="Times New Roman" panose="02020603050405020304" pitchFamily="18" charset="0"/>
              </a:rPr>
              <a:t>-</a:t>
            </a:r>
            <a:r>
              <a:rPr lang="hr-HR" sz="3000" dirty="0" smtClean="0">
                <a:solidFill>
                  <a:srgbClr val="000000"/>
                </a:solidFill>
                <a:latin typeface="Times New Roman" panose="02020603050405020304" pitchFamily="18" charset="0"/>
                <a:ea typeface="Times New Roman" panose="02020603050405020304" pitchFamily="18" charset="0"/>
              </a:rPr>
              <a:t>lemegiň şertleriniň olaryň bähbitlerini goraýan kadalary esasyn</a:t>
            </a:r>
            <a:r>
              <a:rPr lang="ru-RU" sz="3000" dirty="0" smtClean="0">
                <a:solidFill>
                  <a:srgbClr val="000000"/>
                </a:solidFill>
                <a:latin typeface="Times New Roman" panose="02020603050405020304" pitchFamily="18" charset="0"/>
                <a:ea typeface="Times New Roman" panose="02020603050405020304" pitchFamily="18" charset="0"/>
              </a:rPr>
              <a:t>-</a:t>
            </a:r>
            <a:r>
              <a:rPr lang="hr-HR" sz="3000" dirty="0" smtClean="0">
                <a:solidFill>
                  <a:srgbClr val="000000"/>
                </a:solidFill>
                <a:latin typeface="Times New Roman" panose="02020603050405020304" pitchFamily="18" charset="0"/>
                <a:ea typeface="Times New Roman" panose="02020603050405020304" pitchFamily="18" charset="0"/>
              </a:rPr>
              <a:t>da gepleşikleriň üsti bilen kesgitlenilmegini aňladýar. Döwlet bu gepleşiklere emin (arbitr) hökmünde gatnaşyp, zähmetkeş</a:t>
            </a:r>
            <a:r>
              <a:rPr lang="ru-RU" sz="3000" dirty="0">
                <a:solidFill>
                  <a:srgbClr val="000000"/>
                </a:solidFill>
                <a:latin typeface="Times New Roman" panose="02020603050405020304" pitchFamily="18" charset="0"/>
                <a:ea typeface="Times New Roman" panose="02020603050405020304" pitchFamily="18" charset="0"/>
              </a:rPr>
              <a:t>-</a:t>
            </a:r>
            <a:r>
              <a:rPr lang="hr-HR" sz="3000" dirty="0" smtClean="0">
                <a:solidFill>
                  <a:srgbClr val="000000"/>
                </a:solidFill>
                <a:latin typeface="Times New Roman" panose="02020603050405020304" pitchFamily="18" charset="0"/>
                <a:ea typeface="Times New Roman" panose="02020603050405020304" pitchFamily="18" charset="0"/>
              </a:rPr>
              <a:t>leriň kanuny bähbitlerini goramaga ýardam bermelidir.</a:t>
            </a:r>
            <a:endParaRPr lang="ru-RU" sz="3000" dirty="0"/>
          </a:p>
        </p:txBody>
      </p:sp>
    </p:spTree>
    <p:extLst>
      <p:ext uri="{BB962C8B-B14F-4D97-AF65-F5344CB8AC3E}">
        <p14:creationId xmlns:p14="http://schemas.microsoft.com/office/powerpoint/2010/main" val="2552197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51247" y="277880"/>
            <a:ext cx="9765436" cy="6411444"/>
          </a:xfrm>
        </p:spPr>
        <p:txBody>
          <a:bodyPr>
            <a:normAutofit fontScale="90000"/>
          </a:bodyPr>
          <a:lstStyle/>
          <a:p>
            <a:pPr>
              <a:spcAft>
                <a:spcPts val="0"/>
              </a:spcAft>
            </a:pPr>
            <a:r>
              <a:rPr lang="hr-HR" sz="2700" dirty="0">
                <a:latin typeface="Times New Roman" panose="02020603050405020304" pitchFamily="18" charset="0"/>
                <a:ea typeface="Times New Roman" panose="02020603050405020304" pitchFamily="18" charset="0"/>
              </a:rPr>
              <a:t>Durmuş syýasatynyň häsiýeti we mazmuny döwletiň jemgyýetde bolup </a:t>
            </a:r>
            <a:r>
              <a:rPr lang="hr-HR" sz="2700" dirty="0" smtClean="0">
                <a:latin typeface="Times New Roman" panose="02020603050405020304" pitchFamily="18" charset="0"/>
                <a:ea typeface="Times New Roman" panose="02020603050405020304" pitchFamily="18" charset="0"/>
              </a:rPr>
              <a:t>geç</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ýän </a:t>
            </a:r>
            <a:r>
              <a:rPr lang="hr-HR" sz="2700" dirty="0">
                <a:latin typeface="Times New Roman" panose="02020603050405020304" pitchFamily="18" charset="0"/>
                <a:ea typeface="Times New Roman" panose="02020603050405020304" pitchFamily="18" charset="0"/>
              </a:rPr>
              <a:t>sosial hadysalara aralaşmagy bilen kesgitlenýär. Durmuş syýasatyny </a:t>
            </a:r>
            <a:r>
              <a:rPr lang="hr-HR" sz="2700" dirty="0" smtClean="0">
                <a:latin typeface="Times New Roman" panose="02020603050405020304" pitchFamily="18" charset="0"/>
                <a:ea typeface="Times New Roman" panose="02020603050405020304" pitchFamily="18" charset="0"/>
              </a:rPr>
              <a:t>şert</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leýin </a:t>
            </a:r>
            <a:r>
              <a:rPr lang="hr-HR" sz="2700" dirty="0">
                <a:latin typeface="Times New Roman" panose="02020603050405020304" pitchFamily="18" charset="0"/>
                <a:ea typeface="Times New Roman" panose="02020603050405020304" pitchFamily="18" charset="0"/>
              </a:rPr>
              <a:t>ýagdaýda </a:t>
            </a:r>
            <a:r>
              <a:rPr lang="hr-HR" sz="2700" b="1" dirty="0">
                <a:latin typeface="Times New Roman" panose="02020603050405020304" pitchFamily="18" charset="0"/>
                <a:ea typeface="Times New Roman" panose="02020603050405020304" pitchFamily="18" charset="0"/>
              </a:rPr>
              <a:t>iki topara bölüp bolar</a:t>
            </a:r>
            <a:r>
              <a:rPr lang="hr-HR" sz="2700" dirty="0">
                <a:latin typeface="Times New Roman" panose="02020603050405020304" pitchFamily="18" charset="0"/>
                <a:ea typeface="Times New Roman" panose="02020603050405020304" pitchFamily="18" charset="0"/>
              </a:rPr>
              <a:t>.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hr-HR" sz="2700" dirty="0">
                <a:latin typeface="Times New Roman" panose="02020603050405020304" pitchFamily="18" charset="0"/>
                <a:ea typeface="Times New Roman" panose="02020603050405020304" pitchFamily="18" charset="0"/>
              </a:rPr>
              <a:t>Olaryň </a:t>
            </a:r>
            <a:r>
              <a:rPr lang="hr-HR" sz="2700" b="1" dirty="0">
                <a:latin typeface="Times New Roman" panose="02020603050405020304" pitchFamily="18" charset="0"/>
                <a:ea typeface="Times New Roman" panose="02020603050405020304" pitchFamily="18" charset="0"/>
              </a:rPr>
              <a:t>birinjisi,</a:t>
            </a:r>
            <a:r>
              <a:rPr lang="hr-HR" sz="2700" dirty="0">
                <a:latin typeface="Times New Roman" panose="02020603050405020304" pitchFamily="18" charset="0"/>
                <a:ea typeface="Times New Roman" panose="02020603050405020304" pitchFamily="18" charset="0"/>
              </a:rPr>
              <a:t> berjaý edilmesi bazar gatnaşyklaryna başartmaýan </a:t>
            </a:r>
            <a:r>
              <a:rPr lang="hr-HR" sz="2700" dirty="0" smtClean="0">
                <a:latin typeface="Times New Roman" panose="02020603050405020304" pitchFamily="18" charset="0"/>
                <a:ea typeface="Times New Roman" panose="02020603050405020304" pitchFamily="18" charset="0"/>
              </a:rPr>
              <a:t>wezi</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peleri </a:t>
            </a:r>
            <a:r>
              <a:rPr lang="hr-HR" sz="2700" dirty="0">
                <a:latin typeface="Times New Roman" panose="02020603050405020304" pitchFamily="18" charset="0"/>
                <a:ea typeface="Times New Roman" panose="02020603050405020304" pitchFamily="18" charset="0"/>
              </a:rPr>
              <a:t>ýerine ýetirýän döwlet durmuş syýasatydyr,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b="1" dirty="0">
                <a:latin typeface="Times New Roman" panose="02020603050405020304" pitchFamily="18" charset="0"/>
                <a:ea typeface="Times New Roman" panose="02020603050405020304" pitchFamily="18" charset="0"/>
              </a:rPr>
              <a:t>    </a:t>
            </a:r>
            <a:r>
              <a:rPr lang="hr-HR" sz="2700" b="1" dirty="0">
                <a:latin typeface="Times New Roman" panose="02020603050405020304" pitchFamily="18" charset="0"/>
                <a:ea typeface="Times New Roman" panose="02020603050405020304" pitchFamily="18" charset="0"/>
              </a:rPr>
              <a:t>Ikinji topar</a:t>
            </a:r>
            <a:r>
              <a:rPr lang="hr-HR" sz="2700" dirty="0">
                <a:latin typeface="Times New Roman" panose="02020603050405020304" pitchFamily="18" charset="0"/>
                <a:ea typeface="Times New Roman" panose="02020603050405020304" pitchFamily="18" charset="0"/>
              </a:rPr>
              <a:t> durmuş syýasaty ilaty durmuş hyzmatlary bilen doly üpjün </a:t>
            </a:r>
            <a:r>
              <a:rPr lang="hr-HR" sz="2700" dirty="0" smtClean="0">
                <a:latin typeface="Times New Roman" panose="02020603050405020304" pitchFamily="18" charset="0"/>
                <a:ea typeface="Times New Roman" panose="02020603050405020304" pitchFamily="18" charset="0"/>
              </a:rPr>
              <a:t>et</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mekde </a:t>
            </a:r>
            <a:r>
              <a:rPr lang="hr-HR" sz="2700" dirty="0">
                <a:latin typeface="Times New Roman" panose="02020603050405020304" pitchFamily="18" charset="0"/>
                <a:ea typeface="Times New Roman" panose="02020603050405020304" pitchFamily="18" charset="0"/>
              </a:rPr>
              <a:t>möhüm orny eýeleýär. Bu iki topar özara haýsydyr bir alamatlaryň barlygy ýa-da ýoklugy bilen däl-de, şol alamatlaryň mahsuslyk der</a:t>
            </a:r>
            <a:r>
              <a:rPr lang="ru-RU" sz="2700" dirty="0">
                <a:latin typeface="Times New Roman" panose="02020603050405020304" pitchFamily="18" charset="0"/>
                <a:ea typeface="Times New Roman" panose="02020603050405020304" pitchFamily="18" charset="0"/>
              </a:rPr>
              <a:t>e</a:t>
            </a:r>
            <a:r>
              <a:rPr lang="hr-HR" sz="2700" dirty="0">
                <a:latin typeface="Times New Roman" panose="02020603050405020304" pitchFamily="18" charset="0"/>
                <a:ea typeface="Times New Roman" panose="02020603050405020304" pitchFamily="18" charset="0"/>
              </a:rPr>
              <a:t>jesi we döwletiň durmuş ulgamynda bolup geçýän hadysalara goşulyşy, ýaşaýyş </a:t>
            </a:r>
            <a:r>
              <a:rPr lang="hr-HR" sz="2700" dirty="0" smtClean="0">
                <a:latin typeface="Times New Roman" panose="02020603050405020304" pitchFamily="18" charset="0"/>
                <a:ea typeface="Times New Roman" panose="02020603050405020304" pitchFamily="18" charset="0"/>
              </a:rPr>
              <a:t>seriş</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delerini </a:t>
            </a:r>
            <a:r>
              <a:rPr lang="hr-HR" sz="2700" dirty="0">
                <a:latin typeface="Times New Roman" panose="02020603050405020304" pitchFamily="18" charset="0"/>
                <a:ea typeface="Times New Roman" panose="02020603050405020304" pitchFamily="18" charset="0"/>
              </a:rPr>
              <a:t>paýlamakda özüniň tutýan orny, döwlet işinde durmuş meselelerine berýän ähmiýeti bilen tapawutlanýar.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hr-HR" sz="2700" dirty="0">
                <a:latin typeface="Times New Roman" panose="02020603050405020304" pitchFamily="18" charset="0"/>
                <a:ea typeface="Times New Roman" panose="02020603050405020304" pitchFamily="18" charset="0"/>
              </a:rPr>
              <a:t>Birinjiden, gazanylýan ykdysady ösüşleriň depgininiň artmagy bilen milli baýlygy toplamak we ýurduň raýatlaryna amatly şertlerini döretmek alnyp barylýan ykdysady işiň baş maksadyna öwrülýär, şeýlelik bilen ykdysady ösüşde esasy ugur durmuş syýastyna gönükdirilýär.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hr-HR" sz="2700" dirty="0">
                <a:latin typeface="Times New Roman" panose="02020603050405020304" pitchFamily="18" charset="0"/>
                <a:ea typeface="Times New Roman" panose="02020603050405020304" pitchFamily="18" charset="0"/>
              </a:rPr>
              <a:t>Ikinjiden, durmuş syýasatynyň özi ykdysady ösüşleri tizleşdirmegiň we işeňňirleşdirmegiň guralyna öwrülýär.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0001405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3391" y="464312"/>
            <a:ext cx="10030919" cy="6060776"/>
          </a:xfrm>
        </p:spPr>
        <p:txBody>
          <a:bodyPr>
            <a:normAutofit fontScale="90000"/>
          </a:bodyPr>
          <a:lstStyle/>
          <a:p>
            <a:pPr>
              <a:spcBef>
                <a:spcPts val="1200"/>
              </a:spcBef>
              <a:spcAft>
                <a:spcPts val="300"/>
              </a:spcAft>
            </a:pPr>
            <a:r>
              <a:rPr lang="ru-RU" sz="22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hr-HR" sz="2200" b="1" kern="1600" spc="-15" dirty="0" smtClean="0">
                <a:latin typeface="Times New Roman" panose="02020603050405020304" pitchFamily="18" charset="0"/>
                <a:ea typeface="Times New Roman" panose="02020603050405020304" pitchFamily="18" charset="0"/>
                <a:cs typeface="Arial" panose="020B0604020202020204" pitchFamily="34" charset="0"/>
              </a:rPr>
              <a:t>Töwerekdäki </a:t>
            </a:r>
            <a:r>
              <a:rPr lang="hr-HR" sz="2200" b="1" kern="1600" spc="-15" dirty="0">
                <a:latin typeface="Times New Roman" panose="02020603050405020304" pitchFamily="18" charset="0"/>
                <a:ea typeface="Times New Roman" panose="02020603050405020304" pitchFamily="18" charset="0"/>
                <a:cs typeface="Arial" panose="020B0604020202020204" pitchFamily="34" charset="0"/>
              </a:rPr>
              <a:t>gurşawyň goragy babatyndaky döwlet kadalaşdyrylyşy</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ru-RU" sz="2200" b="1"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Adamzat jemgyýeti bilen tebigatyň özara baglanyşykly hereketi we tebigy serişdeleri netijeli peýdalanmak tutuş adamzadyň öňünde durýan möhüm </a:t>
            </a:r>
            <a:r>
              <a:rPr lang="hr-HR" sz="2200" dirty="0" smtClean="0">
                <a:latin typeface="Times New Roman" panose="02020603050405020304" pitchFamily="18" charset="0"/>
                <a:ea typeface="Times New Roman" panose="02020603050405020304" pitchFamily="18" charset="0"/>
              </a:rPr>
              <a:t>wezipeleriň </a:t>
            </a:r>
            <a:r>
              <a:rPr lang="hr-HR" sz="2200" dirty="0">
                <a:latin typeface="Times New Roman" panose="02020603050405020304" pitchFamily="18" charset="0"/>
                <a:ea typeface="Times New Roman" panose="02020603050405020304" pitchFamily="18" charset="0"/>
              </a:rPr>
              <a:t>biri bolup durýar. Garaşsyzlygynyň ilkinji günlerinden başlap Türkmenistan töwerekdäki gurşawy goramagyň </a:t>
            </a:r>
            <a:r>
              <a:rPr lang="hr-HR" sz="2200" dirty="0" smtClean="0">
                <a:latin typeface="Times New Roman" panose="02020603050405020304" pitchFamily="18" charset="0"/>
                <a:ea typeface="Times New Roman" panose="02020603050405020304" pitchFamily="18" charset="0"/>
              </a:rPr>
              <a:t>me</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seleleriniň </a:t>
            </a:r>
            <a:r>
              <a:rPr lang="hr-HR" sz="2200" dirty="0">
                <a:latin typeface="Times New Roman" panose="02020603050405020304" pitchFamily="18" charset="0"/>
                <a:ea typeface="Times New Roman" panose="02020603050405020304" pitchFamily="18" charset="0"/>
              </a:rPr>
              <a:t>giň toplumyny çözmegi we global derejede durnukly ösüş boýunça işjeň hereketleri durmuşa geçirip başlady</a:t>
            </a: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Jemgyýetiň durnukly ösüşi üçin jemgyýetiň ösüşi bilen töwerekdäki tebigy gurşawyň sazlazşygy, tebigy ulgamlaryň saklanylmagy, olaryň bütewüliginiň we durmuş üpjünçiliginiň wezipeleri, ýaşaýyş – durmuş hiliniň ýokarlandyrylmagy, ilatyň saglygynyň we demografiki ýagdaýynyň gowulandyrylmagy, ýuduň ekologoki howpsuzlygynyň üpjünçiligi, Türkmenistanyň döwlet ekologiki </a:t>
            </a:r>
            <a:r>
              <a:rPr lang="hr-HR" sz="2200" dirty="0" smtClean="0">
                <a:latin typeface="Times New Roman" panose="02020603050405020304" pitchFamily="18" charset="0"/>
                <a:ea typeface="Times New Roman" panose="02020603050405020304" pitchFamily="18" charset="0"/>
              </a:rPr>
              <a:t>syýasatynyň </a:t>
            </a:r>
            <a:r>
              <a:rPr lang="hr-HR" sz="2200" dirty="0">
                <a:latin typeface="Times New Roman" panose="02020603050405020304" pitchFamily="18" charset="0"/>
                <a:ea typeface="Times New Roman" panose="02020603050405020304" pitchFamily="18" charset="0"/>
              </a:rPr>
              <a:t>baş maksady bolup durýar.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Türkmenistanda töwerekdäki gurşawyň hapalanmagyny peseltmek boýunça işjeň hereketler amala aşyrylýar. Töwerekdäki gurşawy goramak babatdaky döwlet kadalaşdyrylyşyny </a:t>
            </a:r>
            <a:r>
              <a:rPr lang="hr-HR" sz="2200" dirty="0" smtClean="0">
                <a:latin typeface="Times New Roman" panose="02020603050405020304" pitchFamily="18" charset="0"/>
                <a:ea typeface="Times New Roman" panose="02020603050405020304" pitchFamily="18" charset="0"/>
              </a:rPr>
              <a:t>Türkme</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nistanyň </a:t>
            </a:r>
            <a:r>
              <a:rPr lang="hr-HR" sz="2200" dirty="0">
                <a:latin typeface="Times New Roman" panose="02020603050405020304" pitchFamily="18" charset="0"/>
                <a:ea typeface="Times New Roman" panose="02020603050405020304" pitchFamily="18" charset="0"/>
              </a:rPr>
              <a:t>Tebigaty goramak ministrligi amala aşyrýar. Senagat önümçiliginiň, oba hojalygynyň, ulag ulgamynyň yzygiderli we depginli ösüşi we beýleki maýa doýum taslamalarynyň durmuşa geçirilişi ýüze çykýan ekologiki meseleleriň öz wagtynda çözülmegini talap edýär. Şonuň üçin döwlet türkmen halkynyň häzirki we geljekki nesilleriniň durmuşynda ekologiki howpsuzlygy üpjün etmek maksady bilen töwerekdäki gurşawy goramak ulgamyny kadalaşdyrmagyň esasy wezipelerini öz üstüne aldy.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0726539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3112" y="322269"/>
            <a:ext cx="10758888" cy="6420321"/>
          </a:xfrm>
        </p:spPr>
        <p:txBody>
          <a:bodyPr>
            <a:normAutofit fontScale="90000"/>
          </a:bodyPr>
          <a:lstStyle/>
          <a:p>
            <a:pPr>
              <a:spcAft>
                <a:spcPts val="0"/>
              </a:spcAft>
            </a:pPr>
            <a:r>
              <a:rPr lang="ru-RU" sz="2200" dirty="0">
                <a:solidFill>
                  <a:srgbClr val="000000"/>
                </a:solidFill>
                <a:latin typeface="Times New Roman" panose="02020603050405020304" pitchFamily="18" charset="0"/>
                <a:ea typeface="Times New Roman" panose="02020603050405020304" pitchFamily="18" charset="0"/>
              </a:rPr>
              <a:t> </a:t>
            </a:r>
            <a:r>
              <a:rPr lang="hr-HR" sz="2200" dirty="0">
                <a:solidFill>
                  <a:srgbClr val="000000"/>
                </a:solidFill>
                <a:latin typeface="Times New Roman" panose="02020603050405020304" pitchFamily="18" charset="0"/>
                <a:ea typeface="Times New Roman" panose="02020603050405020304" pitchFamily="18" charset="0"/>
              </a:rPr>
              <a:t>Töwerekdäki gurşawy goramak ulgamynda döwlet syýasatynyň esasy ugurlary bolup şu aşakdakylar durýar: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töwerkdäki gurşawy goramak babatynda kadalaşdyryjy – hukuk binýadyny mundan beýläkde </a:t>
            </a:r>
            <a:r>
              <a:rPr lang="hr-HR" sz="2200" dirty="0" smtClean="0">
                <a:solidFill>
                  <a:srgbClr val="000000"/>
                </a:solidFill>
                <a:latin typeface="Times New Roman" panose="02020603050405020304" pitchFamily="18" charset="0"/>
                <a:ea typeface="Times New Roman" panose="02020603050405020304" pitchFamily="18" charset="0"/>
              </a:rPr>
              <a:t>kämil</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leşdirmek</a:t>
            </a:r>
            <a:r>
              <a:rPr lang="hr-HR"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tebigaty goramak kanunçylygynyň berjaý edilişine gözegçilik etmek;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töwerekdäki gurşawy goramak boýunça hereketiň milli meýilnamasyny we beýleki tebigaty goramak hakyndaky maksatnamalary täzelemek;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töwerekdäki gurşawa ýaramaz täsirini ýetirýän işleriň ähli görnüşine döwlet ekolegiki dernewini geçirmek;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ösümlik we haýwanat dünýäsini sakalamak, çölleşmek, töwerekdäki gurşawyň düzümlerini goramak we netijeli peýdalanmak we amaly barlaglary ösdürmegi goldamak;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töwerekdäki gurşawy goramagyň meseleleri boýunça ekologiki bilimiň, ilatyň terbiýelenişiniň, </a:t>
            </a:r>
            <a:r>
              <a:rPr lang="hr-HR" sz="2200" dirty="0" smtClean="0">
                <a:solidFill>
                  <a:srgbClr val="000000"/>
                </a:solidFill>
                <a:latin typeface="Times New Roman" panose="02020603050405020304" pitchFamily="18" charset="0"/>
                <a:ea typeface="Times New Roman" panose="02020603050405020304" pitchFamily="18" charset="0"/>
              </a:rPr>
              <a:t>jemgy</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ýetçiligiň </a:t>
            </a:r>
            <a:r>
              <a:rPr lang="hr-HR" sz="2200" dirty="0">
                <a:solidFill>
                  <a:srgbClr val="000000"/>
                </a:solidFill>
                <a:latin typeface="Times New Roman" panose="02020603050405020304" pitchFamily="18" charset="0"/>
                <a:ea typeface="Times New Roman" panose="02020603050405020304" pitchFamily="18" charset="0"/>
              </a:rPr>
              <a:t>habardarlygynyň derejesi ýokarlandyrmak;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nebit – gaz toplumynyň we energetikanyň kärhanalarynyň töwerekdäki gurşawy hapalamagynyň </a:t>
            </a:r>
            <a:r>
              <a:rPr lang="hr-HR" sz="2200" dirty="0" smtClean="0">
                <a:solidFill>
                  <a:srgbClr val="000000"/>
                </a:solidFill>
                <a:latin typeface="Times New Roman" panose="02020603050405020304" pitchFamily="18" charset="0"/>
                <a:ea typeface="Times New Roman" panose="02020603050405020304" pitchFamily="18" charset="0"/>
              </a:rPr>
              <a:t>dere</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jesini </a:t>
            </a:r>
            <a:r>
              <a:rPr lang="hr-HR" sz="2200" dirty="0">
                <a:solidFill>
                  <a:srgbClr val="000000"/>
                </a:solidFill>
                <a:latin typeface="Times New Roman" panose="02020603050405020304" pitchFamily="18" charset="0"/>
                <a:ea typeface="Times New Roman" panose="02020603050405020304" pitchFamily="18" charset="0"/>
              </a:rPr>
              <a:t>peseltmek we oňuni almak.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tebigaty goramagyň kanunçylygynyň kämilleşdirilmegi.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hr-HR" sz="2200" dirty="0">
                <a:solidFill>
                  <a:srgbClr val="000000"/>
                </a:solidFill>
                <a:latin typeface="Times New Roman" panose="02020603050405020304" pitchFamily="18" charset="0"/>
                <a:ea typeface="Times New Roman" panose="02020603050405020304" pitchFamily="18" charset="0"/>
              </a:rPr>
              <a:t>Türkmenistanda döwlet tarapyndan aýratyn goralýan tebigy territoriýalar döredildi, olara </a:t>
            </a:r>
            <a:r>
              <a:rPr lang="hr-HR" sz="2200" dirty="0" smtClean="0">
                <a:solidFill>
                  <a:srgbClr val="000000"/>
                </a:solidFill>
                <a:latin typeface="Times New Roman" panose="02020603050405020304" pitchFamily="18" charset="0"/>
                <a:ea typeface="Times New Roman" panose="02020603050405020304" pitchFamily="18" charset="0"/>
              </a:rPr>
              <a:t>goragha</a:t>
            </a:r>
            <a:r>
              <a:rPr lang="ru-RU" sz="2200" smtClean="0">
                <a:solidFill>
                  <a:srgbClr val="000000"/>
                </a:solidFill>
                <a:latin typeface="Times New Roman" panose="02020603050405020304" pitchFamily="18" charset="0"/>
                <a:ea typeface="Times New Roman" panose="02020603050405020304" pitchFamily="18" charset="0"/>
              </a:rPr>
              <a:t>-</a:t>
            </a:r>
            <a:r>
              <a:rPr lang="hr-HR" sz="2200" smtClean="0">
                <a:solidFill>
                  <a:srgbClr val="000000"/>
                </a:solidFill>
                <a:latin typeface="Times New Roman" panose="02020603050405020304" pitchFamily="18" charset="0"/>
                <a:ea typeface="Times New Roman" panose="02020603050405020304" pitchFamily="18" charset="0"/>
              </a:rPr>
              <a:t>nalar</a:t>
            </a:r>
            <a:r>
              <a:rPr lang="hr-HR" sz="2200" dirty="0">
                <a:solidFill>
                  <a:srgbClr val="000000"/>
                </a:solidFill>
                <a:latin typeface="Times New Roman" panose="02020603050405020304" pitchFamily="18" charset="0"/>
                <a:ea typeface="Times New Roman" panose="02020603050405020304" pitchFamily="18" charset="0"/>
              </a:rPr>
              <a:t>, tebigatyň ýadygärlikleri, şeýle hem Gyzyl kitaba girizilen ösümlikler we haýwanlar degişlidir. Ýurtda bagy – bossanlygy döretmegiň giň möçberli „Gök guşak“ maksatnamasy durmuşa geçirilýär, şoňa laýyklykda ýurduň ähli künjeklerinde müňlerçe gektar meýdana millionlarça nahallar oturdylýar.</a:t>
            </a:r>
            <a:endParaRPr lang="ru-RU" dirty="0"/>
          </a:p>
        </p:txBody>
      </p:sp>
    </p:spTree>
    <p:extLst>
      <p:ext uri="{BB962C8B-B14F-4D97-AF65-F5344CB8AC3E}">
        <p14:creationId xmlns:p14="http://schemas.microsoft.com/office/powerpoint/2010/main" val="4186425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31146" y="517578"/>
            <a:ext cx="9835610" cy="6043020"/>
          </a:xfrm>
        </p:spPr>
        <p:txBody>
          <a:bodyPr>
            <a:normAutofit fontScale="90000"/>
          </a:bodyPr>
          <a:lstStyle/>
          <a:p>
            <a:pPr>
              <a:spcAft>
                <a:spcPts val="0"/>
              </a:spcAft>
            </a:pPr>
            <a:r>
              <a:rPr lang="ru-RU" sz="2700" dirty="0">
                <a:solidFill>
                  <a:srgbClr val="000000"/>
                </a:solidFill>
                <a:latin typeface="Times New Roman" panose="02020603050405020304" pitchFamily="18" charset="0"/>
                <a:ea typeface="Times New Roman" panose="02020603050405020304" pitchFamily="18" charset="0"/>
              </a:rPr>
              <a:t> </a:t>
            </a:r>
            <a:r>
              <a:rPr lang="ru-RU" sz="2700" dirty="0" smtClean="0">
                <a:solidFill>
                  <a:srgbClr val="000000"/>
                </a:solidFill>
                <a:latin typeface="Times New Roman" panose="02020603050405020304" pitchFamily="18" charset="0"/>
                <a:ea typeface="Times New Roman" panose="02020603050405020304" pitchFamily="18" charset="0"/>
              </a:rPr>
              <a:t>  </a:t>
            </a:r>
            <a:r>
              <a:rPr lang="hr-HR" sz="2700" dirty="0" smtClean="0">
                <a:solidFill>
                  <a:srgbClr val="000000"/>
                </a:solidFill>
                <a:latin typeface="Times New Roman" panose="02020603050405020304" pitchFamily="18" charset="0"/>
                <a:ea typeface="Times New Roman" panose="02020603050405020304" pitchFamily="18" charset="0"/>
              </a:rPr>
              <a:t>Durmuş </a:t>
            </a:r>
            <a:r>
              <a:rPr lang="hr-HR" sz="2700" dirty="0">
                <a:solidFill>
                  <a:srgbClr val="000000"/>
                </a:solidFill>
                <a:latin typeface="Times New Roman" panose="02020603050405020304" pitchFamily="18" charset="0"/>
                <a:ea typeface="Times New Roman" panose="02020603050405020304" pitchFamily="18" charset="0"/>
              </a:rPr>
              <a:t>syýasatynyň esasy wezipeleri bolup, häzirki zaman jemgyýetde durmuş syýasatynyň üstüne özara bagly esasy wezipel</a:t>
            </a:r>
            <a:r>
              <a:rPr lang="ru-RU" sz="2700" dirty="0">
                <a:solidFill>
                  <a:srgbClr val="000000"/>
                </a:solidFill>
                <a:latin typeface="Times New Roman" panose="02020603050405020304" pitchFamily="18" charset="0"/>
                <a:ea typeface="Times New Roman" panose="02020603050405020304" pitchFamily="18" charset="0"/>
              </a:rPr>
              <a:t>e</a:t>
            </a:r>
            <a:r>
              <a:rPr lang="hr-HR" sz="2700" dirty="0">
                <a:solidFill>
                  <a:srgbClr val="000000"/>
                </a:solidFill>
                <a:latin typeface="Times New Roman" panose="02020603050405020304" pitchFamily="18" charset="0"/>
                <a:ea typeface="Times New Roman" panose="02020603050405020304" pitchFamily="18" charset="0"/>
              </a:rPr>
              <a:t>riň ikisi – goramak we ösdürmek wezipeleri ýüklenilýär.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Durmuş syýasatynyň maksatlary we baş wezipeleri. Durmuş syýasatynyň baş maksady ilatyň abadan ýaşaýşyny üpjün etmekden, durmuş </a:t>
            </a:r>
            <a:r>
              <a:rPr lang="hr-HR" sz="2700" dirty="0" smtClean="0">
                <a:solidFill>
                  <a:srgbClr val="000000"/>
                </a:solidFill>
                <a:latin typeface="Times New Roman" panose="02020603050405020304" pitchFamily="18" charset="0"/>
                <a:ea typeface="Times New Roman" panose="02020603050405020304" pitchFamily="18" charset="0"/>
              </a:rPr>
              <a:t>halýagdaýyny </a:t>
            </a:r>
            <a:r>
              <a:rPr lang="hr-HR" sz="2700" dirty="0">
                <a:solidFill>
                  <a:srgbClr val="000000"/>
                </a:solidFill>
                <a:latin typeface="Times New Roman" panose="02020603050405020304" pitchFamily="18" charset="0"/>
                <a:ea typeface="Times New Roman" panose="02020603050405020304" pitchFamily="18" charset="0"/>
              </a:rPr>
              <a:t>hil taýdan gowulandyrmakdan ybaratdyr, bu ugurdaky ýagdaýlar bolsa şu </a:t>
            </a:r>
            <a:r>
              <a:rPr lang="hr-HR" sz="2700" dirty="0" smtClean="0">
                <a:solidFill>
                  <a:srgbClr val="000000"/>
                </a:solidFill>
                <a:latin typeface="Times New Roman" panose="02020603050405020304" pitchFamily="18" charset="0"/>
                <a:ea typeface="Times New Roman" panose="02020603050405020304" pitchFamily="18" charset="0"/>
              </a:rPr>
              <a:t>gör</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kezijiler </a:t>
            </a:r>
            <a:r>
              <a:rPr lang="hr-HR" sz="2700" dirty="0">
                <a:solidFill>
                  <a:srgbClr val="000000"/>
                </a:solidFill>
                <a:latin typeface="Times New Roman" panose="02020603050405020304" pitchFamily="18" charset="0"/>
                <a:ea typeface="Times New Roman" panose="02020603050405020304" pitchFamily="18" charset="0"/>
              </a:rPr>
              <a:t>bilen kesgitlenilýär: ýaşaýşyň esasy maddy binýadyny düzýän </a:t>
            </a:r>
            <a:r>
              <a:rPr lang="hr-HR" sz="2700" dirty="0" smtClean="0">
                <a:solidFill>
                  <a:srgbClr val="000000"/>
                </a:solidFill>
                <a:latin typeface="Times New Roman" panose="02020603050405020304" pitchFamily="18" charset="0"/>
                <a:ea typeface="Times New Roman" panose="02020603050405020304" pitchFamily="18" charset="0"/>
              </a:rPr>
              <a:t>girde</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jiler</a:t>
            </a:r>
            <a:r>
              <a:rPr lang="hr-HR" sz="2700" dirty="0">
                <a:solidFill>
                  <a:srgbClr val="000000"/>
                </a:solidFill>
                <a:latin typeface="Times New Roman" panose="02020603050405020304" pitchFamily="18" charset="0"/>
                <a:ea typeface="Times New Roman" panose="02020603050405020304" pitchFamily="18" charset="0"/>
              </a:rPr>
              <a:t>, iş orunlary bilen üpjünçilik, saglyk ýagdaýy, ýaşaýyş jaý üpjünçiligi, bilim, medeniýet, ekologiýa şertleri.</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Şol sebäpden hem durmuş syýasatynyň öňünde:</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girdejileri, harytlary, hyzmatlary, ilatyň dowamat-dowamyny üpjün edýän maddy we durmuş amatlyklary dogry bölmek;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ilatyň durmuş taýdan has ejiz gatlaklaryny goramak;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adamlary saglyk we bilim hyzmatlary bilen ýokary derejede üpjün etmek;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daşky gurşawy goramak ýaly möhüm wezipeler goýulýar.</a:t>
            </a:r>
            <a:endParaRPr lang="ru-RU" dirty="0"/>
          </a:p>
        </p:txBody>
      </p:sp>
    </p:spTree>
    <p:extLst>
      <p:ext uri="{BB962C8B-B14F-4D97-AF65-F5344CB8AC3E}">
        <p14:creationId xmlns:p14="http://schemas.microsoft.com/office/powerpoint/2010/main" val="786930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5636" y="597477"/>
            <a:ext cx="9879998" cy="5199641"/>
          </a:xfrm>
        </p:spPr>
        <p:txBody>
          <a:bodyPr>
            <a:normAutofit/>
          </a:bodyPr>
          <a:lstStyle/>
          <a:p>
            <a:pPr>
              <a:spcAft>
                <a:spcPts val="0"/>
              </a:spcAft>
            </a:pPr>
            <a:r>
              <a:rPr lang="ru-RU" sz="2000" dirty="0">
                <a:latin typeface="Times New Roman" panose="02020603050405020304" pitchFamily="18" charset="0"/>
                <a:ea typeface="Times New Roman" panose="02020603050405020304" pitchFamily="18" charset="0"/>
              </a:rPr>
              <a:t> </a:t>
            </a:r>
            <a:r>
              <a:rPr lang="hr-HR" sz="2000" dirty="0">
                <a:latin typeface="Times New Roman" panose="02020603050405020304" pitchFamily="18" charset="0"/>
                <a:ea typeface="Times New Roman" panose="02020603050405020304" pitchFamily="18" charset="0"/>
              </a:rPr>
              <a:t>Durmuş syýasaty ykdysady ösüşleriň şertlerini we tapawutly aýratynlyklarynyň ýüze </a:t>
            </a:r>
            <a:r>
              <a:rPr lang="hr-HR" sz="2000" dirty="0" smtClean="0">
                <a:latin typeface="Times New Roman" panose="02020603050405020304" pitchFamily="18" charset="0"/>
                <a:ea typeface="Times New Roman" panose="02020603050405020304" pitchFamily="18" charset="0"/>
              </a:rPr>
              <a:t>çykma</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gyny </a:t>
            </a:r>
            <a:r>
              <a:rPr lang="hr-HR" sz="2000" dirty="0">
                <a:latin typeface="Times New Roman" panose="02020603050405020304" pitchFamily="18" charset="0"/>
                <a:ea typeface="Times New Roman" panose="02020603050405020304" pitchFamily="18" charset="0"/>
              </a:rPr>
              <a:t>üpjün etmelidir. Bu wezipe ýurduň raýatlarynyň zähmet, paýhas we döredijilik </a:t>
            </a:r>
            <a:r>
              <a:rPr lang="hr-HR" sz="2000" dirty="0" smtClean="0">
                <a:latin typeface="Times New Roman" panose="02020603050405020304" pitchFamily="18" charset="0"/>
                <a:ea typeface="Times New Roman" panose="02020603050405020304" pitchFamily="18" charset="0"/>
              </a:rPr>
              <a:t>poten</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sialyny </a:t>
            </a:r>
            <a:r>
              <a:rPr lang="hr-HR" sz="2000" dirty="0">
                <a:latin typeface="Times New Roman" panose="02020603050405020304" pitchFamily="18" charset="0"/>
                <a:ea typeface="Times New Roman" panose="02020603050405020304" pitchFamily="18" charset="0"/>
              </a:rPr>
              <a:t>mümkin boldugyça dolulygyna durmuşa ornaşdyrmagy talap edýär. Durmuş </a:t>
            </a:r>
            <a:r>
              <a:rPr lang="hr-HR" sz="2000" dirty="0" smtClean="0">
                <a:latin typeface="Times New Roman" panose="02020603050405020304" pitchFamily="18" charset="0"/>
                <a:ea typeface="Times New Roman" panose="02020603050405020304" pitchFamily="18" charset="0"/>
              </a:rPr>
              <a:t>syýasa</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tynyň </a:t>
            </a:r>
            <a:r>
              <a:rPr lang="hr-HR" sz="2000" dirty="0">
                <a:latin typeface="Times New Roman" panose="02020603050405020304" pitchFamily="18" charset="0"/>
                <a:ea typeface="Times New Roman" panose="02020603050405020304" pitchFamily="18" charset="0"/>
              </a:rPr>
              <a:t>mazmuny we ugry aýdyň kesgitlenen ýörelgeleriň tutuş bir toplumy arkaly öz beýanyny tapýar. </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hr-HR" sz="2000" dirty="0">
                <a:latin typeface="Times New Roman" panose="02020603050405020304" pitchFamily="18" charset="0"/>
                <a:ea typeface="Times New Roman" panose="02020603050405020304" pitchFamily="18" charset="0"/>
              </a:rPr>
              <a:t>Bu ýörelgeleriň arasynda iň esasylaryny kesgitläliň:</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a:t>
            </a:r>
            <a:r>
              <a:rPr lang="hr-HR" sz="2000" b="1" dirty="0">
                <a:latin typeface="Times New Roman" panose="02020603050405020304" pitchFamily="18" charset="0"/>
                <a:ea typeface="Times New Roman" panose="02020603050405020304" pitchFamily="18" charset="0"/>
              </a:rPr>
              <a:t>durmuş adalatlylygy</a:t>
            </a:r>
            <a:r>
              <a:rPr lang="hr-HR" sz="2000" dirty="0">
                <a:latin typeface="Times New Roman" panose="02020603050405020304" pitchFamily="18" charset="0"/>
                <a:ea typeface="Times New Roman" panose="02020603050405020304" pitchFamily="18" charset="0"/>
              </a:rPr>
              <a:t> (adamlaryň ýaşaýyş derejesiniň deňli (deňsizlik) ölçegi, bu şert </a:t>
            </a:r>
            <a:r>
              <a:rPr lang="hr-HR" sz="2000" dirty="0" smtClean="0">
                <a:latin typeface="Times New Roman" panose="02020603050405020304" pitchFamily="18" charset="0"/>
                <a:ea typeface="Times New Roman" panose="02020603050405020304" pitchFamily="18" charset="0"/>
              </a:rPr>
              <a:t>jem</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gyýetiň </a:t>
            </a:r>
            <a:r>
              <a:rPr lang="hr-HR" sz="2000" dirty="0">
                <a:latin typeface="Times New Roman" panose="02020603050405020304" pitchFamily="18" charset="0"/>
                <a:ea typeface="Times New Roman" panose="02020603050405020304" pitchFamily="18" charset="0"/>
              </a:rPr>
              <a:t>maddy we ruhy ösüşi bilen kesgitlenýär. Durmuş adalaty – munuň özi halkyň </a:t>
            </a:r>
            <a:r>
              <a:rPr lang="hr-HR" sz="2000" dirty="0" smtClean="0">
                <a:latin typeface="Times New Roman" panose="02020603050405020304" pitchFamily="18" charset="0"/>
                <a:ea typeface="Times New Roman" panose="02020603050405020304" pitchFamily="18" charset="0"/>
              </a:rPr>
              <a:t>erkisle</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giniň </a:t>
            </a:r>
            <a:r>
              <a:rPr lang="hr-HR" sz="2000" dirty="0">
                <a:latin typeface="Times New Roman" panose="02020603050405020304" pitchFamily="18" charset="0"/>
                <a:ea typeface="Times New Roman" panose="02020603050405020304" pitchFamily="18" charset="0"/>
              </a:rPr>
              <a:t>berkararlygydyr, raýatlaryň hemmesiniň kanunyň öňünde deňligidir.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a:t>
            </a:r>
            <a:r>
              <a:rPr lang="hr-HR" sz="2000" b="1" dirty="0">
                <a:latin typeface="Times New Roman" panose="02020603050405020304" pitchFamily="18" charset="0"/>
                <a:ea typeface="Times New Roman" panose="02020603050405020304" pitchFamily="18" charset="0"/>
              </a:rPr>
              <a:t>durmuş kepillikleri</a:t>
            </a:r>
            <a:r>
              <a:rPr lang="hr-HR" sz="2000" dirty="0">
                <a:latin typeface="Times New Roman" panose="02020603050405020304" pitchFamily="18" charset="0"/>
                <a:ea typeface="Times New Roman" panose="02020603050405020304" pitchFamily="18" charset="0"/>
              </a:rPr>
              <a:t>; olar jemgyýet tarapyndan her bir adamyň iş we ýaşaýyş jaý bilen üpjün edilmegini, oňa bilim, medeniýet, saglyk hyzmatlarynyň elýeter bolmagyny, ýaşy ötüşen </a:t>
            </a:r>
            <a:r>
              <a:rPr lang="hr-HR" sz="2000" dirty="0" smtClean="0">
                <a:latin typeface="Times New Roman" panose="02020603050405020304" pitchFamily="18" charset="0"/>
                <a:ea typeface="Times New Roman" panose="02020603050405020304" pitchFamily="18" charset="0"/>
              </a:rPr>
              <a:t>adam</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lar</a:t>
            </a:r>
            <a:r>
              <a:rPr lang="hr-HR" sz="2000" dirty="0">
                <a:latin typeface="Times New Roman" panose="02020603050405020304" pitchFamily="18" charset="0"/>
                <a:ea typeface="Times New Roman" panose="02020603050405020304" pitchFamily="18" charset="0"/>
              </a:rPr>
              <a:t>, çagalyk we enelik barada ählitaraplaýyn aladanyň kepillendirilmegini göz öňünde tutýar;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jemgyýetiň ähli agzalarynyň durmuşynyň maddy we medeni </a:t>
            </a:r>
            <a:r>
              <a:rPr lang="hr-HR" sz="2000" dirty="0" smtClean="0">
                <a:latin typeface="Times New Roman" panose="02020603050405020304" pitchFamily="18" charset="0"/>
                <a:ea typeface="Times New Roman" panose="02020603050405020304" pitchFamily="18" charset="0"/>
              </a:rPr>
              <a:t>halýagdaýynyň </a:t>
            </a:r>
            <a:r>
              <a:rPr lang="hr-HR" sz="2000" dirty="0">
                <a:latin typeface="Times New Roman" panose="02020603050405020304" pitchFamily="18" charset="0"/>
                <a:ea typeface="Times New Roman" panose="02020603050405020304" pitchFamily="18" charset="0"/>
              </a:rPr>
              <a:t>derejesiniň </a:t>
            </a:r>
            <a:r>
              <a:rPr lang="hr-HR" sz="2000" dirty="0" smtClean="0">
                <a:latin typeface="Times New Roman" panose="02020603050405020304" pitchFamily="18" charset="0"/>
                <a:ea typeface="Times New Roman" panose="02020603050405020304" pitchFamily="18" charset="0"/>
              </a:rPr>
              <a:t>ýo</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karlandyrylmagy</a:t>
            </a:r>
            <a:r>
              <a:rPr lang="hr-HR" sz="2000" dirty="0">
                <a:latin typeface="Times New Roman" panose="02020603050405020304" pitchFamily="18" charset="0"/>
                <a:ea typeface="Times New Roman" panose="02020603050405020304" pitchFamily="18" charset="0"/>
              </a:rPr>
              <a:t>, adamlaryň zähmet we ýaşaýyş şertleriniň gowulandyrylmagy, daşky </a:t>
            </a:r>
            <a:r>
              <a:rPr lang="hr-HR" sz="2000" dirty="0" smtClean="0">
                <a:latin typeface="Times New Roman" panose="02020603050405020304" pitchFamily="18" charset="0"/>
                <a:ea typeface="Times New Roman" panose="02020603050405020304" pitchFamily="18" charset="0"/>
              </a:rPr>
              <a:t>gurşa</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wyň </a:t>
            </a:r>
            <a:r>
              <a:rPr lang="hr-HR" sz="2000" dirty="0">
                <a:latin typeface="Times New Roman" panose="02020603050405020304" pitchFamily="18" charset="0"/>
                <a:ea typeface="Times New Roman" panose="02020603050405020304" pitchFamily="18" charset="0"/>
              </a:rPr>
              <a:t>goralmagy;</a:t>
            </a:r>
            <a:endParaRPr lang="ru-RU" sz="2800" dirty="0"/>
          </a:p>
        </p:txBody>
      </p:sp>
    </p:spTree>
    <p:extLst>
      <p:ext uri="{BB962C8B-B14F-4D97-AF65-F5344CB8AC3E}">
        <p14:creationId xmlns:p14="http://schemas.microsoft.com/office/powerpoint/2010/main" val="1663093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1348" y="464311"/>
            <a:ext cx="10208472" cy="5306174"/>
          </a:xfrm>
        </p:spPr>
        <p:txBody>
          <a:bodyPr>
            <a:normAutofit/>
          </a:bodyPr>
          <a:lstStyle/>
          <a:p>
            <a:pPr indent="449580">
              <a:spcBef>
                <a:spcPts val="1200"/>
              </a:spcBef>
              <a:spcAft>
                <a:spcPts val="0"/>
              </a:spcAft>
            </a:pPr>
            <a:r>
              <a:rPr lang="hr-HR" sz="2400" dirty="0">
                <a:solidFill>
                  <a:srgbClr val="000000"/>
                </a:solidFill>
                <a:latin typeface="Times New Roman" panose="02020603050405020304" pitchFamily="18" charset="0"/>
                <a:ea typeface="Times New Roman" panose="02020603050405020304" pitchFamily="18" charset="0"/>
              </a:rPr>
              <a:t>Türkmenistanyň häzirki döwürde amala aşyrylýan durmuş-ykdysady özgert</a:t>
            </a:r>
            <a:r>
              <a:rPr lang="ru-RU" sz="2400" dirty="0">
                <a:solidFill>
                  <a:srgbClr val="000000"/>
                </a:solidFill>
                <a:latin typeface="Times New Roman" panose="02020603050405020304" pitchFamily="18" charset="0"/>
                <a:ea typeface="Times New Roman" panose="02020603050405020304" pitchFamily="18" charset="0"/>
              </a:rPr>
              <a:t>-</a:t>
            </a:r>
            <a:r>
              <a:rPr lang="hr-HR" sz="2400" dirty="0">
                <a:solidFill>
                  <a:srgbClr val="000000"/>
                </a:solidFill>
                <a:latin typeface="Times New Roman" panose="02020603050405020304" pitchFamily="18" charset="0"/>
                <a:ea typeface="Times New Roman" panose="02020603050405020304" pitchFamily="18" charset="0"/>
              </a:rPr>
              <a:t>meleriň strategik maksady ilatynyň durmuş derejesi ýokary bolan kuwwatly </a:t>
            </a:r>
            <a:r>
              <a:rPr lang="hr-HR" sz="2400" dirty="0" smtClean="0">
                <a:solidFill>
                  <a:srgbClr val="000000"/>
                </a:solidFill>
                <a:latin typeface="Times New Roman" panose="02020603050405020304" pitchFamily="18" charset="0"/>
                <a:ea typeface="Times New Roman" panose="02020603050405020304" pitchFamily="18" charset="0"/>
              </a:rPr>
              <a:t>döw</a:t>
            </a:r>
            <a:r>
              <a:rPr lang="ru-RU" sz="2400" dirty="0" smtClean="0">
                <a:solidFill>
                  <a:srgbClr val="000000"/>
                </a:solidFill>
                <a:latin typeface="Times New Roman" panose="02020603050405020304" pitchFamily="18" charset="0"/>
                <a:ea typeface="Times New Roman" panose="02020603050405020304" pitchFamily="18" charset="0"/>
              </a:rPr>
              <a:t>-</a:t>
            </a:r>
            <a:r>
              <a:rPr lang="hr-HR" sz="2400" dirty="0" smtClean="0">
                <a:solidFill>
                  <a:srgbClr val="000000"/>
                </a:solidFill>
                <a:latin typeface="Times New Roman" panose="02020603050405020304" pitchFamily="18" charset="0"/>
                <a:ea typeface="Times New Roman" panose="02020603050405020304" pitchFamily="18" charset="0"/>
              </a:rPr>
              <a:t>leti </a:t>
            </a:r>
            <a:r>
              <a:rPr lang="hr-HR" sz="2400" dirty="0">
                <a:solidFill>
                  <a:srgbClr val="000000"/>
                </a:solidFill>
                <a:latin typeface="Times New Roman" panose="02020603050405020304" pitchFamily="18" charset="0"/>
                <a:ea typeface="Times New Roman" panose="02020603050405020304" pitchFamily="18" charset="0"/>
              </a:rPr>
              <a:t>döretmekden ybaratdyr. Biziň ýurdumyzda amala aşyrylýan durmuş syýasaty döwlet işiniň baş ugry bolmagynda galýar, onuň esasy maksady her bir </a:t>
            </a:r>
            <a:r>
              <a:rPr lang="hr-HR" sz="2400" dirty="0" smtClean="0">
                <a:solidFill>
                  <a:srgbClr val="000000"/>
                </a:solidFill>
                <a:latin typeface="Times New Roman" panose="02020603050405020304" pitchFamily="18" charset="0"/>
                <a:ea typeface="Times New Roman" panose="02020603050405020304" pitchFamily="18" charset="0"/>
              </a:rPr>
              <a:t>raýatymy</a:t>
            </a:r>
            <a:r>
              <a:rPr lang="ru-RU" sz="2400" dirty="0" smtClean="0">
                <a:solidFill>
                  <a:srgbClr val="000000"/>
                </a:solidFill>
                <a:latin typeface="Times New Roman" panose="02020603050405020304" pitchFamily="18" charset="0"/>
                <a:ea typeface="Times New Roman" panose="02020603050405020304" pitchFamily="18" charset="0"/>
              </a:rPr>
              <a:t>-</a:t>
            </a:r>
            <a:r>
              <a:rPr lang="hr-HR" sz="2400" dirty="0" smtClean="0">
                <a:solidFill>
                  <a:srgbClr val="000000"/>
                </a:solidFill>
                <a:latin typeface="Times New Roman" panose="02020603050405020304" pitchFamily="18" charset="0"/>
                <a:ea typeface="Times New Roman" panose="02020603050405020304" pitchFamily="18" charset="0"/>
              </a:rPr>
              <a:t>zyň </a:t>
            </a:r>
            <a:r>
              <a:rPr lang="hr-HR" sz="2400" dirty="0">
                <a:solidFill>
                  <a:srgbClr val="000000"/>
                </a:solidFill>
                <a:latin typeface="Times New Roman" panose="02020603050405020304" pitchFamily="18" charset="0"/>
                <a:ea typeface="Times New Roman" panose="02020603050405020304" pitchFamily="18" charset="0"/>
              </a:rPr>
              <a:t>mynasyp, hil taýdan ýokary ýaşaýşyny üpjü</a:t>
            </a:r>
            <a:r>
              <a:rPr lang="ru-RU" sz="2400" dirty="0">
                <a:solidFill>
                  <a:srgbClr val="000000"/>
                </a:solidFill>
                <a:latin typeface="Times New Roman" panose="02020603050405020304" pitchFamily="18" charset="0"/>
                <a:ea typeface="Times New Roman" panose="02020603050405020304" pitchFamily="18" charset="0"/>
              </a:rPr>
              <a:t>n</a:t>
            </a:r>
            <a:r>
              <a:rPr lang="hr-HR" sz="2400" dirty="0">
                <a:solidFill>
                  <a:srgbClr val="000000"/>
                </a:solidFill>
                <a:latin typeface="Times New Roman" panose="02020603050405020304" pitchFamily="18" charset="0"/>
                <a:ea typeface="Times New Roman" panose="02020603050405020304" pitchFamily="18" charset="0"/>
              </a:rPr>
              <a:t> etmekden ybaratdyr. Dünýäde </a:t>
            </a:r>
            <a:r>
              <a:rPr lang="hr-HR" sz="2400" dirty="0" smtClean="0">
                <a:solidFill>
                  <a:srgbClr val="000000"/>
                </a:solidFill>
                <a:latin typeface="Times New Roman" panose="02020603050405020304" pitchFamily="18" charset="0"/>
                <a:ea typeface="Times New Roman" panose="02020603050405020304" pitchFamily="18" charset="0"/>
              </a:rPr>
              <a:t>toplanan </a:t>
            </a:r>
            <a:r>
              <a:rPr lang="hr-HR" sz="2400" dirty="0">
                <a:solidFill>
                  <a:srgbClr val="000000"/>
                </a:solidFill>
                <a:latin typeface="Times New Roman" panose="02020603050405020304" pitchFamily="18" charset="0"/>
                <a:ea typeface="Times New Roman" panose="02020603050405020304" pitchFamily="18" charset="0"/>
              </a:rPr>
              <a:t>iň gymmatly tejribäni öwrenmek bilen, Türkmenistan özüniň saýlap alan durmuş-strategik ugruny durmuşa geçirmekde kuwwatly ykdysadyýete, ösen </a:t>
            </a:r>
            <a:r>
              <a:rPr lang="hr-HR" sz="2400" dirty="0" smtClean="0">
                <a:solidFill>
                  <a:srgbClr val="000000"/>
                </a:solidFill>
                <a:latin typeface="Times New Roman" panose="02020603050405020304" pitchFamily="18" charset="0"/>
                <a:ea typeface="Times New Roman" panose="02020603050405020304" pitchFamily="18" charset="0"/>
              </a:rPr>
              <a:t>döwlet </a:t>
            </a:r>
            <a:r>
              <a:rPr lang="hr-HR" sz="2400" dirty="0">
                <a:solidFill>
                  <a:srgbClr val="000000"/>
                </a:solidFill>
                <a:latin typeface="Times New Roman" panose="02020603050405020304" pitchFamily="18" charset="0"/>
                <a:ea typeface="Times New Roman" panose="02020603050405020304" pitchFamily="18" charset="0"/>
              </a:rPr>
              <a:t>sektoryna, millilik aýratynlyklarymyza, şu güne çenli asyl görnüşinde </a:t>
            </a:r>
            <a:r>
              <a:rPr lang="hr-HR" sz="2400" dirty="0" smtClean="0">
                <a:solidFill>
                  <a:srgbClr val="000000"/>
                </a:solidFill>
                <a:latin typeface="Times New Roman" panose="02020603050405020304" pitchFamily="18" charset="0"/>
                <a:ea typeface="Times New Roman" panose="02020603050405020304" pitchFamily="18" charset="0"/>
              </a:rPr>
              <a:t>ge</a:t>
            </a:r>
            <a:r>
              <a:rPr lang="ru-RU" sz="2400" dirty="0" smtClean="0">
                <a:solidFill>
                  <a:srgbClr val="000000"/>
                </a:solidFill>
                <a:latin typeface="Times New Roman" panose="02020603050405020304" pitchFamily="18" charset="0"/>
                <a:ea typeface="Times New Roman" panose="02020603050405020304" pitchFamily="18" charset="0"/>
              </a:rPr>
              <a:t>-</a:t>
            </a:r>
            <a:r>
              <a:rPr lang="hr-HR" sz="2400" dirty="0" smtClean="0">
                <a:solidFill>
                  <a:srgbClr val="000000"/>
                </a:solidFill>
                <a:latin typeface="Times New Roman" panose="02020603050405020304" pitchFamily="18" charset="0"/>
                <a:ea typeface="Times New Roman" panose="02020603050405020304" pitchFamily="18" charset="0"/>
              </a:rPr>
              <a:t>lip </a:t>
            </a:r>
            <a:r>
              <a:rPr lang="hr-HR" sz="2400" dirty="0">
                <a:solidFill>
                  <a:srgbClr val="000000"/>
                </a:solidFill>
                <a:latin typeface="Times New Roman" panose="02020603050405020304" pitchFamily="18" charset="0"/>
                <a:ea typeface="Times New Roman" panose="02020603050405020304" pitchFamily="18" charset="0"/>
              </a:rPr>
              <a:t>ýeten ruhy ýörelgelerimize, däp-dessurymyza daýanýar.</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solidFill>
                  <a:srgbClr val="000000"/>
                </a:solidFill>
                <a:latin typeface="Times New Roman" panose="02020603050405020304" pitchFamily="18" charset="0"/>
                <a:ea typeface="Times New Roman" panose="02020603050405020304" pitchFamily="18" charset="0"/>
              </a:rPr>
              <a:t>    </a:t>
            </a:r>
            <a:r>
              <a:rPr lang="hr-HR" sz="2400" dirty="0">
                <a:solidFill>
                  <a:srgbClr val="000000"/>
                </a:solidFill>
                <a:latin typeface="Times New Roman" panose="02020603050405020304" pitchFamily="18" charset="0"/>
                <a:ea typeface="Times New Roman" panose="02020603050405020304" pitchFamily="18" charset="0"/>
              </a:rPr>
              <a:t>Türkmenistanyň Konstitusiýasy durmuş geçirilýän döwlet syýasatynyň binýady bolup durýar. Onuň </a:t>
            </a:r>
            <a:r>
              <a:rPr lang="hr-HR" sz="2400" b="1" dirty="0">
                <a:solidFill>
                  <a:srgbClr val="000000"/>
                </a:solidFill>
                <a:latin typeface="Times New Roman" panose="02020603050405020304" pitchFamily="18" charset="0"/>
                <a:ea typeface="Times New Roman" panose="02020603050405020304" pitchFamily="18" charset="0"/>
              </a:rPr>
              <a:t>üçünji maddasynda</a:t>
            </a:r>
            <a:r>
              <a:rPr lang="hr-HR" sz="2400" dirty="0">
                <a:solidFill>
                  <a:srgbClr val="000000"/>
                </a:solidFill>
                <a:latin typeface="Times New Roman" panose="02020603050405020304" pitchFamily="18" charset="0"/>
                <a:ea typeface="Times New Roman" panose="02020603050405020304" pitchFamily="18" charset="0"/>
              </a:rPr>
              <a:t> Türkmenistanda döwletiň we </a:t>
            </a:r>
            <a:r>
              <a:rPr lang="hr-HR" sz="2400" dirty="0" smtClean="0">
                <a:solidFill>
                  <a:srgbClr val="000000"/>
                </a:solidFill>
                <a:latin typeface="Times New Roman" panose="02020603050405020304" pitchFamily="18" charset="0"/>
                <a:ea typeface="Times New Roman" panose="02020603050405020304" pitchFamily="18" charset="0"/>
              </a:rPr>
              <a:t>jemgy</a:t>
            </a:r>
            <a:r>
              <a:rPr lang="ru-RU" sz="2400" dirty="0" smtClean="0">
                <a:solidFill>
                  <a:srgbClr val="000000"/>
                </a:solidFill>
                <a:latin typeface="Times New Roman" panose="02020603050405020304" pitchFamily="18" charset="0"/>
                <a:ea typeface="Times New Roman" panose="02020603050405020304" pitchFamily="18" charset="0"/>
              </a:rPr>
              <a:t>-</a:t>
            </a:r>
            <a:r>
              <a:rPr lang="hr-HR" sz="2400" dirty="0" smtClean="0">
                <a:solidFill>
                  <a:srgbClr val="000000"/>
                </a:solidFill>
                <a:latin typeface="Times New Roman" panose="02020603050405020304" pitchFamily="18" charset="0"/>
                <a:ea typeface="Times New Roman" panose="02020603050405020304" pitchFamily="18" charset="0"/>
              </a:rPr>
              <a:t>ýetiň </a:t>
            </a:r>
            <a:r>
              <a:rPr lang="hr-HR" sz="2400" dirty="0">
                <a:solidFill>
                  <a:srgbClr val="000000"/>
                </a:solidFill>
                <a:latin typeface="Times New Roman" panose="02020603050405020304" pitchFamily="18" charset="0"/>
                <a:ea typeface="Times New Roman" panose="02020603050405020304" pitchFamily="18" charset="0"/>
              </a:rPr>
              <a:t>baş baýlygy adamdyr diýip bellenilýär.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endParaRPr lang="ru-RU" sz="2800" dirty="0"/>
          </a:p>
        </p:txBody>
      </p:sp>
    </p:spTree>
    <p:extLst>
      <p:ext uri="{BB962C8B-B14F-4D97-AF65-F5344CB8AC3E}">
        <p14:creationId xmlns:p14="http://schemas.microsoft.com/office/powerpoint/2010/main" val="1779854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9002" y="490945"/>
            <a:ext cx="9800099" cy="6051898"/>
          </a:xfrm>
        </p:spPr>
        <p:txBody>
          <a:bodyPr>
            <a:normAutofit fontScale="90000"/>
          </a:bodyPr>
          <a:lstStyle/>
          <a:p>
            <a:pPr>
              <a:spcAft>
                <a:spcPts val="0"/>
              </a:spcAft>
            </a:pPr>
            <a:r>
              <a:rPr lang="ru-RU" sz="2200" dirty="0">
                <a:latin typeface="Times New Roman" panose="02020603050405020304" pitchFamily="18" charset="0"/>
                <a:ea typeface="Times New Roman" panose="02020603050405020304" pitchFamily="18" charset="0"/>
              </a:rPr>
              <a:t> </a:t>
            </a:r>
            <a:r>
              <a:rPr lang="ru-RU" sz="2200" dirty="0" smtClean="0">
                <a:latin typeface="Times New Roman" panose="02020603050405020304" pitchFamily="18" charset="0"/>
                <a:ea typeface="Times New Roman" panose="02020603050405020304" pitchFamily="18" charset="0"/>
              </a:rPr>
              <a:t>  </a:t>
            </a:r>
            <a:r>
              <a:rPr lang="hr-HR" sz="2200" dirty="0" smtClean="0">
                <a:latin typeface="Times New Roman" panose="02020603050405020304" pitchFamily="18" charset="0"/>
                <a:ea typeface="Times New Roman" panose="02020603050405020304" pitchFamily="18" charset="0"/>
              </a:rPr>
              <a:t>Häzirki </a:t>
            </a:r>
            <a:r>
              <a:rPr lang="hr-HR" sz="2200" dirty="0">
                <a:latin typeface="Times New Roman" panose="02020603050405020304" pitchFamily="18" charset="0"/>
                <a:ea typeface="Times New Roman" panose="02020603050405020304" pitchFamily="18" charset="0"/>
              </a:rPr>
              <a:t>döwürde Türkmenistany durmuş taýdan ösdürmekde şu ugurlar ileri tutulýar: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1. </a:t>
            </a:r>
            <a:r>
              <a:rPr lang="hr-HR" sz="2200" b="1" dirty="0">
                <a:latin typeface="Times New Roman" panose="02020603050405020304" pitchFamily="18" charset="0"/>
                <a:ea typeface="Times New Roman" panose="02020603050405020304" pitchFamily="18" charset="0"/>
              </a:rPr>
              <a:t>Ilatyň iş bilen üpjünçiligi</a:t>
            </a:r>
            <a:r>
              <a:rPr lang="hr-HR" sz="2200" dirty="0">
                <a:latin typeface="Times New Roman" panose="02020603050405020304" pitchFamily="18" charset="0"/>
                <a:ea typeface="Times New Roman" panose="02020603050405020304" pitchFamily="18" charset="0"/>
              </a:rPr>
              <a:t>: ýurduň ykdysadyýetini adamlaryň bähbitlerine laýyklykda </a:t>
            </a:r>
            <a:r>
              <a:rPr lang="hr-HR" sz="2200" dirty="0" smtClean="0">
                <a:latin typeface="Times New Roman" panose="02020603050405020304" pitchFamily="18" charset="0"/>
                <a:ea typeface="Times New Roman" panose="02020603050405020304" pitchFamily="18" charset="0"/>
              </a:rPr>
              <a:t>dü</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züm </a:t>
            </a:r>
            <a:r>
              <a:rPr lang="hr-HR" sz="2200" dirty="0">
                <a:latin typeface="Times New Roman" panose="02020603050405020304" pitchFamily="18" charset="0"/>
                <a:ea typeface="Times New Roman" panose="02020603050405020304" pitchFamily="18" charset="0"/>
              </a:rPr>
              <a:t>taýdan üýtgedip gurmak we ýokary derejeli hünärmenleri taýýarlamakda netijeli we </a:t>
            </a:r>
            <a:r>
              <a:rPr lang="hr-HR" sz="2200" dirty="0" smtClean="0">
                <a:latin typeface="Times New Roman" panose="02020603050405020304" pitchFamily="18" charset="0"/>
                <a:ea typeface="Times New Roman" panose="02020603050405020304" pitchFamily="18" charset="0"/>
              </a:rPr>
              <a:t>oýla</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nyşykly </a:t>
            </a:r>
            <a:r>
              <a:rPr lang="hr-HR" sz="2200" dirty="0">
                <a:latin typeface="Times New Roman" panose="02020603050405020304" pitchFamily="18" charset="0"/>
                <a:ea typeface="Times New Roman" panose="02020603050405020304" pitchFamily="18" charset="0"/>
              </a:rPr>
              <a:t>syýasaty durmuşa geçirmek;  adamlaryň döredijilik we zähmet mümkinçiliklerini </a:t>
            </a:r>
            <a:r>
              <a:rPr lang="hr-HR" sz="2200" dirty="0" smtClean="0">
                <a:latin typeface="Times New Roman" panose="02020603050405020304" pitchFamily="18" charset="0"/>
                <a:ea typeface="Times New Roman" panose="02020603050405020304" pitchFamily="18" charset="0"/>
              </a:rPr>
              <a:t>aba</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dançylyga </a:t>
            </a:r>
            <a:r>
              <a:rPr lang="hr-HR" sz="2200" dirty="0">
                <a:latin typeface="Times New Roman" panose="02020603050405020304" pitchFamily="18" charset="0"/>
                <a:ea typeface="Times New Roman" panose="02020603050405020304" pitchFamily="18" charset="0"/>
              </a:rPr>
              <a:t>we gülläp ösüşe gönükdirmek; Türkmenistanyň halkyna halal, netijeli, zähmet </a:t>
            </a:r>
            <a:r>
              <a:rPr lang="hr-HR" sz="2200" dirty="0" smtClean="0">
                <a:latin typeface="Times New Roman" panose="02020603050405020304" pitchFamily="18" charset="0"/>
                <a:ea typeface="Times New Roman" panose="02020603050405020304" pitchFamily="18" charset="0"/>
              </a:rPr>
              <a:t>çek</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mäge </a:t>
            </a:r>
            <a:r>
              <a:rPr lang="hr-HR" sz="2200" dirty="0">
                <a:latin typeface="Times New Roman" panose="02020603050405020304" pitchFamily="18" charset="0"/>
                <a:ea typeface="Times New Roman" panose="02020603050405020304" pitchFamily="18" charset="0"/>
              </a:rPr>
              <a:t>şert döretmek, ilatyň zähmete ukyply böleginiň aglabasyny dolulygyna iş orunlary bilen üpjün etmek; durmuş-zähmet gatnaşyklarynda ýüze çykýan meseleleri çözmekde durmuş partnýorçylygyna daýanmak bilen zähmetkeşleriň iş </a:t>
            </a:r>
            <a:r>
              <a:rPr lang="hr-HR" sz="2200" dirty="0" smtClean="0">
                <a:latin typeface="Times New Roman" panose="02020603050405020304" pitchFamily="18" charset="0"/>
                <a:ea typeface="Times New Roman" panose="02020603050405020304" pitchFamily="18" charset="0"/>
              </a:rPr>
              <a:t>hukuklaryny </a:t>
            </a:r>
            <a:r>
              <a:rPr lang="hr-HR" sz="2200" dirty="0">
                <a:latin typeface="Times New Roman" panose="02020603050405020304" pitchFamily="18" charset="0"/>
                <a:ea typeface="Times New Roman" panose="02020603050405020304" pitchFamily="18" charset="0"/>
              </a:rPr>
              <a:t>we bähbitlerini goramaklyk; jemgyýete peýdaly we netijeli telekeçiligi goldamak.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2. </a:t>
            </a:r>
            <a:r>
              <a:rPr lang="hr-HR" sz="2200" b="1" dirty="0">
                <a:latin typeface="Times New Roman" panose="02020603050405020304" pitchFamily="18" charset="0"/>
                <a:ea typeface="Times New Roman" panose="02020603050405020304" pitchFamily="18" charset="0"/>
              </a:rPr>
              <a:t>Girdejiler syýasatynda</a:t>
            </a:r>
            <a:r>
              <a:rPr lang="hr-HR" sz="2200" dirty="0">
                <a:latin typeface="Times New Roman" panose="02020603050405020304" pitchFamily="18" charset="0"/>
                <a:ea typeface="Times New Roman" panose="02020603050405020304" pitchFamily="18" charset="0"/>
              </a:rPr>
              <a:t>: ol ýa-da beýleki işi alyp barmakda sarp edilýän güýjüň we </a:t>
            </a:r>
            <a:r>
              <a:rPr lang="hr-HR" sz="2200" dirty="0" smtClean="0">
                <a:latin typeface="Times New Roman" panose="02020603050405020304" pitchFamily="18" charset="0"/>
                <a:ea typeface="Times New Roman" panose="02020603050405020304" pitchFamily="18" charset="0"/>
              </a:rPr>
              <a:t>zäh</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metiň </a:t>
            </a:r>
            <a:r>
              <a:rPr lang="hr-HR" sz="2200" dirty="0">
                <a:latin typeface="Times New Roman" panose="02020603050405020304" pitchFamily="18" charset="0"/>
                <a:ea typeface="Times New Roman" panose="02020603050405020304" pitchFamily="18" charset="0"/>
              </a:rPr>
              <a:t>dolulygyna öwezini dolýan zähmet hakyny tölemek usullaryny döretmek; ýaşaýşy </a:t>
            </a:r>
            <a:r>
              <a:rPr lang="hr-HR" sz="2200" dirty="0" smtClean="0">
                <a:latin typeface="Times New Roman" panose="02020603050405020304" pitchFamily="18" charset="0"/>
                <a:ea typeface="Times New Roman" panose="02020603050405020304" pitchFamily="18" charset="0"/>
              </a:rPr>
              <a:t>üp</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jün </a:t>
            </a:r>
            <a:r>
              <a:rPr lang="hr-HR" sz="2200" dirty="0">
                <a:latin typeface="Times New Roman" panose="02020603050405020304" pitchFamily="18" charset="0"/>
                <a:ea typeface="Times New Roman" panose="02020603050405020304" pitchFamily="18" charset="0"/>
              </a:rPr>
              <a:t>etmäge iň pes aýlyk iş hakyny </a:t>
            </a:r>
            <a:r>
              <a:rPr lang="hr-HR" sz="2200" dirty="0" smtClean="0">
                <a:latin typeface="Times New Roman" panose="02020603050405020304" pitchFamily="18" charset="0"/>
                <a:ea typeface="Times New Roman" panose="02020603050405020304" pitchFamily="18" charset="0"/>
              </a:rPr>
              <a:t>bellemeklik</a:t>
            </a:r>
            <a:r>
              <a:rPr lang="hr-HR" sz="2200" dirty="0">
                <a:latin typeface="Times New Roman" panose="02020603050405020304" pitchFamily="18" charset="0"/>
                <a:ea typeface="Times New Roman" panose="02020603050405020304" pitchFamily="18" charset="0"/>
              </a:rPr>
              <a:t>; alnyp barylýan salgyt syýasatyny we amala aşyrylýan salgyt ulgamyny yzygiderli kämilleşdirmek.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3. </a:t>
            </a:r>
            <a:r>
              <a:rPr lang="hr-HR" sz="2200" b="1" dirty="0">
                <a:latin typeface="Times New Roman" panose="02020603050405020304" pitchFamily="18" charset="0"/>
                <a:ea typeface="Times New Roman" panose="02020603050405020304" pitchFamily="18" charset="0"/>
              </a:rPr>
              <a:t>Ilaty durmuş taýdan goramak</a:t>
            </a:r>
            <a:r>
              <a:rPr lang="hr-HR" sz="2200" dirty="0">
                <a:latin typeface="Times New Roman" panose="02020603050405020304" pitchFamily="18" charset="0"/>
                <a:ea typeface="Times New Roman" panose="02020603050405020304" pitchFamily="18" charset="0"/>
              </a:rPr>
              <a:t>: ýurduň ýaşaýjylaryny durmuş </a:t>
            </a:r>
            <a:r>
              <a:rPr lang="hr-HR" sz="2200" dirty="0" smtClean="0">
                <a:latin typeface="Times New Roman" panose="02020603050405020304" pitchFamily="18" charset="0"/>
                <a:ea typeface="Times New Roman" panose="02020603050405020304" pitchFamily="18" charset="0"/>
              </a:rPr>
              <a:t>töwekgelliklerinden ygty</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barly </a:t>
            </a:r>
            <a:r>
              <a:rPr lang="hr-HR" sz="2200" dirty="0">
                <a:latin typeface="Times New Roman" panose="02020603050405020304" pitchFamily="18" charset="0"/>
                <a:ea typeface="Times New Roman" panose="02020603050405020304" pitchFamily="18" charset="0"/>
              </a:rPr>
              <a:t>goramagy üpjün edýän köpugurly durmuş goragy ulgamyny döretmek, ýol </a:t>
            </a:r>
            <a:r>
              <a:rPr lang="hr-HR" sz="2200" dirty="0" smtClean="0">
                <a:latin typeface="Times New Roman" panose="02020603050405020304" pitchFamily="18" charset="0"/>
                <a:ea typeface="Times New Roman" panose="02020603050405020304" pitchFamily="18" charset="0"/>
              </a:rPr>
              <a:t>töwekgellik</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leriniň </a:t>
            </a:r>
            <a:r>
              <a:rPr lang="hr-HR" sz="2200" dirty="0">
                <a:latin typeface="Times New Roman" panose="02020603050405020304" pitchFamily="18" charset="0"/>
                <a:ea typeface="Times New Roman" panose="02020603050405020304" pitchFamily="18" charset="0"/>
              </a:rPr>
              <a:t>çägini çekmek we durmuş goragy, durmuş ätiýaçlandyrmasy, çagalary, çagalygy we ýetginjekligi durmuş taýdan goramak; zähmete ukyply adamlary durmuş taýdan goramak, ilatyň zähmete ukypsyz bölegini durmuş taýdan goramak, maşgalany goramak we durmuş </a:t>
            </a:r>
            <a:r>
              <a:rPr lang="hr-HR" sz="2200" dirty="0" smtClean="0">
                <a:latin typeface="Times New Roman" panose="02020603050405020304" pitchFamily="18" charset="0"/>
                <a:ea typeface="Times New Roman" panose="02020603050405020304" pitchFamily="18" charset="0"/>
              </a:rPr>
              <a:t>taý</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dan </a:t>
            </a:r>
            <a:r>
              <a:rPr lang="hr-HR" sz="2200" dirty="0">
                <a:latin typeface="Times New Roman" panose="02020603050405020304" pitchFamily="18" charset="0"/>
                <a:ea typeface="Times New Roman" panose="02020603050405020304" pitchFamily="18" charset="0"/>
              </a:rPr>
              <a:t>üpjün etmeklik.</a:t>
            </a:r>
            <a:endParaRPr lang="ru-RU" dirty="0"/>
          </a:p>
        </p:txBody>
      </p:sp>
    </p:spTree>
    <p:extLst>
      <p:ext uri="{BB962C8B-B14F-4D97-AF65-F5344CB8AC3E}">
        <p14:creationId xmlns:p14="http://schemas.microsoft.com/office/powerpoint/2010/main" val="2084748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8082" y="579722"/>
            <a:ext cx="10243983" cy="5838834"/>
          </a:xfrm>
        </p:spPr>
        <p:txBody>
          <a:bodyPr>
            <a:normAutofit fontScale="90000"/>
          </a:bodyPr>
          <a:lstStyle/>
          <a:p>
            <a:pPr indent="-89535">
              <a:spcAft>
                <a:spcPts val="0"/>
              </a:spcAft>
            </a:pPr>
            <a:r>
              <a:rPr lang="hr-HR" sz="2200" dirty="0">
                <a:solidFill>
                  <a:srgbClr val="000000"/>
                </a:solidFill>
                <a:latin typeface="Times New Roman" panose="02020603050405020304" pitchFamily="18" charset="0"/>
                <a:ea typeface="Times New Roman" panose="02020603050405020304" pitchFamily="18" charset="0"/>
              </a:rPr>
              <a:t>4. </a:t>
            </a:r>
            <a:r>
              <a:rPr lang="hr-HR" sz="2200" b="1" dirty="0">
                <a:solidFill>
                  <a:srgbClr val="000000"/>
                </a:solidFill>
                <a:latin typeface="Times New Roman" panose="02020603050405020304" pitchFamily="18" charset="0"/>
                <a:ea typeface="Times New Roman" panose="02020603050405020304" pitchFamily="18" charset="0"/>
              </a:rPr>
              <a:t>Bilim ulgamynda</a:t>
            </a:r>
            <a:r>
              <a:rPr lang="hr-HR" sz="2200" dirty="0">
                <a:solidFill>
                  <a:srgbClr val="000000"/>
                </a:solidFill>
                <a:latin typeface="Times New Roman" panose="02020603050405020304" pitchFamily="18" charset="0"/>
                <a:ea typeface="Times New Roman" panose="02020603050405020304" pitchFamily="18" charset="0"/>
              </a:rPr>
              <a:t>: mekdep, umumy we hünär bilimi ulgamlaryny doly döwrebaplaşdyrmak; bilim ulgamyny düzüm taýdan düýpli özgertmek, bilimde dünýä ülňilerine laýyk gelýän ýokary standartlary girizmek; bilimi maliýe taýdan üpjün etmegiň.</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5. </a:t>
            </a:r>
            <a:r>
              <a:rPr lang="hr-HR" sz="2200" b="1" dirty="0">
                <a:solidFill>
                  <a:srgbClr val="000000"/>
                </a:solidFill>
                <a:latin typeface="Times New Roman" panose="02020603050405020304" pitchFamily="18" charset="0"/>
                <a:ea typeface="Times New Roman" panose="02020603050405020304" pitchFamily="18" charset="0"/>
              </a:rPr>
              <a:t>Saglygy goraýyşda</a:t>
            </a:r>
            <a:r>
              <a:rPr lang="ru-RU" sz="2200" b="1" dirty="0">
                <a:solidFill>
                  <a:srgbClr val="000000"/>
                </a:solidFill>
                <a:latin typeface="Times New Roman" panose="02020603050405020304" pitchFamily="18" charset="0"/>
                <a:ea typeface="Times New Roman" panose="02020603050405020304" pitchFamily="18" charset="0"/>
              </a:rPr>
              <a:t>: </a:t>
            </a:r>
            <a:r>
              <a:rPr lang="hr-HR" sz="2200" dirty="0">
                <a:solidFill>
                  <a:srgbClr val="000000"/>
                </a:solidFill>
                <a:latin typeface="Times New Roman" panose="02020603050405020304" pitchFamily="18" charset="0"/>
                <a:ea typeface="Times New Roman" panose="02020603050405020304" pitchFamily="18" charset="0"/>
              </a:rPr>
              <a:t>ilata edilýän saglyk hyzmatlarynyň medeni derejesini ýokarlandyrmak, </a:t>
            </a:r>
            <a:r>
              <a:rPr lang="hr-HR" sz="2200" dirty="0" smtClean="0">
                <a:solidFill>
                  <a:srgbClr val="000000"/>
                </a:solidFill>
                <a:latin typeface="Times New Roman" panose="02020603050405020304" pitchFamily="18" charset="0"/>
                <a:ea typeface="Times New Roman" panose="02020603050405020304" pitchFamily="18" charset="0"/>
              </a:rPr>
              <a:t>lukmançylyk </a:t>
            </a:r>
            <a:r>
              <a:rPr lang="hr-HR" sz="2200" dirty="0">
                <a:solidFill>
                  <a:srgbClr val="000000"/>
                </a:solidFill>
                <a:latin typeface="Times New Roman" panose="02020603050405020304" pitchFamily="18" charset="0"/>
                <a:ea typeface="Times New Roman" panose="02020603050405020304" pitchFamily="18" charset="0"/>
              </a:rPr>
              <a:t>we derman edaralarynyň durkuny doly döwrebaplaşdyrmak; bejeriş-keselleriň öňüni alyş ulgamynda </a:t>
            </a:r>
            <a:r>
              <a:rPr lang="hr-HR" sz="2200" dirty="0" smtClean="0">
                <a:solidFill>
                  <a:srgbClr val="000000"/>
                </a:solidFill>
                <a:latin typeface="Times New Roman" panose="02020603050405020304" pitchFamily="18" charset="0"/>
                <a:ea typeface="Times New Roman" panose="02020603050405020304" pitchFamily="18" charset="0"/>
              </a:rPr>
              <a:t>monopoliýalaşmak </a:t>
            </a:r>
            <a:r>
              <a:rPr lang="hr-HR" sz="2200" dirty="0">
                <a:solidFill>
                  <a:srgbClr val="000000"/>
                </a:solidFill>
                <a:latin typeface="Times New Roman" panose="02020603050405020304" pitchFamily="18" charset="0"/>
                <a:ea typeface="Times New Roman" panose="02020603050405020304" pitchFamily="18" charset="0"/>
              </a:rPr>
              <a:t>hadysalaryny aradan aýyrmak; adamlarda sagdyn durmuş </a:t>
            </a:r>
            <a:r>
              <a:rPr lang="hr-HR" sz="2200" dirty="0" smtClean="0">
                <a:solidFill>
                  <a:srgbClr val="000000"/>
                </a:solidFill>
                <a:latin typeface="Times New Roman" panose="02020603050405020304" pitchFamily="18" charset="0"/>
                <a:ea typeface="Times New Roman" panose="02020603050405020304" pitchFamily="18" charset="0"/>
              </a:rPr>
              <a:t>ýö</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relgelerini </a:t>
            </a:r>
            <a:r>
              <a:rPr lang="hr-HR" sz="2200" dirty="0">
                <a:solidFill>
                  <a:srgbClr val="000000"/>
                </a:solidFill>
                <a:latin typeface="Times New Roman" panose="02020603050405020304" pitchFamily="18" charset="0"/>
                <a:ea typeface="Times New Roman" panose="02020603050405020304" pitchFamily="18" charset="0"/>
              </a:rPr>
              <a:t>berjaý etmäge we öz saglygyňy goramaga höwesli güýçlendirmek; ilata edilýän </a:t>
            </a:r>
            <a:r>
              <a:rPr lang="hr-HR" sz="2200" dirty="0" smtClean="0">
                <a:solidFill>
                  <a:srgbClr val="000000"/>
                </a:solidFill>
                <a:latin typeface="Times New Roman" panose="02020603050405020304" pitchFamily="18" charset="0"/>
                <a:ea typeface="Times New Roman" panose="02020603050405020304" pitchFamily="18" charset="0"/>
              </a:rPr>
              <a:t>luk</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mançylyk </a:t>
            </a:r>
            <a:r>
              <a:rPr lang="hr-HR" sz="2200" dirty="0">
                <a:solidFill>
                  <a:srgbClr val="000000"/>
                </a:solidFill>
                <a:latin typeface="Times New Roman" panose="02020603050405020304" pitchFamily="18" charset="0"/>
                <a:ea typeface="Times New Roman" panose="02020603050405020304" pitchFamily="18" charset="0"/>
              </a:rPr>
              <a:t>hyzmatlarynyň hilini we ilatyň saglygyny kesgitlemek üçin döwlet standartlaryny işläp taýýarlamak.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6. </a:t>
            </a:r>
            <a:r>
              <a:rPr lang="hr-HR" sz="2200" b="1" dirty="0">
                <a:solidFill>
                  <a:srgbClr val="000000"/>
                </a:solidFill>
                <a:latin typeface="Times New Roman" panose="02020603050405020304" pitchFamily="18" charset="0"/>
                <a:ea typeface="Times New Roman" panose="02020603050405020304" pitchFamily="18" charset="0"/>
              </a:rPr>
              <a:t>Medeniýetde</a:t>
            </a:r>
            <a:r>
              <a:rPr lang="hr-HR" sz="2200" dirty="0">
                <a:solidFill>
                  <a:srgbClr val="000000"/>
                </a:solidFill>
                <a:latin typeface="Times New Roman" panose="02020603050405020304" pitchFamily="18" charset="0"/>
                <a:ea typeface="Times New Roman" panose="02020603050405020304" pitchFamily="18" charset="0"/>
              </a:rPr>
              <a:t>: medeniýetiň we sungatyň maddy-tehniki binýadyny </a:t>
            </a:r>
            <a:r>
              <a:rPr lang="hr-HR" sz="2200" dirty="0" smtClean="0">
                <a:solidFill>
                  <a:srgbClr val="000000"/>
                </a:solidFill>
                <a:latin typeface="Times New Roman" panose="02020603050405020304" pitchFamily="18" charset="0"/>
                <a:ea typeface="Times New Roman" panose="02020603050405020304" pitchFamily="18" charset="0"/>
              </a:rPr>
              <a:t>pugtalandyrmak </a:t>
            </a:r>
            <a:r>
              <a:rPr lang="hr-HR" sz="2200" dirty="0">
                <a:solidFill>
                  <a:srgbClr val="000000"/>
                </a:solidFill>
                <a:latin typeface="Times New Roman" panose="02020603050405020304" pitchFamily="18" charset="0"/>
                <a:ea typeface="Times New Roman" panose="02020603050405020304" pitchFamily="18" charset="0"/>
              </a:rPr>
              <a:t>we netijeli peýdalanmak arkaly pudaga goşmaça serişdeleri çekmäge ýagdaý döretmek; sungat, edebiýat, halk döredijiligi ulgamlarynda işleýän adamlaryň döredijilik ukybyny ösdürmek we kämilleşdirmek, </a:t>
            </a:r>
            <a:r>
              <a:rPr lang="hr-HR" sz="2200" dirty="0" smtClean="0">
                <a:solidFill>
                  <a:srgbClr val="000000"/>
                </a:solidFill>
                <a:latin typeface="Times New Roman" panose="02020603050405020304" pitchFamily="18" charset="0"/>
                <a:ea typeface="Times New Roman" panose="02020603050405020304" pitchFamily="18" charset="0"/>
              </a:rPr>
              <a:t>olardan </a:t>
            </a:r>
            <a:r>
              <a:rPr lang="hr-HR" sz="2200" dirty="0">
                <a:solidFill>
                  <a:srgbClr val="000000"/>
                </a:solidFill>
                <a:latin typeface="Times New Roman" panose="02020603050405020304" pitchFamily="18" charset="0"/>
                <a:ea typeface="Times New Roman" panose="02020603050405020304" pitchFamily="18" charset="0"/>
              </a:rPr>
              <a:t>öz ugrunyň hakyky ussatlaryny ýetişdirmek üçin zerur bolan şertleriň ählisini berjaý </a:t>
            </a:r>
            <a:r>
              <a:rPr lang="hr-HR" sz="2200" dirty="0" smtClean="0">
                <a:solidFill>
                  <a:srgbClr val="000000"/>
                </a:solidFill>
                <a:latin typeface="Times New Roman" panose="02020603050405020304" pitchFamily="18" charset="0"/>
                <a:ea typeface="Times New Roman" panose="02020603050405020304" pitchFamily="18" charset="0"/>
              </a:rPr>
              <a:t>et</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mek</a:t>
            </a:r>
            <a:r>
              <a:rPr lang="hr-HR" sz="2200" dirty="0">
                <a:solidFill>
                  <a:srgbClr val="000000"/>
                </a:solidFill>
                <a:latin typeface="Times New Roman" panose="02020603050405020304" pitchFamily="18" charset="0"/>
                <a:ea typeface="Times New Roman" panose="02020603050405020304" pitchFamily="18" charset="0"/>
              </a:rPr>
              <a:t>, halkara medeni gatnaşyklaryny hil taýdan ýokary derejä çykarmak; halkymyzyň milli taryhy-medeni mirasyny goramak we ösdürmek.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7. </a:t>
            </a:r>
            <a:r>
              <a:rPr lang="hr-HR" sz="2200" b="1" dirty="0">
                <a:solidFill>
                  <a:srgbClr val="000000"/>
                </a:solidFill>
                <a:latin typeface="Times New Roman" panose="02020603050405020304" pitchFamily="18" charset="0"/>
                <a:ea typeface="Times New Roman" panose="02020603050405020304" pitchFamily="18" charset="0"/>
              </a:rPr>
              <a:t>Daşky tebigy gurşawy goramakda</a:t>
            </a:r>
            <a:r>
              <a:rPr lang="hr-HR" sz="2200" dirty="0">
                <a:solidFill>
                  <a:srgbClr val="000000"/>
                </a:solidFill>
                <a:latin typeface="Times New Roman" panose="02020603050405020304" pitchFamily="18" charset="0"/>
                <a:ea typeface="Times New Roman" panose="02020603050405020304" pitchFamily="18" charset="0"/>
              </a:rPr>
              <a:t>: tebigaty aýlawly peýdalanmak üçin zerur bolan şertleri döretmek we adamyň daşky gurşawa ýetirýän zyýanyny mümkin boldugyça azaltmak; ekologiýa deňagramlylygyny gaýtadan dikeltmek.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349704130"/>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60</TotalTime>
  <Words>1983</Words>
  <Application>Microsoft Office PowerPoint</Application>
  <PresentationFormat>Широкоэкранный</PresentationFormat>
  <Paragraphs>41</Paragraphs>
  <Slides>41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41</vt:i4>
      </vt:variant>
    </vt:vector>
  </HeadingPairs>
  <TitlesOfParts>
    <vt:vector size="46" baseType="lpstr">
      <vt:lpstr>Arial</vt:lpstr>
      <vt:lpstr>Century Gothic</vt:lpstr>
      <vt:lpstr>Times New Roman</vt:lpstr>
      <vt:lpstr>Wingdings 3</vt:lpstr>
      <vt:lpstr>Легкий дым</vt:lpstr>
      <vt:lpstr>Tema№11. Durmuş syýasaty we zähmet gatnaşyklary.   11.1 Bazar ykdysadyýetinde durmuş syýasatynyň nazary esaslary. 11.1.1. Durmuş syýasaty düşünjesi, onuň wezipeleri, maksatlary hem mazmuny. 11.1.2. Döwlet ykdysadyýetini ösdürmekde durmuş syýasatynyň tutýan orny. 11.2 Durmuş syýasatynyň Türkmenistanda amala aşyrylyşy. 11.3. Durmuş ulgamyndaky özgertmeler. 11.4. Zähmet gatnaşyklarynyň döwlet tarapyndan düzgünleşdirilmegi. 11.4.1. Zähmet bazary. 11.4.2. Ilatyň iş bilen üpjünçiligini netijeli guramak, işçi güýjüniň hilini ýokarlan-dyrmak we onuň bäsdeşlik ukybyny artdyrmak. 11.4.3. Zähmet gatnaşyklarynyň hukuk kadalaşdyrylyşy. </vt:lpstr>
      <vt:lpstr>             11.1 Bazar ykdysadyýetinde durmuş syýasatynyň nazary esaslary.   11.1.1. Durmuş syýasaty düşünjesi, onuň wezipeleri, maksatlary hem mazmuny.       Durmuş syýasaty jemgyýetçilik durmuşynyň durmuş-ykdysady şertlerini sazlaşdyrmak boýun-ça döwletiň alyp barýan işiniň möhüm ugurlarynyň biri bolup durýar. Durmuş syýasatynyň baş maksady ilatyň dürli toparlarynyň içinde we olaryň arasynda sazlaşykly gatnaşyklary saklamak bilen, jemgyýetiň her bir agzasynyň mynasyp ýaşamagyny hem abadan ýaşaýşyň hözürini gör-megini üpjün etmekden, ilatyň jemgyýetçilik önümçiligine işjeň gatnaşmagy üçin ykdysady hö-weslendirmeleriň döredilmegini höweslendirmekden ybaratdyr. Şol bir wagtyň özünde-de, tutuş jemgyýetçilik önümçiliginiň sazlaşykly ýöremegi üçin kadaly şertleri döretmek boýunça döwlet tarapyndan amala aşyrylýan toplumlaýyn çäreleriň saldamly bölegini düzýän durmuş syýasa-tynyň göniden-göni bagly bolup durýandygyny bellemek gerek.     Ykdysady syýasat diňe bir döwlet tarapyndan amala aşyrylmak bilen çäklenenok, bu işe firma-lar, kärhanalar, täjirçilige hem ýakyndan gatnaşyp bilerler. </vt:lpstr>
      <vt:lpstr>   Amala aşyrylýan durmuş we ykdysady strategiýanyň ýakyn arabaglanyşygy ýurduň ykdysady, tehnologiýa, gurluş, we beýleki özgertmeler ugurlarynda döwlet syýasatyny gyşarnyksyz durmuşa geçirmegiň hem hilini kesgitleýär.     Durmuş şertleri jemgyýetçilik ýaşaýşynda adamyň we aýry-aýry toparlaryň arasyndaky ähli gatnaşyklardan, adamyň dünýä inmeginden başlap, onuň tutuş ömrüni gurşap alýan maddy we ruhy ýaşaýyş serişdeleriniň sarp edilişin-den bolup geçýär. Şol bir wagtda ykdysady ýagdaýlar bilen adamlaryň şahsy bähbitleriniň arabaglanyşygy daşary ykdysady hadysalar bilen şertlendirilen-dir, olar bolsa dürli-dürli ruhy-ahlak, millilik, medeni we beýleki alamatlar bilen göniden-göni bagly bolup durýar.      Durmuş hadysalary ykdysadyýetiň ösmegine öz täsirini dürli ugurlar bilen, ilki bilen, jemgyýetiň durmuş taýdan gurluşy arkaly üsti bilen ýetirýär.</vt:lpstr>
      <vt:lpstr>Durmuş syýasatynyň häsiýeti we mazmuny döwletiň jemgyýetde bolup geç-ýän sosial hadysalara aralaşmagy bilen kesgitlenýär. Durmuş syýasatyny şert-leýin ýagdaýda iki topara bölüp bolar.      Olaryň birinjisi, berjaý edilmesi bazar gatnaşyklaryna başartmaýan wezi-peleri ýerine ýetirýän döwlet durmuş syýasatydyr,      Ikinji topar durmuş syýasaty ilaty durmuş hyzmatlary bilen doly üpjün et-mekde möhüm orny eýeleýär. Bu iki topar özara haýsydyr bir alamatlaryň barlygy ýa-da ýoklugy bilen däl-de, şol alamatlaryň mahsuslyk derejesi we döwletiň durmuş ulgamynda bolup geçýän hadysalara goşulyşy, ýaşaýyş seriş-delerini paýlamakda özüniň tutýan orny, döwlet işinde durmuş meselelerine berýän ähmiýeti bilen tapawutlanýar.     Birinjiden, gazanylýan ykdysady ösüşleriň depgininiň artmagy bilen milli baýlygy toplamak we ýurduň raýatlaryna amatly şertlerini döretmek alnyp barylýan ykdysady işiň baş maksadyna öwrülýär, şeýlelik bilen ykdysady ösüşde esasy ugur durmuş syýastyna gönükdirilýär.     Ikinjiden, durmuş syýasatynyň özi ykdysady ösüşleri tizleşdirmegiň we işeňňirleşdirmegiň guralyna öwrülýär.  </vt:lpstr>
      <vt:lpstr>   Durmuş syýasatynyň esasy wezipeleri bolup, häzirki zaman jemgyýetde durmuş syýasatynyň üstüne özara bagly esasy wezipeleriň ikisi – goramak we ösdürmek wezipeleri ýüklenilýär.      Durmuş syýasatynyň maksatlary we baş wezipeleri. Durmuş syýasatynyň baş maksady ilatyň abadan ýaşaýşyny üpjün etmekden, durmuş halýagdaýyny hil taýdan gowulandyrmakdan ybaratdyr, bu ugurdaky ýagdaýlar bolsa şu gör-kezijiler bilen kesgitlenilýär: ýaşaýşyň esasy maddy binýadyny düzýän girde-jiler, iş orunlary bilen üpjünçilik, saglyk ýagdaýy, ýaşaýyş jaý üpjünçiligi, bilim, medeniýet, ekologiýa şertleri. Şol sebäpden hem durmuş syýasatynyň öňünde: - girdejileri, harytlary, hyzmatlary, ilatyň dowamat-dowamyny üpjün edýän maddy we durmuş amatlyklary dogry bölmek; - ilatyň durmuş taýdan has ejiz gatlaklaryny goramak; - adamlary saglyk we bilim hyzmatlary bilen ýokary derejede üpjün etmek; - daşky gurşawy goramak ýaly möhüm wezipeler goýulýar.</vt:lpstr>
      <vt:lpstr> Durmuş syýasaty ykdysady ösüşleriň şertlerini we tapawutly aýratynlyklarynyň ýüze çykma-gyny üpjün etmelidir. Bu wezipe ýurduň raýatlarynyň zähmet, paýhas we döredijilik poten-sialyny mümkin boldugyça dolulygyna durmuşa ornaşdyrmagy talap edýär. Durmuş syýasa-tynyň mazmuny we ugry aýdyň kesgitlenen ýörelgeleriň tutuş bir toplumy arkaly öz beýanyny tapýar.      Bu ýörelgeleriň arasynda iň esasylaryny kesgitläliň: - durmuş adalatlylygy (adamlaryň ýaşaýyş derejesiniň deňli (deňsizlik) ölçegi, bu şert jem-gyýetiň maddy we ruhy ösüşi bilen kesgitlenýär. Durmuş adalaty – munuň özi halkyň erkisle-giniň berkararlygydyr, raýatlaryň hemmesiniň kanunyň öňünde deňligidir. - durmuş kepillikleri; olar jemgyýet tarapyndan her bir adamyň iş we ýaşaýyş jaý bilen üpjün edilmegini, oňa bilim, medeniýet, saglyk hyzmatlarynyň elýeter bolmagyny, ýaşy ötüşen adam-lar, çagalyk we enelik barada ählitaraplaýyn aladanyň kepillendirilmegini göz öňünde tutýar; - jemgyýetiň ähli agzalarynyň durmuşynyň maddy we medeni halýagdaýynyň derejesiniň ýo-karlandyrylmagy, adamlaryň zähmet we ýaşaýyş şertleriniň gowulandyrylmagy, daşky gurşa-wyň goralmagy;</vt:lpstr>
      <vt:lpstr>Türkmenistanyň häzirki döwürde amala aşyrylýan durmuş-ykdysady özgert-meleriň strategik maksady ilatynyň durmuş derejesi ýokary bolan kuwwatly döw-leti döretmekden ybaratdyr. Biziň ýurdumyzda amala aşyrylýan durmuş syýasaty döwlet işiniň baş ugry bolmagynda galýar, onuň esasy maksady her bir raýatymy-zyň mynasyp, hil taýdan ýokary ýaşaýşyny üpjün etmekden ybaratdyr. Dünýäde toplanan iň gymmatly tejribäni öwrenmek bilen, Türkmenistan özüniň saýlap alan durmuş-strategik ugruny durmuşa geçirmekde kuwwatly ykdysadyýete, ösen döwlet sektoryna, millilik aýratynlyklarymyza, şu güne çenli asyl görnüşinde ge-lip ýeten ruhy ýörelgelerimize, däp-dessurymyza daýanýar.     Türkmenistanyň Konstitusiýasy durmuş geçirilýän döwlet syýasatynyň binýady bolup durýar. Onuň üçünji maddasynda Türkmenistanda döwletiň we jemgy-ýetiň baş baýlygy adamdyr diýip bellenilýär.  </vt:lpstr>
      <vt:lpstr>   Häzirki döwürde Türkmenistany durmuş taýdan ösdürmekde şu ugurlar ileri tutulýar: 1. Ilatyň iş bilen üpjünçiligi: ýurduň ykdysadyýetini adamlaryň bähbitlerine laýyklykda dü-züm taýdan üýtgedip gurmak we ýokary derejeli hünärmenleri taýýarlamakda netijeli we oýla-nyşykly syýasaty durmuşa geçirmek;  adamlaryň döredijilik we zähmet mümkinçiliklerini aba-dançylyga we gülläp ösüşe gönükdirmek; Türkmenistanyň halkyna halal, netijeli, zähmet çek-mäge şert döretmek, ilatyň zähmete ukyply böleginiň aglabasyny dolulygyna iş orunlary bilen üpjün etmek; durmuş-zähmet gatnaşyklarynda ýüze çykýan meseleleri çözmekde durmuş partnýorçylygyna daýanmak bilen zähmetkeşleriň iş hukuklaryny we bähbitlerini goramaklyk; jemgyýete peýdaly we netijeli telekeçiligi goldamak. 2. Girdejiler syýasatynda: ol ýa-da beýleki işi alyp barmakda sarp edilýän güýjüň we zäh-metiň dolulygyna öwezini dolýan zähmet hakyny tölemek usullaryny döretmek; ýaşaýşy üp-jün etmäge iň pes aýlyk iş hakyny bellemeklik; alnyp barylýan salgyt syýasatyny we amala aşyrylýan salgyt ulgamyny yzygiderli kämilleşdirmek. 3. Ilaty durmuş taýdan goramak: ýurduň ýaşaýjylaryny durmuş töwekgelliklerinden ygty-barly goramagy üpjün edýän köpugurly durmuş goragy ulgamyny döretmek, ýol töwekgellik-leriniň çägini çekmek we durmuş goragy, durmuş ätiýaçlandyrmasy, çagalary, çagalygy we ýetginjekligi durmuş taýdan goramak; zähmete ukyply adamlary durmuş taýdan goramak, ilatyň zähmete ukypsyz bölegini durmuş taýdan goramak, maşgalany goramak we durmuş taý-dan üpjün etmeklik.</vt:lpstr>
      <vt:lpstr>4. Bilim ulgamynda: mekdep, umumy we hünär bilimi ulgamlaryny doly döwrebaplaşdyrmak; bilim ulgamyny düzüm taýdan düýpli özgertmek, bilimde dünýä ülňilerine laýyk gelýän ýokary standartlary girizmek; bilimi maliýe taýdan üpjün etmegiň. 5. Saglygy goraýyşda: ilata edilýän saglyk hyzmatlarynyň medeni derejesini ýokarlandyrmak, lukmançylyk we derman edaralarynyň durkuny doly döwrebaplaşdyrmak; bejeriş-keselleriň öňüni alyş ulgamynda monopoliýalaşmak hadysalaryny aradan aýyrmak; adamlarda sagdyn durmuş ýö-relgelerini berjaý etmäge we öz saglygyňy goramaga höwesli güýçlendirmek; ilata edilýän luk-mançylyk hyzmatlarynyň hilini we ilatyň saglygyny kesgitlemek üçin döwlet standartlaryny işläp taýýarlamak. 6. Medeniýetde: medeniýetiň we sungatyň maddy-tehniki binýadyny pugtalandyrmak we netijeli peýdalanmak arkaly pudaga goşmaça serişdeleri çekmäge ýagdaý döretmek; sungat, edebiýat, halk döredijiligi ulgamlarynda işleýän adamlaryň döredijilik ukybyny ösdürmek we kämilleşdirmek, olardan öz ugrunyň hakyky ussatlaryny ýetişdirmek üçin zerur bolan şertleriň ählisini berjaý et-mek, halkara medeni gatnaşyklaryny hil taýdan ýokary derejä çykarmak; halkymyzyň milli taryhy-medeni mirasyny goramak we ösdürmek. 7. Daşky tebigy gurşawy goramakda: tebigaty aýlawly peýdalanmak üçin zerur bolan şertleri döretmek we adamyň daşky gurşawa ýetirýän zyýanyny mümkin boldugyça azaltmak; ekologiýa deňagramlylygyny gaýtadan dikeltmek. </vt:lpstr>
      <vt:lpstr>         11.1.2. Döwlet ykdysadyýetini ösdürmekde durmuş syýasatynyň tutýan orny.       Häzirki wagtda depginli ykdysady ösüşleri gazanmak üçin jemgyýet täze tehnologiýalary döret-meli we özleşdirmeli, täze bilimleri agtarmaly we peýdalanmaly bolýar. Bu şertleriň berjaý edil-megi durmuş-ykdysady ilerlemeleriň baş faktoryna öwrüldi. Şol sebäpden hem her bir adamyň mynasyp ýaşamaga bolan esasy hukuklaryny berjaý etmeklik arzyly ykdysady, ylmy-tehniki we medeni ösüşleriň diňe bir netijesi bolmak bilen çäklenmän, eýsem, olaryň baş şerti bolup orta çykýar.     Durmuş ulgamynyň sosial-ykdysady ösüşleriň tutýan ornunyň düýpli özgermegi hem artmagy geçen asyryň 70-nji ýyllarynda jemgyýetçilik önümçiliginde bolup geçen düýpli özgerişlikleriň netijesinde onuň täze ösüş basgançagyna galmagy bilen şertlendirildi. Bo özgerişlikleriň esasy-larynyň arasynda önümçilik pudaklarynyň tehnolgik düzüminiň düýpli täzelenmegini, maglumat-aragatnaşyk tilsimatlarynyň önümçilige has giňden ornaşdyrylmagyny bellemek bolar. Döwletiň milli baýlygyny döretmekde adam faktoryna esasy orun degişlidir. Adamlaryň ösmegi hem örňe-megi üçin zerur bolan şertler döredilmelidir, dürli durmuş ugurly maksatnamalary berajý etmäge ýeterlik derejede maliýe serişdelerini gönükdirmek zerur bolup durýar.     Durmuşa geçirilýän durmuş syýasatynyň baş maksady ilatyň abadançylygyny ýokarlandyrmak-dan, adamlaryň ýaşaýyş-durmuş hal-ýagdaýynyň hilini gowulandyrmakdan ybaratdyr, bu hil bol-sa, ýaşaýyş maddy çeşmesi bolan girdejiniň derejesi, iş üpjünçiligi, durmuş şertleri, bilim saglyk, medeniýet, ekologiýa şertleri ýaly görkezijiler bilen häsiýetlendirilýär. </vt:lpstr>
      <vt:lpstr>    Adam - bu diňe bir çykdajy däl-de, eýsem, girdeji almagyň, iş öndürijiligini ýo-karlandyrmagyň, kabul edilýän karardyr çözgütleriň dürslügini berjaý etmegiň hem esasy serişdesidir, şol sebäpden hem onuň zähmet ukybyny ýokarlandyrmaga, başarnygyny hem zehinini doly açmaga şert döretmeklik üçin goýberilýän seriş-deler ykdysady taýdan doly delillendirilendir.     Ykdysadyýet – bu durmuş abadançylygyny berkarar etmegiň baş serişdesidir.      „Adam kapitaly“ diýen düşünje ykdysady edebiýatda pugta orun aldy we adamda belli bir derejede bar bolan saglygyň, bilimleriň, başarnygyň we usul-larynyň jemgyýetçilik önümçiliginiň ol ýa-da beýleki ulgamlarynda ýerlikli peýda-lanylmagy arkaly önümçiligiň netijeliligini ýokarlandyrylmagy we şol adamyň özüniň girdejilerini artdyrmagy aňladýar.     Saglygy goraýyş, bedenterbiýe we sport, ilkinji nobatda, möhüm durmuş wezi-pelerini ýerine ýetirýär. Bular adamlary uzak wagtlap jemgyýete peýdaly işe işjeň gatnaşmagyna, beden we döredijilik ukyp başarnyklaryň gaýtadan dikeldilmegine, zähmet resurslarynyň dowamly önüp durmagyna, netijede bolsa ýurduň zähmet gorlarynyň artmagyna ýardam berýär.</vt:lpstr>
      <vt:lpstr>   Saglygyň yzygiderli berkidilmegi, bedenterbiýe bilen dowamly meşgullanmak-lyk işgärleriň iş öndürijiligini artdyrýar. Saglyk hyzmatlarynyň hilini artdyrmak arkaly adamlaryň arasynda keselçiligiň öňüni almaga gönükdirilen çäreler olaryň iş döwrüni uzaltmaga we degişlilikde şol zähmetiň netijesinde döredilýän jemi içerki önümiň mukdaryny artdyrmaga ýardam berer.     Bedenterbiýe we sport, tebigaty goramak çäreleri hem şuňa gönükdirilendir. Beýleki möhümi wezipeler bilen bir hatarda, olar ilatyň öndürijilik güýçlerini gaý-tadan dikeltmek we ýokary derejede saklamak, ilatyň saglygyny goramak we pug-talandyrmak ýaly asylly maksatlara gulluk edýär.     Medeniýet we sungat edaralarynyň üstüne möhüm terbiýeçilik wezipesi ýükle-nilýär. Bilim we ylym ykdysady ösüşlere ýetmegiň esasy serişdelerine öwrülýär. Olar adam baýlygynyň bir ýere toplamak bilen, dünýäde bolup geçýän innowasion hadysalara özüniň mynasyp goşandyny goşmaga mümkinçilik berýärler.     Bilim ulgamy öz içine mekdebe çenli terbiýeçilik edaralaryny, orta mekdep bi-limini, şeýle-de başlangyç hünär taýýarlygyndan başlap, tä ýokary derejeli hünär kämilligine çenli alyp barýan okuwlary alýar.</vt:lpstr>
      <vt:lpstr>Türkmenistanda düýpli durmuş-ykdysady özgertmeler adamzat ölçegi görnüşinde amala aşyrylýar. Beýle diýildigi, häzirki zaman jemgyýetiniň baş baýlygy, hakyky gymmatlygy ummasyz maddy we tebigy baýlyklarda däl-de, hut adamlarda, olaryň biliminde, hü-när kämilliginde hem ýürek yhlasynda jemlenýär diýildigidir. Türkmenistanyň ykdysadyýetini düýpli döwrebaplaşdyrmak bo-ýunça öňe sürülýän strategik meýilnamalar ýurdumyzyň dolulygy-na ylma daýanýan, dünýä bazarynda bäsdeşlige ýokary derejede ukyply önümleri çykarýan önümçilikleri düýpli ösdürmegi göz öňünde tutýar. Şu şertlerde ylmyň ösdürilmegine we ýetişdirilýän hünär-menleriň taýýarlygynyň hiline ýokary talap bildirilýär. Diňe şeýdilen ýagdaýda arzylanýan innowasion öňegidişliklere eltmek başardar. </vt:lpstr>
      <vt:lpstr>                 11.2 Durmuş syýasatynyň Türkmenistanda amala aşyrylyşy.       Türkmenistanda başy başlanan düýpli durmuş özgertmeleriň ileri tutulýan ugurlary we bu işde bellenilen esasy maksatlar şulardan ybaratdyr: - ilatyň girdejilerini artdyrmak; - ilaty durmuş taýdan goramak; - medeni durmuş ulgamyny netijeli ösdürmek; - ilatyň ýaşaýyş jaý üpjünçiligi; - daşky gurşawy goramak.     Durmuş syýasaty Türkmenistanda amala aşyrylýan özgertmeler strategiýasynyň özenini düzýär. Onuň esasy ugry ilatyň ýaşaýşynyň hilini gowulandyrmaga gönükdirilendir we öz içine ýurduň her bir raýatynyň we abadan ýaşamagyny, döwrebap bilim almagyny, ýokary hilli saglyk hyzmatlaryndan peýdalanmagyny üpjün edýän, şeýle-de daşky gurşawyň arassa hem sazlaşykly saklanylmagyny şertlendirýän çäreleri alýar.     Ýurtda amala aşyrylýan strategik özgertmeleriň baş şygary diýlip yglan edilen „Döwlet adam üçindir!“ diýen altyn parasat alnyp barylýan durmuş-ykdysady özgerişlikleriň baş ugruny hem asylly maksatlaryny kesgitleýär.     Halkymyzyň durmuş abada</vt:lpstr>
      <vt:lpstr>Durmuş ulgamynyň özgerdilmegi şu esasy maksatlara gönükdirilýär: - adamlaryň aýlyk iş haklaryny we beýleki gazançlaryny yzygiderli ýokarlandyr-mak arkaly ilatyň girdejisiniň artmagyny gazanmak; - ilatyň durmuş taýdan ejiz gatlaklarynyň durmuş goraglylygynyň ygtybarlylygyny artdyrmak; - adamyň mynasyp ýaşamagyny we erkin ösmegini üpjün edýän iş orunlaryny döretmek; - bilim we saglyk hyzmatlarynyň hiliniň ýokary hem her bir adama elýeter bolma-gyny gazanmak; - ilaty ýokary amatlyklary bolan ýaşaýyş jaýlary we jemagat hyzmatlary bilen üp-jün etmek; - Türkmenistanyň medeni we taryhy mirasyny gorap saklamak we ösdürmek; - döwletiň ileri tutýan ugry hökmünde daşky gurşawy goramak we tebigy baýlyk-lary aýowly peýdalanmak. </vt:lpstr>
      <vt:lpstr>   Ilatyň girdejilerini artdyrmak döwletimizde amala aşyrylýan durmuş syýa-satynda ilatyň girdejilerini artdyrmagyň kämil mehanizmini işläp taýýarlamak we netijeli peýdalanmak çärelerine uly üns berilýär. Adamlaryň girdejesini art-dyrmakda iş berijiniň we işgäriň arasyndaky şertnamalaýyn gatnaşyklary, sal-gyt salmak usullaryny kämilleşdirmek, aýlyk iş haklaryny ýokarlandyrmak we beýleki çäreler ýerlikli we aňrybaş netijeli peýdalanylýar.     Ilatyň girdejisi halkyň durmuş hal-ýagdaýynyň we milli ykdysadyýetiň ýe-ten derejesiniň baş görkezijisi bolup çykyş edýär. Jemgyýetiň her bir agzasy-nyň alýan girdejisi onda bar bolan maddy we ruhy (dynç almaga, bilim alma-ga, saglygyny bejertmäge,) mümkinçilikleriň ýaýrawyny görkezýär.      Adamlaryň girdejilerini emele getirmekde döwletiň öňe sürýän baş maksady ilatyň iş ýüzünde edýän gazanjynyň möçberini yzygiderli ýokarlandyrmagy niýet edinýär.</vt:lpstr>
      <vt:lpstr>Bellenilen maksada ýetmek üçin şu meseleleri çözmeli bolar: - raýatlaryň girdejilerini iş ýüzünde artdyrmaga mümkinçilik berýän çäreleri, şol sanda aýlyk iş haklarynyň, pensiýalaryň, döwlet kömek pullarynyň we beýleki tö-legleriň möçberiniň ýokarlandyrylmagyny üpjün etmek; - pensiýa ýaşyndaky ýaşulularyň, maýyplaryň we ilatyň beýleki ejiz gelýän gatlak-larynyň girdejileriniň mynasyp ýaşamak üçin ýeterlik derejede bolmagyny gazan-mak; - durmuşda ilkinji zerur hasaplanýan harytlaryň durnukly bolmagyny gözegçilikde saklamak;     Ýurdumyzda adamlaryň aýlyk zähmet haklary, pensiýalary, döwlet kömek töleg-leri we talyp haklary yzygiderli ýokarlandyrylýar, şol bir wagtyň özünde-de sarp edilýän harytlaryň iň pes baha görkezijisiniň kesgitli bolmagy ilatyň gazanjyny ös-dürmekde garaşylýan we iş ýüzünde gazanylýan derejesinde deňagramlylygy sakla-maga şert döredýär.     Ilatyň girdejileri ykdysadyýet bilen durmuş ulgamynyň arasyndaky güýçli we gö-ni aragatnaşygy üpjün edýär, çünki edilen gazançlaryň esasy bölegi şol wagtyň özünde sarp ediş çykdajylaryna öwrülip, ýene-de ykdysadyýete dolanyp gelýär.  </vt:lpstr>
      <vt:lpstr> Zähmet iş haklarynyň wagtly-wagtynda tölenilmegi köpçülik sarp ediş isleg-leriniň tölege ukyply tölegini artdyrýar. Sarp ediş çykdajylarynyň artmagy bol-sa, öz gezeginde, ýurduň ösüş derejesini, ilatyň gurplulygyny görkezýär. Ýur-dumyzda ilatyň girdejilerini yzygiderli artdyrmak maksady bilen işçilere we gullukçylara tölenilýän aýlyk iş haklarynyň möçberi artdyrylýar, maýa goý-umlarynyň, bar bolan emlägiň, alnyp barylýan telekeçilik işleriniň netijeliligini ýokarlandyrmak üçin zerur şertler döredilýär, munuň özi bolsa içerki bazaryň sarp ediş isleglerini ýokarlandyrmaga giň ýol açýar. Aýlyk zähmet haklary we girdejiler babatynda amala aşyrylýan oýlanyşykly syýasat harytlara we hyz-matlara bildirilýän islegleri artdyrmagyň, adam faktoryny has işeňňirleşdirme-giň we şular esasynda ykdysady ilerlemeleri gazanmagyň möhüm serişdesine öwrülýär. Adamy öz zähmetiniň soňky netiejesini ýokarlandyrmaga höweslen-dirmegiň ilkinji şerti onuň aýlyk iş hakynyň yzygiderli ýokarlandyrylmagy bo-lup durýar. Gazanjynyň artjagyna gözi ýetip duran adam özüniň has önjeýli iş-lemeginiň özi üçin bähbitli bolup durýandygyna düşünýär</vt:lpstr>
      <vt:lpstr>  Türkmenistany durmuş taýdan düýpli özgertmegiň baş ugry ilatyň esasy bölegine tölenilýän aý-lyk iş haklarynyň, pensiýalaryň, talyp haklarynyň we durmuş tölegleriniň möçberini köpeltmek arkaly adamlaryň has gurply, bolelin ýaşamagyny üpjün etmegi maksat edinýär.     Türkmenistanda ilaty durmuş taýdan goramak. Ilatyň zähmete ukyply bölegi babatynda hereket edýän durmuş kepillikleri adamlaryň zähmet we işewürlik işjeňligini artdyrmaga, işe ka-bul edilen, iş beriji we özbaşdak işleýän adamlaryň hukuklaryny we erkinliklerini goramaga gö-nükdirilendir. Işe ukyply raýatlary durmuş taýdan goramagyň ilkinji we esasy usuly olary iş bilen üpjün etmek we zähmet haklarynyň kadaly tölenilmegi arkaly berjaý edilýär.      Türkmenistanyň Konstitusiýasyna laýyklykda, ýurduň ähli raýatlary zähmet, öz islegi boýunça hünär, işiň görnüşini we iş ýerini saýlamaga, sagdyn we howpsuz iş şertlerinde zähmet çekmäge, ýaşy bir çene baransoň, kesellän, maýyplyga uçran, zähmet ukybyny ýa-da ekleýjisini ýitiren ýag-daýynda durmuş üpjünçiligi hukugyndan peýdalanýar. Döwlet serişdeleriniň hasabyna köp çagaly maşgalalara, ata-enesiz galan çagalara, urşa gatnaşyjylara, döwleti ýa-da jemgyýetçilik bähbit-lerini goran wagtynda saglygyny ýitiren beýleki adamlara goşmaça durmuş goldawy berilýär.      Türkmenistanyň Prezidentiniň 2007-nji ýylyň 20-nji martynda gol çeken „Pensiýalary we döw-let kömek pullaryny tölemegiň binýatlaýyn möçberini we kadasyny bellemek hakynda“ Perma-nyna laýyklykda, ýurdumyzyň raýatlaryna pensiýalary we döwlet kömek pullaryny bellemegiň binýatlaýyn iň az möçberli kesgitlenildi. </vt:lpstr>
      <vt:lpstr>   Türkmenistanda pensiýalar işlenen wagtyň umumy araçägini nazara almak bilen bellenilýär: erkek kişiler zähmet stažy 25 ýyldan az bolmadyk şerti bilen 62 ýaşda, zenan maşgalalar bolsa 20 ýyldan az bolmadyk döwri işlän ýagdaýynda 57 ýaşda pensiýa çykarylýar.     2009-njy ýylyň 1-nji ýanwarynda, şeýle-de 2010-nji 1-nji ýanwarynda raýatlaryň alýan zäh-met pensiýalarynyň möçberi 10% köpeldildi.     Ýurdumyzda dogulýan çagalaryň sanyny köpeltmek maksady bilen çaga doglanda bir gezek-lik we onuň 3 ýaşy dolýança döwlet kömek pullary göz öňüne tutulandyr.      Durmuş-ykdysady özgertmeleriň durmuşa geçirilýän ýyllary içinde ýurdumyzyň medeni-durmuş pudaklarynyň ählisinde düýpli özgerişlikler bolup geçdi. Jemi içerki önümiň we esasy gorlara gönükdirilýän maýalaryň, senagat we oba hojalyk önümçiliginiň möçberiniň artmagyna, milli puluň hümmetiniň has pugtalanmagyna, öý hojalyklarynyň sarp edişe harçlaýan çykdajy-larynyň peýdalanylýan jemi içerki önümde paýynyň ýokarlanmagyna garaşylýar. Şunuň bilen birlikde, adamlaryň maddy hal-ýagdaýyny gowulandyrmaga, ilatyň pul girdejilerini artdyrmaga, iş üpjünçiliginiň oýlanyşykly düzgünini berjaý etmäge, işçi güýjüň hilini we bäsdeşlige bolan ukybyny ýokarlandyrmaga niýetlenen durmuş şertleriniň we bu ugurda bellenilen çäreleriň has işjeň ýagdaýda durmuşa ornaşdyrylmagy ykdysadyýeti yzygider ösdürmekde, önümçiligiň göw-rümini artdyrmakda, ilata harytlara we hyzmatlara bolan töleg ukyply islegini höweslendirmekde täze mümkinçilikleri bagyşlar.</vt:lpstr>
      <vt:lpstr>Türkmenistanda ylma we bilime durmuş syýasatynyň has ileri tutulýan ugur-larynyň biri hökmünde garalýar. Bilim ulgamy özüniň asyl manysynda ilkinji nobatda esasy durmuş instituty bolmak bilen, ösüp gelýän ýaş nesli jemgyýet ösüşine ugrukdyrýar, ýagny jemgyýetiň doly hukukly, mynasyp agzalaryny ösdürip ýetişdirmek maksadyna gulluk edýär. Şeýlelikde, milli bilim şahsy-ýetiň, Türkmenistanyň her bir raýatynyň, tutuş döwletiň medeni durmuş do-wamatyny dowam edýän kämil mehanizm bolup çykyş edýär.     Öz işine ökde, hünär derejesi ýokary, bilim binýady berk, zähmet endik-lerine aňrybaş belet, ylmy-tehniki progresiň iň täze gazananlaryndan habarly, iş başarjaň milli hünärmenler jemgyýetimizi ykdysady, syýasy, ruhy-medeni taýdan ösdürjek, ata Watanymyzyň dünýä arenasyndaky at-abraýyny has-da belende göterjek egsilmez güýç bolup durýar. </vt:lpstr>
      <vt:lpstr> Türkmenistanyň ýaşaýyş-jemagat hojalygynyň ösdürilmegi. Döwletimiz tarapyndan amala aşyrylýan ýaşaýyş jaý syýasatynyň baş maksady ýurduň her bir raýatynyň, onuň maşgala-synyň harajatlaryna laýyklykda ýokary amatlyklary bolan ýaşaýyş jaýyny satyn ýa-da ulan-mak şerti bilen almak hukugyny doly berjaý etmäge gönükdirilendir. Paýtagtymyz Aşgaba-dyň şähergurluşyk-binagärlik durkuny has-da gözelleşdirmek maksady bilen paýtagtymyzda ýokary amatlyklary bolan, otaglarynyň ýerleşdirilişi gowulandyrylan ýaşaýyş jaýlarynyň gur-luşygy güýçli depginde dowam etdirilýär. Bu öýler adamlaryň rahat ýaşamagy üçin zerur bo-lan ösen infrastrukturasy – durmuş hyzmaty gulluklary, ýerasty awtoduralgalary, suwa düşül-ýän howuzlar, trenažýorlar zallary, tennis kortlary, dükanlar, garbanyşhanalar, çagalara niýet-lenen sport-oýun meýdançalary bilen bile gurulýar.     Türkmenistanda durmuşa geçirilýän durmuş-ykdysady syýasatyň möhüm ugurlarynyň biri döwrebap, ýaşamak üçin rahat ýaşaýyş jaýlarynyň ýurduň raýatlaryna elýeterli bolmagyny üpjün etmek bilen baglydyr. Türkmenistanyň Prezidentiniň 2008-nji ýylyň 11-nji ýanwaryn-da gol çeken 9361 belgili Karary hem şuňa gönükdirilendir, resminama laýyklykda türkme-nistanlylaryň täze gurulýan ýaşaýyş jaýlardan öý satyn almagy üçin täze amatlyklar döredil-di. Häzirki wagtda gurulýan ýokary amatlykly ýaşaýyş jaýlaryny satyn almakda ýurduň ra-ýatlaryna 30 ýyl möhlete niýetlenen, 1% ýyllyk göterimi, ilkinji bäş ýylyň dowamynda amat-ly töleg ýeňillikleri bolan ipoteka karzlary berilýär.</vt:lpstr>
      <vt:lpstr>                                          11.3. Durmuş ulgamyndaky özgertmeler.       Durmuş syýasatynyň ägirt uly maksatlary amala aşyrmakda döwletiň tutýan orny barha uly rowaçlyk-lara eýe bolýar. Bu syýasat durmuş ulgamynyň hemme ugurlaryny düýpli döwrebaplaşdyrmagy göz öňünde tutýar.     1. Bilim özgertmeleri. Türkmenistanyň milli bilim ulgamynda durmuşa geçirilýän täzeçillik syýasaty ýurdumyzyň ykdysady kuwwatynyň yzygiderli pugtalanmagyna ýardam berýän kämil bilim ulgamyny döretmegi, milli ykdysadyýetiň hemme pudaklaryny ýokary taýýarlykly hünärmenler bilen üpjün etmegi maksat edinýär. Bu özgertmeler bilim ulgamynyň hukuk, ykdysady hem terbiýeçilik usylyýet ugurlary-nyň meselesini öz içine alýar.     2. Saglygy goraýyşdaky özgertmeler. Ilatyň saglygyny goramak we berkitmek işi adamlaryň aňynda sagdyn durmuş ýörelgeleriniň mäkäm orun almagyny, lukmançylyk hyzmatlarynyň elýeterli we hil taý-dan ýokary bolmagyny zerur şert edip goýýar. Ony amala aşyrmak üçin: - jemgyýetde sagdyn durmuş ýörelgelerini berkarar etmegiň we ilata mugt berilýän ýokary hilli saglyk hyzmatlarynyň Türkmenistanyň her bir raýatyna (döwlet kepillikleriniň çäginde) elýeterli bolmagynyň guramaçylyk ulgamyny kämilleşdirmek; - saglygy goraýşyň insfrastrukturasyny ösdürmek we serişde üpjünçiligini, bejeriş-keselleriň öňüni alyş edaralarynyň işini innowasiýalary ornaşdyrmak we standartlary girizmek arkaly has netijeli bolmagyny gazanmak; - pudagy ýokary derejeli hünärmenler bilen doly üpjün etmek zerur bolup durýar. </vt:lpstr>
      <vt:lpstr>  3. Ilatyň girdejilerinde bolup geçýän özgerişlikler. Eýeçilik gatnaşyklarynyň özgermegi düýpli gorlardan alynýan girdejileriň – arassa girdejiniň, peýdanyň, göterimleriň, kärende tölegleriniň möçberiniň artmagyna getirer. Telekeçilik ilatyň alýan girdejileriniň esasy çeşmeleriniň birine öwrüler. Işçileriň we gulluk-çylaryň aýlyk zähmet haklaryny we girdejilerini emele getirmekde öňe sürülýän syýasat sarp ediş isleglerini artdyrmagy we şol esasda möhüm ykdysady ösüşleri gazanmagyň esasy faktorlarynyň biri bolar.     Býujet ulgamyna hem önümçilik sektoryna degişli kärhanalarda zähmet çek-ýän adamlaryň iş haklarynyň arasynda gyradeňligi saklamak meselesi yzygiderli çözüler.     4. Medeniýet ulgamynyň özgerdilmegi. Medeni ugurdaky döwletara hyz-matdaşlygyň barha giňeldilmegi hem pugtalandyrylmagy Türkmenistanyň baý medeni mirasynyň hem ruhy gymmatlyklarynyň halkara giňişliginde ykrar edil-megine getirer. </vt:lpstr>
      <vt:lpstr>  5. Ýaşaýyş jaý-jemagat hojalygy ulgamynda amala aşyrylýan özgertmeler. Ýaşaýyş jaý syýasatyny düýpli döwrebaplaşdyrmakda ileri tutulýan ugurlar: - raýatlaryň ýaşaýyş jaýyny alanda ýa-da satyn alanda durmuş kepillikleriniň üpjün edil-megi; ýaşaýyş jaýyna eýeçiligiň köpgörnüşliligini saklamak we olaryň ählisiniň deňhu-kuklylygyny üpjün etmek we özüne degişli bolan ýaşaýyş jaýy hereket edýän kanunçy-lyga laýyklykda dolandyrmaga bolan hukugynyň berjaý edilmegi; - döwlet eýeçiligindäki we döwlete dahylsyz ýaşaýyş jaýlarynyň ulanyşa tabşyrylmagy zerur bolan inženerçilik kommunikasiýalaryna (suw, gaz we elektrik üpjünçiligi) birik-dirilmegi, daş-töwereginiň doly abadanlaşdyrylmagy bilen amala aşyrylmagy; - elýeter ýaşaýyş jaýlarynyň bazaryny kemala getirmek bilen baglydyr.     6. Syýahatçylyk ulgamyndaky özgertmeler. Türkmenistanda jahankeşdelik pudagyny ösdürmek boýunça alnyp barylýan işler Türkmenistanyň we daşary ýurt raýatlarynyň sy-ýahatçylyk hyzmatlaryna bolan isleglerini doly kanagatlandyrmaga, bäsdeşlikde özüniň mynasyp ornuny eýelemäge ukyply syýahatçylyk bazaryny emele getirmegi maksat edin-ýär. </vt:lpstr>
      <vt:lpstr>   7. Bedenterbiýe we sport ulgamynyň özgertmeleri. Bedenterbiýäni we sporty ösdürmegiň esasynda baş maksady – milletiň saglygyny gorap sak-lamakdan we ony pugtalandyrmakdan; dürli keselçiligiň öňüni almak üçin bedenterbiýäniň we sportuň bedeni sagdynlaşdyryş serişdelerini giňden peý-dalanmakdan ybaratdyr.     8. Ilaty iş bilen üpjün etmekdäki özgertmeler. - ilaty, esasan hem ýaşlary iş orunlary bilen üpjün etmegiň birnäçe ýyla ni-ýetlenen maksatnamalary işläp düzmek; - ilatyň iş üpjünçiligi meselesini döwlet tarapyndan düzgünleşdirmegiň hu-kukkada binýadyny pugtalandyrmak; - kiçi telekeçiligiň has giňden ýaýbaňlanmagyna ýardam berýän maýa go-ýum we salgyt syýastynyň gyradeň hem sazlaşykly häsiýetini üpjün etmek arkaly jemgyýetiň durmuş hem ykdysady taýdan berkitmek; - zähmet bazarynyň ýagdaýyny yzygiderli öwrenýän we gözegçilikde sak-laýn netijeli döwlet ulgamyny döretmek.</vt:lpstr>
      <vt:lpstr> 9. Ýokary taýýarlykly milli hünärmenleri ýetişdirmek işini döwrebaplaşdyrmakda şu meseleler öňde durýar: - islendik hünär ýa-da kär boýunça dürli derejedäki ökde hünärmenleri taýýarlamagyň we gaýtadan okatmak arkaly olaryň hünär derejesini ýokarlan-dyrmagyň bitewi ulga-myny guramak we ýerlerde täze bilim infrastrukturasyny döretmek; - ykdysady pudaklaryň ösüşinden ugur almak bilen ýaş hünärmenleri taýýarlamakda döwlet buýurmalary usulynda has giň ornaşdyrylmagy; - ýokary we ýörite orta hünär mekdepleriniň uçurymlaryny alan hünäri boýunça ön-ümçilige ýerbe-ýer ýollamak we iş orunlary bilen üpjün etmek.     10. Zähmet hakyny tölemek babatynda amala aşyrylýan düýpli özgertmeler şu me-selelere gönükdirilýär: - işçileriň we gullukçylaryň aýlyk iş haklarynyň ortaça möçberini ýokarlandyrmak we zähmet hakyny tölemekde esaslandyrylmadyk differensiasiýany (dürli ugurlara, dere-jelere bölmegi) aradan aýyrmak; - döwlet işçileriniň, býujet ulgamynda zähmet çekýän adamlaryň aýlyk iş haklaryny has netijeli düzgünleşdirmek; - ilatyň satyn alyş ukybyny saklamak;</vt:lpstr>
      <vt:lpstr>         11.4. Zähmet gatnaşyklarynyň döwlet tarapyndan düzgünleşdirilmegi.                                                     11.4.1. Zähmet bazary.       Jemgyýetiň ýaşaýyş görkezijileri näçe ýokary bolsa, zähmet bazarynyň hili şonça-da artýar. Zähmetkeşleriň durmuş taýdan goralmagy, zähmet kanunçylygynyň kämilligi, saglyk hyzmat-larynyň hili we elýeterliligi, döwrebap bilim, alynýan girdejileriň mynasyp ýaşamak üçin ýeterlik bolmagy zähmet gatnaşyklarynyň derejesiniň ýokary bolmagyna täsir edýär.     Netijeli işleýän zähmet bazaryny döretmek ösüşleriň hem özgertmeleriň häzirki tapgyrynda durmuş-ykdysady gatnaşyklaryny döwrebaplaşdyrmak boýunça amala aşyrylýan düýpli mese-leleriň biridir. Zähmet bazaryny ösdürmek usullarynyň hemişe üns merkezinde saklanylmagy telekeçiligi has giňden ýaýbaňlandyrmagyň hem esasy talaplarynyň biridir.     Zähmet gorlary – bu ilatyň jemgyýete peýdaly iş bilen meşgullanmak üçin zerur beden hem paýhas ukyplaryna eýe bolan bölegidir.     Zähmet gorlarynyň aglaba bölegini ilatyň zähmete ukyply ýaşdaky bölegi düzýär. Erkek kişiler babatynda zähmete ukyplylyk ýaşy 16-62 ýaş aralygynda, aýallar üçin bolsa – 16-57 ýaş araçägi alynýar. Iş ýüzünde zähmet gorlarynyň ep-esli bölegini 16 ýaşa çenli we pensiýa döw-ründe işleýän raýatlar düzýär. Zähmet gorlaryna ykdysady işlere diňe bir gatnaşýan raýatlar däl, eýsem oňa gatnaşmaýan adamlar hem degişlidir. </vt:lpstr>
      <vt:lpstr>    Ilatyň iş bilen üpjün edilmegi zähmet bazarynyň esasy görkezijisi we amala aşyrylýan durmuş syýasatynyň baş maksady bolup durýar. Iş üp-jünçiligi adamyň durmuşda öz ornuny tapmagynyň esasy serişdeleriniň biridir, ol adamyň zähmete we zähmetiň netijeleri bilen bagly bolan is-leglerini kanagatlandyrmaga şert döredýär. Adamyň durmuş hal-ýagda-ýyny kesgitleýän şertleriň köp bölegi onuň çekýän zähmeti we iş üpjün-çiligi bilen kesgitlenýär. Ykdysady we durmuş şertlerine bolsa ýaşaýşyň hil derejesi, durmuş-ykdysady ösüşiň öňünde goýulýan maksatlar, önüm-çiligiň ösüş depginlerini artdyrmak we diwersifikasiýalaşdyrmak zerur-lyklary degişlidir.     Işçi güýç önümçiligiň esasy hereketlendiriji faktory bolup çykyş ed-ýär, jemgyýetçilik dowamaty bolsa has giň, halk hojalygy möçberinde alnanda harytlaryň öndürilmeginiň gaýtadan ýola goýulmagyny we işçi güýjüň gaýtadan dikeldilmegini göz öňüne tutýar.</vt:lpstr>
      <vt:lpstr>   Zähmet gorlarynyň mukdar häsiýetleri şu görekezijiler arkaly kesgitlenýär: - ilatyň zähmete ukyply adam sany; - zähmet öndürijiliginiň we iş depginleriniň emele gelen ýagdaýynda zähmet çekýän adamlaryň iş wagty.     Zähmet potensialynyň hil görkezijileri şulardan ybaratdyr: - zähmet çekmäge ukyply ilatyň saglyk ýagdaýy hem gujur-gaýraty; - zähmetkeşleriň bilim we hünär taýýarlygynyň derejesi we hili.     Jemgyýetiň zähmet gorlary belli psiho-fiziologik aýratynlyklary, hünär taýýarlygy we toplan tej-ribesi bolan zähmetkeşleriň önümçilige gatnaşygyny görkezýän ölçegdir. Zähmet gorlarynyň sal-damly bölegini ykdysadyýetde işjeňlik görkezýän adamlar düzýär. Ilatyň bu bölegine jemgyýete bähbitli iş bilen meşgullanýan we girdeji getirýän, şeýle-de amatly iş ornuny gözleýän we işlemek isleýän raýatlar girýär.     „Isleýän“ adamlaryň hemmesi ykdysadyýetde tutýan ornuna laýyklykda iki sany uly topara bö-lünýär. Birinji topara – ykdysadyýetiň dürli pudaklarynda telekeçilik işi bilen meşgullanýanlar; özbaşdak hojalyk ýöredýän daýhanlar (fermeler), özbaşdak işleýän senetçiler girýärler. Ikinji topara – hakyna işe durmak bilen, iş berijiniň goýan şertlerine laýyklykda özüniň ukypbaşa-rnygyny önümçilikde amal edýän adamlar degişlidir. </vt:lpstr>
      <vt:lpstr>  Önümçiligi ýöretmek üçin degerli önümçilik serişdeleri bolmaly. Zähmet bazary önümçiligiň düýbüni tutýan şertleriň biridir. Milli gorlaryň iň esaslarynyň biri bolan zähmet gorlary kärhanalaryň, pudaklaryň üsti bilen paýlanýar. Zähmet bazarynda iş berijiler bilen hakyna işe tutulýan adamlaryň arasyndaky gatnaşyklaryň düýbüniň tutulmagy, şol gatnaşyklaryň uzagyndan işçi güýjüniň önümçilik serişdeleri bilen birleşmegine getirýär. Şeýlelikde, iş berijiniň zähmete bolan islegi, işçiniň bolsa ga-zanç etmäge bolan meýilleri kanagatlandyrylýar.     Zähmet bazarynyň üstüne ýüklenen wezipeleriň doly berjaý edilmeginiň şerti bo-lup durýar. Olar: - bahalary emele getirmek wezipesi – işçiniň aýlyk iş haky kesgitlenilýär; - maglumat beriş wezipesi – zähmet bazarynyň subýektlerine ol ýa-da beýleki hü-näre bolan islegiň hem teklibiň derejesi, şol işe tölenýän hakyň möçberi, hünär taý-ýarlygyna bildirilýän talaplar baradaky we beýleki maglumatlar berilýär.     Zähmet bazarynyň işini düzgünleşdirmekde döwletiň paýyna düşýän möhüm we-zipeler ilatyň aýlyk iş haklaryny, iş üpjünçiligini, zähmet düzgünini we şertlerini kadalaşdyrmakdan ybaratdyr. </vt:lpstr>
      <vt:lpstr>  Iş üpjünçiligine täsir etmek çäreleriniň gerimi juda giňdir. Ilkinji nobatda bu iş öz içine ykdysady ösüşi we maýa goýum işlerini höweslendirmäge gönükdirilen çäreler alýar. Döwletiň zähmet bazaryna işjeň aralaşmagy bilen, ilaty iş orunlary bilen üpjün edýän döwlet edaralarynyň sanawy artýar, olaryň hataryna kanun çyka-ryjy, häkimiýet, hukuk, iş dolandyryş edaralary goşulyşýar.  Ykdy-sadyýeti dolulygyna bazar gatnaşyklaryna daýanýan ýurtlarda ila-tyň iş üpjünçiligi meseleleri bilen meşgullanýan ýörite döwlet gul-lukçylary döredilýär. Bu gulluklar iş gözleýän adamlara maslahat beriş we maglumat ýaýradyş kömegini berýär. Türkmenistanda hem zähmet biržalary döredilendir, olar iş gözleýän raýatlarymyza iş ornuny tapmakda kömek berýär.</vt:lpstr>
      <vt:lpstr>  11.4.2. Ilatyň iş bilen üpjünçiligini netijeli guramak, işçi güýjüniň hilini ýokar-landyrmak we onuň bäsdeşlik ukybyny artdyrmak.       Iş bilen üpjünçilik ykdysadyýetiň esasy häsiýetnamasy we halkyň abadan ýaşa-magynyň baş şertidir, iş üpjünçiliginiň derejesi bolsa, möhüm makroykdysady gör-keziji bolup çykyş edýär.     „Ilatyň iş üpjünçiligi hakynda“ Türkmenistanyň Kanunynda iş bilen üpjünçili-giň kesgitlemesi berilýär.      Iş bilen üpjünçilik – bu raýatlaryň hereket edýän, olaryň şahsy we jemgyýetçilik bähbitlerini kanagatlandyrýan işi bolup, ol işleýäne zähmet iş hakynyň pul ýa-da beýleki görnüşde gelmegini, ýagny gazanjynyň, kömek pullarynyň berilmegini ýa-da iş hakynyň önüm görnüşinde tölenilmegini üpjün edýär.      Ilaty iş bilen üpjün etmekde öňe sürülýän döwlet syýasatynyň esasy ýörelgeleri: Türkmenistanyň ähli raýatlaryna zähmete we iş bilen üpjünçiligine bolan hukugyny amal etmekde deň mümkinçilikleriň döredilmeginden, ilatyň netijeli we erkin ýag-daýda saýlap alnan iş üpjünçiliginiň berjaý bolmagynda döwlet ýardamynyň beril-meginden we işsizliginiň öňüniň alynmagyndan ybaratdyr. </vt:lpstr>
      <vt:lpstr> Işe çekilmeginiň usullary boýunça işleýän adamlary goşmaça toparlaryň üçüsine bölüp bolýar:  - hakyna tutulan işgärler – olar özüniň işçi güýjüni satmak bilen ga-zanç edýärler;  - iş berijiler – muňa özüniň telekeçilik başarnygyny amal edýän hu-susy telekeçiler degişlidir;  - özbaşdak gazanç edýänler – bu adamlar öz hasabyna işleýärler.     Iş bilen üpjünçiligiň baş ýörelgeleri döwletimiziň kanunçylyk namalary – Türkmenistanyň Konstitusiýasy we „Ilatyň iş üpjünçiligi hakynda“ Türkme-nistanyň Kanuny bilen berkidilendir. Türkmenistanyň Konstitusiýasynda berkidil-ýän ilkinji ýörelge her bir raýatyň zähmete, öz islegine görä hünär, zähmetiň görnüşini we iş ornuny saýlamaga, zäh-metiň sagdyn we howpsuz şertleriniň berjaý edilmegine bolan hukugy bi-len baglydyr.</vt:lpstr>
      <vt:lpstr>  Ilaty iş bilen üpjün etmekde saýlanyp alnan döwlet syýasatynyň esasy ýörelgelerine şular girýär: - Türkmenistanyň hemme raýatlaryna özüniň zähmete we zähmet üpjünçiligini erkin saýlamaga bolan hukugyny amal etmekde deň mümkinçilikleriň döredilmegi; - zähmetiň meýletinligi, ýagny iş üpjünçiliginiň raýatlaryň erkin meýilleri esasynda amala aşyrylmagy; - zähmet üpjünçiligi ulgamynda durmuş goragynyň pugta berjaý edilmegi, raýatlaryň iş üpjünçiligini gowulandyrmaga ýardam ber-ýän ýörite çäreleriň guralmagy we geçirilmegi; - iş bilen üpjünçilik çäreleriniň ykdysady we durmuş syýasatynyň beýleki ugurlaryndaky işler bilen utgaşdyrylmagy;</vt:lpstr>
      <vt:lpstr> Iş bilen üpjünçilik – bu möhüm ykdysady we derwaýys durmuş meselesi bolmak bilen, ýurduň ila-tynyň ýaşaýyş derejesini üpjün etmekde, her bir adamyň hünär başarnyklaryny kemala getirmekde we ösdürmekde we durmuşda öz ornuny tapmagynda kesgitleýji ähmiýete eýedir.     Işsizlik bolsa tersine, maşgala ýagdaýyny ýaramazlaşdyrýar, jemgyýetde dürli näsazlyklaryň ýüze çykmagynyň sebäbi bolup bilýär.      Bu işde strategik we taktik maksatlar öňe sürülýär.     Strategik maksatlar adamlaryň durmuş derejesini ýokarlandyrmaga, ykdysady ösüşleriň netijeli-ligini artdyrmak arkaly adamyň hemmetaraplaýyn ösmegi üçin zerur bolan şertleri döretmäge gö-nükdirilýär.     Taktiki maksatlar hödürlenýän iş bilen bar bolan işçi güýjüň özara sazlaşygyny, iş orunlaryna bo-lan islegiň we bar bolan iş orunlarynyň gazanmakdan, ilatyň iş üpjünçiliginiň hilini ýokarlandyr-makdan ybaratdyr.     Iş bilen üpjünçilik netijesiniň artmagy, elbetde, ykdysady ilerlemeleri, ilatyň hal-ýagdaýynyň go-wulanmagyny, netijede bolsa jemgyýetde ýokary isleg bildirilýän harytlaryň we hyzmatlaryň has köp öndürilmegini nazarlaýar. Ykdysady ösüşleriň manysy hem şundadyr, olar sarp edijileriň barha artýan isleglerini kanagatlandyrjak harytlaryň we hyzmatlaryň önümçilik möçberiniň artmagy bilen häsiýetlendirilýär.</vt:lpstr>
      <vt:lpstr>  Hyzmatlar we üpjünçilik ulgamynyň güýçli depgin bilen ösmegi ilatyň iş bilen üpjünçiligini has doly berjaý etmegiň, adamlaryň alýan girdejilerini artdyrmagyň esasy çeşmesi bolup durýar. Munuň özi bir ta-rapdan sarp ediş standartlarynyň durnukly ösýän şertlerinde adamlaryň isleglerini düýpli kanagatlandyr-maga mümkinçilik berýär, beýleki bir tarapdan bolsa, ykdysadyýetde bolup geçýän düzüm özgertmeleri netijesinde işden boşadylýan adamlar üçin täze zähmet orunlarynyň döredilmegine giň ýol açýar. Häzirki zaman şertlerinde döwletleriň dünýä bazarynda tutýan ornuny, bäsdeşlige ukyplylygyny kesgitleýän fak-torlaryň adaty düzüminde hem düýpli özgerişlikler bolup geçýär. Indi bazarda öňdäki orny eýelemek, bäsdeşlikde ýeňmek diňe ýokary hilli önümleri öne sürýänlere başardýar. Önümiň hili, bezegi, ygtybar-lylygy, elýeterliligi onuň hyrydarlary bolmagyny üpjün edýär, munuň özi bolsa şol önüm öndürýän işçi güýjüň hünär taýýarlygyna yzygiderli üns berip, bu ugra köp möçberde maýa gönükdirmegi talap edýär. Işgärleriň bilim we medeni derejesiniň durnukly ýokarlanmagy olaryň tiz özgerýän zähmet şertlerine çalt uýgunlaşmagyny üpjün edýär. Ylmyň we tehnikanyň depginli ösmegi işgärler-den şol derejedäki bilim we aň taýýarlygynyň bolmagyny talap edýär. Işgär adaty däl ýagdaýlarda tiz oýlanmagy hem dürs netije çykarmagy, islendik işe döredijilikli çemeleşmegi, kabul edýän çözgüdi üçin jogapkärçiligi öz üstüne almagy we bellän maksadyny durmuşa geçirmegi başarmaly bolýar, işgär näçe bilimli hem başarjaň bol-sa, onuň ykdysady işjeňligi we iş bilen üpjünçiligi şonça-da ýokary bolýar, degişlilikde onuň işsiz galmak töwekgelligi azalýar, galaýanda-da şeýle adam iş ornuny uzak gözlemeli bolanok, ökde hünärmeniň aýlyk haky, wezipe ösüşleri babatynda mümkinçilikleri ýokary bolýar, ol hünär taýdan kämilleşmäge, ol işden beýleki işe geçmäge hemişe taýýardyr.   </vt:lpstr>
      <vt:lpstr>                    11.4.3. Zähmet gatnaşyklarynyň hukuk kadalaşdyrylyşy.       Zähmet boýunça kanunçylyk binýat iş bilen üpjünçilik hem-de zähmet bazaryny kadalaşdyryş işi babatynda döwlet kadalaşdyryş wezipeleri üçin esas bolup durýar.     Raýatlaryň iş bilen üpjünçiliginiň we işe ýerleşmeginiň esasy hukuklary Türkmenistanyň Kon-stitusiýasynyň       -nji maddasynda şeýle diýlip berkidilýär: „Raýatlaryň zähmet çekmäge, öz islegine görä hünär, kär we iş ýerini saýlap almaga, sagdyn hem howpsuz zähmet şertlerine hukugy bardyr. Hakyna durup işleýän adamlaryň öz çeken zähmetiniň möçberine hem hi-line laýyk gelýän hak almaga hukugy bardyr. Bu hakyň möçberi döwletiň bellän iň pes oňal-ga derejesinden az bolmaly däldir“.     „Türkmenistanda zähmet biržalaryny döretmek barada“ Türkmenistanyň Prezidentiniň Karary esasynda welaýat we Aşgabat şäher häkimlikleriniň ýanynda zähmet biržalary döredildi.     „Iş bilen üpjünçilik hakyndaky“ Türkmenistanyň Kanunynyň      -nji maddasy döwletde iş bi-len üpjünçiligi kadalaşdyrmak maksady bilen şu aşakdakylary göz öňünde tutýar: - işçileriň zähmet hukuklaryny we bähbitlerini üpjün etmek esasynda iş bilen üpjünçiligi saklama-ga we ýardam bermäge, olara kepillikleri bermäge, önümçilikde amatly şertleri döretmäge, ilatyň iş bilen üpjünçiligi we zähmeti hakyndaky kanunçylygy kämilleşdirmäge gönükdirilen hukuk ka-dalaşdyrylyşy; - iş bilen üpjünçiligiň döwlet maksatnamalaryny işläp taýýarlamaga we durmuşa geçirmäge. </vt:lpstr>
      <vt:lpstr>Türkmenistanyň täze Zähmet Kodeksi esasynda zähmet gatna-şyklaryny kadalaşdyrmagyň täze nusgasyna geçmek amala aşy-rylar. Hakyna durup işleýän raýatlar bilen iş berijileriň arasyn-daky özara gatnaşyk hyzmatdaşlar başlangyçlarynda gurulma-lydyr. Bu hakyna tutma işçileriň zähmetiniň we zähmete hak tö-lemegiň şertleriniň olaryň bähbitlerini goraýan kadalary esasyn-da gepleşikleriň üsti bilen kesgitlenilmegini aňladýar. Döwlet bu gepleşiklere emin (arbitr) hökmünde gatnaşyp, zähmetkeş-leriň kanuny bähbitlerini goramaga ýardam bermelidir.</vt:lpstr>
      <vt:lpstr>                Töwerekdäki gurşawyň goragy babatyndaky döwlet kadalaşdyrylyşy.       Adamzat jemgyýeti bilen tebigatyň özara baglanyşykly hereketi we tebigy serişdeleri netijeli peýdalanmak tutuş adamzadyň öňünde durýan möhüm wezipeleriň biri bolup durýar. Garaşsyzlygynyň ilkinji günlerinden başlap Türkmenistan töwerekdäki gurşawy goramagyň me-seleleriniň giň toplumyny çözmegi we global derejede durnukly ösüş boýunça işjeň hereketleri durmuşa geçirip başlady. Jemgyýetiň durnukly ösüşi üçin jemgyýetiň ösüşi bilen töwerekdäki tebigy gurşawyň sazlazşygy, tebigy ulgamlaryň saklanylmagy, olaryň bütewüliginiň we durmuş üpjünçiliginiň wezipeleri, ýaşaýyş – durmuş hiliniň ýokarlandyrylmagy, ilatyň saglygynyň we demografiki ýagdaýynyň gowulandyrylmagy, ýuduň ekologoki howpsuzlygynyň üpjünçiligi, Türkmenistanyň döwlet ekologiki syýasatynyň baş maksady bolup durýar.     Türkmenistanda töwerekdäki gurşawyň hapalanmagyny peseltmek boýunça işjeň hereketler amala aşyrylýar. Töwerekdäki gurşawy goramak babatdaky döwlet kadalaşdyrylyşyny Türkme-nistanyň Tebigaty goramak ministrligi amala aşyrýar. Senagat önümçiliginiň, oba hojalygynyň, ulag ulgamynyň yzygiderli we depginli ösüşi we beýleki maýa doýum taslamalarynyň durmuşa geçirilişi ýüze çykýan ekologiki meseleleriň öz wagtynda çözülmegini talap edýär. Şonuň üçin döwlet türkmen halkynyň häzirki we geljekki nesilleriniň durmuşynda ekologiki howpsuzlygy üpjün etmek maksady bilen töwerekdäki gurşawy goramak ulgamyny kadalaşdyrmagyň esasy wezipelerini öz üstüne aldy.  </vt:lpstr>
      <vt:lpstr> Töwerekdäki gurşawy goramak ulgamynda döwlet syýasatynyň esasy ugurlary bolup şu aşakdakylar durýar: - töwerkdäki gurşawy goramak babatynda kadalaşdyryjy – hukuk binýadyny mundan beýläkde kämil-leşdirmek; - tebigaty goramak kanunçylygynyň berjaý edilişine gözegçilik etmek; - töwerekdäki gurşawy goramak boýunça hereketiň milli meýilnamasyny we beýleki tebigaty goramak hakyndaky maksatnamalary täzelemek; - töwerekdäki gurşawa ýaramaz täsirini ýetirýän işleriň ähli görnüşine döwlet ekolegiki dernewini geçirmek; - ösümlik we haýwanat dünýäsini sakalamak, çölleşmek, töwerekdäki gurşawyň düzümlerini goramak we netijeli peýdalanmak we amaly barlaglary ösdürmegi goldamak; - töwerekdäki gurşawy goramagyň meseleleri boýunça ekologiki bilimiň, ilatyň terbiýelenişiniň, jemgy-ýetçiligiň habardarlygynyň derejesi ýokarlandyrmak; - nebit – gaz toplumynyň we energetikanyň kärhanalarynyň töwerekdäki gurşawy hapalamagynyň dere-jesini peseltmek we oňuni almak. - tebigaty goramagyň kanunçylygynyň kämilleşdirilmegi.     Türkmenistanda döwlet tarapyndan aýratyn goralýan tebigy territoriýalar döredildi, olara goragha-nalar, tebigatyň ýadygärlikleri, şeýle hem Gyzyl kitaba girizilen ösümlikler we haýwanlar degişlidir. Ýurtda bagy – bossanlygy döretmegiň giň möçberli „Gök guşak“ maksatnamasy durmuşa geçirilýär, şoňa laýyklykda ýurduň ähli künjeklerinde müňlerçe gektar meýdana millionlarça nahallar oturdylýar.</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Tema№11. Durmuş syýasaty we zähmet gatnaşyklary.   11.1 Bazar ykdysadyýetinde durmuş syýasatynyň nazary esaslary. 11.1.1. Durmuş syýasaty düşünjesi, onuň wezipeleri, maksatlary hem mazmuny. 11.1.2. Döwlet ykdysadyýetini ösdürmekde durmuş syýasatynyň tutýan orny. 11.2 Durmuş syýasatynyň Türkmenistanda amala aşyrylyşy. 11.3. Durmuş ulgamyndaky özgertmeler. 11.4. Zähmet gatnaşyklarynyň döwlet tarapyndan düzgünleşdirilmegi. 11.4.1. Zähmet bazary. 11.4.2. Ilatyň iş bilen üpjünçiligini netijeli guramak, işçi güýjüniň hilini ýokarlan-dyrmak we onuň bäsdeşlik ukybyny artdyrmak. 11.4.3. Zähmet gatnaşyklarynyň hukuk kadalaşdyrylyşy. </dc:title>
  <dc:creator>Admin</dc:creator>
  <cp:lastModifiedBy>Admin</cp:lastModifiedBy>
  <cp:revision>7</cp:revision>
  <dcterms:created xsi:type="dcterms:W3CDTF">2020-08-08T13:52:56Z</dcterms:created>
  <dcterms:modified xsi:type="dcterms:W3CDTF">2020-08-08T14:53:13Z</dcterms:modified>
</cp:coreProperties>
</file>