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3"/>
  </p:notesMasterIdLst>
  <p:sldIdLst>
    <p:sldId id="376" r:id="rId3"/>
    <p:sldId id="378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397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1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translate?hl=ru&amp;prev=_t&amp;sl=ru&amp;tl=tk&amp;u=https://kvartira-bez-agenta.ru/glossarij-rieltora/priznanie-sdelki-kupli-prodazhi-nedejstvitelnoj/" TargetMode="Externa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translate?hl=ru&amp;prev=_t&amp;sl=ru&amp;tl=tk&amp;u=https://kvartira-bez-agenta.ru/o-riskax-sdelok-s-kvartirami/" TargetMode="Externa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kafedrasynyň mugallymy </a:t>
            </a: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W.</a:t>
            </a:r>
            <a:endParaRPr lang="tk-TM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1.Ätiýaçlandyrylan waka hökmünde näme ykrar edilýär?</a:t>
            </a:r>
            <a:endParaRPr lang="tk-TM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Ätiýaçlandyrylan hadysada haýsy tölegleri alyp bolýar.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3.Gozgalmaýan emläk hukugynyň ýitmegi bilen bagly howplar.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Kwartiranyň ýitmeginden ätiýaçlandyryş.Titulyň ätiýaçlandyrylyşy nähili işleýär.</a:t>
            </a:r>
            <a:endParaRPr lang="tk-TM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57150"/>
            <a:ext cx="8915400" cy="1828800"/>
          </a:xfrm>
        </p:spPr>
        <p:txBody>
          <a:bodyPr>
            <a:noAutofit/>
          </a:bodyPr>
          <a:lstStyle/>
          <a:p>
            <a:pPr marL="180975" lvl="1" algn="ctr">
              <a:tabLst>
                <a:tab pos="631825" algn="l"/>
              </a:tabLst>
            </a:pPr>
            <a:br>
              <a:rPr lang="en-US" sz="2100" dirty="0">
                <a:latin typeface="Times New Roman" pitchFamily="18" charset="0"/>
                <a:cs typeface="Times New Roman" pitchFamily="18" charset="0"/>
              </a:rPr>
            </a:b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1.Ätiýaçlandyrylan waka hökmünde näme ykrar edilýär?</a:t>
            </a:r>
            <a:b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k-TM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76350"/>
            <a:ext cx="7467600" cy="3657600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dirty="0"/>
              <a:t> </a:t>
            </a:r>
            <a:endParaRPr lang="ru-RU" sz="11200" dirty="0">
              <a:solidFill>
                <a:srgbClr val="0004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73355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5" name="Блок-схема: внутренняя память 4">
            <a:extLst>
              <a:ext uri="{FF2B5EF4-FFF2-40B4-BE49-F238E27FC236}">
                <a16:creationId xmlns:a16="http://schemas.microsoft.com/office/drawing/2014/main" id="{6E3E0009-1159-4EC1-8C63-83828F8EC5ED}"/>
              </a:ext>
            </a:extLst>
          </p:cNvPr>
          <p:cNvSpPr/>
          <p:nvPr/>
        </p:nvSpPr>
        <p:spPr>
          <a:xfrm>
            <a:off x="228600" y="1428750"/>
            <a:ext cx="6705600" cy="3276600"/>
          </a:xfrm>
          <a:prstGeom prst="flowChartInternalStora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ulanylyşynyň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netijeliligi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ynanylan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desganyň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ulanylyşynyň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barşynda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girdejileriň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çykdajylaryň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getirilmegine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0" y="13335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46BF9E-A70E-4994-8141-B6523B602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97735"/>
            <a:ext cx="6781800" cy="270261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kompaniýa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bolşy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elektroenergiýasy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aragatnaşyk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söwda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etmeklige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ygtyýarnamasy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bardyr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kärendesine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jemagat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harajatlaryny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düşýän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gymmatyna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etmeklige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mümkinçilik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berýär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01DADD5-D103-47E3-B108-6D61B7C19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937195"/>
            <a:ext cx="4043362" cy="208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59633B6-F9DF-4C49-A4BC-47D7AB7FCAD5}"/>
              </a:ext>
            </a:extLst>
          </p:cNvPr>
          <p:cNvSpPr/>
          <p:nvPr/>
        </p:nvSpPr>
        <p:spPr>
          <a:xfrm>
            <a:off x="533400" y="133350"/>
            <a:ext cx="6781800" cy="4172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kompaniýanyň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desgasynyň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saklanylmagynyň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indikileri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jemleýär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5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0D04E5F-70A9-4AAF-9368-733FBF6B938C}"/>
              </a:ext>
            </a:extLst>
          </p:cNvPr>
          <p:cNvSpPr/>
          <p:nvPr/>
        </p:nvSpPr>
        <p:spPr>
          <a:xfrm>
            <a:off x="304800" y="13335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(h):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D5678E-6F30-4112-A7E3-1F62B9201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79681"/>
            <a:ext cx="6324600" cy="423046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jaýynyň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kärendesine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jaýynyň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amortizasiýa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amortizasiýasyna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býujete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gaznalara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pullara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jemagat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harajatlaryna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ulag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harajatlaryna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beýlekiler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361950"/>
            <a:ext cx="7467600" cy="449813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</a:p>
          <a:p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Äti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açlandyryş şertnamasy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ätiyaçlandyryş guramasy bilen ätiýaçlandyrýanyň arasyndaky ylalaşykdyr, şoňa laýyklykda, ätiyaç-landyryş guramasy şertnamada göz öňünde tutulan ätiyaçlandyryş halaty ýüze çykan maha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ynda ätiýaçlandyrýana ýa-da şol borçnama başga bir adamyň peýdasyna berjaý edilmäge degişli bolup, äti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açlandyryş pul möçberini ýa-da ätiyaçlandyryş öwezini doluş puluny tölemegi, baglaşylan şertnamanyň çäklerinde beýleki maddy kömegi bermegi, ätiýaçlandyrýana bolsa bellenen möhletde ätiyaçlan-dyryş baýragyny (ätiyaçlandyryş tölegini)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Ätiýaçlandyrýan ätiyaçlandyryş şertnamasyny baglaşmak üçin ätiýaçlandyryş guramasyna ýazmaça arza berýär ýa-da başga usul bilen ätiyaçlandyryş şertnamasyny baglaşmak isleýändigi 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 edýär.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6E91582-06C0-4213-BA91-F0560997DA3F}"/>
              </a:ext>
            </a:extLst>
          </p:cNvPr>
          <p:cNvSpPr/>
          <p:nvPr/>
        </p:nvSpPr>
        <p:spPr>
          <a:xfrm>
            <a:off x="324678" y="0"/>
            <a:ext cx="6609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Ätiýaçlandyrylan hadysada haýsy tölegleri alyp bolýar.</a:t>
            </a:r>
          </a:p>
        </p:txBody>
      </p:sp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821BB-7198-4CF2-8BA1-50825E46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7178"/>
            <a:ext cx="6447501" cy="990600"/>
          </a:xfrm>
        </p:spPr>
        <p:txBody>
          <a:bodyPr>
            <a:normAutofit fontScale="90000"/>
          </a:bodyPr>
          <a:lstStyle/>
          <a:p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3.Gozgalmaýan emläk hukugynyň ýitmegi bilen bagly howplar.</a:t>
            </a:r>
            <a:b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11CD7D-F9C2-4E2E-AEBF-267061A1F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88728"/>
            <a:ext cx="6447501" cy="4054772"/>
          </a:xfrm>
        </p:spPr>
        <p:txBody>
          <a:bodyPr>
            <a:normAutofit/>
          </a:bodyPr>
          <a:lstStyle/>
          <a:p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eýeçiligini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ýitirmek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ýitirmek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töwekgelçiliginden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 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"at"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ätiýaçlandyryşdyr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Eýeçiligiň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ýitirilmegi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kazyýetiň</a:t>
            </a:r>
            <a:r>
              <a:rPr lang="en-US" sz="1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geleşigi</a:t>
            </a:r>
            <a:r>
              <a:rPr lang="en-US" sz="1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hakyky</a:t>
            </a:r>
            <a:r>
              <a:rPr lang="en-US" sz="1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däl</a:t>
            </a:r>
            <a:r>
              <a:rPr lang="en-US" sz="1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diýip</a:t>
            </a:r>
            <a:r>
              <a:rPr lang="en-US" sz="1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yglan</a:t>
            </a:r>
            <a:r>
              <a:rPr lang="en-US" sz="1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eden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Bu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waka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şereketi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 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ätiýaçlandyryjy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öwezini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ätiýaçlandyrýan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 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alanyňda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adyň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bikanun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eýeçilikden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çykmak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töwekgelçiligini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ýapyp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jaýyň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eýesiniň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islegine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satylmak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töwekgelçiligi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eýesiniň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habary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bolmazdan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satylanda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galp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tk-TM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laşýar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39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51344A4-B8AA-46D6-BAF6-F4CC9F9CE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361950"/>
            <a:ext cx="6730999" cy="4169072"/>
          </a:xfrm>
        </p:spPr>
        <p:txBody>
          <a:bodyPr>
            <a:no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üçin</a:t>
            </a:r>
            <a:r>
              <a:rPr lang="en-US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4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gozgalmaýan</a:t>
            </a:r>
            <a:r>
              <a:rPr lang="en-US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4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emläk</a:t>
            </a:r>
            <a:r>
              <a:rPr lang="en-US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4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söwdasynyň</a:t>
            </a:r>
            <a:r>
              <a:rPr lang="en-US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4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bolup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biläýjek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töwekgelçiliklerine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Rieltora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ätiýaçlandyryja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baglamak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-de,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özüňiz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has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gowudyr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3149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6304</TotalTime>
  <Words>202</Words>
  <Application>Microsoft Office PowerPoint</Application>
  <PresentationFormat>Экран (16:9)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Corbel</vt:lpstr>
      <vt:lpstr>Times New Roman</vt:lpstr>
      <vt:lpstr>Trebuchet MS</vt:lpstr>
      <vt:lpstr>Wingdings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 1.Ätiýaçlandyrylan waka hökmünde näme ykrar edilýär? </vt:lpstr>
      <vt:lpstr>Презентация PowerPoint</vt:lpstr>
      <vt:lpstr>Презентация PowerPoint</vt:lpstr>
      <vt:lpstr>Презентация PowerPoint</vt:lpstr>
      <vt:lpstr>Презентация PowerPoint</vt:lpstr>
      <vt:lpstr>3.Gozgalmaýan emläk hukugynyň ýitmegi bilen bagly howplar.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864</cp:revision>
  <dcterms:created xsi:type="dcterms:W3CDTF">2010-10-28T12:19:43Z</dcterms:created>
  <dcterms:modified xsi:type="dcterms:W3CDTF">2021-09-01T08:32:56Z</dcterms:modified>
</cp:coreProperties>
</file>