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12.10.2021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12.10.2021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12.10.2021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332656"/>
            <a:ext cx="8136904" cy="5976664"/>
          </a:xfrm>
        </p:spPr>
        <p:txBody>
          <a:bodyPr/>
          <a:lstStyle/>
          <a:p>
            <a:r>
              <a:rPr lang="ru-RU" sz="3600" b="1" u="sng" dirty="0">
                <a:solidFill>
                  <a:schemeClr val="tx1"/>
                </a:solidFill>
                <a:latin typeface="Times New Roman"/>
                <a:ea typeface="Times New Roman"/>
              </a:rPr>
              <a:t>9-njy </a:t>
            </a:r>
            <a:r>
              <a:rPr lang="ru-RU" sz="3600" b="1" u="sng" dirty="0" err="1">
                <a:solidFill>
                  <a:schemeClr val="tx1"/>
                </a:solidFill>
                <a:latin typeface="Times New Roman"/>
                <a:ea typeface="Times New Roman"/>
              </a:rPr>
              <a:t>tema</a:t>
            </a:r>
            <a:r>
              <a:rPr lang="ru-RU" sz="3600" b="1" u="sng" dirty="0">
                <a:solidFill>
                  <a:schemeClr val="tx1"/>
                </a:solidFill>
                <a:latin typeface="Times New Roman"/>
                <a:ea typeface="Times New Roman"/>
              </a:rPr>
              <a:t>.</a:t>
            </a:r>
            <a:r>
              <a:rPr lang="ru-RU" sz="3600" b="1" dirty="0">
                <a:solidFill>
                  <a:schemeClr val="tx1"/>
                </a:solidFill>
                <a:latin typeface="Times New Roman"/>
                <a:ea typeface="Times New Roman"/>
              </a:rPr>
              <a:t> </a:t>
            </a:r>
            <a:r>
              <a:rPr lang="ru-RU" sz="3600" b="1" dirty="0" err="1">
                <a:solidFill>
                  <a:schemeClr val="tx1"/>
                </a:solidFill>
                <a:latin typeface="Times New Roman"/>
                <a:ea typeface="Times New Roman"/>
              </a:rPr>
              <a:t>Demir</a:t>
            </a:r>
            <a:r>
              <a:rPr lang="ru-RU" sz="3600" b="1" dirty="0">
                <a:solidFill>
                  <a:schemeClr val="tx1"/>
                </a:solidFill>
                <a:latin typeface="Times New Roman"/>
                <a:ea typeface="Times New Roman"/>
              </a:rPr>
              <a:t> </a:t>
            </a:r>
            <a:r>
              <a:rPr lang="ru-RU" sz="3600" b="1" dirty="0" err="1">
                <a:solidFill>
                  <a:schemeClr val="tx1"/>
                </a:solidFill>
                <a:latin typeface="Times New Roman"/>
                <a:ea typeface="Times New Roman"/>
              </a:rPr>
              <a:t>ýollarda</a:t>
            </a:r>
            <a:r>
              <a:rPr lang="ru-RU" sz="3600" b="1" dirty="0">
                <a:solidFill>
                  <a:schemeClr val="tx1"/>
                </a:solidFill>
                <a:latin typeface="Times New Roman"/>
                <a:ea typeface="Times New Roman"/>
              </a:rPr>
              <a:t> </a:t>
            </a:r>
            <a:r>
              <a:rPr lang="ru-RU" sz="3600" b="1" dirty="0" err="1">
                <a:solidFill>
                  <a:schemeClr val="tx1"/>
                </a:solidFill>
                <a:latin typeface="Times New Roman"/>
                <a:ea typeface="Times New Roman"/>
              </a:rPr>
              <a:t>ýük</a:t>
            </a:r>
            <a:r>
              <a:rPr lang="ru-RU" sz="3600" b="1" dirty="0">
                <a:solidFill>
                  <a:schemeClr val="tx1"/>
                </a:solidFill>
                <a:latin typeface="Times New Roman"/>
                <a:ea typeface="Times New Roman"/>
              </a:rPr>
              <a:t> </a:t>
            </a:r>
            <a:r>
              <a:rPr lang="ru-RU" sz="3600" b="1" dirty="0" err="1">
                <a:solidFill>
                  <a:schemeClr val="tx1"/>
                </a:solidFill>
                <a:latin typeface="Times New Roman"/>
                <a:ea typeface="Times New Roman"/>
              </a:rPr>
              <a:t>we</a:t>
            </a:r>
            <a:r>
              <a:rPr lang="ru-RU" sz="3600" b="1" dirty="0">
                <a:solidFill>
                  <a:schemeClr val="tx1"/>
                </a:solidFill>
                <a:latin typeface="Times New Roman"/>
                <a:ea typeface="Times New Roman"/>
              </a:rPr>
              <a:t> </a:t>
            </a:r>
            <a:r>
              <a:rPr lang="ru-RU" sz="3600" b="1" dirty="0" err="1">
                <a:solidFill>
                  <a:schemeClr val="tx1"/>
                </a:solidFill>
                <a:latin typeface="Times New Roman"/>
                <a:ea typeface="Times New Roman"/>
              </a:rPr>
              <a:t>täjirçilik</a:t>
            </a:r>
            <a:r>
              <a:rPr lang="ru-RU" sz="3600" b="1" dirty="0">
                <a:solidFill>
                  <a:schemeClr val="tx1"/>
                </a:solidFill>
                <a:latin typeface="Times New Roman"/>
                <a:ea typeface="Times New Roman"/>
              </a:rPr>
              <a:t> </a:t>
            </a:r>
            <a:r>
              <a:rPr lang="ru-RU" sz="3600" b="1" dirty="0" err="1">
                <a:solidFill>
                  <a:schemeClr val="tx1"/>
                </a:solidFill>
                <a:latin typeface="Times New Roman"/>
                <a:ea typeface="Times New Roman"/>
              </a:rPr>
              <a:t>işlerini</a:t>
            </a:r>
            <a:r>
              <a:rPr lang="ru-RU" sz="3600" b="1" dirty="0">
                <a:solidFill>
                  <a:schemeClr val="tx1"/>
                </a:solidFill>
                <a:latin typeface="Times New Roman"/>
                <a:ea typeface="Times New Roman"/>
              </a:rPr>
              <a:t> </a:t>
            </a:r>
            <a:r>
              <a:rPr lang="ru-RU" sz="3600" b="1" dirty="0" err="1">
                <a:solidFill>
                  <a:schemeClr val="tx1"/>
                </a:solidFill>
                <a:latin typeface="Times New Roman"/>
                <a:ea typeface="Times New Roman"/>
              </a:rPr>
              <a:t>gurnamagyň</a:t>
            </a:r>
            <a:r>
              <a:rPr lang="ru-RU" sz="3600" b="1" dirty="0">
                <a:solidFill>
                  <a:schemeClr val="tx1"/>
                </a:solidFill>
                <a:latin typeface="Times New Roman"/>
                <a:ea typeface="Times New Roman"/>
              </a:rPr>
              <a:t> </a:t>
            </a:r>
            <a:r>
              <a:rPr lang="ru-RU" sz="3600" b="1" dirty="0" err="1" smtClean="0">
                <a:solidFill>
                  <a:schemeClr val="tx1"/>
                </a:solidFill>
                <a:latin typeface="Times New Roman"/>
                <a:ea typeface="Times New Roman"/>
              </a:rPr>
              <a:t>esaslary</a:t>
            </a:r>
            <a:endParaRPr lang="ru-RU" sz="3600" b="1" dirty="0" smtClean="0">
              <a:solidFill>
                <a:schemeClr val="tx1"/>
              </a:solidFill>
              <a:latin typeface="Times New Roman"/>
              <a:ea typeface="Times New Roman"/>
            </a:endParaRPr>
          </a:p>
          <a:p>
            <a:r>
              <a:rPr lang="tk-TM" sz="3600" b="1" dirty="0" smtClean="0">
                <a:solidFill>
                  <a:schemeClr val="tx1"/>
                </a:solidFill>
                <a:latin typeface="Times New Roman"/>
                <a:ea typeface="Times New Roman"/>
              </a:rPr>
              <a:t>Meýilnama:</a:t>
            </a:r>
            <a:endParaRPr lang="ru-RU" sz="3600" dirty="0">
              <a:solidFill>
                <a:schemeClr val="tx1"/>
              </a:solidFill>
              <a:latin typeface="Times New Roman"/>
              <a:ea typeface="Times New Roman"/>
            </a:endParaRPr>
          </a:p>
          <a:p>
            <a:pPr algn="l">
              <a:spcAft>
                <a:spcPts val="0"/>
              </a:spcAft>
            </a:pPr>
            <a:r>
              <a:rPr lang="ru-RU" sz="3600" dirty="0">
                <a:solidFill>
                  <a:schemeClr val="tx1"/>
                </a:solidFill>
                <a:latin typeface="Times New Roman"/>
                <a:ea typeface="Times New Roman"/>
              </a:rPr>
              <a:t>1.Ýük </a:t>
            </a:r>
            <a:r>
              <a:rPr lang="ru-RU" sz="3600" dirty="0" err="1">
                <a:solidFill>
                  <a:schemeClr val="tx1"/>
                </a:solidFill>
                <a:latin typeface="Times New Roman"/>
                <a:ea typeface="Times New Roman"/>
              </a:rPr>
              <a:t>we</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täjirçilik</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işleri</a:t>
            </a:r>
            <a:r>
              <a:rPr lang="ru-RU" sz="3600" dirty="0">
                <a:solidFill>
                  <a:schemeClr val="tx1"/>
                </a:solidFill>
                <a:latin typeface="Times New Roman"/>
                <a:ea typeface="Times New Roman"/>
              </a:rPr>
              <a:t>.</a:t>
            </a:r>
            <a:endParaRPr lang="ru-RU" sz="3600" dirty="0">
              <a:solidFill>
                <a:schemeClr val="tx1"/>
              </a:solidFill>
            </a:endParaRPr>
          </a:p>
          <a:p>
            <a:pPr algn="l">
              <a:spcAft>
                <a:spcPts val="0"/>
              </a:spcAft>
            </a:pPr>
            <a:r>
              <a:rPr lang="ru-RU" sz="3600" dirty="0">
                <a:solidFill>
                  <a:schemeClr val="tx1"/>
                </a:solidFill>
                <a:latin typeface="Times New Roman"/>
                <a:ea typeface="Times New Roman"/>
              </a:rPr>
              <a:t>2.Ýüküň  </a:t>
            </a:r>
            <a:r>
              <a:rPr lang="ru-RU" sz="3600" dirty="0" err="1">
                <a:solidFill>
                  <a:schemeClr val="tx1"/>
                </a:solidFill>
                <a:latin typeface="Times New Roman"/>
                <a:ea typeface="Times New Roman"/>
              </a:rPr>
              <a:t>ugradylşy</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Tizligi</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boýunça</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ýük</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daşamaklygyň</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görnüşleri</a:t>
            </a:r>
            <a:r>
              <a:rPr lang="ru-RU" sz="3600" dirty="0">
                <a:solidFill>
                  <a:schemeClr val="tx1"/>
                </a:solidFill>
                <a:latin typeface="Times New Roman"/>
                <a:ea typeface="Times New Roman"/>
              </a:rPr>
              <a:t>.</a:t>
            </a:r>
            <a:endParaRPr lang="ru-RU" sz="3600" dirty="0">
              <a:solidFill>
                <a:schemeClr val="tx1"/>
              </a:solidFill>
            </a:endParaRPr>
          </a:p>
          <a:p>
            <a:pPr algn="l">
              <a:spcAft>
                <a:spcPts val="0"/>
              </a:spcAft>
            </a:pPr>
            <a:r>
              <a:rPr lang="ru-RU" sz="3600" dirty="0">
                <a:solidFill>
                  <a:schemeClr val="tx1"/>
                </a:solidFill>
                <a:latin typeface="Times New Roman"/>
                <a:ea typeface="Times New Roman"/>
              </a:rPr>
              <a:t>3.Demir  </a:t>
            </a:r>
            <a:r>
              <a:rPr lang="ru-RU" sz="3600" dirty="0" err="1">
                <a:solidFill>
                  <a:schemeClr val="tx1"/>
                </a:solidFill>
                <a:latin typeface="Times New Roman"/>
                <a:ea typeface="Times New Roman"/>
              </a:rPr>
              <a:t>ýol</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Düzgünnamasynyň</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ähmiýeti</a:t>
            </a:r>
            <a:r>
              <a:rPr lang="ru-RU" sz="3600" dirty="0">
                <a:solidFill>
                  <a:schemeClr val="tx1"/>
                </a:solidFill>
                <a:latin typeface="Times New Roman"/>
                <a:ea typeface="Times New Roman"/>
              </a:rPr>
              <a:t>.</a:t>
            </a:r>
            <a:endParaRPr lang="ru-RU" sz="3600" dirty="0">
              <a:solidFill>
                <a:schemeClr val="tx1"/>
              </a:solidFill>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305565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264696"/>
          </a:xfrm>
        </p:spPr>
        <p:txBody>
          <a:bodyPr>
            <a:normAutofit fontScale="85000" lnSpcReduction="20000"/>
          </a:bodyPr>
          <a:lstStyle/>
          <a:p>
            <a:pPr algn="just">
              <a:lnSpc>
                <a:spcPct val="107000"/>
              </a:lnSpc>
              <a:spcAft>
                <a:spcPts val="0"/>
              </a:spcAft>
            </a:pPr>
            <a:r>
              <a:rPr lang="sq-AL" dirty="0">
                <a:latin typeface="Times New Roman"/>
                <a:ea typeface="Times New Roman"/>
                <a:cs typeface="Times New Roman"/>
              </a:rPr>
              <a:t>3. Halk  hojalygynyň   we ilatyň  ýük   daşamaga  bolan  isleglerini  doly  kanagatlandyrmak ýükleri we ýolagçylary  gatnatmagyň  meýilnamalaryny ýerine ýetirmek daşaýan ýükleriň  saklanmagyny we  olary iberýän ýerine  öz wagtynda ertmegi üpjün etmek demir ýoluň esasy meseleleri  bolýar.     </a:t>
            </a:r>
            <a:r>
              <a:rPr lang="hr-HR" dirty="0">
                <a:latin typeface="Times New Roman"/>
                <a:ea typeface="Times New Roman"/>
                <a:cs typeface="Times New Roman"/>
              </a:rPr>
              <a:t>Demir ýol  ulagynyň  işgärleri, edil  şonuň  ýaly-da  minstrlikler, kärhanalar, guramalar we edaralar, ýük ugradyjylar we  kabul edijiler ýüki  daşanlarynda  döwletiň  bähbitlerini  gorap  saklamaly we  her  demir ýol boýunça  olaryň  bölümleri we  stansiýalary boýunça  tutuş ýüki, edil  şonuň ýaly-da ýüküň dürli görnüşleri boýunça  ýüki  daşamagyň  meýilnamalarynyň doly  ýerine ýetirilişini, gerekli düzümiň  rasional  ulanylyşyny, otlylaryň  hereketiniň   howpsyzlygyny halk  hojalygy ulag harajatlarynyň  maksimal  tygşytlylygyny  hökmany  suratda üpjün etmelidirler.</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863482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92688"/>
          </a:xfrm>
        </p:spPr>
        <p:txBody>
          <a:bodyPr>
            <a:normAutofit lnSpcReduction="10000"/>
          </a:bodyPr>
          <a:lstStyle/>
          <a:p>
            <a:pPr marL="0" indent="0">
              <a:buNone/>
            </a:pPr>
            <a:r>
              <a:rPr lang="en-US" b="1" dirty="0">
                <a:latin typeface="Times New Roman" pitchFamily="18" charset="0"/>
                <a:cs typeface="Times New Roman" pitchFamily="18" charset="0"/>
              </a:rPr>
              <a:t>1. </a:t>
            </a:r>
            <a:r>
              <a:rPr lang="en-US" b="1" dirty="0" err="1">
                <a:latin typeface="Times New Roman" pitchFamily="18" charset="0"/>
                <a:cs typeface="Times New Roman" pitchFamily="18" charset="0"/>
              </a:rPr>
              <a:t>Ýük</a:t>
            </a:r>
            <a:r>
              <a:rPr lang="en-US" b="1" dirty="0">
                <a:latin typeface="Times New Roman" pitchFamily="18" charset="0"/>
                <a:cs typeface="Times New Roman" pitchFamily="18" charset="0"/>
              </a:rPr>
              <a:t> we </a:t>
            </a:r>
            <a:r>
              <a:rPr lang="en-US" b="1" dirty="0" err="1">
                <a:latin typeface="Times New Roman" pitchFamily="18" charset="0"/>
                <a:cs typeface="Times New Roman" pitchFamily="18" charset="0"/>
              </a:rPr>
              <a:t>täjirçilik</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işleri</a:t>
            </a:r>
            <a:r>
              <a:rPr lang="en-US" b="1" dirty="0">
                <a:latin typeface="Times New Roman" pitchFamily="18" charset="0"/>
                <a:cs typeface="Times New Roman" pitchFamily="18" charset="0"/>
              </a:rPr>
              <a:t>.</a:t>
            </a:r>
          </a:p>
          <a:p>
            <a:pPr marL="0" indent="0">
              <a:buNone/>
            </a:pPr>
            <a:r>
              <a:rPr lang="en-US" dirty="0" err="1">
                <a:latin typeface="Times New Roman" pitchFamily="18" charset="0"/>
                <a:cs typeface="Times New Roman" pitchFamily="18" charset="0"/>
              </a:rPr>
              <a:t>Demir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ýol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ulagynda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ýükler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daşalanda</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ýolagçylar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gatnadylanda</a:t>
            </a:r>
            <a:r>
              <a:rPr lang="en-US" dirty="0">
                <a:latin typeface="Times New Roman" pitchFamily="18" charset="0"/>
                <a:cs typeface="Times New Roman" pitchFamily="18" charset="0"/>
              </a:rPr>
              <a:t>  2 </a:t>
            </a:r>
            <a:r>
              <a:rPr lang="en-US" dirty="0" err="1">
                <a:latin typeface="Times New Roman" pitchFamily="18" charset="0"/>
                <a:cs typeface="Times New Roman" pitchFamily="18" charset="0"/>
              </a:rPr>
              <a:t>sany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esasy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ýerine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ýetirilýär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tehniki</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täjirçilik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işlerine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bölünýärler</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a:t>
            </a:r>
            <a:r>
              <a:rPr lang="en-US" b="1" dirty="0" err="1">
                <a:latin typeface="Times New Roman" pitchFamily="18" charset="0"/>
                <a:cs typeface="Times New Roman" pitchFamily="18" charset="0"/>
              </a:rPr>
              <a:t>Tehniki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işleri</a:t>
            </a:r>
            <a:r>
              <a:rPr lang="en-US" b="1" dirty="0">
                <a:latin typeface="Times New Roman" pitchFamily="18" charset="0"/>
                <a:cs typeface="Times New Roman" pitchFamily="18" charset="0"/>
              </a:rPr>
              <a:t>:  </a:t>
            </a:r>
            <a:r>
              <a:rPr lang="en-US" dirty="0" err="1">
                <a:latin typeface="Times New Roman" pitchFamily="18" charset="0"/>
                <a:cs typeface="Times New Roman" pitchFamily="18" charset="0"/>
              </a:rPr>
              <a:t>otlylaryň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hereketini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sazlamak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ýollary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ulanmak</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durnukly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sazlamak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lokomotiw</a:t>
            </a:r>
            <a:r>
              <a:rPr lang="en-US" dirty="0">
                <a:latin typeface="Times New Roman" pitchFamily="18" charset="0"/>
                <a:cs typeface="Times New Roman" pitchFamily="18" charset="0"/>
              </a:rPr>
              <a:t> we wagon   </a:t>
            </a:r>
            <a:r>
              <a:rPr lang="en-US" dirty="0" err="1">
                <a:latin typeface="Times New Roman" pitchFamily="18" charset="0"/>
                <a:cs typeface="Times New Roman" pitchFamily="18" charset="0"/>
              </a:rPr>
              <a:t>depolary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merkezleşdirilen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aragatnaşyklar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ýol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geçirijiler</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şuňa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meňzeşlere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ýol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tehniki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serişdeler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diýilýär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Şularyň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hemmesi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ýolagçy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gatnawyny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guramagyň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içerki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bölümi</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demir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ýollary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tehniki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ulanmak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bolup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durýar</a:t>
            </a:r>
            <a:r>
              <a:rPr lang="en-US" dirty="0">
                <a:latin typeface="Times New Roman" pitchFamily="18" charset="0"/>
                <a:cs typeface="Times New Roman" pitchFamily="18" charset="0"/>
              </a:rPr>
              <a:t>.</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820049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336704"/>
          </a:xfrm>
        </p:spPr>
        <p:txBody>
          <a:bodyPr>
            <a:normAutofit fontScale="77500" lnSpcReduction="20000"/>
          </a:bodyPr>
          <a:lstStyle/>
          <a:p>
            <a:r>
              <a:rPr lang="sq-AL" dirty="0">
                <a:latin typeface="Times New Roman" pitchFamily="18" charset="0"/>
                <a:cs typeface="Times New Roman" pitchFamily="18" charset="0"/>
              </a:rPr>
              <a:t>Tehniki taýdan ulanmagyň  normasy we düzgünleri hem-de  demir ýol ulagynyň hereket howpsuzlygyny  üpjün etmek   Türkmenistanyň Demir ýol ulaglary ministriliginiň   düzgünnamasynda ýerleşdirilendir. </a:t>
            </a:r>
            <a:endParaRPr lang="ru-RU" dirty="0">
              <a:latin typeface="Times New Roman" pitchFamily="18" charset="0"/>
              <a:cs typeface="Times New Roman" pitchFamily="18" charset="0"/>
            </a:endParaRPr>
          </a:p>
          <a:p>
            <a:r>
              <a:rPr lang="sq-AL" b="1" dirty="0">
                <a:latin typeface="Times New Roman" pitchFamily="18" charset="0"/>
                <a:cs typeface="Times New Roman" pitchFamily="18" charset="0"/>
              </a:rPr>
              <a:t>Täjirjilik işleri: </a:t>
            </a:r>
            <a:r>
              <a:rPr lang="sq-AL" dirty="0">
                <a:latin typeface="Times New Roman" pitchFamily="18" charset="0"/>
                <a:cs typeface="Times New Roman" pitchFamily="18" charset="0"/>
              </a:rPr>
              <a:t> demir ýol ulagynyň  daşarky aragatnaşygyny kesgitleýär. Halk-hojalygynyň  pudaklary, kärhanalar we guramalar şeýle-de  demir  ýol  ulagyny  ulanýan  şahsy  adamlar bilen işlemeli bolup durýar.  </a:t>
            </a:r>
            <a:endParaRPr lang="ru-RU" dirty="0">
              <a:latin typeface="Times New Roman" pitchFamily="18" charset="0"/>
              <a:cs typeface="Times New Roman" pitchFamily="18" charset="0"/>
            </a:endParaRPr>
          </a:p>
          <a:p>
            <a:r>
              <a:rPr lang="sq-AL" dirty="0">
                <a:latin typeface="Times New Roman" pitchFamily="18" charset="0"/>
                <a:cs typeface="Times New Roman" pitchFamily="18" charset="0"/>
              </a:rPr>
              <a:t>Demir ýollary täjirçilik taýdan ulanmagyň  esasy  demir ýollaryň  düzgünnamasy bolup durýar.</a:t>
            </a:r>
            <a:endParaRPr lang="ru-RU" dirty="0">
              <a:latin typeface="Times New Roman" pitchFamily="18" charset="0"/>
              <a:cs typeface="Times New Roman" pitchFamily="18" charset="0"/>
            </a:endParaRPr>
          </a:p>
          <a:p>
            <a:r>
              <a:rPr lang="sq-AL" dirty="0">
                <a:latin typeface="Times New Roman" pitchFamily="18" charset="0"/>
                <a:cs typeface="Times New Roman" pitchFamily="18" charset="0"/>
              </a:rPr>
              <a:t>Demir ýol ulagynda ýük we täjirçilik  işlerine,  ýük gatnawyny guramak we täjirçilik işleri gullukgy  ýolbaşçylyk  edýär. Ýükleriň  bellenen wagtynda düşürilmegine we ýüklenilmegini otlularyň hereket gullugy,  otlularyň  hereketi bölümi seredýär we ýolbaşçylyk edýär. Işiň  ýükleri  düşüriş-ýükleniş göwrümine görä, stansiýanyň  başlygynyň ýükleri ýüklemek we täjirçilik işleri boýunça orunbasary bolýar.  </a:t>
            </a:r>
            <a:endParaRPr lang="ru-RU" dirty="0">
              <a:latin typeface="Times New Roman" pitchFamily="18" charset="0"/>
              <a:cs typeface="Times New Roman" pitchFamily="18" charset="0"/>
            </a:endParaRPr>
          </a:p>
          <a:p>
            <a:pPr marL="0" indent="0">
              <a:buNone/>
            </a:pPr>
            <a:endParaRPr lang="ru-RU" dirty="0"/>
          </a:p>
        </p:txBody>
      </p:sp>
    </p:spTree>
    <p:extLst>
      <p:ext uri="{BB962C8B-B14F-4D97-AF65-F5344CB8AC3E}">
        <p14:creationId xmlns:p14="http://schemas.microsoft.com/office/powerpoint/2010/main" val="1716166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29600" cy="5256584"/>
          </a:xfrm>
        </p:spPr>
        <p:txBody>
          <a:bodyPr>
            <a:noAutofit/>
          </a:bodyPr>
          <a:lstStyle/>
          <a:p>
            <a:r>
              <a:rPr lang="cs-CZ" sz="2000" dirty="0">
                <a:latin typeface="Times New Roman" pitchFamily="18" charset="0"/>
                <a:cs typeface="Times New Roman" pitchFamily="18" charset="0"/>
              </a:rPr>
              <a:t> Ýük ugradyş prosesi ýük ugradýan punktda ýolda barmaly nokatda ýerine ýetirilýän dürli opersiýalaryň utgaşmagyny ýük ugradyş prosesi ýük ugradýan ammardan başlanýar we ýük kabul edip alýan ammarda gutarýar.</a:t>
            </a:r>
            <a:endParaRPr lang="ru-RU" sz="2000" dirty="0">
              <a:latin typeface="Times New Roman" pitchFamily="18" charset="0"/>
              <a:cs typeface="Times New Roman" pitchFamily="18" charset="0"/>
            </a:endParaRPr>
          </a:p>
          <a:p>
            <a:r>
              <a:rPr lang="cs-CZ" sz="2000" dirty="0">
                <a:latin typeface="Times New Roman" pitchFamily="18" charset="0"/>
                <a:cs typeface="Times New Roman" pitchFamily="18" charset="0"/>
              </a:rPr>
              <a:t>	Eger-de ýük ugradylýan we kabul edilýän ammardan demir ýola  barýan bolsa, onda ýük gönümeli wagonlarda awtomobil ulagyny peýdalanmazdan ýük ugradýan ammardan,  ýük  alýan ammara eltilýär.</a:t>
            </a:r>
            <a:endParaRPr lang="ru-RU" sz="2000" dirty="0">
              <a:latin typeface="Times New Roman" pitchFamily="18" charset="0"/>
              <a:cs typeface="Times New Roman" pitchFamily="18" charset="0"/>
            </a:endParaRPr>
          </a:p>
          <a:p>
            <a:r>
              <a:rPr lang="cs-CZ" sz="2000" dirty="0">
                <a:latin typeface="Times New Roman" pitchFamily="18" charset="0"/>
                <a:cs typeface="Times New Roman" pitchFamily="18" charset="0"/>
              </a:rPr>
              <a:t>	Ýük daşalyş prosesiniň üznüksizligini we bökdençsizligini üpjün etmek üçin ulagyň ähli görnüşleriniň we bölümleriniň sazlaşykly işlemegi hökmandyr.	Meýilnama demir ýoluň serişdeleriniň doly we öndürjilikli peýdalanmaga mümkinçilik berýär, olaryň deňölçegli we daşama prosesi bilen baglanşykly bolan bölümleriň we işgärleriň açyk we sazlaşykly işlemegi üçin şerti döredýär. Daşama prosesini merkezleşdirip dolandyrma ýagny, aşakda dürli zwenolaryň ýokary zwenolara garaşly bolup, demir ýoluň köp sanly bölümlerine we işgärlerine daşama prosesini üpjün etmegi ugrukdyrýar.</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345715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92688"/>
          </a:xfrm>
        </p:spPr>
        <p:txBody>
          <a:bodyPr>
            <a:normAutofit fontScale="70000" lnSpcReduction="20000"/>
          </a:bodyPr>
          <a:lstStyle/>
          <a:p>
            <a:r>
              <a:rPr lang="cs-CZ" dirty="0">
                <a:latin typeface="Times New Roman" pitchFamily="18" charset="0"/>
                <a:cs typeface="Times New Roman" pitchFamily="18" charset="0"/>
              </a:rPr>
              <a:t>Daşama prosesi demir ýol ulagyny tehniki we täjirçilik taýdan ulanylmaklyga bölünýär. Tehniki taýdan ulanmaklyk demir ýollaryň içki işlerini tertipleşdirýär. Olary ýükleri alyjylaryň we ugradyjylaryň hem-de ýolagçylaryň gatnaşmazlygynda işgärler amala aşyrylýar. Tehniki ulanmaklygyň gurluşyna, otlylaryň howpsuzlygy we hereket grafigi, wagon akymyny guramak, tehniki normalaşdyrmak, lokomotiwleri, wagonlary ulanmak girýär.</a:t>
            </a:r>
            <a:endParaRPr lang="ru-RU" dirty="0">
              <a:latin typeface="Times New Roman" pitchFamily="18" charset="0"/>
              <a:cs typeface="Times New Roman" pitchFamily="18" charset="0"/>
            </a:endParaRPr>
          </a:p>
          <a:p>
            <a:r>
              <a:rPr lang="cs-CZ" dirty="0">
                <a:latin typeface="Times New Roman" pitchFamily="18" charset="0"/>
                <a:cs typeface="Times New Roman" pitchFamily="18" charset="0"/>
              </a:rPr>
              <a:t>	Täjirçilik taýdan ulanmaklyk demir ýol ulagynyň beýleki halk-hojalyk pudaklary, kärhanalary we ondan peýdalanýan aýratyn adamlaryň arasyndaky daşky baglanşygy kesgitleýär. Täjirçilik taýdan ulanmaklygyň iki sferasyna ýük daşamaklygy planlaşdyrmak, ugrukdyryjylardan ýükleri ugratmak üçin kabul etmek we olary alyjylara paýlamak ýükleriň dokumentini resmileşdirmek, ýükleri saklamak, ýüklemek, düşürmek we ýükleýiş-düşüriş işleri mehanizasiýalaşdyrmak: ýük daşamagyň düzgünleri we şertleri, konteýner we gaply ýük daşamagy guramak toparlar we ýük daşamak üçin hasaplar, daşalýan ýükleriň goralmagyny üpjün etmek,  ulag-ekspedisiýa hyzmatlar, kärende we şertnama işleri, senagat demir ýol ulaglary bilen ara baglanşykly gözegçilik işleri guramaklyk girýär. </a:t>
            </a:r>
            <a:endParaRPr lang="ru-RU" dirty="0">
              <a:latin typeface="Times New Roman" pitchFamily="18" charset="0"/>
              <a:cs typeface="Times New Roman" pitchFamily="18" charset="0"/>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184210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264696"/>
          </a:xfrm>
        </p:spPr>
        <p:txBody>
          <a:bodyPr>
            <a:normAutofit fontScale="85000" lnSpcReduction="10000"/>
          </a:bodyPr>
          <a:lstStyle/>
          <a:p>
            <a:pPr algn="just">
              <a:spcAft>
                <a:spcPts val="0"/>
              </a:spcAft>
            </a:pPr>
            <a:r>
              <a:rPr lang="ru-RU" b="1" dirty="0">
                <a:solidFill>
                  <a:srgbClr val="000000"/>
                </a:solidFill>
                <a:latin typeface="Times New Roman"/>
                <a:ea typeface="Times New Roman"/>
                <a:cs typeface="Times New Roman"/>
              </a:rPr>
              <a:t>2.</a:t>
            </a:r>
            <a:r>
              <a:rPr lang="ru-RU" b="1" dirty="0">
                <a:latin typeface="Times New Roman"/>
                <a:ea typeface="Calibri"/>
              </a:rPr>
              <a:t> </a:t>
            </a:r>
            <a:r>
              <a:rPr lang="sq-AL" b="1" dirty="0">
                <a:latin typeface="Times New Roman"/>
                <a:ea typeface="Times New Roman"/>
              </a:rPr>
              <a:t>Ýüküň  ugradylşy. Tizligi boýunça ýük daşamaklygyň  görnüşleri </a:t>
            </a:r>
            <a:endParaRPr lang="ru-RU" sz="2800" dirty="0">
              <a:latin typeface="Times New Roman"/>
              <a:ea typeface="Times New Roman"/>
            </a:endParaRPr>
          </a:p>
          <a:p>
            <a:pPr algn="just">
              <a:lnSpc>
                <a:spcPct val="107000"/>
              </a:lnSpc>
              <a:spcAft>
                <a:spcPts val="0"/>
              </a:spcAft>
            </a:pPr>
            <a:r>
              <a:rPr lang="sq-AL" dirty="0">
                <a:latin typeface="Times New Roman"/>
                <a:ea typeface="Times New Roman"/>
                <a:cs typeface="Times New Roman"/>
              </a:rPr>
              <a:t>Ýük daşalyşy birnäçe döwletiň demir ýollaryň gatnaşygyna baglydyr.  Gatnawyň görnüşleri:</a:t>
            </a:r>
            <a:endParaRPr lang="ru-RU" sz="2400" dirty="0">
              <a:ea typeface="Calibri"/>
              <a:cs typeface="Times New Roman"/>
            </a:endParaRPr>
          </a:p>
          <a:p>
            <a:pPr algn="just">
              <a:lnSpc>
                <a:spcPct val="107000"/>
              </a:lnSpc>
              <a:spcAft>
                <a:spcPts val="0"/>
              </a:spcAft>
            </a:pPr>
            <a:r>
              <a:rPr lang="sq-AL" dirty="0">
                <a:latin typeface="Times New Roman"/>
                <a:ea typeface="Times New Roman"/>
                <a:cs typeface="Times New Roman"/>
              </a:rPr>
              <a:t>a). </a:t>
            </a:r>
            <a:r>
              <a:rPr lang="sq-AL" i="1" dirty="0">
                <a:latin typeface="Times New Roman"/>
                <a:ea typeface="Times New Roman"/>
                <a:cs typeface="Times New Roman"/>
              </a:rPr>
              <a:t>ýerli</a:t>
            </a:r>
            <a:r>
              <a:rPr lang="sq-AL" dirty="0">
                <a:latin typeface="Times New Roman"/>
                <a:ea typeface="Times New Roman"/>
                <a:cs typeface="Times New Roman"/>
              </a:rPr>
              <a:t> </a:t>
            </a:r>
            <a:r>
              <a:rPr lang="sq-AL" i="1" dirty="0">
                <a:latin typeface="Times New Roman"/>
                <a:ea typeface="Times New Roman"/>
                <a:cs typeface="Times New Roman"/>
              </a:rPr>
              <a:t>gatnaw</a:t>
            </a:r>
            <a:r>
              <a:rPr lang="sq-AL" dirty="0">
                <a:latin typeface="Times New Roman"/>
                <a:ea typeface="Times New Roman"/>
                <a:cs typeface="Times New Roman"/>
              </a:rPr>
              <a:t>– Bir ýoluň çäginde (Türkmenistanyň </a:t>
            </a:r>
            <a:r>
              <a:rPr lang="sq-AL" dirty="0" smtClean="0">
                <a:latin typeface="Times New Roman"/>
                <a:ea typeface="Times New Roman"/>
                <a:cs typeface="Times New Roman"/>
              </a:rPr>
              <a:t>öz  </a:t>
            </a:r>
            <a:r>
              <a:rPr lang="sq-AL" dirty="0">
                <a:latin typeface="Times New Roman"/>
                <a:ea typeface="Times New Roman"/>
                <a:cs typeface="Times New Roman"/>
              </a:rPr>
              <a:t>içindäki   ýük dolanşygy);</a:t>
            </a:r>
            <a:endParaRPr lang="ru-RU" sz="2400" dirty="0">
              <a:ea typeface="Calibri"/>
              <a:cs typeface="Times New Roman"/>
            </a:endParaRPr>
          </a:p>
          <a:p>
            <a:pPr algn="just">
              <a:lnSpc>
                <a:spcPct val="107000"/>
              </a:lnSpc>
              <a:spcAft>
                <a:spcPts val="0"/>
              </a:spcAft>
            </a:pPr>
            <a:r>
              <a:rPr lang="sq-AL" dirty="0">
                <a:latin typeface="Times New Roman"/>
                <a:ea typeface="Times New Roman"/>
                <a:cs typeface="Times New Roman"/>
              </a:rPr>
              <a:t>b). </a:t>
            </a:r>
            <a:r>
              <a:rPr lang="sq-AL" i="1" dirty="0">
                <a:latin typeface="Times New Roman"/>
                <a:ea typeface="Times New Roman"/>
                <a:cs typeface="Times New Roman"/>
              </a:rPr>
              <a:t>Göni gatnaw</a:t>
            </a:r>
            <a:r>
              <a:rPr lang="sq-AL" dirty="0">
                <a:latin typeface="Times New Roman"/>
                <a:ea typeface="Times New Roman"/>
                <a:cs typeface="Times New Roman"/>
              </a:rPr>
              <a:t> –iki  ýa-da birnäçe ýollaryň çäginde; </a:t>
            </a:r>
            <a:endParaRPr lang="ru-RU" sz="2400" dirty="0">
              <a:ea typeface="Calibri"/>
              <a:cs typeface="Times New Roman"/>
            </a:endParaRPr>
          </a:p>
          <a:p>
            <a:pPr algn="just">
              <a:lnSpc>
                <a:spcPct val="107000"/>
              </a:lnSpc>
              <a:spcAft>
                <a:spcPts val="0"/>
              </a:spcAft>
            </a:pPr>
            <a:r>
              <a:rPr lang="sq-AL" dirty="0">
                <a:latin typeface="Times New Roman"/>
                <a:ea typeface="Times New Roman"/>
                <a:cs typeface="Times New Roman"/>
              </a:rPr>
              <a:t>g). </a:t>
            </a:r>
            <a:r>
              <a:rPr lang="sq-AL" i="1" dirty="0">
                <a:latin typeface="Times New Roman"/>
                <a:ea typeface="Times New Roman"/>
                <a:cs typeface="Times New Roman"/>
              </a:rPr>
              <a:t>Göni garayşyk</a:t>
            </a:r>
            <a:r>
              <a:rPr lang="sq-AL" dirty="0">
                <a:latin typeface="Times New Roman"/>
                <a:ea typeface="Times New Roman"/>
                <a:cs typeface="Times New Roman"/>
              </a:rPr>
              <a:t> –Demir ýol bilen birnäçe ulaglaryň başga-da ulag   görnüşiniň  gatnaşmagynda (demir ýol –suw  ulagy, demir ýol –awtomobil, demir ýol – howa   ulagy);</a:t>
            </a:r>
            <a:endParaRPr lang="ru-RU" sz="2400" dirty="0">
              <a:ea typeface="Calibri"/>
              <a:cs typeface="Times New Roman"/>
            </a:endParaRPr>
          </a:p>
          <a:p>
            <a:pPr algn="just">
              <a:lnSpc>
                <a:spcPct val="107000"/>
              </a:lnSpc>
              <a:spcAft>
                <a:spcPts val="0"/>
              </a:spcAft>
            </a:pPr>
            <a:r>
              <a:rPr lang="sq-AL" dirty="0">
                <a:latin typeface="Times New Roman"/>
                <a:ea typeface="Times New Roman"/>
                <a:cs typeface="Times New Roman"/>
              </a:rPr>
              <a:t>ç). </a:t>
            </a:r>
            <a:r>
              <a:rPr lang="sq-AL" i="1" dirty="0">
                <a:latin typeface="Times New Roman"/>
                <a:ea typeface="Times New Roman"/>
                <a:cs typeface="Times New Roman"/>
              </a:rPr>
              <a:t>Göni halkara gatnaw</a:t>
            </a:r>
            <a:r>
              <a:rPr lang="sq-AL" dirty="0">
                <a:latin typeface="Times New Roman"/>
                <a:ea typeface="Times New Roman"/>
                <a:cs typeface="Times New Roman"/>
              </a:rPr>
              <a:t> – Demir ýol ulagynda ýükleriň eke-täk dokument esasynda bir ýa-da birnäçe döwlet  ýollarynyň gatnaşmagynda. </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44776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fontScale="70000" lnSpcReduction="20000"/>
          </a:bodyPr>
          <a:lstStyle/>
          <a:p>
            <a:pPr algn="just">
              <a:lnSpc>
                <a:spcPct val="107000"/>
              </a:lnSpc>
              <a:spcAft>
                <a:spcPts val="0"/>
              </a:spcAft>
            </a:pPr>
            <a:r>
              <a:rPr lang="sq-AL" dirty="0">
                <a:latin typeface="Times New Roman"/>
                <a:ea typeface="Times New Roman"/>
                <a:cs typeface="Times New Roman"/>
              </a:rPr>
              <a:t>Ýükleriň  sanyna baglylykda  bir nakladnoý boýunça ugratmak işleri: ownuk, azagramly, wagonlaýyn we marşut  ugradylma bölünýär.</a:t>
            </a:r>
            <a:endParaRPr lang="ru-RU" sz="2400" dirty="0">
              <a:ea typeface="Calibri"/>
              <a:cs typeface="Times New Roman"/>
            </a:endParaRPr>
          </a:p>
          <a:p>
            <a:pPr algn="just">
              <a:lnSpc>
                <a:spcPct val="107000"/>
              </a:lnSpc>
              <a:spcAft>
                <a:spcPts val="0"/>
              </a:spcAft>
            </a:pPr>
            <a:r>
              <a:rPr lang="sq-AL" i="1" dirty="0">
                <a:latin typeface="Times New Roman"/>
                <a:ea typeface="Times New Roman"/>
                <a:cs typeface="Times New Roman"/>
              </a:rPr>
              <a:t>Ownuk ugradylma</a:t>
            </a:r>
            <a:r>
              <a:rPr lang="sq-AL" dirty="0">
                <a:latin typeface="Times New Roman"/>
                <a:ea typeface="Times New Roman"/>
                <a:cs typeface="Times New Roman"/>
              </a:rPr>
              <a:t> – aýratyn bir wagony  talap etmeýän ýükler toplumynyň ugradylmagyna  aýdylýar. Wagonyň umumy göwrüminiň 1/3 bölegini , agramynyň 5÷10 t. ýokary bolmadyk ýükler degişli;</a:t>
            </a:r>
            <a:endParaRPr lang="ru-RU" sz="2400" dirty="0">
              <a:ea typeface="Calibri"/>
              <a:cs typeface="Times New Roman"/>
            </a:endParaRPr>
          </a:p>
          <a:p>
            <a:pPr algn="just">
              <a:lnSpc>
                <a:spcPct val="107000"/>
              </a:lnSpc>
              <a:spcAft>
                <a:spcPts val="0"/>
              </a:spcAft>
            </a:pPr>
            <a:r>
              <a:rPr lang="sq-AL" i="1" dirty="0">
                <a:latin typeface="Times New Roman"/>
                <a:ea typeface="Times New Roman"/>
                <a:cs typeface="Times New Roman"/>
              </a:rPr>
              <a:t>Azagramly ugradylma- </a:t>
            </a:r>
            <a:r>
              <a:rPr lang="sq-AL" dirty="0">
                <a:latin typeface="Times New Roman"/>
                <a:ea typeface="Times New Roman"/>
                <a:cs typeface="Times New Roman"/>
              </a:rPr>
              <a:t> ýükleriň  10÷ 20t. aralykdaky agramda wagonyň ½ -den köp bolmadyk bölegini tutýan ýükler degişli;</a:t>
            </a:r>
            <a:endParaRPr lang="ru-RU" sz="2400" dirty="0">
              <a:ea typeface="Calibri"/>
              <a:cs typeface="Times New Roman"/>
            </a:endParaRPr>
          </a:p>
          <a:p>
            <a:pPr algn="just">
              <a:lnSpc>
                <a:spcPct val="107000"/>
              </a:lnSpc>
              <a:spcAft>
                <a:spcPts val="0"/>
              </a:spcAft>
            </a:pPr>
            <a:r>
              <a:rPr lang="sq-AL" i="1" dirty="0">
                <a:latin typeface="Times New Roman"/>
                <a:ea typeface="Times New Roman"/>
                <a:cs typeface="Times New Roman"/>
              </a:rPr>
              <a:t>Wagonlaýyn ugradylma</a:t>
            </a:r>
            <a:r>
              <a:rPr lang="sq-AL" dirty="0">
                <a:latin typeface="Times New Roman"/>
                <a:ea typeface="Times New Roman"/>
                <a:cs typeface="Times New Roman"/>
              </a:rPr>
              <a:t> – aýratyn wagony talap edýän toplumy;</a:t>
            </a:r>
            <a:endParaRPr lang="ru-RU" sz="2400" dirty="0">
              <a:ea typeface="Calibri"/>
              <a:cs typeface="Times New Roman"/>
            </a:endParaRPr>
          </a:p>
          <a:p>
            <a:pPr algn="just">
              <a:lnSpc>
                <a:spcPct val="107000"/>
              </a:lnSpc>
              <a:spcAft>
                <a:spcPts val="0"/>
              </a:spcAft>
            </a:pPr>
            <a:r>
              <a:rPr lang="sq-AL" i="1" dirty="0">
                <a:latin typeface="Times New Roman"/>
                <a:ea typeface="Times New Roman"/>
                <a:cs typeface="Times New Roman"/>
              </a:rPr>
              <a:t>Marşrut ugradylma</a:t>
            </a:r>
            <a:r>
              <a:rPr lang="sq-AL" dirty="0">
                <a:latin typeface="Times New Roman"/>
                <a:ea typeface="Times New Roman"/>
                <a:cs typeface="Times New Roman"/>
              </a:rPr>
              <a:t> – bir  salgy boýunça ýa-da bellenen stansiýa ugradylan ýükler girýär. </a:t>
            </a:r>
            <a:endParaRPr lang="ru-RU" sz="2400" dirty="0">
              <a:ea typeface="Calibri"/>
              <a:cs typeface="Times New Roman"/>
            </a:endParaRPr>
          </a:p>
          <a:p>
            <a:pPr algn="just">
              <a:lnSpc>
                <a:spcPct val="107000"/>
              </a:lnSpc>
              <a:spcAft>
                <a:spcPts val="0"/>
              </a:spcAft>
            </a:pPr>
            <a:r>
              <a:rPr lang="sq-AL" dirty="0">
                <a:latin typeface="Times New Roman"/>
                <a:ea typeface="Times New Roman"/>
                <a:cs typeface="Times New Roman"/>
              </a:rPr>
              <a:t>Demir ýolda ýükleri gatnatmak tizligi boýunça:</a:t>
            </a:r>
            <a:endParaRPr lang="ru-RU" sz="2400" dirty="0">
              <a:ea typeface="Calibri"/>
              <a:cs typeface="Times New Roman"/>
            </a:endParaRPr>
          </a:p>
          <a:p>
            <a:pPr algn="just">
              <a:lnSpc>
                <a:spcPct val="107000"/>
              </a:lnSpc>
              <a:spcAft>
                <a:spcPts val="0"/>
              </a:spcAft>
            </a:pPr>
            <a:r>
              <a:rPr lang="sq-AL" i="1" dirty="0">
                <a:latin typeface="Times New Roman"/>
                <a:ea typeface="Times New Roman"/>
                <a:cs typeface="Times New Roman"/>
              </a:rPr>
              <a:t>Ýük tizlik</a:t>
            </a:r>
            <a:r>
              <a:rPr lang="sq-AL" dirty="0">
                <a:latin typeface="Times New Roman"/>
                <a:ea typeface="Times New Roman"/>
                <a:cs typeface="Times New Roman"/>
              </a:rPr>
              <a:t> - adaty ýük otlylarynda gatnaw  amala  </a:t>
            </a:r>
            <a:endParaRPr lang="ru-RU" sz="2400" dirty="0">
              <a:ea typeface="Calibri"/>
              <a:cs typeface="Times New Roman"/>
            </a:endParaRPr>
          </a:p>
          <a:p>
            <a:pPr algn="just">
              <a:lnSpc>
                <a:spcPct val="107000"/>
              </a:lnSpc>
              <a:spcAft>
                <a:spcPts val="0"/>
              </a:spcAft>
            </a:pPr>
            <a:r>
              <a:rPr lang="sq-AL" dirty="0">
                <a:latin typeface="Times New Roman"/>
                <a:ea typeface="Times New Roman"/>
                <a:cs typeface="Times New Roman"/>
              </a:rPr>
              <a:t>                      aşyrylsa; </a:t>
            </a:r>
            <a:endParaRPr lang="ru-RU" sz="2400" dirty="0">
              <a:ea typeface="Calibri"/>
              <a:cs typeface="Times New Roman"/>
            </a:endParaRPr>
          </a:p>
          <a:p>
            <a:pPr algn="just">
              <a:lnSpc>
                <a:spcPct val="107000"/>
              </a:lnSpc>
              <a:spcAft>
                <a:spcPts val="0"/>
              </a:spcAft>
            </a:pPr>
            <a:r>
              <a:rPr lang="sq-AL" i="1" dirty="0">
                <a:latin typeface="Times New Roman"/>
                <a:ea typeface="Times New Roman"/>
                <a:cs typeface="Times New Roman"/>
              </a:rPr>
              <a:t>Uly tizlik </a:t>
            </a:r>
            <a:r>
              <a:rPr lang="sq-AL" dirty="0">
                <a:latin typeface="Times New Roman"/>
                <a:ea typeface="Times New Roman"/>
                <a:cs typeface="Times New Roman"/>
              </a:rPr>
              <a:t>– tizlik ýokarlandyrylan ýük otlylarynda               </a:t>
            </a:r>
            <a:endParaRPr lang="ru-RU" sz="2400" dirty="0">
              <a:ea typeface="Calibri"/>
              <a:cs typeface="Times New Roman"/>
            </a:endParaRPr>
          </a:p>
          <a:p>
            <a:pPr algn="just">
              <a:lnSpc>
                <a:spcPct val="107000"/>
              </a:lnSpc>
              <a:spcAft>
                <a:spcPts val="0"/>
              </a:spcAft>
            </a:pPr>
            <a:r>
              <a:rPr lang="sq-AL" dirty="0">
                <a:latin typeface="Times New Roman"/>
                <a:ea typeface="Times New Roman"/>
                <a:cs typeface="Times New Roman"/>
              </a:rPr>
              <a:t>                   (liderni  wagonlarda).</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972961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264696"/>
          </a:xfrm>
        </p:spPr>
        <p:txBody>
          <a:bodyPr/>
          <a:lstStyle/>
          <a:p>
            <a:pPr algn="just">
              <a:lnSpc>
                <a:spcPct val="107000"/>
              </a:lnSpc>
              <a:spcAft>
                <a:spcPts val="0"/>
              </a:spcAft>
            </a:pPr>
            <a:r>
              <a:rPr lang="ru-RU" b="1" dirty="0">
                <a:latin typeface="Times New Roman"/>
                <a:ea typeface="Calibri"/>
                <a:cs typeface="Times New Roman"/>
              </a:rPr>
              <a:t>3. </a:t>
            </a:r>
            <a:r>
              <a:rPr lang="sq-AL" b="1" dirty="0">
                <a:latin typeface="Times New Roman"/>
                <a:ea typeface="Calibri"/>
                <a:cs typeface="Times New Roman"/>
              </a:rPr>
              <a:t>Demir  ýol  Düzgünnamasynyň  ähm</a:t>
            </a:r>
            <a:r>
              <a:rPr lang="ru-RU" b="1" dirty="0" err="1">
                <a:latin typeface="Times New Roman"/>
                <a:ea typeface="Calibri"/>
                <a:cs typeface="Times New Roman"/>
              </a:rPr>
              <a:t>iýeti</a:t>
            </a:r>
            <a:endParaRPr lang="ru-RU" sz="2400" dirty="0">
              <a:ea typeface="Calibri"/>
              <a:cs typeface="Times New Roman"/>
            </a:endParaRPr>
          </a:p>
          <a:p>
            <a:pPr algn="just">
              <a:lnSpc>
                <a:spcPct val="107000"/>
              </a:lnSpc>
              <a:spcAft>
                <a:spcPts val="0"/>
              </a:spcAft>
            </a:pPr>
            <a:r>
              <a:rPr lang="sq-AL" dirty="0">
                <a:latin typeface="Times New Roman"/>
                <a:ea typeface="Times New Roman"/>
                <a:cs typeface="Times New Roman"/>
              </a:rPr>
              <a:t>Demir </a:t>
            </a:r>
            <a:r>
              <a:rPr lang="hr-HR" dirty="0">
                <a:latin typeface="Times New Roman"/>
                <a:ea typeface="Times New Roman"/>
                <a:cs typeface="Times New Roman"/>
              </a:rPr>
              <a:t>ýoluň  Düzgünnamasy şu  aşakdaky   görkezijileri  göz  öňünde tutýar: </a:t>
            </a:r>
            <a:endParaRPr lang="ru-RU" sz="2400" dirty="0">
              <a:ea typeface="Calibri"/>
              <a:cs typeface="Times New Roman"/>
            </a:endParaRPr>
          </a:p>
          <a:p>
            <a:pPr algn="just">
              <a:lnSpc>
                <a:spcPct val="107000"/>
              </a:lnSpc>
              <a:spcAft>
                <a:spcPts val="0"/>
              </a:spcAft>
            </a:pPr>
            <a:r>
              <a:rPr lang="sq-AL" dirty="0">
                <a:latin typeface="Times New Roman"/>
                <a:ea typeface="Times New Roman"/>
                <a:cs typeface="Times New Roman"/>
              </a:rPr>
              <a:t>1. Türkmenistanyň  demir ýol  ulagy  halk  hojalygynyň  möhüm  pudagy bolup    ulaglaryň   beýleki görnüşleri  bilen  bir  hatarda önümçiligi we  senagatyň, oba hojalygyň önümleriniň  ýurtda aýlanşygyny üpjün edýär. Halkyň  ýüklerini    daşamaga  bolan  islegini we döwletiň   goranmak kuwwatyny berkitmäge ýardam edýär.</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621839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336704"/>
          </a:xfrm>
        </p:spPr>
        <p:txBody>
          <a:bodyPr/>
          <a:lstStyle/>
          <a:p>
            <a:pPr algn="just">
              <a:lnSpc>
                <a:spcPct val="107000"/>
              </a:lnSpc>
              <a:spcAft>
                <a:spcPts val="0"/>
              </a:spcAft>
            </a:pPr>
            <a:r>
              <a:rPr lang="sq-AL" dirty="0">
                <a:latin typeface="Times New Roman"/>
                <a:ea typeface="Times New Roman"/>
                <a:cs typeface="Times New Roman"/>
              </a:rPr>
              <a:t>2. Düzgünnama  demir ýol  ulagyndan  peýdalanýan  edaralaryň,  kärhanalaryň  we  raýatlaryň   borçlaryny,  hukuklaryny  we  jogapkärçiligini kesgitleýär. Mundan  başgada  ýükleri   daşamagyň   meýilnamasyny  düzmegiň  we  ýerine ýetirmegiň   tertibini, ýükleriň, ýolagçylaryň  we poçtanyň   daşalşynyň  esasy  şertlerini,  uly ýola  birikýän ýollaryň  ulanylyşyny, demir ýol  ulagynyň  beýleki  ulaglar bilen  özara  gatnaşygynyň esasyny düzýär.  </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61506219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706</Words>
  <Application>Microsoft Office PowerPoint</Application>
  <PresentationFormat>Экран (4:3)</PresentationFormat>
  <Paragraphs>38</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yusup</dc:creator>
  <cp:lastModifiedBy>yusup</cp:lastModifiedBy>
  <cp:revision>4</cp:revision>
  <dcterms:created xsi:type="dcterms:W3CDTF">2021-10-12T09:41:18Z</dcterms:created>
  <dcterms:modified xsi:type="dcterms:W3CDTF">2021-10-12T09:48:36Z</dcterms:modified>
</cp:coreProperties>
</file>