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58" r:id="rId3"/>
    <p:sldId id="267" r:id="rId4"/>
    <p:sldId id="268" r:id="rId5"/>
    <p:sldId id="269" r:id="rId6"/>
    <p:sldId id="271" r:id="rId7"/>
    <p:sldId id="272" r:id="rId8"/>
    <p:sldId id="273" r:id="rId9"/>
    <p:sldId id="274" r:id="rId10"/>
    <p:sldId id="275" r:id="rId11"/>
    <p:sldId id="276" r:id="rId12"/>
    <p:sldId id="277" r:id="rId13"/>
    <p:sldId id="278" r:id="rId14"/>
    <p:sldId id="279" r:id="rId15"/>
    <p:sldId id="280" r:id="rId16"/>
    <p:sldId id="281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00"/>
    <a:srgbClr val="FF9933"/>
    <a:srgbClr val="3BB432"/>
    <a:srgbClr val="66FF33"/>
    <a:srgbClr val="3FC13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397" autoAdjust="0"/>
    <p:restoredTop sz="94434" autoAdjust="0"/>
  </p:normalViewPr>
  <p:slideViewPr>
    <p:cSldViewPr snapToGrid="0">
      <p:cViewPr varScale="1">
        <p:scale>
          <a:sx n="71" d="100"/>
          <a:sy n="71" d="100"/>
        </p:scale>
        <p:origin x="76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97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CA53C3-BE69-4407-A46F-BE78F7156F79}" type="datetimeFigureOut">
              <a:rPr lang="ru-RU" smtClean="0"/>
              <a:t>23.10.2020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58DEC2-4B4A-4A6E-BC0B-0B4314FF22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46397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58DEC2-4B4A-4A6E-BC0B-0B4314FF2232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10434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58DEC2-4B4A-4A6E-BC0B-0B4314FF2232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07367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83495-5D7D-429B-A9A4-3BD7122F02BD}" type="datetimeFigureOut">
              <a:rPr lang="ru-RU" smtClean="0"/>
              <a:t>23.10.2020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768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83495-5D7D-429B-A9A4-3BD7122F02BD}" type="datetimeFigureOut">
              <a:rPr lang="ru-RU" smtClean="0"/>
              <a:t>23.10.2020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30085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2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83495-5D7D-429B-A9A4-3BD7122F02BD}" type="datetimeFigureOut">
              <a:rPr lang="ru-RU" smtClean="0"/>
              <a:t>23.10.2020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54039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83495-5D7D-429B-A9A4-3BD7122F02BD}" type="datetimeFigureOut">
              <a:rPr lang="ru-RU" smtClean="0"/>
              <a:t>23.10.2020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71467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1" y="1709742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1" y="4589467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83495-5D7D-429B-A9A4-3BD7122F02BD}" type="datetimeFigureOut">
              <a:rPr lang="ru-RU" smtClean="0"/>
              <a:t>23.10.2020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4449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83495-5D7D-429B-A9A4-3BD7122F02BD}" type="datetimeFigureOut">
              <a:rPr lang="ru-RU" smtClean="0"/>
              <a:t>23.10.2020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3608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2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2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83495-5D7D-429B-A9A4-3BD7122F02BD}" type="datetimeFigureOut">
              <a:rPr lang="ru-RU" smtClean="0"/>
              <a:t>23.10.2020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37635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83495-5D7D-429B-A9A4-3BD7122F02BD}" type="datetimeFigureOut">
              <a:rPr lang="ru-RU" smtClean="0"/>
              <a:t>23.10.2020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9673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83495-5D7D-429B-A9A4-3BD7122F02BD}" type="datetimeFigureOut">
              <a:rPr lang="ru-RU" smtClean="0"/>
              <a:t>23.10.2020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81269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9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83495-5D7D-429B-A9A4-3BD7122F02BD}" type="datetimeFigureOut">
              <a:rPr lang="ru-RU" smtClean="0"/>
              <a:t>23.10.2020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28899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9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83495-5D7D-429B-A9A4-3BD7122F02BD}" type="datetimeFigureOut">
              <a:rPr lang="ru-RU" smtClean="0"/>
              <a:t>23.10.2020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67150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F83495-5D7D-429B-A9A4-3BD7122F02BD}" type="datetimeFigureOut">
              <a:rPr lang="ru-RU" smtClean="0"/>
              <a:t>23.10.2020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15342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6379" y="116379"/>
            <a:ext cx="11920451" cy="6616931"/>
          </a:xfrm>
          <a:prstGeom prst="rect">
            <a:avLst/>
          </a:prstGeom>
          <a:noFill/>
          <a:ln w="25400" cap="flat" cmpd="sng">
            <a:solidFill>
              <a:srgbClr val="C0000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3518" y="232758"/>
            <a:ext cx="1727961" cy="1695796"/>
          </a:xfrm>
          <a:prstGeom prst="rect">
            <a:avLst/>
          </a:prstGeom>
          <a:ln>
            <a:noFill/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435" y="371020"/>
            <a:ext cx="1963927" cy="1313411"/>
          </a:xfrm>
          <a:prstGeom prst="rect">
            <a:avLst/>
          </a:prstGeom>
          <a:ln>
            <a:noFill/>
          </a:ln>
        </p:spPr>
      </p:pic>
      <p:sp>
        <p:nvSpPr>
          <p:cNvPr id="6" name="Прямоугольник 5"/>
          <p:cNvSpPr/>
          <p:nvPr/>
        </p:nvSpPr>
        <p:spPr>
          <a:xfrm>
            <a:off x="2222039" y="371022"/>
            <a:ext cx="7859221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k-TM" sz="3000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TÜRKMENISTANYŇ </a:t>
            </a:r>
            <a:r>
              <a:rPr lang="en-US" sz="3000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tk-TM" sz="3000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ILIM MINISTRLIGI</a:t>
            </a:r>
            <a:br>
              <a:rPr lang="tk-TM" sz="3000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k-TM" sz="3000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TÜRKMEN</a:t>
            </a:r>
            <a:r>
              <a:rPr lang="en-US" sz="3000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ISTANY</a:t>
            </a:r>
            <a:r>
              <a:rPr lang="tk-TM" sz="3000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Ň INŽENER-TEHNIKI </a:t>
            </a:r>
          </a:p>
          <a:p>
            <a:pPr algn="ctr"/>
            <a:r>
              <a:rPr lang="tk-TM" sz="3000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 ULAG KOMMUNIKASIÝALARY INSTITUTY </a:t>
            </a:r>
            <a:endParaRPr lang="ru-RU" sz="30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845820" y="2828891"/>
            <a:ext cx="1081278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k-TM" sz="32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tk-TM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ÇYZUWLY GEOMETRIÝA WE </a:t>
            </a:r>
            <a:r>
              <a:rPr lang="tk-TM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INŽENER </a:t>
            </a:r>
            <a:r>
              <a:rPr lang="tk-TM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GRAFIKASY</a:t>
            </a:r>
            <a:r>
              <a:rPr lang="tk-TM" sz="32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</a:p>
          <a:p>
            <a:pPr algn="ctr"/>
            <a:r>
              <a:rPr lang="tk-TM" sz="32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DERSI </a:t>
            </a:r>
            <a:r>
              <a:rPr lang="tk-TM" sz="32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BOÝUNÇA ELEKTRON </a:t>
            </a:r>
          </a:p>
          <a:p>
            <a:pPr algn="ctr"/>
            <a:r>
              <a:rPr lang="tk-TM" sz="32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UMUMY SAPAK</a:t>
            </a:r>
            <a:endParaRPr lang="ru-RU" sz="32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5611099" y="5248566"/>
            <a:ext cx="641465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k-TM" sz="2800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Taýýarlan: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tk-TM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Çyzuwly geometriýasy we </a:t>
            </a:r>
          </a:p>
          <a:p>
            <a:pPr algn="just"/>
            <a:r>
              <a:rPr lang="tk-TM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inženerçilik grafikasy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tk-TM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afedrasynyň</a:t>
            </a:r>
            <a:r>
              <a:rPr lang="tk-TM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/>
            <a:r>
              <a:rPr lang="tk-TM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mugallymy </a:t>
            </a:r>
            <a:r>
              <a:rPr lang="tk-TM" sz="28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Öremedow Akmyrat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7240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1999" cy="6857999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25400" cmpd="sng">
            <a:solidFill>
              <a:srgbClr val="00B05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endParaRPr lang="ru-RU" dirty="0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180112" y="110367"/>
            <a:ext cx="2992579" cy="3436397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4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OA</a:t>
            </a:r>
            <a:r>
              <a:rPr lang="ru-RU" sz="4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∩</a:t>
            </a:r>
            <a:r>
              <a:rPr lang="ru-RU" sz="4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ru-RU" sz="4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=Aꞌ, </a:t>
            </a:r>
            <a:r>
              <a:rPr lang="ru-RU" sz="4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</a:t>
            </a:r>
            <a:r>
              <a:rPr lang="ru-RU" sz="4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∩</a:t>
            </a:r>
            <a:r>
              <a:rPr lang="ru-RU" sz="4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ru-RU" sz="4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=Bꞌ</a:t>
            </a:r>
            <a:r>
              <a:rPr lang="ru-RU" sz="4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ON</a:t>
            </a:r>
            <a:r>
              <a:rPr lang="ru-RU" sz="4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∩</a:t>
            </a:r>
            <a:r>
              <a:rPr lang="ru-RU" sz="4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ru-RU" sz="4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=Nꞌ </a:t>
            </a:r>
            <a:r>
              <a:rPr lang="ru-RU" sz="4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OK</a:t>
            </a:r>
            <a:r>
              <a:rPr lang="ru-RU" sz="4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∩</a:t>
            </a:r>
            <a:r>
              <a:rPr lang="ru-RU" sz="4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ru-RU" sz="4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=Kꞌ; Nꞌ, Kꞌ, Aꞌ, Bꞌ</a:t>
            </a:r>
            <a:r>
              <a:rPr lang="ru-RU" sz="4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Є </a:t>
            </a:r>
            <a:r>
              <a:rPr lang="ru-RU" sz="4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endParaRPr lang="ru-RU" sz="40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 descr="C:\Users\babageldi\Desktop\gyrkylan\21.jpg"/>
          <p:cNvPicPr/>
          <p:nvPr/>
        </p:nvPicPr>
        <p:blipFill>
          <a:blip r:embed="rId2" cstate="print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2182" y="41329"/>
            <a:ext cx="7221191" cy="606874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Заголовок 1"/>
          <p:cNvSpPr txBox="1">
            <a:spLocks/>
          </p:cNvSpPr>
          <p:nvPr/>
        </p:nvSpPr>
        <p:spPr>
          <a:xfrm>
            <a:off x="4133605" y="6151406"/>
            <a:ext cx="5659580" cy="637505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 kern="1200" cap="all">
                <a:ln w="3175" cmpd="sng">
                  <a:noFill/>
                </a:ln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>
              <a:defRPr/>
            </a:pPr>
            <a:r>
              <a:rPr lang="ru-RU" sz="4000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Merkezi</a:t>
            </a:r>
            <a:r>
              <a:rPr lang="ru-RU" sz="40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proýektirlemek</a:t>
            </a:r>
            <a:endParaRPr lang="ru-RU" sz="4000" cap="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1670813" y="6333106"/>
            <a:ext cx="481619" cy="481619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9010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1999" cy="6857999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25400" cmpd="sng">
            <a:solidFill>
              <a:srgbClr val="00B05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11670813" y="6333106"/>
            <a:ext cx="481619" cy="481619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124690" y="75321"/>
            <a:ext cx="5914363" cy="625778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3.2. </a:t>
            </a:r>
            <a:r>
              <a:rPr lang="ru-RU" sz="36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Parallel</a:t>
            </a:r>
            <a:r>
              <a:rPr lang="ru-RU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proýektirlemek</a:t>
            </a:r>
            <a:r>
              <a:rPr lang="ru-RU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Parallel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proýektirlenende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proýektirleýji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çyzyklar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paralleldirler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ýöne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olar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proýeksiýalar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tekizligine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perpendikulýar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däldirler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Proýektirleýji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çyzyklar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AAꞌ, BBꞌ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ÇÇꞌ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hem-de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KKꞌ, LLꞌ, MMꞌ, NNꞌ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biri-birlerine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paralleldirler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ýöne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olar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proýeksiýalar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tekizligine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perpendikulýar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däldirler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Рисунок 11" descr="C:\Users\babageldi\Desktop\gyrkylan\18.jpg"/>
          <p:cNvPicPr/>
          <p:nvPr/>
        </p:nvPicPr>
        <p:blipFill>
          <a:blip r:embed="rId2" cstate="print">
            <a:duotone>
              <a:prstClr val="black"/>
              <a:schemeClr val="accent5">
                <a:lumMod val="20000"/>
                <a:lumOff val="80000"/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3899" y="158451"/>
            <a:ext cx="6007835" cy="49261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53616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1999" cy="6857999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25400" cmpd="sng">
            <a:solidFill>
              <a:srgbClr val="00B05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endParaRPr lang="ru-RU" dirty="0"/>
          </a:p>
        </p:txBody>
      </p:sp>
      <p:pic>
        <p:nvPicPr>
          <p:cNvPr id="11" name="Рисунок 10" descr="C:\Users\babageldi\Desktop\gyrkylan\17.jpg"/>
          <p:cNvPicPr/>
          <p:nvPr/>
        </p:nvPicPr>
        <p:blipFill>
          <a:blip r:embed="rId2" cstate="print">
            <a:duotone>
              <a:prstClr val="black"/>
              <a:schemeClr val="accent5">
                <a:lumMod val="20000"/>
                <a:lumOff val="80000"/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6328" y="55415"/>
            <a:ext cx="7305053" cy="58590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2" name="Заголовок 1"/>
          <p:cNvSpPr txBox="1">
            <a:spLocks/>
          </p:cNvSpPr>
          <p:nvPr/>
        </p:nvSpPr>
        <p:spPr>
          <a:xfrm>
            <a:off x="2500745" y="5946229"/>
            <a:ext cx="7956217" cy="856349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5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Parallel</a:t>
            </a:r>
            <a:r>
              <a:rPr lang="ru-RU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proýektirlemek</a:t>
            </a:r>
            <a:endParaRPr lang="ru-RU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1485419" y="6333106"/>
            <a:ext cx="667014" cy="481619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2580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1999" cy="6857999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25400" cmpd="sng">
            <a:solidFill>
              <a:srgbClr val="00B05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96981" y="128790"/>
            <a:ext cx="11956474" cy="6632619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sz="36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Proýeksiýalary</a:t>
            </a:r>
            <a:r>
              <a:rPr lang="ru-RU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san</a:t>
            </a:r>
            <a:r>
              <a:rPr lang="ru-RU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bahalar</a:t>
            </a:r>
            <a:r>
              <a:rPr lang="ru-RU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aňlatmak</a:t>
            </a:r>
            <a:r>
              <a:rPr lang="ru-RU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usulda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ortogonal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proýektirlemek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diňe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tekizlikde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ýagny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tekizlikde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alnyp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barylýar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Çyzgylarda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ortogonal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proýektirlemek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usuly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giňden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ulanylýar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ýöne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käbir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wagtlarda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ony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ulanmak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oňaýsyz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bolýar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Giňişlik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çyzgylarda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tekizlikdäki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proýeksiýanyň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ululygy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beýleki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iki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tekizlige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garanyňda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örän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kiçi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bolýar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Bular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ýaly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ýagdaýlara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gidrotehniki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desgalaryň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çyzgylary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taslananda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suwaryş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ulgamalary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düzülende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köp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duş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gelinýär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Üç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tekizlikdäki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çyzylan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ortogonal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proýeksiýalar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talaplary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doly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ödemeýär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çyzga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aýdyňlyk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berip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bolmaýar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ýagdaýda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proýeksiýalary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san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bahalary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aňlatmak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has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amatly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bolýar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1485419" y="6333106"/>
            <a:ext cx="667014" cy="481619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11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5653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1999" cy="6857999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25400" cmpd="sng">
            <a:solidFill>
              <a:srgbClr val="00B05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11485419" y="6333106"/>
            <a:ext cx="667014" cy="481619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305800" y="5075654"/>
            <a:ext cx="11513126" cy="1214178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Göni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çyzygyň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proýeksiýasynyň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san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bahalar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aňladylyşy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 descr="C:\Users\babageldi\Desktop\gyrkylan\15.jpg"/>
          <p:cNvPicPr/>
          <p:nvPr/>
        </p:nvPicPr>
        <p:blipFill>
          <a:blip r:embed="rId2" cstate="print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01" y="44621"/>
            <a:ext cx="6780337" cy="47316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 descr="C:\Users\babageldi\Desktop\gyrkylan\14.jpg"/>
          <p:cNvPicPr/>
          <p:nvPr/>
        </p:nvPicPr>
        <p:blipFill>
          <a:blip r:embed="rId3" cstate="print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8938" y="740996"/>
            <a:ext cx="5299930" cy="40430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60723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1999" cy="6857999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25400" cmpd="sng">
            <a:solidFill>
              <a:srgbClr val="00B05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11485419" y="6333106"/>
            <a:ext cx="667014" cy="481619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1115290" y="143586"/>
            <a:ext cx="9961417" cy="796946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tk-TM" sz="4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Ulanylýan edebiýatlar</a:t>
            </a:r>
            <a:endParaRPr lang="ru-RU" sz="4800" b="1" dirty="0">
              <a:solidFill>
                <a:srgbClr val="C00000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>
            <a:duotone>
              <a:prstClr val="black"/>
              <a:srgbClr val="92D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62" t="19328" r="7993" b="37083"/>
          <a:stretch/>
        </p:blipFill>
        <p:spPr>
          <a:xfrm>
            <a:off x="0" y="997527"/>
            <a:ext cx="12152433" cy="51954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09655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99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49179" y="3137690"/>
            <a:ext cx="11534274" cy="1103440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ArchUp">
              <a:avLst>
                <a:gd name="adj" fmla="val 10753427"/>
              </a:avLst>
            </a:prstTxWarp>
            <a:spAutoFit/>
          </a:bodyPr>
          <a:lstStyle/>
          <a:p>
            <a:pPr algn="ctr"/>
            <a:r>
              <a:rPr lang="ru-RU" sz="60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Diňläniňiz</a:t>
            </a:r>
            <a:r>
              <a:rPr lang="ru-RU" sz="6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6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sag</a:t>
            </a:r>
            <a:r>
              <a:rPr lang="ru-RU" sz="6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boluň</a:t>
            </a:r>
            <a:r>
              <a:rPr lang="ru-RU" sz="6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6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0710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53521"/>
            <a:ext cx="12191999" cy="6857999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25400" cmpd="sng">
            <a:solidFill>
              <a:srgbClr val="00B05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468121" y="243956"/>
            <a:ext cx="10913737" cy="1139947"/>
          </a:xfrm>
          <a:prstGeom prst="roundRect">
            <a:avLst>
              <a:gd name="adj" fmla="val 18401"/>
            </a:avLst>
          </a:prstGeom>
          <a:solidFill>
            <a:srgbClr val="92D050"/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3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1-nji umumy okuw</a:t>
            </a:r>
          </a:p>
          <a:p>
            <a:pPr algn="ctr"/>
            <a:r>
              <a:rPr lang="tk-TM" sz="3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Tema: </a:t>
            </a:r>
            <a:r>
              <a:rPr lang="cs-CZ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Giriş</a:t>
            </a:r>
            <a:r>
              <a:rPr lang="cs-CZ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tk-TM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Esasy </a:t>
            </a:r>
            <a:r>
              <a:rPr lang="tk-TM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maglumatlar</a:t>
            </a:r>
            <a:endParaRPr lang="ru-RU" sz="3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4" name="Группа 43"/>
          <p:cNvGrpSpPr/>
          <p:nvPr/>
        </p:nvGrpSpPr>
        <p:grpSpPr>
          <a:xfrm>
            <a:off x="301111" y="1441318"/>
            <a:ext cx="11080750" cy="4031228"/>
            <a:chOff x="261573" y="934273"/>
            <a:chExt cx="9695227" cy="3929692"/>
          </a:xfrm>
          <a:solidFill>
            <a:srgbClr val="92D050"/>
          </a:solidFill>
        </p:grpSpPr>
        <p:grpSp>
          <p:nvGrpSpPr>
            <p:cNvPr id="41" name="Группа 40"/>
            <p:cNvGrpSpPr/>
            <p:nvPr/>
          </p:nvGrpSpPr>
          <p:grpSpPr>
            <a:xfrm>
              <a:off x="261573" y="1681430"/>
              <a:ext cx="9695227" cy="3182535"/>
              <a:chOff x="261573" y="1660060"/>
              <a:chExt cx="9537519" cy="2998538"/>
            </a:xfrm>
            <a:grpFill/>
          </p:grpSpPr>
          <p:sp>
            <p:nvSpPr>
              <p:cNvPr id="30" name="Пятиугольник 29"/>
              <p:cNvSpPr/>
              <p:nvPr/>
            </p:nvSpPr>
            <p:spPr>
              <a:xfrm flipH="1">
                <a:off x="261573" y="2840957"/>
                <a:ext cx="9537516" cy="877560"/>
              </a:xfrm>
              <a:prstGeom prst="homePlate">
                <a:avLst>
                  <a:gd name="adj" fmla="val 0"/>
                </a:avLst>
              </a:prstGeom>
              <a:grpFill/>
              <a:ln>
                <a:noFill/>
              </a:ln>
              <a:effectLst>
                <a:outerShdw blurRad="57785" dist="33020" dir="3180000" algn="ctr">
                  <a:srgbClr val="000000">
                    <a:alpha val="30000"/>
                  </a:srgbClr>
                </a:outerShdw>
              </a:effectLst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eaLnBrk="0" fontAlgn="base" hangingPunct="0"/>
                <a:r>
                  <a:rPr lang="cs-CZ" sz="3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2. </a:t>
                </a:r>
                <a:r>
                  <a:rPr lang="ru-RU" sz="3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Proýeksiýa</a:t>
                </a:r>
                <a:r>
                  <a:rPr lang="ru-RU" sz="3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3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metody</a:t>
                </a:r>
                <a:r>
                  <a:rPr lang="ru-RU" sz="3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</a:t>
                </a:r>
                <a:r>
                  <a:rPr lang="ru-RU" sz="3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Ortogonal</a:t>
                </a:r>
                <a:r>
                  <a:rPr lang="ru-RU" sz="3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3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proýektirlemek</a:t>
                </a:r>
                <a:r>
                  <a:rPr lang="ru-RU" sz="3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ru-RU" sz="3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1" name="Пятиугольник 30"/>
              <p:cNvSpPr/>
              <p:nvPr/>
            </p:nvSpPr>
            <p:spPr>
              <a:xfrm flipH="1">
                <a:off x="261573" y="1660060"/>
                <a:ext cx="9537519" cy="1118377"/>
              </a:xfrm>
              <a:prstGeom prst="homePlate">
                <a:avLst>
                  <a:gd name="adj" fmla="val 0"/>
                </a:avLst>
              </a:prstGeom>
              <a:grpFill/>
              <a:ln>
                <a:noFill/>
              </a:ln>
              <a:effectLst>
                <a:outerShdw blurRad="57785" dist="33020" dir="3180000" algn="ctr">
                  <a:srgbClr val="000000">
                    <a:alpha val="30000"/>
                  </a:srgbClr>
                </a:outerShdw>
              </a:effectLst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eaLnBrk="0" fontAlgn="base" hangingPunct="0"/>
                <a:r>
                  <a:rPr lang="cs-CZ" sz="3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1. </a:t>
                </a:r>
                <a:r>
                  <a:rPr lang="ru-RU" sz="3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Çyzuwly</a:t>
                </a:r>
                <a:r>
                  <a:rPr lang="ru-RU" sz="3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3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geometriýa</a:t>
                </a:r>
                <a:r>
                  <a:rPr lang="ru-RU" sz="3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3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dersiniň</a:t>
                </a:r>
                <a:r>
                  <a:rPr lang="ru-RU" sz="3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3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ähmiýeti</a:t>
                </a:r>
                <a:r>
                  <a:rPr lang="ru-RU" sz="3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3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we</a:t>
                </a:r>
                <a:r>
                  <a:rPr lang="ru-RU" sz="3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3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öňünde</a:t>
                </a:r>
                <a:r>
                  <a:rPr lang="ru-RU" sz="3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3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goýýan</a:t>
                </a:r>
                <a:r>
                  <a:rPr lang="ru-RU" sz="3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3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meseleleri</a:t>
                </a:r>
                <a:r>
                  <a:rPr lang="ru-RU" sz="3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ru-RU" sz="3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2" name="Пятиугольник 31"/>
              <p:cNvSpPr/>
              <p:nvPr/>
            </p:nvSpPr>
            <p:spPr>
              <a:xfrm flipH="1">
                <a:off x="261575" y="3781038"/>
                <a:ext cx="9537515" cy="877560"/>
              </a:xfrm>
              <a:prstGeom prst="homePlate">
                <a:avLst>
                  <a:gd name="adj" fmla="val 0"/>
                </a:avLst>
              </a:prstGeom>
              <a:grpFill/>
              <a:ln>
                <a:noFill/>
              </a:ln>
              <a:effectLst>
                <a:outerShdw blurRad="57785" dist="33020" dir="3180000" algn="ctr">
                  <a:srgbClr val="000000">
                    <a:alpha val="30000"/>
                  </a:srgbClr>
                </a:outerShdw>
              </a:effectLst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just" eaLnBrk="0" fontAlgn="base" hangingPunct="0"/>
                <a:r>
                  <a:rPr lang="cs-CZ" sz="3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</a:t>
                </a:r>
                <a:r>
                  <a:rPr lang="cs-CZ" sz="3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</a:t>
                </a:r>
                <a:r>
                  <a:rPr lang="ru-RU" sz="3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Merkezi</a:t>
                </a:r>
                <a:r>
                  <a:rPr lang="ru-RU" sz="3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3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we</a:t>
                </a:r>
                <a:r>
                  <a:rPr lang="ru-RU" sz="3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3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parallel</a:t>
                </a:r>
                <a:r>
                  <a:rPr lang="ru-RU" sz="3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3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proýektirlemek</a:t>
                </a:r>
                <a:r>
                  <a:rPr lang="ru-RU" sz="3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ru-RU" sz="3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42" name="Пятиугольник 41"/>
            <p:cNvSpPr/>
            <p:nvPr/>
          </p:nvSpPr>
          <p:spPr>
            <a:xfrm flipH="1">
              <a:off x="261573" y="934273"/>
              <a:ext cx="9695227" cy="680800"/>
            </a:xfrm>
            <a:prstGeom prst="homePlate">
              <a:avLst>
                <a:gd name="adj" fmla="val 0"/>
              </a:avLst>
            </a:prstGeom>
            <a:grpFill/>
            <a:ln>
              <a:noFill/>
            </a:ln>
            <a:effectLst>
              <a:outerShdw blurRad="57785" dist="33020" dir="3180000" algn="ctr">
                <a:srgbClr val="000000">
                  <a:alpha val="30000"/>
                </a:srgbClr>
              </a:outerShdw>
            </a:effectLst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eaLnBrk="0" fontAlgn="base" hangingPunct="0"/>
              <a:r>
                <a:rPr lang="tk-TM" sz="3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Meýilnama:</a:t>
              </a:r>
              <a:endPara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6" name="Пятиугольник 15"/>
          <p:cNvSpPr/>
          <p:nvPr/>
        </p:nvSpPr>
        <p:spPr>
          <a:xfrm flipH="1">
            <a:off x="293490" y="5578377"/>
            <a:ext cx="11088368" cy="856988"/>
          </a:xfrm>
          <a:prstGeom prst="homePlate">
            <a:avLst>
              <a:gd name="adj" fmla="val 0"/>
            </a:avLst>
          </a:prstGeom>
          <a:solidFill>
            <a:srgbClr val="92D050"/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just" eaLnBrk="0" fontAlgn="base" hangingPunct="0"/>
            <a:r>
              <a:rPr lang="tk-TM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cs-CZ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Proýeksiýalary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san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bahalary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aňlatmak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11504555" y="6194556"/>
            <a:ext cx="481619" cy="481619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2283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dir="u"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1999" cy="6857999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25400" cmpd="sng">
            <a:solidFill>
              <a:srgbClr val="00B05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13" name="Заголовок 1"/>
          <p:cNvSpPr txBox="1">
            <a:spLocks/>
          </p:cNvSpPr>
          <p:nvPr/>
        </p:nvSpPr>
        <p:spPr>
          <a:xfrm>
            <a:off x="2044436" y="0"/>
            <a:ext cx="8304909" cy="592904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tk-TM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Derse degişli esasy şertli belgiler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3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585" t="16321" r="27113" b="15100"/>
          <a:stretch/>
        </p:blipFill>
        <p:spPr>
          <a:xfrm>
            <a:off x="1950472" y="592904"/>
            <a:ext cx="8492836" cy="61060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5" name="Прямоугольник 14"/>
          <p:cNvSpPr/>
          <p:nvPr/>
        </p:nvSpPr>
        <p:spPr>
          <a:xfrm>
            <a:off x="11504555" y="6194556"/>
            <a:ext cx="481619" cy="481619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0506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u"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" y="0"/>
            <a:ext cx="12192000" cy="6857999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25400" cmpd="sng">
            <a:solidFill>
              <a:srgbClr val="00B05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24692" y="975365"/>
            <a:ext cx="11901054" cy="50783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fontAlgn="base">
              <a:tabLst>
                <a:tab pos="1600160" algn="l"/>
              </a:tabLst>
            </a:pPr>
            <a:r>
              <a:rPr lang="ru-RU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1.1.</a:t>
            </a:r>
            <a:r>
              <a:rPr lang="ru-RU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Çyzuwly</a:t>
            </a:r>
            <a:r>
              <a:rPr lang="ru-RU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geometriýa</a:t>
            </a:r>
            <a:r>
              <a:rPr lang="ru-RU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dersiniň</a:t>
            </a:r>
            <a:r>
              <a:rPr lang="ru-RU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ähmiýeti</a:t>
            </a:r>
            <a:r>
              <a:rPr lang="ru-RU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öňünde</a:t>
            </a:r>
            <a:r>
              <a:rPr lang="ru-RU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goýýan</a:t>
            </a:r>
            <a:r>
              <a:rPr lang="ru-RU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meseleleri</a:t>
            </a:r>
            <a:r>
              <a:rPr lang="ru-RU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Çyzuwly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geometriýa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şekillendirmegiň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teoretiki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esasydyr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ru-RU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Çyzgy</a:t>
            </a:r>
            <a:r>
              <a:rPr lang="ru-RU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inženeriň</a:t>
            </a:r>
            <a:r>
              <a:rPr lang="ru-RU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dilidir</a:t>
            </a:r>
            <a:r>
              <a:rPr lang="ru-RU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diýip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çyzuwly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geometriýanyň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düýbüni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tutanlaryň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biri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fransuz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inženeri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alymy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Gaspar</a:t>
            </a:r>
            <a:r>
              <a:rPr lang="ru-RU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Monž</a:t>
            </a:r>
            <a:r>
              <a:rPr lang="ru-RU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(1746-1818)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aýdýar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Eger-de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çyzgy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inženeriň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dili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bolýan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bolsa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onda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çyzuwly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geometriýa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diliň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grammatikasy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bolup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hyzmat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edyär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-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diýip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professor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W.I.Kurdýumow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(1853-1904)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aýdylanlaryň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üstüni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ýetirýär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1656958" y="6319250"/>
            <a:ext cx="481619" cy="481619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3179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1999" cy="6857999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25400" cmpd="sng">
            <a:solidFill>
              <a:srgbClr val="00B05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just"/>
            <a:r>
              <a:rPr lang="ru-RU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Çyzuwly</a:t>
            </a:r>
            <a:r>
              <a:rPr lang="ru-RU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geometriýa</a:t>
            </a:r>
            <a:r>
              <a:rPr lang="ru-RU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dersi</a:t>
            </a:r>
            <a:r>
              <a:rPr lang="ru-RU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nokatlaryň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çyzyklaryň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üstleriň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birleşmeginde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emele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gelýän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şekilleri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tekizliklerdäki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proýeksiýalarynyň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kömegi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öwrenilýän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ylymdyr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ders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geometriýanyň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bölümi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bolup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onuň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usuly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grafikadyr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Çyzuwly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geometriýany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ýokary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okuw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mekdeplerinde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öwredilmeginiň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esasy</a:t>
            </a:r>
            <a:r>
              <a:rPr lang="ru-RU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maksady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talybyň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göz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ýetimini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giňeltmek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geometriki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konstruktiw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pikirlenmegini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döretmek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seljeriş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ukuplaryny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artdyrmak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çözmäge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degişli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bölekleriň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giňişlikdäki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ýagdaýyny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sypatyny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gurluşyny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olaryň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arabaglanyşygyny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öwrenmekden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ybaratdyr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6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11670813" y="6333106"/>
            <a:ext cx="481619" cy="481619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0021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1999" cy="6857999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25400" cmpd="sng">
            <a:solidFill>
              <a:srgbClr val="00B05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endParaRPr lang="ru-RU" dirty="0"/>
          </a:p>
        </p:txBody>
      </p:sp>
      <p:sp>
        <p:nvSpPr>
          <p:cNvPr id="12" name="Заголовок 1"/>
          <p:cNvSpPr txBox="1">
            <a:spLocks/>
          </p:cNvSpPr>
          <p:nvPr/>
        </p:nvSpPr>
        <p:spPr bwMode="auto">
          <a:xfrm>
            <a:off x="96982" y="167045"/>
            <a:ext cx="11942618" cy="6575425"/>
          </a:xfrm>
          <a:prstGeom prst="rect">
            <a:avLst/>
          </a:prstGeom>
        </p:spPr>
        <p:txBody>
          <a:bodyPr wrap="square" numCol="1" anchor="ctr" anchorCtr="0" compatLnSpc="1">
            <a:prstTxWarp prst="textNoShape">
              <a:avLst/>
            </a:prstTxWarp>
            <a:noAutofit/>
          </a:bodyPr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Çyzuwly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geometriýa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dersiniň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öňünde</a:t>
            </a:r>
            <a:r>
              <a:rPr lang="ru-RU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goýýan</a:t>
            </a:r>
            <a:r>
              <a:rPr lang="ru-RU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meseleleri</a:t>
            </a:r>
            <a:r>
              <a:rPr lang="ru-RU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br>
              <a:rPr lang="ru-RU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-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nokatlary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göni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çyzyklary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tekizlikleri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hem-de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üstleri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şekillendirmegiň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nazaryýetini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öwrenýär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b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-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degişlilik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özara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kesişmeklik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meseleleri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hem-de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şekilleriň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hakyky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ululygyny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tapmagyň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usullaryny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öwrenýär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b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-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şekili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boýunça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predmetleriň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geometriki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görnüşlerini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kesgitlemegi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şol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şekilleri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ýerine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ýetirmegiň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usullaryny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öwrenýär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b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-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geometriki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predmetleri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tekizliklerde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ýa-da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üstlerde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proýektirlemegiň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usullaryny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öwrenýär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b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-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usullar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arkaly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alnan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şekilleri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olaryň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tekizlikdäki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ýa-da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üstdäki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emele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gelen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şekilleri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boýunça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öwrenýär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1670813" y="6333106"/>
            <a:ext cx="481619" cy="481619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3171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" y="0"/>
            <a:ext cx="12192000" cy="6857999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25400" cmpd="sng">
            <a:solidFill>
              <a:srgbClr val="00B05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210826" y="0"/>
            <a:ext cx="11770350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8310" algn="ctr">
              <a:spcAft>
                <a:spcPts val="0"/>
              </a:spcAft>
            </a:pPr>
            <a:r>
              <a:rPr lang="ru-RU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Proýeksiýa</a:t>
            </a:r>
            <a:r>
              <a:rPr lang="ru-RU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metody</a:t>
            </a:r>
            <a:r>
              <a:rPr lang="ru-RU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Ortogonal</a:t>
            </a:r>
            <a:r>
              <a:rPr lang="ru-RU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gönüburçly</a:t>
            </a:r>
            <a:r>
              <a:rPr lang="ru-RU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proýektirlemek</a:t>
            </a:r>
            <a:r>
              <a:rPr lang="ru-RU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36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48310">
              <a:spcAft>
                <a:spcPts val="0"/>
              </a:spcAft>
            </a:pP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Geometriki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şekilleri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tekizlikde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şekillendirmek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proýeksiýa</a:t>
            </a:r>
            <a:r>
              <a:rPr lang="ru-RU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metody</a:t>
            </a:r>
            <a:r>
              <a:rPr lang="ru-RU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ulanylýar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ru-RU" sz="36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Proýeksiýa</a:t>
            </a:r>
            <a:r>
              <a:rPr lang="ru-RU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sözi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latynça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bolup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ru-RU" sz="36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öňe</a:t>
            </a:r>
            <a:r>
              <a:rPr lang="ru-RU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düşürmek</a:t>
            </a:r>
            <a:r>
              <a:rPr lang="ru-RU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manysyny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berýär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Giňişlik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figuralaryň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tekizliklerdäki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şekili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proýeksiýasy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onuň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geometriki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häsiýetini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doly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takyk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görkezmekdir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Onuň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bölekleriniň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gözlenýän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häsiýetini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aýdyňlaşdyrmak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proýeksiýa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metody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birnäçe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talaplara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jogap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bermelidir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Tekizliklerdäki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şekilleriň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proýeksiýalaryň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kömegi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figurany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döredip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bolmalydyr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2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Gurluş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ýönekeý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bolmalydyr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b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Çyzgy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aýdyň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düşnükli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bolmalydyr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1670813" y="6333106"/>
            <a:ext cx="481619" cy="481619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8737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1999" cy="6857999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25400" cmpd="sng">
            <a:solidFill>
              <a:srgbClr val="00B05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endParaRPr lang="ru-RU" dirty="0"/>
          </a:p>
        </p:txBody>
      </p:sp>
      <p:pic>
        <p:nvPicPr>
          <p:cNvPr id="14" name="Рисунок 13" descr="C:\Users\babageldi\Desktop\gyrkylan\22.JPG"/>
          <p:cNvPicPr/>
          <p:nvPr/>
        </p:nvPicPr>
        <p:blipFill>
          <a:blip r:embed="rId2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6848" y="166302"/>
            <a:ext cx="8338299" cy="57053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5" name="Прямоугольник 14"/>
          <p:cNvSpPr/>
          <p:nvPr/>
        </p:nvSpPr>
        <p:spPr>
          <a:xfrm>
            <a:off x="11670813" y="6333106"/>
            <a:ext cx="481619" cy="481619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Заголовок 1"/>
          <p:cNvSpPr txBox="1">
            <a:spLocks/>
          </p:cNvSpPr>
          <p:nvPr/>
        </p:nvSpPr>
        <p:spPr>
          <a:xfrm>
            <a:off x="415636" y="6037943"/>
            <a:ext cx="11360724" cy="694704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ru-RU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Ortogonal</a:t>
            </a: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gönüburçly</a:t>
            </a: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proýektirlemek</a:t>
            </a:r>
            <a:endParaRPr lang="ru-RU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5836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" y="0"/>
            <a:ext cx="12192000" cy="6857999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25400" cmpd="sng">
            <a:solidFill>
              <a:srgbClr val="00B05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210826" y="138278"/>
            <a:ext cx="1177035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>
              <a:spcAft>
                <a:spcPts val="0"/>
              </a:spcAft>
            </a:pPr>
            <a:r>
              <a:rPr lang="ru-RU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3.1</a:t>
            </a:r>
            <a:r>
              <a:rPr lang="ru-RU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Merkezi</a:t>
            </a:r>
            <a:r>
              <a:rPr lang="ru-RU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proýektirlemek</a:t>
            </a:r>
            <a:r>
              <a:rPr lang="ru-RU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Eger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proýektirlenýän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göni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çyzyklar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tükeniksiz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daşlykda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bolmadyk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nokatda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kesişseler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nokadyň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kömegi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emele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gelen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proýeksiýalara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merkezi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proýektirlemek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diýilýär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1670813" y="6333106"/>
            <a:ext cx="481619" cy="481619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Рисунок 13" descr="C:\Users\babageldi\Desktop\gyrkylan\19.jpg"/>
          <p:cNvPicPr/>
          <p:nvPr/>
        </p:nvPicPr>
        <p:blipFill>
          <a:blip r:embed="rId2" cstate="print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6180" y="1901126"/>
            <a:ext cx="4990425" cy="474913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37673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582</TotalTime>
  <Words>512</Words>
  <Application>Microsoft Office PowerPoint</Application>
  <PresentationFormat>Широкоэкранный</PresentationFormat>
  <Paragraphs>49</Paragraphs>
  <Slides>16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1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MYRAT</dc:creator>
  <cp:lastModifiedBy>MYRAT</cp:lastModifiedBy>
  <cp:revision>64</cp:revision>
  <dcterms:created xsi:type="dcterms:W3CDTF">2020-05-31T16:38:52Z</dcterms:created>
  <dcterms:modified xsi:type="dcterms:W3CDTF">2020-10-23T14:47:18Z</dcterms:modified>
</cp:coreProperties>
</file>