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78" y="11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8CF56-CE70-4339-929A-FED8029AD48B}" type="datetimeFigureOut">
              <a:rPr lang="ru-RU" smtClean="0"/>
              <a:t>12.03.2021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6EFBE-1513-441C-9A5D-76720B84D0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2771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8CF56-CE70-4339-929A-FED8029AD48B}" type="datetimeFigureOut">
              <a:rPr lang="ru-RU" smtClean="0"/>
              <a:t>12.03.2021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6EFBE-1513-441C-9A5D-76720B84D0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9533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8CF56-CE70-4339-929A-FED8029AD48B}" type="datetimeFigureOut">
              <a:rPr lang="ru-RU" smtClean="0"/>
              <a:t>12.03.2021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6EFBE-1513-441C-9A5D-76720B84D0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9327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8CF56-CE70-4339-929A-FED8029AD48B}" type="datetimeFigureOut">
              <a:rPr lang="ru-RU" smtClean="0"/>
              <a:t>12.03.2021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6EFBE-1513-441C-9A5D-76720B84D0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3725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8CF56-CE70-4339-929A-FED8029AD48B}" type="datetimeFigureOut">
              <a:rPr lang="ru-RU" smtClean="0"/>
              <a:t>12.03.2021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6EFBE-1513-441C-9A5D-76720B84D0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8363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8CF56-CE70-4339-929A-FED8029AD48B}" type="datetimeFigureOut">
              <a:rPr lang="ru-RU" smtClean="0"/>
              <a:t>12.03.2021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6EFBE-1513-441C-9A5D-76720B84D0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1194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8CF56-CE70-4339-929A-FED8029AD48B}" type="datetimeFigureOut">
              <a:rPr lang="ru-RU" smtClean="0"/>
              <a:t>12.03.2021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6EFBE-1513-441C-9A5D-76720B84D0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9180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8CF56-CE70-4339-929A-FED8029AD48B}" type="datetimeFigureOut">
              <a:rPr lang="ru-RU" smtClean="0"/>
              <a:t>12.03.2021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6EFBE-1513-441C-9A5D-76720B84D0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6098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8CF56-CE70-4339-929A-FED8029AD48B}" type="datetimeFigureOut">
              <a:rPr lang="ru-RU" smtClean="0"/>
              <a:t>12.03.2021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6EFBE-1513-441C-9A5D-76720B84D0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7993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8CF56-CE70-4339-929A-FED8029AD48B}" type="datetimeFigureOut">
              <a:rPr lang="ru-RU" smtClean="0"/>
              <a:t>12.03.2021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6EFBE-1513-441C-9A5D-76720B84D0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6264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8CF56-CE70-4339-929A-FED8029AD48B}" type="datetimeFigureOut">
              <a:rPr lang="ru-RU" smtClean="0"/>
              <a:t>12.03.2021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6EFBE-1513-441C-9A5D-76720B84D0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4912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F8CF56-CE70-4339-929A-FED8029AD48B}" type="datetimeFigureOut">
              <a:rPr lang="ru-RU" smtClean="0"/>
              <a:t>12.03.2021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6EFBE-1513-441C-9A5D-76720B84D0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8382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2326105"/>
          </a:xfrm>
        </p:spPr>
        <p:txBody>
          <a:bodyPr>
            <a:normAutofit fontScale="90000"/>
          </a:bodyPr>
          <a:lstStyle/>
          <a:p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Elektrik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energiýanyň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hilini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gowlandyrmagyň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usullary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ýollary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3682248"/>
            <a:ext cx="12192000" cy="1655762"/>
          </a:xfrm>
        </p:spPr>
        <p:txBody>
          <a:bodyPr>
            <a:noAutofit/>
          </a:bodyPr>
          <a:lstStyle/>
          <a:p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Meýilnama: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l">
              <a:buFont typeface="+mj-lt"/>
              <a:buAutoNum type="arabicPeriod"/>
            </a:pP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Naprýeženiýeniň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üýtgewi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tolkuny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peseltmek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l">
              <a:buFont typeface="+mj-lt"/>
              <a:buAutoNum type="arabicPeriod"/>
            </a:pP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Iki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transformatorlaryň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naprýaženiýany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sazla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buFont typeface="+mj-lt"/>
              <a:buAutoNum type="arabicPeriod"/>
            </a:pP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Naprýažeýäniň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sinusoidal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dälligini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peseltmegiň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usullary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serişdeleri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54328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829050" cy="4812632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6096000" y="0"/>
            <a:ext cx="6096000" cy="6723123"/>
          </a:xfrm>
          <a:prstGeom prst="rect">
            <a:avLst/>
          </a:prstGeom>
        </p:spPr>
        <p:txBody>
          <a:bodyPr>
            <a:spAutoFit/>
          </a:bodyPr>
          <a:lstStyle/>
          <a:p>
            <a:pPr marL="6350" marR="39370" indent="457200">
              <a:lnSpc>
                <a:spcPct val="103000"/>
              </a:lnSpc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Bu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ýagdaýda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setli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tokda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bir-biriniň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öwezini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özara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dolandyryjy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5-nji we 7-nji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garmonikler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bolmaz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ru-RU" sz="28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50" marR="39370" indent="457200">
              <a:lnSpc>
                <a:spcPct val="103000"/>
              </a:lnSpc>
            </a:pP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Bir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-da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iki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köpürli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özgerdijilere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yzygiderli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-da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paralel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birleşdirilen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toparlary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hasaba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alyjy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çylşyrymly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özgerdiji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gurulmalarda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setli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toguň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bir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-da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birnäçe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garmonikliginiň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basylmasyny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üpjün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ediji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dolanşygyň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ýörite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kanunlaryny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ulanýarlar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Ýöne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iň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ýokary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garmonikligiň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derejesini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peseltmekligiň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şeýle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usuly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özgerdiji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bilen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dolandyrmaklyk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ulgamynyň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ähmiýetli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çylşyrymlaşmasyny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talap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edýär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ru-RU" sz="28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55813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-1"/>
            <a:ext cx="12192000" cy="25976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0" marR="39370" indent="457200">
              <a:lnSpc>
                <a:spcPct val="103000"/>
              </a:lnSpc>
            </a:pP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Liniýasyz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ýüklenmeli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setlerde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elektroenergiýaň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hili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meselesini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çözmeklige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toplumlaýyn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ýakynlaşmada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köp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funksiýaly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gurulmany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iň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ýokary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garmonik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güýç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rezonansly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filterlerini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ulanýarlar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Filtriň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zwenosy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kesgitli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garmonika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ýygylyga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sazlanan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yzygiderli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birleşdirilen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induktiwlik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we</a:t>
            </a:r>
            <a:r>
              <a:rPr lang="tk-TM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sygym</a:t>
            </a:r>
            <a:r>
              <a:rPr lang="en-US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konturyny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özünde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saklaýar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(5.7.3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çyzgy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).</a:t>
            </a:r>
            <a:endParaRPr lang="ru-RU" sz="32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597698"/>
            <a:ext cx="4588042" cy="4059776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Прямоугольник 5"/>
          <p:cNvSpPr/>
          <p:nvPr/>
        </p:nvSpPr>
        <p:spPr>
          <a:xfrm>
            <a:off x="4957011" y="2597698"/>
            <a:ext cx="7234989" cy="3993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0" marR="39370" indent="457200">
              <a:lnSpc>
                <a:spcPct val="103000"/>
              </a:lnSpc>
            </a:pP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Filter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zwenolaryň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hataryndan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durýar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Filtriň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parametrlerini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onuň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bogunlary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elektrik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üpjünçilik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ulgamynda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ýol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berilmeýän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garmonik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ýygylyk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rezonansyna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sazlanar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ýaly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sygymlaryň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ähmiýeti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bolsa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esasy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ýygylygyň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gerek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bolan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reaktiw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kuwwatlygyň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öwezini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dolmaga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mümkinçilik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berer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ýaly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edip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alýarlar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ru-RU" sz="31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0519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385011"/>
            <a:ext cx="12192000" cy="51336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0" marR="39370" indent="228600">
              <a:lnSpc>
                <a:spcPct val="103000"/>
              </a:lnSpc>
            </a:pP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Elektrik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üpýünçiliginiň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ulgamyndaky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ýygylygyň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üýtgemesi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aktiw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kuwwatyň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ýetmezligi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sebäpli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bolýar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Ýygylygyň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sazlamasy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ähli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energiýa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ulgamynda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bir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wagtyň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özünde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goşmaça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kuwwaty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generirleýjileri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girizmek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ýoly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bilen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we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awtomatika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ýygylyk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ýygylyk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peseldijileriň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kömegi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bilen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az</a:t>
            </a:r>
            <a:r>
              <a:rPr lang="tk-TM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jogabkär</a:t>
            </a:r>
            <a:r>
              <a:rPr lang="en-US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ulanyjylaryň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öçürilmegiň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esasynda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amala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aşyrylýar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ru-RU" sz="32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50" marR="39370" indent="457200">
              <a:lnSpc>
                <a:spcPct val="103000"/>
              </a:lnSpc>
            </a:pP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Birleşme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nokadynda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gysga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utgaşma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kuwwatyny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ýokarlandyrma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ýygylygyň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tolkunyny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peseldýär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Eger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bu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gerekli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netije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bermese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onda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çalt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üýtgeýän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ýüklenmeleri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aýry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taransformatorlardan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iýmitlendirilýär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ýa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-da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taransformatoryň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sarymlarynyň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aýratyn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şahalaryndan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iýmitlenýär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ru-RU" sz="32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8326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67499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0" marR="39370" indent="457200">
              <a:lnSpc>
                <a:spcPct val="103000"/>
              </a:lnSpc>
            </a:pP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2.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Naprýeženiýeniň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üýtgewi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we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tolkuny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peseltmek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tk-TM" sz="28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6350" marR="39370" indent="457200">
              <a:lnSpc>
                <a:spcPct val="103000"/>
              </a:lnSpc>
            </a:pPr>
            <a:r>
              <a:rPr lang="ru-RU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Ýokary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hilli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naprýeženiýe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bilen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etmek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üçin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şular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ýaly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çäreleri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geçirmeli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  <a:endParaRPr lang="ru-RU" sz="28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50" marR="39370" indent="-6350">
              <a:lnSpc>
                <a:spcPct val="103000"/>
              </a:lnSpc>
            </a:pP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a)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transformatorlaryň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transasiýa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koeffisiýenti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üýtgewi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göz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öňünde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tutmaly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käbir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halatlarda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transformasiýa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koeffisiýenti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üýtgedip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bolar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ýaly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edip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almaly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;</a:t>
            </a:r>
            <a:endParaRPr lang="ru-RU" sz="28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50" marR="39370" indent="-6350">
              <a:lnSpc>
                <a:spcPct val="103000"/>
              </a:lnSpc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b)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transformatoryň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transformasiýa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koeffisiýenti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iş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üstünde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üýtgedip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bolar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ýaly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enjamlary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ornaşdyrmaly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;</a:t>
            </a:r>
            <a:endParaRPr lang="ru-RU" sz="28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50" marR="39370" indent="-6350">
              <a:lnSpc>
                <a:spcPct val="103000"/>
              </a:lnSpc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c)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liniýa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naprýeženiýeni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liýa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siminiň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ýogynlygyny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alanyňda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naprýeženiýe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üýtgewini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göz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öňündetutmaly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ru-RU" sz="28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50" marR="39370" indent="-6350">
              <a:lnSpc>
                <a:spcPct val="103000"/>
              </a:lnSpc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d)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generatoryň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naprýeženiýeni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sazlama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;</a:t>
            </a:r>
            <a:endParaRPr lang="ru-RU" sz="28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50" marR="39370" indent="-6350">
              <a:lnSpc>
                <a:spcPct val="103000"/>
              </a:lnSpc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e)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woltgoşmaça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transforlaryň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naprýeženiýeny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sazlama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;</a:t>
            </a:r>
            <a:endParaRPr lang="ru-RU" sz="28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50" marR="39370" indent="-6350">
              <a:lnSpc>
                <a:spcPct val="103000"/>
              </a:lnSpc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ä)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liniýa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sazlaýjy-transformatorlaryň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naprýeženiýeni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sazlama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;</a:t>
            </a:r>
            <a:endParaRPr lang="ru-RU" sz="28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50" marR="39370" indent="-6350">
              <a:lnSpc>
                <a:spcPct val="103000"/>
              </a:lnSpc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f)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induksion-sazlaýjy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-da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potensial-sazlaýjy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ulanma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;</a:t>
            </a:r>
            <a:endParaRPr lang="ru-RU" sz="28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50" marR="39370" indent="-6350">
              <a:lnSpc>
                <a:spcPct val="103000"/>
              </a:lnSpc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g)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kontakytly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däl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awtomatiki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sazlaýjy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ulanmak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;</a:t>
            </a:r>
            <a:endParaRPr lang="ru-RU" sz="28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50" marR="39370" indent="-6350">
              <a:lnSpc>
                <a:spcPct val="103000"/>
              </a:lnSpc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h)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boýlaý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kompensirleýji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gurnamany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ulanmak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;</a:t>
            </a:r>
            <a:endParaRPr lang="ru-RU" sz="28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50" marR="39370" indent="-6350" algn="just">
              <a:lnSpc>
                <a:spcPct val="103000"/>
              </a:lnSpc>
              <a:spcAft>
                <a:spcPts val="25"/>
              </a:spcAft>
            </a:pP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)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iki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sarym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reaktoryny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ulanmak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ru-RU" sz="28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51134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31048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0" marR="39370" indent="457200">
              <a:lnSpc>
                <a:spcPct val="103000"/>
              </a:lnSpc>
            </a:pP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Ýokarda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agzalan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talaplary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ýerne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ýetirmek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hem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sazlamakmaksady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bilen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transformatorlar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ýasalan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wagtynda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transformasiýa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koeffisiýenti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üýtgedip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durar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ýaly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edip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goýberýärler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Häzirki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zaman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örän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kuwwatly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transformatorda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üýtgewi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16 %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ýetýär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Köplenç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transformasiýa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koeffisiýenti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±5 %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üýtgetmek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ýeterlik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bolýar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şonda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2,5 %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basgançak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bilen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azaldyp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ýa-da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köpeldip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bolýar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ru-RU" sz="32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60421" y="3513222"/>
            <a:ext cx="12192000" cy="26282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0" marR="39370" indent="-6350">
              <a:lnSpc>
                <a:spcPct val="103000"/>
              </a:lnSpc>
            </a:pP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Naprýaženiýä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tolkunyny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azaltmak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üçin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çalt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üýtgewliýükleriň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liniýasyny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aýry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etmekdir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Bu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ýagdaýda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şeýle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amala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aşyrylýar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  <a:endParaRPr lang="ru-RU" sz="32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50" marR="39370" indent="-6350">
              <a:lnSpc>
                <a:spcPct val="103000"/>
              </a:lnSpc>
            </a:pP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a)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kuwwatly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urgyly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ýüke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özbaşdak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transformator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bekitmekdir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;</a:t>
            </a:r>
            <a:endParaRPr lang="ru-RU" sz="32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50" marR="39370" indent="-6350">
              <a:lnSpc>
                <a:spcPct val="103000"/>
              </a:lnSpc>
            </a:pP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b)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urguly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ýükleri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goşalanan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reaktora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dakmakdyr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;</a:t>
            </a:r>
            <a:endParaRPr lang="ru-RU" sz="32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50" marR="39370" indent="-6350">
              <a:lnSpc>
                <a:spcPct val="103000"/>
              </a:lnSpc>
            </a:pP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c)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şeýle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ýükler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üçin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bölünen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sargyly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transformator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ulanmakdyr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ru-RU" sz="32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19967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44379" y="185226"/>
            <a:ext cx="11662610" cy="5689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0" marR="39370" indent="-6350" algn="ctr">
              <a:lnSpc>
                <a:spcPct val="103000"/>
              </a:lnSpc>
              <a:spcAft>
                <a:spcPts val="0"/>
              </a:spcAft>
            </a:pP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Iki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we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üç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transformatorlaryň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naprýaženiýany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sazlama</a:t>
            </a:r>
            <a:endParaRPr lang="ru-RU" sz="32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096" y="882501"/>
            <a:ext cx="9877175" cy="57910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618952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1"/>
            <a:ext cx="12192000" cy="6941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0" marR="39370" indent="457200">
              <a:lnSpc>
                <a:spcPct val="103000"/>
              </a:lnSpc>
            </a:pPr>
            <a:r>
              <a:rPr lang="en-US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3. </a:t>
            </a:r>
            <a:r>
              <a:rPr lang="en-US" sz="31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Simmetrik</a:t>
            </a:r>
            <a:r>
              <a:rPr lang="en-US" sz="31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däl</a:t>
            </a:r>
            <a:r>
              <a:rPr lang="en-US" sz="31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naprýeženiýäni</a:t>
            </a:r>
            <a:r>
              <a:rPr lang="en-US" sz="31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peseltmegiň</a:t>
            </a:r>
            <a:r>
              <a:rPr lang="en-US" sz="31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usulllary</a:t>
            </a:r>
            <a:r>
              <a:rPr lang="en-US" sz="31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we </a:t>
            </a:r>
            <a:r>
              <a:rPr lang="en-US" sz="31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serişdeleri</a:t>
            </a:r>
            <a:r>
              <a:rPr lang="en-US" sz="31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r>
              <a:rPr lang="en-US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Simmetrik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däl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meseläni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çözmekde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ilkinji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nobatda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düýpli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hajatlary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şeýle-de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ulgamda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ornaşdyrylan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serişdeleri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talap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etmeýän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usullary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ulanmaklyk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gerekdir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31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Simmetrik</a:t>
            </a:r>
            <a:r>
              <a:rPr lang="ru-RU" sz="31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dälligiň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has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ýönkeý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we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täsirli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usuly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bolup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durýar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bir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fazaly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ýüklenmeleri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fazalar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boýunça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deňölçegli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paýlamak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simmetrik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däl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ýüklenmeleri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G.U.uly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kuwwatlykly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setleriň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meýdanynda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gaýtadan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ulaşdyrmak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ýa-da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GU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kuwatlyklarynyň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ulaldylmagy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uly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kuwwatlykly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simmetrik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däl</a:t>
            </a:r>
            <a:r>
              <a:rPr lang="tk-TM" sz="31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ýüklenmäni</a:t>
            </a:r>
            <a:r>
              <a:rPr lang="en-US" sz="31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aýratyn</a:t>
            </a:r>
            <a:r>
              <a:rPr lang="en-US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transformatorlara</a:t>
            </a:r>
            <a:r>
              <a:rPr lang="en-US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bölmeklik</a:t>
            </a:r>
            <a:r>
              <a:rPr lang="en-US" sz="31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r>
              <a:rPr lang="tk-TM" sz="31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Üýtgemeýän</a:t>
            </a:r>
            <a:r>
              <a:rPr lang="en-US" sz="31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bir</a:t>
            </a:r>
            <a:r>
              <a:rPr lang="en-US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fazaly</a:t>
            </a:r>
            <a:r>
              <a:rPr lang="en-US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ýüklenmeleriň</a:t>
            </a:r>
            <a:r>
              <a:rPr lang="en-US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gaýtadan</a:t>
            </a:r>
            <a:r>
              <a:rPr lang="en-US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ulaşmasyna</a:t>
            </a:r>
            <a:r>
              <a:rPr lang="en-US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esaslanan</a:t>
            </a:r>
            <a:r>
              <a:rPr lang="en-US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uzak</a:t>
            </a:r>
            <a:r>
              <a:rPr lang="en-US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dowamly</a:t>
            </a:r>
            <a:r>
              <a:rPr lang="en-US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simmetrik</a:t>
            </a:r>
            <a:r>
              <a:rPr lang="en-US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dälligi</a:t>
            </a:r>
            <a:r>
              <a:rPr lang="en-US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düzetmeklik</a:t>
            </a:r>
            <a:r>
              <a:rPr lang="en-US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üçin</a:t>
            </a:r>
            <a:r>
              <a:rPr lang="en-US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sazlanylmaýan</a:t>
            </a:r>
            <a:r>
              <a:rPr lang="en-US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gurulmany</a:t>
            </a:r>
            <a:r>
              <a:rPr lang="en-US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ulanýarlar</a:t>
            </a:r>
            <a:r>
              <a:rPr lang="en-US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Bir</a:t>
            </a:r>
            <a:r>
              <a:rPr lang="en-US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fazaly</a:t>
            </a:r>
            <a:r>
              <a:rPr lang="en-US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ýüklenmäň</a:t>
            </a:r>
            <a:r>
              <a:rPr lang="en-US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simmetriklenmesiniň</a:t>
            </a:r>
            <a:r>
              <a:rPr lang="en-US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has </a:t>
            </a:r>
            <a:r>
              <a:rPr lang="en-US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giň</a:t>
            </a:r>
            <a:r>
              <a:rPr lang="en-US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gerime</a:t>
            </a:r>
            <a:r>
              <a:rPr lang="en-US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eýe</a:t>
            </a:r>
            <a:r>
              <a:rPr lang="en-US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bolan</a:t>
            </a:r>
            <a:r>
              <a:rPr lang="en-US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çyzgyny</a:t>
            </a:r>
            <a:r>
              <a:rPr lang="en-US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Şteýnmetsaň</a:t>
            </a:r>
            <a:r>
              <a:rPr lang="en-US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çyzgysy</a:t>
            </a:r>
            <a:r>
              <a:rPr lang="en-US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(5.7.1-nji </a:t>
            </a:r>
            <a:r>
              <a:rPr lang="en-US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tablisada</a:t>
            </a:r>
            <a:r>
              <a:rPr lang="en-US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) </a:t>
            </a:r>
            <a:r>
              <a:rPr lang="en-US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bolup</a:t>
            </a:r>
            <a:r>
              <a:rPr lang="en-US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durýar</a:t>
            </a:r>
            <a:r>
              <a:rPr lang="en-US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ýagny</a:t>
            </a:r>
            <a:r>
              <a:rPr lang="en-US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ýüklenmesiz</a:t>
            </a:r>
            <a:r>
              <a:rPr lang="en-US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fazalara</a:t>
            </a:r>
            <a:r>
              <a:rPr lang="en-US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reaktorlara</a:t>
            </a:r>
            <a:r>
              <a:rPr lang="en-US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we </a:t>
            </a:r>
            <a:r>
              <a:rPr lang="en-US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kondensatorly</a:t>
            </a:r>
            <a:r>
              <a:rPr lang="en-US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batareýany</a:t>
            </a:r>
            <a:r>
              <a:rPr lang="en-US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birleşdirýärler</a:t>
            </a:r>
            <a:r>
              <a:rPr lang="en-US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ru-RU" sz="31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23827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1"/>
            <a:ext cx="12192000" cy="10433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0" marR="39370" indent="457200">
              <a:lnSpc>
                <a:spcPct val="103000"/>
              </a:lnSpc>
            </a:pP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Arassa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aktiw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ýüklenmede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Z</a:t>
            </a:r>
            <a:r>
              <a:rPr lang="en-US" sz="3200" baseline="-25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ý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=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</a:t>
            </a:r>
            <a:r>
              <a:rPr lang="en-US" sz="3200" baseline="-25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ý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)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doly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simmetriklenme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reaktoryň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Q</a:t>
            </a:r>
            <a:r>
              <a:rPr lang="ru-RU" sz="3200" baseline="-25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α 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we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kondensatorly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batareýanyň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Q</a:t>
            </a:r>
            <a:r>
              <a:rPr lang="ru-RU" sz="3200" baseline="-25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kuwwatlyklarynyň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deňliginde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orna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eýe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bolar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  <a:endParaRPr lang="ru-RU" sz="28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" name="Рисунок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2924" y="1043362"/>
            <a:ext cx="5847097" cy="897733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Прямоугольник 3"/>
          <p:cNvSpPr/>
          <p:nvPr/>
        </p:nvSpPr>
        <p:spPr>
          <a:xfrm>
            <a:off x="160421" y="1941095"/>
            <a:ext cx="12031579" cy="15982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0" marR="39370" indent="-6350">
              <a:lnSpc>
                <a:spcPct val="103000"/>
              </a:lnSpc>
            </a:pP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bu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ýerde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</a:t>
            </a:r>
            <a:r>
              <a:rPr lang="ru-RU" sz="1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ý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-ýüklenmäniň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aktiw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kuwwaty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Eger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ýüklenme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reaktiw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düzüjilige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eýe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bolsa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onda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oňa</a:t>
            </a:r>
            <a:r>
              <a:rPr lang="tk-TM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paralellikde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kondensatorly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batareýany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çatýarlar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Haçanda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iýmitlendiriji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setiň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simmetrik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dälligi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gysga</a:t>
            </a:r>
            <a:r>
              <a:rPr lang="tk-TM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wagtlaýyn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tötänleýin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häsýeti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göterse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ýeterlikli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çalt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hereketli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sazlanylýan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simmetriki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gurulmany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ulanmaklyk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gerekdir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ru-RU" sz="2400" dirty="0"/>
          </a:p>
        </p:txBody>
      </p:sp>
      <p:pic>
        <p:nvPicPr>
          <p:cNvPr id="5" name="Рисунок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650" y="3539353"/>
            <a:ext cx="4932698" cy="316624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573942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7499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0" marR="39370" indent="457200">
              <a:lnSpc>
                <a:spcPct val="103000"/>
              </a:lnSpc>
            </a:pP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4.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Naprýažeýäniň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sinusoidal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dälligini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peseltmegiň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usullary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we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serişdeleri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ru-RU" sz="28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50" marR="39370" indent="457200">
              <a:lnSpc>
                <a:spcPct val="103000"/>
              </a:lnSpc>
            </a:pP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Elektrik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üpjünçilik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ulgamynda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iň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ýokary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garmonikligiň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derejesiniň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çäklendirilmesine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elektroüpjünçilik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çyzgysyny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rasional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gurmak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göneltmekligiň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köp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fazaly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çyzgysyny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we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özgerdijiler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bilen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dolandyrmaklygyň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ýörite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kanunlaryny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ulanmaklyk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rezonansly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filterleri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ulanmaklyk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bilen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ýetilýär.Sinusodial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dälligi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peseltmegiň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has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ýönekeý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usuly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köp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sargyly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transformatoryň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-da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reaktoryň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bir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sargysyna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birikdirilen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şinanyň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aýry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seksiýasyna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liniýasyz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ýüklenmeleriň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bölünmegi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bolup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durýar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</a:t>
            </a:r>
            <a:r>
              <a:rPr lang="en-US" sz="1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s.d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ýol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bererli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ähmiýeti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liniýasyz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ýüklenmeli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şinada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diňe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dolanşygyň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awtomatika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ulgamlaryň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we</a:t>
            </a:r>
            <a:r>
              <a:rPr lang="tk-TM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ýüklenmeleriň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özleriniň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ygtybarly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işleriniň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şertleri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bilen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kesgitlenilýär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Gapma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garşy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çüzgüdiň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bolmagy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hem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ahmaldyr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: sinusoidal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dälligiň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ýol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bererli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derejesinden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salgylanyp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elektroüpjünçilik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ulgamlarynyň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dürli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düwünleri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boýunça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liniýasyz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ýüklenmeleriň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takmynanlaşmasy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Özgerdiji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gurulmalaryň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berilen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kuwwatlylygynda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we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belgilenen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ululyga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</a:t>
            </a:r>
            <a:r>
              <a:rPr lang="ru-RU" sz="1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s.d</a:t>
            </a:r>
            <a:r>
              <a:rPr lang="ru-RU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gözegçilik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şertinde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GU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talap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edilýän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kuwwaty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nomogrammalar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boýunça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kesgitlenilip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biliner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ru-RU" sz="28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61567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7231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0" marR="39370" indent="457200">
              <a:lnSpc>
                <a:spcPct val="103000"/>
              </a:lnSpc>
            </a:pP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Köpugrli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özgerdijiler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bilen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generirlenýän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iň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ýokary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garmonikleriň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derejelerini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peseltmekligiň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iň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giňden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ýaýran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usuly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özgerdijileriň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fazasynyň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sanyny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ulaltmaklyk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bolup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durýar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Naprýeženiýede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garmoniki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düzüjileriň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mukdary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parametri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m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ulalmagy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bilen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kemelýär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yz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ýanyndan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bolsa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</a:t>
            </a:r>
            <a:r>
              <a:rPr lang="ru-RU" sz="1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s.d</a:t>
            </a:r>
            <a:r>
              <a:rPr lang="tk-TM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ähmiýeti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hem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kemelýär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Göneldiji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fazanyň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sanynyň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ulalmagyna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özgertmäniň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gerek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bolan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köp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fazaly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ýagdaýyny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amala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aşyrmaklyga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mümkinçilik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beriji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sargylary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ýörite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ýerine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ýetirilişli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özgerdijileriň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transformatorlaryny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ulaltmak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we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hersi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fazalaryň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az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sanly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çatgysyna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eýe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bolan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özgerdijiler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toparynyň</a:t>
            </a:r>
            <a:r>
              <a:rPr lang="tk-TM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ekwiwalentli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köp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fazaly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ýagdaýny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döretmeklik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bilen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ýetilýär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ru-RU" sz="28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50" marR="39370" indent="457200">
              <a:lnSpc>
                <a:spcPct val="103000"/>
              </a:lnSpc>
            </a:pP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Fazalarynyň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sany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ulaldylan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transformatorlaryň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ulanylmagy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biziň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ýurdumyzda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dügün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boýunça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12-fazaly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çyzgy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bilen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çäklenýär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daşary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ýurtda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fazaly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18, 24, 36, 48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sanly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transformatorlary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ulanýarlar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Ekwiwalenti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köp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fazaly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(12-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fazaly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)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ýagdaýlaryň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aglabasynda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bir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transformatoryň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setli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sargysyny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üç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burçlyk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beýleki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bir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transformatoryň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ýyldyzyna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birleşdirmekde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ýeke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täk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6-fazaly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özgerdijileriň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bahasynda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amala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aşyrylýar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(5.7.1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çyzgy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).</a:t>
            </a:r>
            <a:endParaRPr lang="ru-RU" sz="28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88488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911</Words>
  <Application>Microsoft Office PowerPoint</Application>
  <PresentationFormat>Широкоэкранный</PresentationFormat>
  <Paragraphs>36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Тема Office</vt:lpstr>
      <vt:lpstr>Elektrik energiýanyň hilini gowlandyrmagyň usullary we ýollary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Elektrik energiýanyň hilini gowlandyrmagyň usullary we ýollary</dc:title>
  <dc:creator>USER</dc:creator>
  <cp:lastModifiedBy>USER</cp:lastModifiedBy>
  <cp:revision>2</cp:revision>
  <dcterms:created xsi:type="dcterms:W3CDTF">2021-03-12T04:46:22Z</dcterms:created>
  <dcterms:modified xsi:type="dcterms:W3CDTF">2021-03-12T04:56:09Z</dcterms:modified>
</cp:coreProperties>
</file>