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0" r:id="rId5"/>
    <p:sldId id="259" r:id="rId6"/>
    <p:sldId id="263" r:id="rId7"/>
    <p:sldId id="261" r:id="rId8"/>
    <p:sldId id="272" r:id="rId9"/>
    <p:sldId id="279" r:id="rId10"/>
    <p:sldId id="264" r:id="rId11"/>
    <p:sldId id="265" r:id="rId12"/>
    <p:sldId id="266" r:id="rId13"/>
    <p:sldId id="273" r:id="rId14"/>
    <p:sldId id="280" r:id="rId15"/>
    <p:sldId id="277" r:id="rId16"/>
    <p:sldId id="267" r:id="rId17"/>
    <p:sldId id="268" r:id="rId18"/>
    <p:sldId id="269" r:id="rId19"/>
    <p:sldId id="275" r:id="rId20"/>
    <p:sldId id="276" r:id="rId21"/>
    <p:sldId id="270" r:id="rId22"/>
    <p:sldId id="271" r:id="rId23"/>
    <p:sldId id="274" r:id="rId24"/>
    <p:sldId id="28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9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1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472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336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2856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712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61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822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390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4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94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5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144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4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930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87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647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018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EA51E-6AA6-4EE9-9BB6-3452E4457C5A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994A69E-9164-4919-95BD-A3FD8969C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07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3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4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1093" y="580445"/>
            <a:ext cx="9723520" cy="5963477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Erginler</a:t>
            </a:r>
            <a:r>
              <a:rPr lang="ru-RU" sz="3200" b="1" spc="16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LLAMYRADOW   BATYR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spc="16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LLAMYRADOW   BATYR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latin typeface="Times New Roman" panose="02020603050405020304" pitchFamily="18" charset="0"/>
              </a:rPr>
              <a:t>Gazlaryň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suwuklykda</a:t>
            </a:r>
            <a:r>
              <a:rPr lang="ru-RU" sz="3200" b="1" dirty="0">
                <a:latin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</a:rPr>
              <a:t>gaty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maddalaryň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suwuklykda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ereýjiliginiň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kanun</a:t>
            </a:r>
            <a:r>
              <a:rPr lang="sq-AL" sz="3200" b="1" dirty="0">
                <a:latin typeface="Times New Roman" panose="02020603050405020304" pitchFamily="18" charset="0"/>
              </a:rPr>
              <a:t>a </a:t>
            </a:r>
            <a:r>
              <a:rPr lang="ru-RU" sz="3200" b="1" dirty="0" err="1">
                <a:latin typeface="Times New Roman" panose="02020603050405020304" pitchFamily="18" charset="0"/>
              </a:rPr>
              <a:t>laýyklyklary</a:t>
            </a:r>
            <a:r>
              <a:rPr lang="ru-RU" sz="3200" b="1" dirty="0">
                <a:latin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</a:rPr>
              <a:t>Genriniň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kanuny</a:t>
            </a:r>
            <a:r>
              <a:rPr lang="sq-AL" sz="3200" b="1" dirty="0">
                <a:latin typeface="Times New Roman" panose="02020603050405020304" pitchFamily="18" charset="0"/>
              </a:rPr>
              <a:t>. 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err="1">
                <a:latin typeface="Times New Roman" panose="02020603050405020304" pitchFamily="18" charset="0"/>
              </a:rPr>
              <a:t>Osmos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basyşy</a:t>
            </a:r>
            <a:r>
              <a:rPr lang="sq-AL" sz="3200" b="1" dirty="0">
                <a:latin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</a:rPr>
              <a:t>Tersin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osmos</a:t>
            </a:r>
            <a:r>
              <a:rPr lang="ru-RU" sz="3200" b="1" dirty="0">
                <a:latin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</a:rPr>
              <a:t>Want-Goff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deňlemesi</a:t>
            </a:r>
            <a:r>
              <a:rPr lang="ru-RU" sz="3200" b="1" dirty="0">
                <a:latin typeface="Times New Roman" panose="02020603050405020304" pitchFamily="18" charset="0"/>
              </a:rPr>
              <a:t>. 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err="1">
                <a:latin typeface="Times New Roman" panose="02020603050405020304" pitchFamily="18" charset="0"/>
              </a:rPr>
              <a:t>Doýgun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buguň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erginiň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üstündäki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basyşy</a:t>
            </a:r>
            <a:r>
              <a:rPr lang="sq-AL" sz="3200" b="1" dirty="0">
                <a:latin typeface="Times New Roman" panose="02020603050405020304" pitchFamily="18" charset="0"/>
              </a:rPr>
              <a:t>,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Raul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kanuny</a:t>
            </a:r>
            <a:r>
              <a:rPr lang="ru-RU" sz="3200" b="1" dirty="0">
                <a:latin typeface="Times New Roman" panose="02020603050405020304" pitchFamily="18" charset="0"/>
              </a:rPr>
              <a:t>. 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err="1">
                <a:latin typeface="Times New Roman" panose="02020603050405020304" pitchFamily="18" charset="0"/>
              </a:rPr>
              <a:t>Gaýnamagyň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kristallizasiýanyň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temperaturasy</a:t>
            </a:r>
            <a:r>
              <a:rPr lang="ru-RU" sz="3200" b="1" dirty="0">
                <a:latin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</a:rPr>
              <a:t>kriskopiýa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</a:rPr>
              <a:t>ebulioskopiýa</a:t>
            </a:r>
            <a:r>
              <a:rPr lang="ru-RU" sz="3200" b="1" dirty="0">
                <a:latin typeface="Times New Roman" panose="02020603050405020304" pitchFamily="18" charset="0"/>
              </a:rPr>
              <a:t>.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Ideal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erginler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Işjeňlik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509058"/>
              </p:ext>
            </p:extLst>
          </p:nvPr>
        </p:nvGraphicFramePr>
        <p:xfrm>
          <a:off x="74141" y="0"/>
          <a:ext cx="12117859" cy="685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17859">
                  <a:extLst>
                    <a:ext uri="{9D8B030D-6E8A-4147-A177-3AD203B41FA5}">
                      <a16:colId xmlns:a16="http://schemas.microsoft.com/office/drawing/2014/main" val="3419003357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k-TM" sz="2000" dirty="0" smtClean="0"/>
                        <a:t>                             </a:t>
                      </a:r>
                      <a:r>
                        <a:rPr lang="tk-TM" sz="20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                          </a:t>
                      </a:r>
                      <a:endParaRPr lang="tk-TM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k-TM" sz="2000" dirty="0" smtClean="0">
                          <a:solidFill>
                            <a:srgbClr val="FF0000"/>
                          </a:solidFill>
                        </a:rPr>
                        <a:t>                                                   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k-TM" sz="2800" b="1" dirty="0" smtClean="0">
                          <a:solidFill>
                            <a:srgbClr val="FF0000"/>
                          </a:solidFill>
                        </a:rPr>
                        <a:t>Tema:  </a:t>
                      </a:r>
                      <a:r>
                        <a:rPr lang="ru-RU" sz="3600" b="1" spc="0" dirty="0" err="1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Erginler</a:t>
                      </a:r>
                      <a:r>
                        <a:rPr lang="tk-TM" sz="3600" b="1" spc="0" dirty="0" smtClean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 II</a:t>
                      </a:r>
                      <a:endParaRPr lang="en-US" sz="3600" b="1" spc="0" dirty="0" smtClean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3600" b="1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tk-TM" sz="3600" b="1" spc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               </a:t>
                      </a:r>
                      <a:r>
                        <a:rPr lang="tk-TM" sz="3200" b="1" spc="0" dirty="0" smtClean="0">
                          <a:solidFill>
                            <a:srgbClr val="FF0000"/>
                          </a:solidFill>
                          <a:effectLst/>
                          <a:latin typeface="Baskerville Old Face" panose="02020602080505020303" pitchFamily="18" charset="0"/>
                        </a:rPr>
                        <a:t>Meýilnama:</a:t>
                      </a:r>
                      <a:endParaRPr lang="ru-RU" sz="3600" b="1" spc="160" dirty="0">
                        <a:solidFill>
                          <a:srgbClr val="FF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3600" b="1" spc="0" dirty="0" smtClean="0"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Gazlaryň</a:t>
                      </a:r>
                      <a:r>
                        <a:rPr lang="en-US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suwuklykda</a:t>
                      </a:r>
                      <a:r>
                        <a:rPr lang="ru-RU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ereýjiliginiň</a:t>
                      </a:r>
                      <a:r>
                        <a:rPr lang="ru-RU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kanun</a:t>
                      </a:r>
                      <a:r>
                        <a:rPr lang="sq-AL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tk-TM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tk-TM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laýyklyklary</a:t>
                      </a:r>
                      <a:r>
                        <a:rPr lang="ru-RU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3600" b="1" spc="0" baseline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Genri</a:t>
                      </a:r>
                      <a:r>
                        <a:rPr lang="ru-RU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kanuny</a:t>
                      </a:r>
                      <a:r>
                        <a:rPr lang="sq-AL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3600" b="1" dirty="0">
                        <a:solidFill>
                          <a:srgbClr val="0070C0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3600" b="1" spc="0" dirty="0" smtClean="0"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Osmos</a:t>
                      </a:r>
                      <a:r>
                        <a:rPr lang="ru-RU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basyşy</a:t>
                      </a:r>
                      <a:r>
                        <a:rPr lang="en-US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sq-AL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Tersin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osmos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Want-Goff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deňlemesi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3600" b="1" dirty="0">
                        <a:solidFill>
                          <a:srgbClr val="0070C0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3600" b="1" spc="0" dirty="0" smtClean="0"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Doýgun</a:t>
                      </a:r>
                      <a:r>
                        <a:rPr lang="ru-RU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buguň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erginiň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üstündäki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basyşy</a:t>
                      </a:r>
                      <a:r>
                        <a:rPr lang="sq-AL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Raul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spc="0" baseline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spc="0" baseline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  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3600" b="1" spc="0" baseline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kanuny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3600" b="1" dirty="0">
                        <a:solidFill>
                          <a:srgbClr val="0070C0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3600" b="1" spc="0" dirty="0" smtClean="0"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Gaýnamagyň</a:t>
                      </a:r>
                      <a:r>
                        <a:rPr lang="ru-RU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kristallizasiýanyň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600" b="1" spc="0" dirty="0" smtClean="0">
                        <a:solidFill>
                          <a:srgbClr val="0070C0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temperaturasy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kri</a:t>
                      </a:r>
                      <a:r>
                        <a:rPr lang="tk-TM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3600" b="1" spc="0" dirty="0" err="1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skopiýa</a:t>
                      </a:r>
                      <a:r>
                        <a:rPr lang="ru-RU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3600" b="1" spc="0" dirty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b="1" spc="0" dirty="0" err="1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ebulioskopiýa</a:t>
                      </a:r>
                      <a:r>
                        <a:rPr lang="ru-RU" sz="3600" b="1" spc="0" dirty="0" smtClean="0">
                          <a:solidFill>
                            <a:srgbClr val="0070C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3600" b="1" dirty="0">
                        <a:solidFill>
                          <a:srgbClr val="0070C0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14074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741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" y="0"/>
            <a:ext cx="12054841" cy="6858000"/>
          </a:xfrm>
        </p:spPr>
        <p:txBody>
          <a:bodyPr>
            <a:noAutofit/>
          </a:bodyPr>
          <a:lstStyle/>
          <a:p>
            <a:r>
              <a:rPr lang="en-US" sz="3200" b="1" dirty="0" err="1">
                <a:latin typeface="TimesNewRomanPSMT"/>
              </a:rPr>
              <a:t>Osmos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basyşy</a:t>
            </a:r>
            <a:r>
              <a:rPr lang="en-US" sz="3200" b="1" dirty="0">
                <a:latin typeface="TimesNewRomanPSMT"/>
              </a:rPr>
              <a:t> Want-Goff </a:t>
            </a:r>
            <a:r>
              <a:rPr lang="en-US" sz="3200" b="1" dirty="0" err="1">
                <a:latin typeface="TimesNewRomanPSMT"/>
              </a:rPr>
              <a:t>deňlemesi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boýunça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şeýle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smtClean="0">
                <a:latin typeface="TimesNewRomanPSMT"/>
              </a:rPr>
              <a:t>								</a:t>
            </a:r>
            <a:r>
              <a:rPr lang="en-US" sz="3200" b="1" dirty="0" err="1" smtClean="0">
                <a:latin typeface="TimesNewRomanPSMT"/>
              </a:rPr>
              <a:t>aňladylýar</a:t>
            </a:r>
            <a:r>
              <a:rPr lang="en-US" sz="3200" b="1" dirty="0" smtClean="0">
                <a:latin typeface="TimesNewRomanPSMT"/>
              </a:rPr>
              <a:t>:</a:t>
            </a:r>
            <a:r>
              <a:rPr lang="tk-TM" sz="3200" b="1" i="1" dirty="0" smtClean="0">
                <a:latin typeface="TimesNewRomanPS-ItalicMT"/>
              </a:rPr>
              <a:t>     </a:t>
            </a:r>
            <a:r>
              <a:rPr lang="en-US" sz="3200" b="1" i="1" dirty="0" smtClean="0">
                <a:latin typeface="TimesNewRomanPS-ItalicMT"/>
              </a:rPr>
              <a:t>    </a:t>
            </a:r>
            <a:r>
              <a:rPr lang="tk-TM" sz="3200" b="1" i="1" dirty="0" smtClean="0">
                <a:latin typeface="TimesNewRomanPS-ItalicMT"/>
              </a:rPr>
              <a:t> </a:t>
            </a:r>
            <a:r>
              <a:rPr lang="en-US" sz="3200" b="1" i="1" dirty="0" smtClean="0">
                <a:latin typeface="TimesNewRomanPS-ItalicMT"/>
              </a:rPr>
              <a:t>p </a:t>
            </a:r>
            <a:r>
              <a:rPr lang="en-US" sz="3200" b="1" dirty="0">
                <a:latin typeface="TimesNewRomanPSMT"/>
              </a:rPr>
              <a:t>= </a:t>
            </a:r>
            <a:r>
              <a:rPr lang="en-US" sz="3200" b="1" i="1" dirty="0" smtClean="0">
                <a:latin typeface="TimesNewRomanPS-ItalicMT"/>
              </a:rPr>
              <a:t>C</a:t>
            </a:r>
            <a:r>
              <a:rPr lang="en-US" sz="3200" b="1" i="1" baseline="-25000" dirty="0" smtClean="0">
                <a:latin typeface="TimesNewRomanPS-ItalicMT"/>
              </a:rPr>
              <a:t>M</a:t>
            </a:r>
            <a:r>
              <a:rPr lang="en-US" sz="3200" b="1" i="1" dirty="0" smtClean="0">
                <a:latin typeface="TimesNewRomanPS-ItalicMT"/>
              </a:rPr>
              <a:t> </a:t>
            </a:r>
            <a:r>
              <a:rPr lang="en-US" sz="3200" b="1" dirty="0">
                <a:latin typeface="TimesNewRomanPSMT"/>
              </a:rPr>
              <a:t>∙ </a:t>
            </a:r>
            <a:r>
              <a:rPr lang="en-US" sz="3200" b="1" i="1" dirty="0">
                <a:latin typeface="TimesNewRomanPS-ItalicMT"/>
              </a:rPr>
              <a:t>R </a:t>
            </a:r>
            <a:r>
              <a:rPr lang="en-US" sz="3200" b="1" dirty="0">
                <a:latin typeface="TimesNewRomanPSMT"/>
              </a:rPr>
              <a:t>∙ </a:t>
            </a:r>
            <a:r>
              <a:rPr lang="en-US" sz="3200" b="1" i="1" dirty="0">
                <a:latin typeface="TimesNewRomanPS-ItalicMT"/>
              </a:rPr>
              <a:t>T</a:t>
            </a:r>
            <a:r>
              <a:rPr lang="en-US" sz="3200" b="1" dirty="0">
                <a:latin typeface="TimesNewRomanPSMT"/>
              </a:rPr>
              <a:t>,</a:t>
            </a:r>
          </a:p>
          <a:p>
            <a:pPr marL="0" indent="0">
              <a:buNone/>
            </a:pPr>
            <a:r>
              <a:rPr lang="tk-TM" sz="3200" b="1" dirty="0" smtClean="0">
                <a:latin typeface="TimesNewRomanPSMT"/>
              </a:rPr>
              <a:t> </a:t>
            </a:r>
            <a:r>
              <a:rPr lang="en-US" sz="3200" b="1" dirty="0" err="1" smtClean="0">
                <a:latin typeface="TimesNewRomanPSMT"/>
              </a:rPr>
              <a:t>bu</a:t>
            </a:r>
            <a:r>
              <a:rPr lang="en-US" sz="3200" b="1" dirty="0" smtClean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ýerde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i="1" dirty="0">
                <a:latin typeface="TimesNewRomanPS-ItalicMT"/>
              </a:rPr>
              <a:t>p </a:t>
            </a:r>
            <a:r>
              <a:rPr lang="en-US" sz="3200" b="1" dirty="0">
                <a:latin typeface="TimesNewRomanPSMT"/>
              </a:rPr>
              <a:t>– </a:t>
            </a:r>
            <a:r>
              <a:rPr lang="en-US" sz="2800" b="1" dirty="0" err="1">
                <a:latin typeface="TimesNewRomanPSMT"/>
              </a:rPr>
              <a:t>osmos</a:t>
            </a:r>
            <a:r>
              <a:rPr lang="en-US" sz="2800" b="1" dirty="0">
                <a:latin typeface="TimesNewRomanPSMT"/>
              </a:rPr>
              <a:t> </a:t>
            </a:r>
            <a:r>
              <a:rPr lang="en-US" sz="2800" b="1" dirty="0" err="1">
                <a:latin typeface="TimesNewRomanPSMT"/>
              </a:rPr>
              <a:t>basyşy</a:t>
            </a:r>
            <a:r>
              <a:rPr lang="en-US" sz="3200" b="1" dirty="0" smtClean="0">
                <a:latin typeface="TimesNewRomanPSMT"/>
              </a:rPr>
              <a:t>, </a:t>
            </a:r>
            <a:r>
              <a:rPr lang="en-US" sz="3200" b="1" i="1" dirty="0" smtClean="0">
                <a:latin typeface="TimesNewRomanPSMT"/>
              </a:rPr>
              <a:t>Pa;</a:t>
            </a:r>
            <a:r>
              <a:rPr lang="en-US" sz="3200" b="1" dirty="0" smtClean="0">
                <a:latin typeface="TimesNewRomanPSMT"/>
              </a:rPr>
              <a:t> </a:t>
            </a:r>
            <a:r>
              <a:rPr lang="en-US" sz="3200" b="1" i="1" dirty="0">
                <a:latin typeface="TimesNewRomanPS-ItalicMT"/>
              </a:rPr>
              <a:t>C</a:t>
            </a:r>
            <a:r>
              <a:rPr lang="en-US" sz="3200" b="1" i="1" baseline="-25000" dirty="0">
                <a:latin typeface="TimesNewRomanPS-ItalicMT"/>
              </a:rPr>
              <a:t>M</a:t>
            </a:r>
            <a:r>
              <a:rPr lang="en-US" sz="3200" b="1" i="1" dirty="0" smtClean="0">
                <a:latin typeface="TimesNewRomanPS-ItalicMT"/>
              </a:rPr>
              <a:t> </a:t>
            </a:r>
            <a:r>
              <a:rPr lang="en-US" sz="3200" b="1" dirty="0">
                <a:latin typeface="TimesNewRomanPSMT"/>
              </a:rPr>
              <a:t>– </a:t>
            </a:r>
            <a:r>
              <a:rPr lang="en-US" sz="2800" b="1" dirty="0" err="1">
                <a:latin typeface="TimesNewRomanPSMT"/>
              </a:rPr>
              <a:t>molýar</a:t>
            </a:r>
            <a:r>
              <a:rPr lang="en-US" sz="2800" b="1" dirty="0">
                <a:latin typeface="TimesNewRomanPSMT"/>
              </a:rPr>
              <a:t> </a:t>
            </a:r>
            <a:r>
              <a:rPr lang="en-US" sz="2800" b="1" dirty="0" err="1">
                <a:latin typeface="TimesNewRomanPSMT"/>
              </a:rPr>
              <a:t>konsentrasiýa</a:t>
            </a:r>
            <a:r>
              <a:rPr lang="en-US" sz="2800" b="1" dirty="0">
                <a:latin typeface="TimesNewRomanPSMT"/>
              </a:rPr>
              <a:t> </a:t>
            </a:r>
            <a:r>
              <a:rPr lang="en-US" sz="3200" b="1" dirty="0">
                <a:latin typeface="TimesNewRomanPSMT"/>
              </a:rPr>
              <a:t>(</a:t>
            </a:r>
            <a:r>
              <a:rPr lang="en-US" sz="2800" b="1" i="1" dirty="0" err="1" smtClean="0">
                <a:latin typeface="TimesNewRomanPS-ItalicMT"/>
              </a:rPr>
              <a:t>mol</a:t>
            </a:r>
            <a:r>
              <a:rPr lang="en-US" sz="2800" b="1" dirty="0" smtClean="0">
                <a:latin typeface="TimesNewRomanPSMT"/>
              </a:rPr>
              <a:t>/</a:t>
            </a:r>
            <a:r>
              <a:rPr lang="tk-TM" sz="2800" b="1" i="1" dirty="0">
                <a:latin typeface="TimesNewRomanPS-ItalicMT"/>
              </a:rPr>
              <a:t>l</a:t>
            </a:r>
            <a:r>
              <a:rPr lang="en-US" sz="3200" b="1" dirty="0" smtClean="0">
                <a:latin typeface="TimesNewRomanPSMT"/>
              </a:rPr>
              <a:t>),    </a:t>
            </a:r>
            <a:r>
              <a:rPr lang="en-US" sz="3200" b="1" i="1" dirty="0" smtClean="0">
                <a:latin typeface="TimesNewRomanPS-ItalicMT"/>
              </a:rPr>
              <a:t>R </a:t>
            </a:r>
            <a:r>
              <a:rPr lang="en-US" sz="3200" b="1" dirty="0">
                <a:latin typeface="TimesNewRomanPSMT"/>
              </a:rPr>
              <a:t>– </a:t>
            </a:r>
            <a:r>
              <a:rPr lang="en-US" sz="2800" b="1" dirty="0" err="1">
                <a:latin typeface="TimesNewRomanPSMT"/>
              </a:rPr>
              <a:t>gaz</a:t>
            </a:r>
            <a:r>
              <a:rPr lang="en-US" sz="2800" b="1" dirty="0">
                <a:latin typeface="TimesNewRomanPSMT"/>
              </a:rPr>
              <a:t> </a:t>
            </a:r>
            <a:r>
              <a:rPr lang="en-US" sz="2800" b="1" dirty="0" err="1">
                <a:latin typeface="TimesNewRomanPSMT"/>
              </a:rPr>
              <a:t>hemişeligi</a:t>
            </a:r>
            <a:r>
              <a:rPr lang="en-US" sz="3200" b="1" dirty="0" smtClean="0">
                <a:latin typeface="TimesNewRomanPSMT"/>
              </a:rPr>
              <a:t>,</a:t>
            </a:r>
            <a:r>
              <a:rPr lang="tk-TM" sz="3200" b="1" dirty="0" smtClean="0">
                <a:latin typeface="TimesNewRomanPSMT"/>
              </a:rPr>
              <a:t> </a:t>
            </a:r>
            <a:r>
              <a:rPr lang="en-US" sz="3200" b="1" dirty="0" smtClean="0">
                <a:latin typeface="TimesNewRomanPSMT"/>
              </a:rPr>
              <a:t>[</a:t>
            </a:r>
            <a:r>
              <a:rPr lang="en-US" sz="3200" b="1" dirty="0">
                <a:latin typeface="TimesNewRomanPSMT"/>
              </a:rPr>
              <a:t>8,314 </a:t>
            </a:r>
            <a:r>
              <a:rPr lang="en-US" sz="2800" b="1" i="1" dirty="0">
                <a:latin typeface="TimesNewRomanPS-ItalicMT"/>
              </a:rPr>
              <a:t>J</a:t>
            </a:r>
            <a:r>
              <a:rPr lang="en-US" sz="2800" b="1" dirty="0">
                <a:latin typeface="TimesNewRomanPSMT"/>
              </a:rPr>
              <a:t>/(</a:t>
            </a:r>
            <a:r>
              <a:rPr lang="en-US" sz="2800" b="1" i="1" dirty="0">
                <a:latin typeface="TimesNewRomanPS-ItalicMT"/>
              </a:rPr>
              <a:t>K </a:t>
            </a:r>
            <a:r>
              <a:rPr lang="en-US" sz="2800" b="1" dirty="0">
                <a:latin typeface="TimesNewRomanPSMT"/>
              </a:rPr>
              <a:t>∙ </a:t>
            </a:r>
            <a:r>
              <a:rPr lang="en-US" sz="2800" b="1" i="1" dirty="0" err="1">
                <a:latin typeface="TimesNewRomanPS-ItalicMT"/>
              </a:rPr>
              <a:t>mol</a:t>
            </a:r>
            <a:r>
              <a:rPr lang="en-US" sz="3200" b="1" dirty="0">
                <a:latin typeface="TimesNewRomanPSMT"/>
              </a:rPr>
              <a:t>)], </a:t>
            </a:r>
            <a:r>
              <a:rPr lang="en-US" sz="3200" b="1" i="1" dirty="0">
                <a:latin typeface="TimesNewRomanPS-ItalicMT"/>
              </a:rPr>
              <a:t>T </a:t>
            </a:r>
            <a:r>
              <a:rPr lang="en-US" sz="3200" b="1" dirty="0">
                <a:latin typeface="TimesNewRomanPSMT"/>
              </a:rPr>
              <a:t>– </a:t>
            </a:r>
            <a:r>
              <a:rPr lang="en-US" sz="2800" b="1" dirty="0" err="1">
                <a:latin typeface="TimesNewRomanPSMT"/>
              </a:rPr>
              <a:t>absolýut</a:t>
            </a:r>
            <a:r>
              <a:rPr lang="en-US" sz="2800" b="1" dirty="0">
                <a:latin typeface="TimesNewRomanPSMT"/>
              </a:rPr>
              <a:t> </a:t>
            </a:r>
            <a:r>
              <a:rPr lang="en-US" sz="2800" b="1" dirty="0" err="1">
                <a:latin typeface="TimesNewRomanPSMT"/>
              </a:rPr>
              <a:t>temperatura</a:t>
            </a:r>
            <a:r>
              <a:rPr lang="en-US" sz="2800" b="1" dirty="0">
                <a:latin typeface="TimesNewRomanPSMT"/>
              </a:rPr>
              <a:t> </a:t>
            </a:r>
            <a:r>
              <a:rPr lang="en-US" sz="3200" b="1" dirty="0">
                <a:latin typeface="TimesNewRomanPSMT"/>
              </a:rPr>
              <a:t>(</a:t>
            </a:r>
            <a:r>
              <a:rPr lang="en-US" sz="3200" b="1" i="1" dirty="0">
                <a:latin typeface="TimesNewRomanPS-ItalicMT"/>
              </a:rPr>
              <a:t>K</a:t>
            </a:r>
            <a:r>
              <a:rPr lang="en-US" sz="3200" b="1" dirty="0">
                <a:latin typeface="TimesNewRomanPSMT"/>
              </a:rPr>
              <a:t>).</a:t>
            </a:r>
          </a:p>
          <a:p>
            <a:r>
              <a:rPr lang="en-US" sz="3200" b="1" dirty="0" err="1">
                <a:latin typeface="TimesNewRomanPSMT"/>
              </a:rPr>
              <a:t>Osmos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 smtClean="0">
                <a:latin typeface="TimesNewRomanPSMT"/>
              </a:rPr>
              <a:t>basyşy</a:t>
            </a:r>
            <a:r>
              <a:rPr lang="en-US" sz="3200" b="1" dirty="0" smtClean="0">
                <a:latin typeface="TimesNewRomanPSMT"/>
              </a:rPr>
              <a:t>, </a:t>
            </a:r>
            <a:r>
              <a:rPr lang="en-US" sz="3200" b="1" i="1" dirty="0" smtClean="0">
                <a:latin typeface="TimesNewRomanPS-ItalicMT"/>
              </a:rPr>
              <a:t> </a:t>
            </a:r>
            <a:r>
              <a:rPr lang="en-US" sz="3200" b="1" dirty="0" err="1">
                <a:latin typeface="TimesNewRomanPSMT"/>
              </a:rPr>
              <a:t>konsentrasiýa</a:t>
            </a:r>
            <a:r>
              <a:rPr lang="en-US" sz="3200" b="1" dirty="0">
                <a:latin typeface="TimesNewRomanPSMT"/>
              </a:rPr>
              <a:t> we </a:t>
            </a:r>
            <a:r>
              <a:rPr lang="en-US" sz="3200" b="1" dirty="0" err="1">
                <a:latin typeface="TimesNewRomanPSMT"/>
              </a:rPr>
              <a:t>temperatura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bagly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 smtClean="0">
                <a:latin typeface="TimesNewRomanPSMT"/>
              </a:rPr>
              <a:t>bolu</a:t>
            </a:r>
            <a:r>
              <a:rPr lang="tk-TM" sz="3200" b="1" dirty="0" smtClean="0">
                <a:latin typeface="TimesNewRomanPSMT"/>
              </a:rPr>
              <a:t>p</a:t>
            </a:r>
            <a:r>
              <a:rPr lang="en-US" sz="3200" b="1" dirty="0" smtClean="0">
                <a:latin typeface="TimesNewRomanPSMT"/>
              </a:rPr>
              <a:t>,</a:t>
            </a:r>
            <a:r>
              <a:rPr lang="tk-TM" sz="3200" b="1" dirty="0" smtClean="0">
                <a:latin typeface="TimesNewRomanPSMT"/>
              </a:rPr>
              <a:t> </a:t>
            </a:r>
            <a:r>
              <a:rPr lang="en-US" sz="3200" b="1" dirty="0" err="1" smtClean="0">
                <a:latin typeface="TimesNewRomanPSMT"/>
              </a:rPr>
              <a:t>eredijiniň</a:t>
            </a:r>
            <a:r>
              <a:rPr lang="tk-TM" sz="3200" b="1" dirty="0" smtClean="0">
                <a:latin typeface="TimesNewRomanPSMT"/>
              </a:rPr>
              <a:t> </a:t>
            </a:r>
            <a:r>
              <a:rPr lang="en-US" sz="3200" b="1" dirty="0" smtClean="0">
                <a:latin typeface="TimesNewRomanPSMT"/>
              </a:rPr>
              <a:t>we </a:t>
            </a:r>
            <a:r>
              <a:rPr lang="en-US" sz="3200" b="1" dirty="0" err="1" smtClean="0">
                <a:latin typeface="TimesNewRomanPSMT"/>
              </a:rPr>
              <a:t>eredilen</a:t>
            </a:r>
            <a:r>
              <a:rPr lang="tk-TM" sz="3200" b="1" dirty="0" smtClean="0">
                <a:latin typeface="TimesNewRomanPSMT"/>
              </a:rPr>
              <a:t> </a:t>
            </a:r>
            <a:r>
              <a:rPr lang="en-US" sz="3200" b="1" dirty="0" err="1" smtClean="0">
                <a:latin typeface="TimesNewRomanPSMT"/>
              </a:rPr>
              <a:t>maddanyň</a:t>
            </a:r>
            <a:r>
              <a:rPr lang="tk-TM" sz="3200" b="1" dirty="0" smtClean="0">
                <a:latin typeface="TimesNewRomanPSM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NewRomanPSMT"/>
              </a:rPr>
              <a:t>tebigatyna</a:t>
            </a:r>
            <a:r>
              <a:rPr lang="en-US" sz="3200" b="1" dirty="0" smtClean="0">
                <a:latin typeface="TimesNewRomanPSMT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NewRomanPSMT"/>
              </a:rPr>
              <a:t>bagly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däldir</a:t>
            </a:r>
            <a:r>
              <a:rPr lang="en-US" sz="3200" b="1" dirty="0">
                <a:latin typeface="TimesNewRomanPSMT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NewRomanPSMT"/>
              </a:rPr>
              <a:t>Molýar</a:t>
            </a:r>
            <a:r>
              <a:rPr lang="tk-TM" sz="3200" b="1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NewRomanPSMT"/>
              </a:rPr>
              <a:t>konsentrasiýany</a:t>
            </a:r>
            <a:r>
              <a:rPr lang="en-US" sz="3200" b="1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NewRomanPS-ItalicMT"/>
              </a:rPr>
              <a:t>C</a:t>
            </a:r>
            <a:r>
              <a:rPr lang="en-US" sz="3200" b="1" i="1" baseline="-25000" dirty="0">
                <a:solidFill>
                  <a:srgbClr val="FF0000"/>
                </a:solidFill>
                <a:latin typeface="TimesNewRomanPS-ItalicMT"/>
              </a:rPr>
              <a:t>M</a:t>
            </a:r>
            <a:r>
              <a:rPr lang="en-US" sz="3200" b="1" dirty="0" smtClean="0">
                <a:latin typeface="TimesNewRomanPSMT"/>
              </a:rPr>
              <a:t>, </a:t>
            </a:r>
            <a:r>
              <a:rPr lang="en-US" sz="3200" b="1" dirty="0" err="1">
                <a:latin typeface="TimesNewRomanPSMT"/>
              </a:rPr>
              <a:t>erginiň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 smtClean="0">
                <a:latin typeface="TimesNewRomanPSMT"/>
              </a:rPr>
              <a:t>göwrümini</a:t>
            </a:r>
            <a:r>
              <a:rPr lang="tk-TM" sz="3200" b="1" dirty="0" smtClean="0">
                <a:latin typeface="TimesNewRomanPSMT"/>
              </a:rPr>
              <a:t>ň </a:t>
            </a:r>
            <a:r>
              <a:rPr lang="en-US" sz="3200" b="1" i="1" dirty="0" smtClean="0">
                <a:latin typeface="TimesNewRomanPS-ItalicMT"/>
              </a:rPr>
              <a:t>V, </a:t>
            </a:r>
            <a:r>
              <a:rPr lang="en-US" sz="3200" b="1" dirty="0">
                <a:latin typeface="TimesNewRomanPSMT"/>
              </a:rPr>
              <a:t>hem-de </a:t>
            </a:r>
            <a:r>
              <a:rPr lang="en-US" sz="3200" b="1" dirty="0" err="1">
                <a:latin typeface="TimesNewRomanPSMT"/>
              </a:rPr>
              <a:t>eredilen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maddanyň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 smtClean="0">
                <a:latin typeface="TimesNewRomanPSMT"/>
              </a:rPr>
              <a:t>massasyny</a:t>
            </a:r>
            <a:r>
              <a:rPr lang="tk-TM" sz="3200" b="1" dirty="0" smtClean="0">
                <a:latin typeface="TimesNewRomanPSMT"/>
              </a:rPr>
              <a:t>ň </a:t>
            </a:r>
            <a:r>
              <a:rPr lang="en-US" sz="3200" b="1" i="1" dirty="0" smtClean="0">
                <a:latin typeface="TimesNewRomanPS-ItalicMT"/>
              </a:rPr>
              <a:t>m, </a:t>
            </a:r>
            <a:r>
              <a:rPr lang="en-US" sz="3200" b="1" dirty="0">
                <a:latin typeface="TimesNewRomanPSMT"/>
              </a:rPr>
              <a:t>we </a:t>
            </a:r>
            <a:r>
              <a:rPr lang="en-US" sz="3200" b="1" dirty="0" err="1">
                <a:latin typeface="TimesNewRomanPSMT"/>
              </a:rPr>
              <a:t>onuň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molekulýar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 smtClean="0">
                <a:latin typeface="TimesNewRomanPSMT"/>
              </a:rPr>
              <a:t>massany</a:t>
            </a:r>
            <a:r>
              <a:rPr lang="tk-TM" sz="3200" b="1" dirty="0">
                <a:latin typeface="TimesNewRomanPSMT"/>
              </a:rPr>
              <a:t>ň</a:t>
            </a:r>
            <a:r>
              <a:rPr lang="en-US" sz="3200" b="1" dirty="0" smtClean="0">
                <a:latin typeface="TimesNewRomanPSMT"/>
              </a:rPr>
              <a:t> </a:t>
            </a:r>
            <a:r>
              <a:rPr lang="en-US" sz="3200" b="1" i="1" dirty="0" smtClean="0">
                <a:latin typeface="TimesNewRomanPS-ItalicMT"/>
              </a:rPr>
              <a:t>M</a:t>
            </a:r>
            <a:r>
              <a:rPr lang="tk-TM" sz="3200" b="1" i="1" dirty="0" smtClean="0">
                <a:latin typeface="TimesNewRomanPS-ItalicMT"/>
              </a:rPr>
              <a:t>, </a:t>
            </a:r>
            <a:r>
              <a:rPr lang="tk-TM" sz="3200" b="1" i="1" dirty="0">
                <a:latin typeface="TimesNewRomanPS-ItalicMT"/>
              </a:rPr>
              <a:t>ü</a:t>
            </a:r>
            <a:r>
              <a:rPr lang="en-US" sz="3200" b="1" i="1" dirty="0" err="1" smtClean="0">
                <a:latin typeface="TimesNewRomanPS-ItalicMT"/>
              </a:rPr>
              <a:t>sti</a:t>
            </a:r>
            <a:r>
              <a:rPr lang="en-US" sz="3200" b="1" i="1" dirty="0" smtClean="0">
                <a:latin typeface="TimesNewRomanPS-ItalicMT"/>
              </a:rPr>
              <a:t> </a:t>
            </a:r>
            <a:r>
              <a:rPr lang="en-US" sz="3200" b="1" i="1" dirty="0" err="1" smtClean="0">
                <a:latin typeface="TimesNewRomanPS-ItalicMT"/>
              </a:rPr>
              <a:t>bilen</a:t>
            </a:r>
            <a:r>
              <a:rPr lang="tk-TM" sz="3200" b="1" i="1" dirty="0" smtClean="0">
                <a:latin typeface="TimesNewRomanPS-ItalicMT"/>
              </a:rPr>
              <a:t> </a:t>
            </a:r>
            <a:r>
              <a:rPr lang="en-US" sz="3200" b="1" dirty="0" err="1" smtClean="0">
                <a:latin typeface="TimesNewRomanPSMT"/>
              </a:rPr>
              <a:t>aňladyp</a:t>
            </a:r>
            <a:r>
              <a:rPr lang="en-US" sz="3200" b="1" dirty="0" smtClean="0">
                <a:latin typeface="TimesNewRomanPSMT"/>
              </a:rPr>
              <a:t>,</a:t>
            </a:r>
            <a:r>
              <a:rPr lang="tk-TM" sz="3200" b="1" dirty="0" smtClean="0">
                <a:latin typeface="TimesNewRomanPSMT"/>
              </a:rPr>
              <a:t> </a:t>
            </a:r>
            <a:r>
              <a:rPr lang="en-US" sz="3200" b="1" dirty="0" smtClean="0">
                <a:latin typeface="TimesNewRomanPSMT"/>
              </a:rPr>
              <a:t>al</a:t>
            </a:r>
            <a:r>
              <a:rPr lang="tk-TM" sz="3200" b="1" dirty="0" smtClean="0">
                <a:latin typeface="TimesNewRomanPSMT"/>
              </a:rPr>
              <a:t>sak onda                </a:t>
            </a:r>
          </a:p>
          <a:p>
            <a:r>
              <a:rPr lang="tk-TM" sz="3200" b="1" dirty="0">
                <a:latin typeface="TimesNewRomanPSMT"/>
              </a:rPr>
              <a:t> </a:t>
            </a:r>
            <a:r>
              <a:rPr lang="tk-TM" sz="3200" b="1" dirty="0" smtClean="0">
                <a:latin typeface="TimesNewRomanPSMT"/>
              </a:rPr>
              <a:t>                                            bolar</a:t>
            </a:r>
            <a:r>
              <a:rPr lang="en-US" sz="3200" b="1" dirty="0" smtClean="0">
                <a:latin typeface="TimesNewRomanPSMT"/>
              </a:rPr>
              <a:t>:</a:t>
            </a:r>
            <a:endParaRPr lang="en-US" sz="2800" b="1" i="1" dirty="0" smtClean="0">
              <a:latin typeface="MMTimesItalic"/>
            </a:endParaRPr>
          </a:p>
          <a:p>
            <a:pPr marL="0" indent="0">
              <a:buNone/>
            </a:pPr>
            <a:r>
              <a:rPr lang="en-US" sz="2800" b="1" i="1" dirty="0">
                <a:latin typeface="MMTimesItalic"/>
              </a:rPr>
              <a:t> </a:t>
            </a:r>
            <a:r>
              <a:rPr lang="en-US" sz="2800" b="1" i="1" dirty="0" smtClean="0">
                <a:latin typeface="MMTimesItalic"/>
              </a:rPr>
              <a:t>                                                      </a:t>
            </a:r>
            <a:r>
              <a:rPr lang="en-US" sz="2800" b="1" i="1" dirty="0" err="1" smtClean="0">
                <a:latin typeface="MMTimesItalic"/>
              </a:rPr>
              <a:t>onda</a:t>
            </a:r>
            <a:endParaRPr lang="en-US" sz="2800" b="1" i="1" dirty="0">
              <a:latin typeface="MMTimesItalic"/>
            </a:endParaRPr>
          </a:p>
          <a:p>
            <a:r>
              <a:rPr lang="en-US" sz="2800" b="1" dirty="0" smtClean="0"/>
              <a:t>                                                   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814534"/>
              </p:ext>
            </p:extLst>
          </p:nvPr>
        </p:nvGraphicFramePr>
        <p:xfrm>
          <a:off x="2014981" y="5046206"/>
          <a:ext cx="2057400" cy="1175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Уравнение" r:id="rId3" imgW="622080" imgH="393480" progId="Equation.3">
                  <p:embed/>
                </p:oleObj>
              </mc:Choice>
              <mc:Fallback>
                <p:oleObj name="Уравнение" r:id="rId3" imgW="622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14981" y="5046206"/>
                        <a:ext cx="2057400" cy="1175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4135926"/>
              </p:ext>
            </p:extLst>
          </p:nvPr>
        </p:nvGraphicFramePr>
        <p:xfrm>
          <a:off x="7211785" y="5218336"/>
          <a:ext cx="2890157" cy="1003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Уравнение" r:id="rId5" imgW="952200" imgH="393480" progId="Equation.3">
                  <p:embed/>
                </p:oleObj>
              </mc:Choice>
              <mc:Fallback>
                <p:oleObj name="Уравнение" r:id="rId5" imgW="9522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11785" y="5218336"/>
                        <a:ext cx="2890157" cy="10035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7321" y="5250313"/>
            <a:ext cx="254317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78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084612"/>
          </a:xfrm>
        </p:spPr>
        <p:txBody>
          <a:bodyPr>
            <a:normAutofit/>
          </a:bodyPr>
          <a:lstStyle/>
          <a:p>
            <a:r>
              <a:rPr lang="en-US" sz="3100" b="1" dirty="0" err="1">
                <a:solidFill>
                  <a:srgbClr val="FF0000"/>
                </a:solidFill>
              </a:rPr>
              <a:t>Mysal</a:t>
            </a:r>
            <a:r>
              <a:rPr lang="en-US" sz="3100" b="1" dirty="0">
                <a:solidFill>
                  <a:srgbClr val="FF0000"/>
                </a:solidFill>
              </a:rPr>
              <a:t>. </a:t>
            </a:r>
            <a:r>
              <a:rPr lang="en-US" sz="3100" b="1" dirty="0"/>
              <a:t>12 °C </a:t>
            </a:r>
            <a:r>
              <a:rPr lang="en-US" sz="3100" b="1" dirty="0" err="1"/>
              <a:t>temperaturada</a:t>
            </a:r>
            <a:r>
              <a:rPr lang="en-US" sz="3100" b="1" dirty="0"/>
              <a:t> 250 </a:t>
            </a:r>
            <a:r>
              <a:rPr lang="en-US" sz="3100" b="1" i="1" dirty="0"/>
              <a:t>ml </a:t>
            </a:r>
            <a:r>
              <a:rPr lang="en-US" sz="3100" b="1" dirty="0" err="1"/>
              <a:t>erginde</a:t>
            </a:r>
            <a:r>
              <a:rPr lang="en-US" sz="3100" b="1" dirty="0"/>
              <a:t> 3 </a:t>
            </a:r>
            <a:r>
              <a:rPr lang="en-US" sz="3100" b="1" i="1" dirty="0"/>
              <a:t>g </a:t>
            </a:r>
            <a:r>
              <a:rPr lang="en-US" sz="3100" b="1" dirty="0" err="1"/>
              <a:t>gant</a:t>
            </a:r>
            <a:r>
              <a:rPr lang="en-US" sz="3100" b="1" dirty="0"/>
              <a:t> bar </a:t>
            </a:r>
            <a:r>
              <a:rPr lang="en-US" sz="3100" b="1" dirty="0" smtClean="0"/>
              <a:t>      				</a:t>
            </a:r>
            <a:r>
              <a:rPr lang="en-US" sz="3100" b="1" dirty="0" err="1" smtClean="0"/>
              <a:t>bolsa</a:t>
            </a:r>
            <a:r>
              <a:rPr lang="en-US" sz="3100" b="1" dirty="0"/>
              <a:t>, hem-de </a:t>
            </a:r>
            <a:r>
              <a:rPr lang="en-US" sz="3100" b="1" dirty="0" err="1" smtClean="0"/>
              <a:t>onuň</a:t>
            </a:r>
            <a:r>
              <a:rPr lang="en-US" sz="3100" b="1" dirty="0"/>
              <a:t> </a:t>
            </a:r>
            <a:r>
              <a:rPr lang="en-US" sz="3100" b="1" dirty="0" err="1" smtClean="0"/>
              <a:t>osmos</a:t>
            </a:r>
            <a:r>
              <a:rPr lang="en-US" sz="3100" b="1" dirty="0" smtClean="0"/>
              <a:t> </a:t>
            </a:r>
            <a:r>
              <a:rPr lang="en-US" sz="3100" b="1" dirty="0" err="1"/>
              <a:t>basyşy</a:t>
            </a:r>
            <a:r>
              <a:rPr lang="en-US" sz="3100" b="1" dirty="0"/>
              <a:t> </a:t>
            </a:r>
            <a:r>
              <a:rPr lang="en-US" sz="3100" b="1" i="1" dirty="0"/>
              <a:t>p </a:t>
            </a:r>
            <a:r>
              <a:rPr lang="en-US" sz="3100" b="1" dirty="0"/>
              <a:t>= 83,14 </a:t>
            </a:r>
            <a:r>
              <a:rPr lang="en-US" sz="3100" b="1" i="1" dirty="0" err="1"/>
              <a:t>kPa</a:t>
            </a:r>
            <a:r>
              <a:rPr lang="en-US" sz="3100" b="1" i="1" dirty="0"/>
              <a:t> </a:t>
            </a:r>
            <a:r>
              <a:rPr lang="en-US" sz="3100" b="1" dirty="0" err="1"/>
              <a:t>bolsa</a:t>
            </a:r>
            <a:r>
              <a:rPr lang="en-US" sz="3100" b="1" dirty="0"/>
              <a:t>, </a:t>
            </a:r>
            <a:r>
              <a:rPr lang="en-US" sz="3100" b="1" dirty="0" smtClean="0"/>
              <a:t>    			</a:t>
            </a:r>
            <a:r>
              <a:rPr lang="en-US" sz="3100" b="1" dirty="0" err="1" smtClean="0"/>
              <a:t>onda</a:t>
            </a:r>
            <a:r>
              <a:rPr lang="en-US" sz="3100" b="1" dirty="0" smtClean="0"/>
              <a:t> </a:t>
            </a:r>
            <a:r>
              <a:rPr lang="en-US" sz="3100" b="1" dirty="0" err="1"/>
              <a:t>şol</a:t>
            </a:r>
            <a:r>
              <a:rPr lang="en-US" sz="3100" b="1" dirty="0"/>
              <a:t> </a:t>
            </a:r>
            <a:r>
              <a:rPr lang="en-US" sz="3100" b="1" dirty="0" err="1"/>
              <a:t>eredilen</a:t>
            </a:r>
            <a:r>
              <a:rPr lang="en-US" sz="3100" b="1" dirty="0"/>
              <a:t> </a:t>
            </a:r>
            <a:r>
              <a:rPr lang="en-US" sz="3100" b="1" dirty="0" err="1"/>
              <a:t>maddanyň</a:t>
            </a:r>
            <a:r>
              <a:rPr lang="en-US" sz="3100" b="1" dirty="0"/>
              <a:t> (</a:t>
            </a:r>
            <a:r>
              <a:rPr lang="en-US" sz="3100" b="1" dirty="0" err="1"/>
              <a:t>gandyň</a:t>
            </a:r>
            <a:r>
              <a:rPr lang="en-US" sz="3100" b="1" dirty="0" smtClean="0"/>
              <a:t>) </a:t>
            </a:r>
            <a:r>
              <a:rPr lang="en-US" sz="3100" b="1" dirty="0" err="1" smtClean="0"/>
              <a:t>molekulýar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massasyny</a:t>
            </a:r>
            <a:r>
              <a:rPr lang="en-US" sz="3100" b="1" dirty="0" smtClean="0"/>
              <a:t> </a:t>
            </a:r>
            <a:r>
              <a:rPr lang="en-US" sz="3100" b="1" dirty="0" err="1"/>
              <a:t>tapmaly</a:t>
            </a:r>
            <a:r>
              <a:rPr lang="en-US" sz="3100" b="1" dirty="0"/>
              <a:t> (</a:t>
            </a:r>
            <a:r>
              <a:rPr lang="en-US" sz="3100" b="1" i="1" dirty="0"/>
              <a:t>M</a:t>
            </a:r>
            <a:r>
              <a:rPr lang="en-US" sz="3100" b="1" dirty="0" smtClean="0"/>
              <a:t>).</a:t>
            </a:r>
            <a:endParaRPr lang="en-US" sz="2500" b="1" dirty="0"/>
          </a:p>
          <a:p>
            <a:endParaRPr lang="nn-NO" dirty="0" smtClean="0"/>
          </a:p>
          <a:p>
            <a:r>
              <a:rPr lang="tk-TM" sz="2800" b="1" dirty="0" smtClean="0">
                <a:latin typeface="Candara" panose="020E0502030303020204" pitchFamily="34" charset="0"/>
              </a:rPr>
              <a:t>                   </a:t>
            </a:r>
            <a:r>
              <a:rPr lang="en-US" sz="2800" b="1" dirty="0">
                <a:latin typeface="Candara" panose="020E0502030303020204" pitchFamily="34" charset="0"/>
              </a:rPr>
              <a:t> </a:t>
            </a:r>
            <a:r>
              <a:rPr lang="en-US" sz="2800" b="1" dirty="0" smtClean="0">
                <a:latin typeface="Candara" panose="020E0502030303020204" pitchFamily="34" charset="0"/>
              </a:rPr>
              <a:t>                                                </a:t>
            </a:r>
            <a:r>
              <a:rPr lang="nn-NO" sz="2800" b="1" dirty="0" smtClean="0">
                <a:latin typeface="Candara" panose="020E0502030303020204" pitchFamily="34" charset="0"/>
              </a:rPr>
              <a:t>(</a:t>
            </a:r>
            <a:r>
              <a:rPr lang="nn-NO" sz="2400" b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Gazlary</a:t>
            </a:r>
            <a:r>
              <a:rPr lang="tk-TM" sz="2400" b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ň ýagdaý deňlemesi</a:t>
            </a:r>
            <a:r>
              <a:rPr lang="nn-NO" sz="2800" b="1" dirty="0" smtClean="0">
                <a:latin typeface="Candara" panose="020E0502030303020204" pitchFamily="34" charset="0"/>
              </a:rPr>
              <a:t>)</a:t>
            </a:r>
          </a:p>
          <a:p>
            <a:endParaRPr lang="nn-NO" sz="2800" b="1" dirty="0" smtClean="0"/>
          </a:p>
          <a:p>
            <a:r>
              <a:rPr lang="nn-NO" sz="2800" b="1" dirty="0" smtClean="0"/>
              <a:t>Bu </a:t>
            </a:r>
            <a:r>
              <a:rPr lang="tk-TM" sz="2800" b="1" dirty="0" smtClean="0"/>
              <a:t>ýerden</a:t>
            </a:r>
            <a:r>
              <a:rPr lang="en-US" sz="2800" b="1" dirty="0" smtClean="0"/>
              <a:t>:</a:t>
            </a:r>
            <a:r>
              <a:rPr lang="tk-TM" sz="2800" b="1" dirty="0" smtClean="0"/>
              <a:t> </a:t>
            </a:r>
            <a:endParaRPr lang="nn-NO" sz="2800" b="1" dirty="0" smtClean="0"/>
          </a:p>
          <a:p>
            <a:endParaRPr lang="nn-NO" dirty="0" smtClean="0"/>
          </a:p>
          <a:p>
            <a:endParaRPr lang="nn-NO" dirty="0"/>
          </a:p>
          <a:p>
            <a:r>
              <a:rPr lang="nn-NO" sz="3200" b="1" dirty="0" smtClean="0"/>
              <a:t>Diýmek</a:t>
            </a:r>
            <a:r>
              <a:rPr lang="nn-NO" sz="3200" b="1" dirty="0"/>
              <a:t>, gandyň molekulýar massasy 342 </a:t>
            </a:r>
            <a:r>
              <a:rPr lang="nn-NO" sz="3200" b="1" i="1" dirty="0"/>
              <a:t>g</a:t>
            </a:r>
            <a:r>
              <a:rPr lang="nn-NO" sz="3200" b="1" dirty="0"/>
              <a:t>/</a:t>
            </a:r>
            <a:r>
              <a:rPr lang="nn-NO" sz="3200" b="1" i="1" dirty="0"/>
              <a:t>mol</a:t>
            </a:r>
            <a:r>
              <a:rPr lang="nn-NO" sz="3200" b="1" dirty="0"/>
              <a:t>.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0937952"/>
              </p:ext>
            </p:extLst>
          </p:nvPr>
        </p:nvGraphicFramePr>
        <p:xfrm>
          <a:off x="5805317" y="1410364"/>
          <a:ext cx="3179987" cy="1257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Уравнение" r:id="rId3" imgW="952200" imgH="393480" progId="Equation.3">
                  <p:embed/>
                </p:oleObj>
              </mc:Choice>
              <mc:Fallback>
                <p:oleObj name="Уравнение" r:id="rId3" imgW="952200" imgH="393480" progId="Equation.3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05317" y="1410364"/>
                        <a:ext cx="3179987" cy="12576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6198587"/>
              </p:ext>
            </p:extLst>
          </p:nvPr>
        </p:nvGraphicFramePr>
        <p:xfrm>
          <a:off x="2914647" y="3429000"/>
          <a:ext cx="8662307" cy="1240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Уравнение" r:id="rId5" imgW="2958840" imgH="419040" progId="Equation.3">
                  <p:embed/>
                </p:oleObj>
              </mc:Choice>
              <mc:Fallback>
                <p:oleObj name="Уравнение" r:id="rId5" imgW="295884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14647" y="3429000"/>
                        <a:ext cx="8662307" cy="1240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1229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r>
              <a:rPr lang="tk-TM" sz="3200" b="1" dirty="0" smtClean="0"/>
              <a:t>           </a:t>
            </a:r>
            <a:r>
              <a:rPr lang="en-US" sz="3200" b="1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Osmos</a:t>
            </a:r>
            <a:r>
              <a:rPr lang="en-US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hadysasy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tebigatda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janly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we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ösümlik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tk-TM" sz="3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    </a:t>
            </a:r>
          </a:p>
          <a:p>
            <a:r>
              <a:rPr lang="tk-TM" sz="32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tk-TM" sz="32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        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organizmleriň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ýaşaýşynda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wajyp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k-TM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ä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hmiýete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eýedir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Agaçlarda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suwuň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baldaklar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boýunça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ýokary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galmagy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osmos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hadysasyna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esaslanandyr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Eger-de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geçýän tebigi osmos hadysasynyň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tersine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emeli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okary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basyş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döredilip, 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ýarymsyzyjy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membrana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materiallaryň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kömegi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bilen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suwuň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sv-SE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molekulalary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ny</a:t>
            </a:r>
            <a:r>
              <a:rPr lang="sv-SE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sv-SE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erginden suwa geçirilse, onda oňa </a:t>
            </a:r>
            <a:r>
              <a:rPr lang="sv-SE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ters</a:t>
            </a:r>
            <a:r>
              <a:rPr lang="tk-TM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</a:t>
            </a:r>
            <a:r>
              <a:rPr lang="sv-SE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osmos</a:t>
            </a:r>
            <a:r>
              <a:rPr lang="sv-SE" sz="32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diýilýär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</a:p>
          <a:p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Tersin osmos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hadysa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häzir</a:t>
            </a:r>
            <a:r>
              <a:rPr lang="tk-TM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ki 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wagytda dünýäde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duzly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suwlar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duzs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yzlandyrmak 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üçin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giňden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ulanylýar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Bu usulyň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has hem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biziň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sebitimiz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üçin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uly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gelejegi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bard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Sebäbi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bizde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tebigi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içilýän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agyz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suwlar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ýetmezçilik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edýä</a:t>
            </a:r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ni üçin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1671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0"/>
            <a:ext cx="12077700" cy="5911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err="1" smtClean="0">
                <a:solidFill>
                  <a:srgbClr val="FF0000"/>
                </a:solidFill>
              </a:rPr>
              <a:t>Ters</a:t>
            </a:r>
            <a:r>
              <a:rPr lang="tk-TM" sz="2400" b="1" dirty="0" smtClean="0">
                <a:solidFill>
                  <a:srgbClr val="FF0000"/>
                </a:solidFill>
              </a:rPr>
              <a:t>in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osmos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/>
              <a:t>–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bu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prosesde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basyşyň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kömegi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bilen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eredijini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ýarym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geçiriji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membrananyň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üstünden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konsentrasiýasy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has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ýokary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bolan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erginden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pes</a:t>
            </a:r>
            <a:r>
              <a:rPr lang="ru-RU" sz="2400" b="1" i="1" u="sng" dirty="0"/>
              <a:t> </a:t>
            </a:r>
            <a:r>
              <a:rPr lang="ru-RU" sz="2400" b="1" i="1" u="sng" dirty="0" smtClean="0"/>
              <a:t>   </a:t>
            </a:r>
          </a:p>
          <a:p>
            <a:pPr marL="0" indent="0">
              <a:buNone/>
            </a:pPr>
            <a:r>
              <a:rPr lang="ru-RU" sz="2400" b="1" i="1" u="sng" dirty="0"/>
              <a:t> </a:t>
            </a:r>
            <a:r>
              <a:rPr lang="ru-RU" sz="2400" b="1" i="1" u="sng" dirty="0" smtClean="0"/>
              <a:t>               </a:t>
            </a:r>
            <a:r>
              <a:rPr lang="ru-RU" sz="2400" b="1" i="1" u="sng" dirty="0" err="1" smtClean="0"/>
              <a:t>konsentrasiýaly</a:t>
            </a:r>
            <a:r>
              <a:rPr lang="ru-RU" sz="2400" b="1" i="1" u="sng" dirty="0" smtClean="0"/>
              <a:t> </a:t>
            </a:r>
            <a:r>
              <a:rPr lang="ru-RU" sz="2400" b="1" i="1" u="sng" dirty="0" err="1"/>
              <a:t>ergine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geçmegini</a:t>
            </a:r>
            <a:r>
              <a:rPr lang="ru-RU" sz="2400" b="1" i="1" u="sng" dirty="0"/>
              <a:t> </a:t>
            </a:r>
            <a:r>
              <a:rPr lang="ru-RU" sz="2400" b="1" i="1" u="sng" dirty="0" err="1">
                <a:solidFill>
                  <a:srgbClr val="FF0000"/>
                </a:solidFill>
              </a:rPr>
              <a:t>mejbur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edýärler</a:t>
            </a:r>
            <a:r>
              <a:rPr lang="ru-RU" sz="2400" b="1" i="1" u="sng" dirty="0"/>
              <a:t> </a:t>
            </a:r>
            <a:r>
              <a:rPr lang="ru-RU" sz="2400" b="1" i="1" u="sng" dirty="0" err="1" smtClean="0"/>
              <a:t>ýagny</a:t>
            </a:r>
            <a:r>
              <a:rPr lang="tk-TM" sz="2400" b="1" i="1" u="sng" dirty="0"/>
              <a:t> </a:t>
            </a:r>
            <a:r>
              <a:rPr lang="tk-TM" sz="2400" b="1" i="1" u="sng" dirty="0" smtClean="0"/>
              <a:t>göni geçýän </a:t>
            </a:r>
            <a:r>
              <a:rPr lang="ru-RU" sz="2400" b="1" i="1" u="sng" dirty="0" smtClean="0"/>
              <a:t> </a:t>
            </a:r>
            <a:r>
              <a:rPr lang="ru-RU" sz="2400" b="1" i="1" u="sng" dirty="0" err="1"/>
              <a:t>osmos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üçin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ters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ugura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hereket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etdirýärler</a:t>
            </a:r>
            <a:r>
              <a:rPr lang="ru-RU" sz="2400" b="1" dirty="0"/>
              <a:t>. </a:t>
            </a:r>
            <a:r>
              <a:rPr lang="ru-RU" sz="2400" b="1" dirty="0" err="1"/>
              <a:t>Bu</a:t>
            </a:r>
            <a:r>
              <a:rPr lang="ru-RU" sz="2400" b="1" dirty="0"/>
              <a:t> </a:t>
            </a:r>
            <a:r>
              <a:rPr lang="ru-RU" sz="2400" b="1" dirty="0" err="1"/>
              <a:t>ýagdaýda</a:t>
            </a:r>
            <a:r>
              <a:rPr lang="ru-RU" sz="2400" b="1" dirty="0"/>
              <a:t> </a:t>
            </a:r>
            <a:r>
              <a:rPr lang="ru-RU" sz="2400" b="1" dirty="0" err="1"/>
              <a:t>membrana</a:t>
            </a:r>
            <a:r>
              <a:rPr lang="ru-RU" sz="2400" b="1" dirty="0"/>
              <a:t> </a:t>
            </a:r>
            <a:r>
              <a:rPr lang="ru-RU" sz="2400" b="1" dirty="0" err="1"/>
              <a:t>eredijini</a:t>
            </a:r>
            <a:r>
              <a:rPr lang="ru-RU" sz="2400" b="1" dirty="0"/>
              <a:t> </a:t>
            </a:r>
            <a:r>
              <a:rPr lang="ru-RU" sz="2400" b="1" dirty="0" err="1"/>
              <a:t>geçirip</a:t>
            </a:r>
            <a:r>
              <a:rPr lang="ru-RU" sz="2400" b="1" dirty="0"/>
              <a:t> </a:t>
            </a:r>
            <a:r>
              <a:rPr lang="ru-RU" sz="2400" b="1" dirty="0" err="1"/>
              <a:t>we</a:t>
            </a:r>
            <a:r>
              <a:rPr lang="ru-RU" sz="2400" b="1" dirty="0"/>
              <a:t> </a:t>
            </a:r>
            <a:r>
              <a:rPr lang="ru-RU" sz="2400" b="1" dirty="0" err="1"/>
              <a:t>ondaky</a:t>
            </a:r>
            <a:r>
              <a:rPr lang="ru-RU" sz="2400" b="1" dirty="0"/>
              <a:t> </a:t>
            </a:r>
            <a:r>
              <a:rPr lang="ru-RU" sz="2400" b="1" dirty="0" err="1"/>
              <a:t>erän</a:t>
            </a:r>
            <a:r>
              <a:rPr lang="ru-RU" sz="2400" b="1" dirty="0"/>
              <a:t> </a:t>
            </a:r>
            <a:r>
              <a:rPr lang="ru-RU" sz="2400" b="1" dirty="0" err="1"/>
              <a:t>käbir</a:t>
            </a:r>
            <a:r>
              <a:rPr lang="ru-RU" sz="2400" b="1" dirty="0"/>
              <a:t> </a:t>
            </a:r>
            <a:r>
              <a:rPr lang="ru-RU" sz="2400" b="1" dirty="0" err="1"/>
              <a:t>maddalary</a:t>
            </a:r>
            <a:r>
              <a:rPr lang="ru-RU" sz="2400" b="1" dirty="0"/>
              <a:t> </a:t>
            </a:r>
            <a:r>
              <a:rPr lang="ru-RU" sz="2400" b="1" dirty="0" err="1"/>
              <a:t>geçirenok</a:t>
            </a:r>
            <a:r>
              <a:rPr lang="ru-RU" sz="2400" b="1" dirty="0"/>
              <a:t>. </a:t>
            </a:r>
            <a:r>
              <a:rPr lang="ru-RU" sz="2400" b="1" dirty="0" err="1" smtClean="0"/>
              <a:t>Ters</a:t>
            </a:r>
            <a:r>
              <a:rPr lang="tk-TM" sz="2400" b="1" dirty="0" smtClean="0"/>
              <a:t>in</a:t>
            </a:r>
            <a:r>
              <a:rPr lang="ru-RU" sz="2400" b="1" dirty="0" smtClean="0"/>
              <a:t> </a:t>
            </a:r>
            <a:r>
              <a:rPr lang="ru-RU" sz="2400" b="1" dirty="0" err="1"/>
              <a:t>osmosy</a:t>
            </a:r>
            <a:r>
              <a:rPr lang="ru-RU" sz="2400" b="1" dirty="0"/>
              <a:t> </a:t>
            </a:r>
            <a:r>
              <a:rPr lang="ru-RU" sz="2400" b="1" dirty="0" smtClean="0"/>
              <a:t>1970–</a:t>
            </a:r>
            <a:r>
              <a:rPr lang="ru-RU" sz="2400" b="1" dirty="0" err="1" smtClean="0"/>
              <a:t>njy</a:t>
            </a:r>
            <a:r>
              <a:rPr lang="ru-RU" sz="2400" b="1" dirty="0" smtClean="0"/>
              <a:t> </a:t>
            </a:r>
            <a:r>
              <a:rPr lang="ru-RU" sz="2400" b="1" dirty="0" err="1"/>
              <a:t>ýyllardan</a:t>
            </a:r>
            <a:r>
              <a:rPr lang="ru-RU" sz="2400" b="1" dirty="0"/>
              <a:t> </a:t>
            </a:r>
            <a:r>
              <a:rPr lang="ru-RU" sz="2400" b="1" dirty="0" err="1"/>
              <a:t>bäri</a:t>
            </a:r>
            <a:r>
              <a:rPr lang="ru-RU" sz="2400" b="1" dirty="0"/>
              <a:t> </a:t>
            </a:r>
            <a:r>
              <a:rPr lang="ru-RU" sz="2400" b="1" dirty="0" err="1"/>
              <a:t>içilýän</a:t>
            </a:r>
            <a:r>
              <a:rPr lang="ru-RU" sz="2400" b="1" dirty="0"/>
              <a:t> </a:t>
            </a:r>
            <a:r>
              <a:rPr lang="ru-RU" sz="2400" b="1" dirty="0" err="1"/>
              <a:t>suwy</a:t>
            </a:r>
            <a:r>
              <a:rPr lang="ru-RU" sz="2400" b="1" dirty="0"/>
              <a:t> </a:t>
            </a:r>
            <a:r>
              <a:rPr lang="ru-RU" sz="2400" b="1" dirty="0" err="1"/>
              <a:t>deňiz</a:t>
            </a:r>
            <a:r>
              <a:rPr lang="ru-RU" sz="2400" b="1" dirty="0"/>
              <a:t> </a:t>
            </a:r>
            <a:r>
              <a:rPr lang="ru-RU" sz="2400" b="1" dirty="0" err="1"/>
              <a:t>suwyndan</a:t>
            </a:r>
            <a:r>
              <a:rPr lang="ru-RU" sz="2400" b="1" dirty="0"/>
              <a:t>  </a:t>
            </a:r>
            <a:r>
              <a:rPr lang="ru-RU" sz="2400" b="1" dirty="0" err="1"/>
              <a:t>almakda</a:t>
            </a:r>
            <a:r>
              <a:rPr lang="ru-RU" sz="2400" b="1" dirty="0"/>
              <a:t>, </a:t>
            </a:r>
            <a:r>
              <a:rPr lang="ru-RU" sz="2400" b="1" dirty="0" err="1"/>
              <a:t>suwy</a:t>
            </a:r>
            <a:r>
              <a:rPr lang="ru-RU" sz="2400" b="1" dirty="0"/>
              <a:t> </a:t>
            </a:r>
            <a:r>
              <a:rPr lang="ru-RU" sz="2400" b="1" dirty="0" err="1"/>
              <a:t>has</a:t>
            </a:r>
            <a:r>
              <a:rPr lang="ru-RU" sz="2400" b="1" dirty="0"/>
              <a:t> </a:t>
            </a:r>
            <a:r>
              <a:rPr lang="ru-RU" sz="2400" b="1" dirty="0" err="1"/>
              <a:t>ýokary</a:t>
            </a:r>
            <a:r>
              <a:rPr lang="ru-RU" sz="2400" b="1" dirty="0"/>
              <a:t> </a:t>
            </a:r>
            <a:r>
              <a:rPr lang="ru-RU" sz="2400" b="1" dirty="0" err="1"/>
              <a:t>dereje-de</a:t>
            </a:r>
            <a:r>
              <a:rPr lang="ru-RU" sz="2400" b="1" dirty="0"/>
              <a:t> </a:t>
            </a:r>
            <a:r>
              <a:rPr lang="ru-RU" sz="2400" b="1" dirty="0" err="1"/>
              <a:t>arassalamakda</a:t>
            </a:r>
            <a:r>
              <a:rPr lang="ru-RU" sz="2400" b="1" dirty="0"/>
              <a:t> </a:t>
            </a:r>
            <a:r>
              <a:rPr lang="ru-RU" sz="2400" b="1" dirty="0" err="1"/>
              <a:t>ýagny</a:t>
            </a:r>
            <a:r>
              <a:rPr lang="ru-RU" sz="2400" b="1" dirty="0"/>
              <a:t> </a:t>
            </a:r>
            <a:r>
              <a:rPr lang="ru-RU" sz="2400" b="1" dirty="0" err="1"/>
              <a:t>medisina</a:t>
            </a:r>
            <a:r>
              <a:rPr lang="ru-RU" sz="2400" b="1" dirty="0"/>
              <a:t> </a:t>
            </a:r>
            <a:r>
              <a:rPr lang="ru-RU" sz="2400" b="1" dirty="0" err="1"/>
              <a:t>üçin</a:t>
            </a:r>
            <a:r>
              <a:rPr lang="ru-RU" sz="2400" b="1" dirty="0"/>
              <a:t> </a:t>
            </a:r>
            <a:r>
              <a:rPr lang="ru-RU" sz="2400" b="1" dirty="0" err="1"/>
              <a:t>hem</a:t>
            </a:r>
            <a:r>
              <a:rPr lang="ru-RU" sz="2400" b="1" dirty="0"/>
              <a:t> – </a:t>
            </a:r>
            <a:r>
              <a:rPr lang="ru-RU" sz="2400" b="1" dirty="0" err="1"/>
              <a:t>de</a:t>
            </a:r>
            <a:r>
              <a:rPr lang="ru-RU" sz="2400" b="1" dirty="0"/>
              <a:t> </a:t>
            </a:r>
            <a:r>
              <a:rPr lang="ru-RU" sz="2400" b="1" dirty="0" err="1"/>
              <a:t>beýleki</a:t>
            </a:r>
            <a:r>
              <a:rPr lang="ru-RU" sz="2400" b="1" dirty="0"/>
              <a:t> </a:t>
            </a:r>
            <a:r>
              <a:rPr lang="ru-RU" sz="2400" b="1" dirty="0" err="1"/>
              <a:t>gerek</a:t>
            </a:r>
            <a:r>
              <a:rPr lang="ru-RU" sz="2400" b="1" dirty="0"/>
              <a:t> </a:t>
            </a:r>
            <a:r>
              <a:rPr lang="ru-RU" sz="2400" b="1" dirty="0" err="1"/>
              <a:t>bolýan</a:t>
            </a:r>
            <a:r>
              <a:rPr lang="ru-RU" sz="2400" b="1" dirty="0"/>
              <a:t> </a:t>
            </a:r>
            <a:r>
              <a:rPr lang="ru-RU" sz="2400" b="1" dirty="0" err="1"/>
              <a:t>ýerler</a:t>
            </a:r>
            <a:r>
              <a:rPr lang="ru-RU" sz="2400" b="1" dirty="0"/>
              <a:t> </a:t>
            </a:r>
            <a:r>
              <a:rPr lang="ru-RU" sz="2400" b="1" dirty="0" err="1"/>
              <a:t>üçin</a:t>
            </a:r>
            <a:r>
              <a:rPr lang="ru-RU" sz="2400" b="1" dirty="0"/>
              <a:t> </a:t>
            </a:r>
            <a:r>
              <a:rPr lang="ru-RU" sz="2400" b="1" dirty="0" err="1"/>
              <a:t>ulanýarlar</a:t>
            </a:r>
            <a:r>
              <a:rPr lang="ru-RU" sz="2400" b="1" dirty="0"/>
              <a:t>. </a:t>
            </a:r>
            <a:r>
              <a:rPr lang="ru-RU" sz="2400" b="1" dirty="0" err="1" smtClean="0"/>
              <a:t>Ters</a:t>
            </a:r>
            <a:r>
              <a:rPr lang="tk-TM" sz="2400" b="1" dirty="0" smtClean="0"/>
              <a:t>in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osmosy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gyzdyrmazdan</a:t>
            </a:r>
            <a:r>
              <a:rPr lang="ru-RU" sz="2400" b="1" dirty="0" smtClean="0"/>
              <a:t> </a:t>
            </a:r>
            <a:r>
              <a:rPr lang="tk-TM" sz="2400" b="1" dirty="0" smtClean="0"/>
              <a:t>şireleri,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konsentratlary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öndürmekde</a:t>
            </a:r>
            <a:r>
              <a:rPr lang="ru-RU" sz="2400" b="1" dirty="0" smtClean="0"/>
              <a:t> </a:t>
            </a:r>
            <a:r>
              <a:rPr lang="ru-RU" sz="2400" b="1" dirty="0" err="1"/>
              <a:t>hem</a:t>
            </a:r>
            <a:r>
              <a:rPr lang="ru-RU" sz="2400" b="1" dirty="0"/>
              <a:t> </a:t>
            </a:r>
            <a:r>
              <a:rPr lang="ru-RU" sz="2400" b="1" dirty="0" err="1"/>
              <a:t>ulanyp</a:t>
            </a:r>
            <a:r>
              <a:rPr lang="ru-RU" sz="2400" b="1" dirty="0"/>
              <a:t> </a:t>
            </a:r>
            <a:r>
              <a:rPr lang="ru-RU" sz="2400" b="1" dirty="0" err="1" smtClean="0"/>
              <a:t>bol</a:t>
            </a:r>
            <a:r>
              <a:rPr lang="tk-TM" sz="2400" b="1" dirty="0" smtClean="0"/>
              <a:t>ýar.</a:t>
            </a:r>
            <a:endParaRPr lang="ru-RU" sz="2400" b="1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3" y="3497579"/>
            <a:ext cx="5073015" cy="336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660" y="3177539"/>
            <a:ext cx="6911340" cy="36804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5735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2649" y="0"/>
            <a:ext cx="8911687" cy="1280890"/>
          </a:xfrm>
        </p:spPr>
        <p:txBody>
          <a:bodyPr>
            <a:normAutofit/>
          </a:bodyPr>
          <a:lstStyle/>
          <a:p>
            <a:r>
              <a:rPr lang="tk-TM" sz="4400" b="1" dirty="0" smtClean="0">
                <a:solidFill>
                  <a:srgbClr val="FF0000"/>
                </a:solidFill>
              </a:rPr>
              <a:t>Tersin osmosyň emele getirilişi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00100"/>
            <a:ext cx="12191999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58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503" y="-1"/>
            <a:ext cx="12087497" cy="62875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67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13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Erginleriň</a:t>
            </a: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bugunyň</a:t>
            </a: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basyşy</a:t>
            </a:r>
            <a:r>
              <a:rPr lang="en-US" sz="2400" b="1" dirty="0"/>
              <a:t>. </a:t>
            </a:r>
            <a:r>
              <a:rPr lang="en-US" sz="2800" b="1" dirty="0" err="1"/>
              <a:t>Biziň</a:t>
            </a:r>
            <a:r>
              <a:rPr lang="en-US" sz="2800" b="1" dirty="0"/>
              <a:t> </a:t>
            </a:r>
            <a:r>
              <a:rPr lang="en-US" sz="2800" b="1" dirty="0" err="1"/>
              <a:t>bilşimiz</a:t>
            </a:r>
            <a:r>
              <a:rPr lang="en-US" sz="2800" b="1" dirty="0"/>
              <a:t> </a:t>
            </a:r>
            <a:r>
              <a:rPr lang="en-US" sz="2800" b="1" dirty="0" err="1"/>
              <a:t>ýaly</a:t>
            </a:r>
            <a:r>
              <a:rPr lang="en-US" sz="2800" b="1" dirty="0"/>
              <a:t>, </a:t>
            </a:r>
            <a:r>
              <a:rPr lang="en-US" sz="2800" b="1" dirty="0" err="1"/>
              <a:t>islendik</a:t>
            </a:r>
            <a:r>
              <a:rPr lang="en-US" sz="2800" b="1" dirty="0"/>
              <a:t> </a:t>
            </a:r>
            <a:r>
              <a:rPr lang="en-US" sz="2800" b="1" dirty="0" err="1" smtClean="0"/>
              <a:t>suwuklyk</a:t>
            </a:r>
            <a:r>
              <a:rPr lang="en-US" sz="2800" b="1" dirty="0"/>
              <a:t> </a:t>
            </a:r>
            <a:r>
              <a:rPr lang="tk-TM" sz="2800" b="1" dirty="0" smtClean="0"/>
              <a:t>     </a:t>
            </a:r>
          </a:p>
          <a:p>
            <a:pPr>
              <a:spcBef>
                <a:spcPts val="0"/>
              </a:spcBef>
            </a:pPr>
            <a:r>
              <a:rPr lang="tk-TM" sz="2800" b="1" dirty="0" smtClean="0"/>
              <a:t>           </a:t>
            </a:r>
            <a:r>
              <a:rPr lang="en-US" sz="2800" b="1" dirty="0" err="1" smtClean="0"/>
              <a:t>bugarýar</a:t>
            </a:r>
            <a:r>
              <a:rPr lang="en-US" sz="2800" b="1" dirty="0" smtClean="0"/>
              <a:t> we </a:t>
            </a:r>
            <a:r>
              <a:rPr lang="tk-TM" sz="2800" b="1" dirty="0" smtClean="0"/>
              <a:t>ş</a:t>
            </a:r>
            <a:r>
              <a:rPr lang="en-US" sz="2800" b="1" dirty="0" err="1" smtClean="0"/>
              <a:t>ol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buguň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basyşy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bolýar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Temperaturanyň</a:t>
            </a:r>
            <a:r>
              <a:rPr lang="en-US" sz="2800" b="1" dirty="0" smtClean="0"/>
              <a:t> </a:t>
            </a:r>
            <a:r>
              <a:rPr lang="tk-TM" sz="2800" b="1" dirty="0" smtClean="0"/>
              <a:t>                          </a:t>
            </a:r>
          </a:p>
          <a:p>
            <a:pPr>
              <a:spcBef>
                <a:spcPts val="0"/>
              </a:spcBef>
            </a:pPr>
            <a:r>
              <a:rPr lang="tk-TM" sz="2800" b="1" dirty="0"/>
              <a:t> </a:t>
            </a:r>
            <a:r>
              <a:rPr lang="tk-TM" sz="2800" b="1" dirty="0" smtClean="0"/>
              <a:t>          </a:t>
            </a:r>
            <a:r>
              <a:rPr lang="en-US" sz="2800" b="1" dirty="0" err="1" smtClean="0"/>
              <a:t>ýokarlanmagy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bugarma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güýçlenýär</a:t>
            </a:r>
            <a:r>
              <a:rPr lang="en-US" sz="2800" b="1" dirty="0" smtClean="0"/>
              <a:t> we </a:t>
            </a:r>
            <a:r>
              <a:rPr lang="en-US" sz="2800" b="1" dirty="0" err="1" smtClean="0"/>
              <a:t>onuň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basyşy</a:t>
            </a:r>
            <a:r>
              <a:rPr lang="en-US" sz="2800" b="1" dirty="0" smtClean="0"/>
              <a:t> hem </a:t>
            </a:r>
            <a:r>
              <a:rPr lang="en-US" sz="2800" b="1" dirty="0" err="1" smtClean="0"/>
              <a:t>ulalýar</a:t>
            </a:r>
            <a:r>
              <a:rPr lang="en-US" sz="2800" b="1" dirty="0" smtClean="0"/>
              <a:t>. </a:t>
            </a:r>
            <a:r>
              <a:rPr lang="en-US" sz="2800" b="1" dirty="0" err="1" smtClean="0">
                <a:solidFill>
                  <a:srgbClr val="FF0000"/>
                </a:solidFill>
              </a:rPr>
              <a:t>Haçanda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şol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tk-TM" sz="2800" b="1" dirty="0" smtClean="0">
                <a:solidFill>
                  <a:srgbClr val="FF0000"/>
                </a:solidFill>
              </a:rPr>
              <a:t>suwuklygyň üstündäki </a:t>
            </a:r>
            <a:r>
              <a:rPr lang="en-US" sz="2800" b="1" dirty="0" err="1" smtClean="0">
                <a:solidFill>
                  <a:srgbClr val="FF0000"/>
                </a:solidFill>
              </a:rPr>
              <a:t>basyş</a:t>
            </a:r>
            <a:r>
              <a:rPr lang="tk-TM" sz="2800" b="1" dirty="0" smtClean="0">
                <a:solidFill>
                  <a:srgbClr val="FF0000"/>
                </a:solidFill>
              </a:rPr>
              <a:t>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atmosfera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basyşyna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deň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bolanda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suwuklyk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smtClean="0"/>
              <a:t>(meselem, suw 100 °C-da) </a:t>
            </a:r>
            <a:r>
              <a:rPr lang="pt-BR" sz="2800" b="1" dirty="0" smtClean="0">
                <a:solidFill>
                  <a:srgbClr val="FF0000"/>
                </a:solidFill>
              </a:rPr>
              <a:t>gaýnaýar</a:t>
            </a:r>
            <a:r>
              <a:rPr lang="pt-BR" sz="2800" b="1" dirty="0" smtClean="0"/>
              <a:t>. Ýöne arassa </a:t>
            </a:r>
            <a:r>
              <a:rPr lang="tk-TM" sz="2800" b="1" dirty="0" smtClean="0"/>
              <a:t>erediji </a:t>
            </a:r>
            <a:r>
              <a:rPr lang="pt-BR" sz="2800" b="1" dirty="0" smtClean="0"/>
              <a:t> </a:t>
            </a:r>
            <a:r>
              <a:rPr lang="en-US" sz="2800" b="1" dirty="0" err="1" smtClean="0"/>
              <a:t>däl</a:t>
            </a:r>
            <a:r>
              <a:rPr lang="en-US" sz="2800" b="1" dirty="0" smtClean="0"/>
              <a:t>‑de, </a:t>
            </a:r>
            <a:r>
              <a:rPr lang="tk-TM" sz="2800" b="1" dirty="0" smtClean="0"/>
              <a:t>bir </a:t>
            </a:r>
            <a:r>
              <a:rPr lang="en-US" sz="2800" b="1" dirty="0" err="1" smtClean="0"/>
              <a:t>maddanyň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ergini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alynsa</a:t>
            </a:r>
            <a:r>
              <a:rPr lang="en-US" sz="2800" b="1" dirty="0" smtClean="0"/>
              <a:t>, </a:t>
            </a:r>
            <a:r>
              <a:rPr lang="tk-TM" sz="2800" b="1" dirty="0" smtClean="0"/>
              <a:t>onuň </a:t>
            </a:r>
            <a:r>
              <a:rPr lang="en-US" sz="2800" b="1" dirty="0" err="1" smtClean="0"/>
              <a:t>üstündäki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bugu</a:t>
            </a:r>
            <a:r>
              <a:rPr lang="tk-TM" sz="2800" b="1" dirty="0" smtClean="0"/>
              <a:t>ny</a:t>
            </a:r>
            <a:r>
              <a:rPr lang="en-US" sz="2800" b="1" dirty="0" smtClean="0"/>
              <a:t>ň </a:t>
            </a:r>
            <a:r>
              <a:rPr lang="en-US" sz="2800" b="1" dirty="0" err="1" smtClean="0"/>
              <a:t>basyşy</a:t>
            </a:r>
            <a:r>
              <a:rPr lang="en-US" sz="2800" b="1" dirty="0" smtClean="0"/>
              <a:t> </a:t>
            </a:r>
            <a:r>
              <a:rPr lang="tk-TM" sz="2800" b="1" dirty="0" smtClean="0"/>
              <a:t>arassa eredijiniň gaýnama 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temperatura</a:t>
            </a:r>
            <a:r>
              <a:rPr lang="tk-TM" sz="2800" b="1" dirty="0" smtClean="0"/>
              <a:t>syndakydan 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hemişe</a:t>
            </a:r>
            <a:r>
              <a:rPr lang="en-US" sz="2800" b="1" dirty="0" smtClean="0"/>
              <a:t> </a:t>
            </a:r>
            <a:r>
              <a:rPr lang="tk-TM" sz="2800" b="1" dirty="0" smtClean="0">
                <a:solidFill>
                  <a:srgbClr val="FF0000"/>
                </a:solidFill>
              </a:rPr>
              <a:t>basyşy </a:t>
            </a:r>
            <a:r>
              <a:rPr lang="en-US" sz="2800" b="1" dirty="0" err="1" smtClean="0">
                <a:solidFill>
                  <a:srgbClr val="FF0000"/>
                </a:solidFill>
              </a:rPr>
              <a:t>pesdir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Şonuň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üçin</a:t>
            </a:r>
            <a:r>
              <a:rPr lang="en-US" sz="2800" b="1" dirty="0" smtClean="0"/>
              <a:t> </a:t>
            </a:r>
            <a:r>
              <a:rPr lang="tk-TM" sz="2800" b="1" dirty="0" smtClean="0"/>
              <a:t>ol ergini gaýnatmak üçin arassa eredijini gaýnatmakdan has </a:t>
            </a:r>
            <a:r>
              <a:rPr lang="en-US" sz="2800" b="1" dirty="0" err="1" smtClean="0"/>
              <a:t>ýokary</a:t>
            </a:r>
            <a:r>
              <a:rPr lang="en-US" sz="2800" b="1" dirty="0" smtClean="0"/>
              <a:t> </a:t>
            </a:r>
            <a:r>
              <a:rPr lang="sv-SE" sz="2800" b="1" dirty="0" smtClean="0"/>
              <a:t>temperatura gerek</a:t>
            </a:r>
            <a:r>
              <a:rPr lang="tk-TM" sz="2800" b="1" dirty="0" smtClean="0"/>
              <a:t> bolýar</a:t>
            </a:r>
            <a:r>
              <a:rPr lang="sv-SE" sz="2800" b="1" dirty="0" smtClean="0"/>
              <a:t>. </a:t>
            </a:r>
            <a:r>
              <a:rPr lang="en-US" sz="2800" b="1" dirty="0" err="1" smtClean="0"/>
              <a:t>Şol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tapawudyň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arassa</a:t>
            </a:r>
            <a:r>
              <a:rPr lang="en-US" sz="2800" b="1" dirty="0" smtClean="0"/>
              <a:t> </a:t>
            </a:r>
            <a:r>
              <a:rPr lang="tk-TM" sz="2800" b="1" dirty="0" smtClean="0"/>
              <a:t>eredijiniň üstündäki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bugunyň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basyşyna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bolan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gatnaşygyna</a:t>
            </a:r>
            <a:r>
              <a:rPr lang="en-US" sz="2800" b="1" dirty="0" smtClean="0"/>
              <a:t> </a:t>
            </a:r>
            <a:r>
              <a:rPr lang="en-US" sz="2800" b="1" i="1" dirty="0" err="1" smtClean="0"/>
              <a:t>erginiň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üstündäki</a:t>
            </a:r>
            <a:r>
              <a:rPr lang="en-US" sz="2800" b="1" i="1" dirty="0" smtClean="0"/>
              <a:t> </a:t>
            </a:r>
            <a:r>
              <a:rPr lang="en-US" sz="2800" b="1" i="1" u="sng" dirty="0" err="1" smtClean="0">
                <a:solidFill>
                  <a:srgbClr val="FF0000"/>
                </a:solidFill>
              </a:rPr>
              <a:t>bugu</a:t>
            </a:r>
            <a:r>
              <a:rPr lang="tk-TM" sz="2800" b="1" i="1" u="sng" dirty="0" smtClean="0">
                <a:solidFill>
                  <a:srgbClr val="FF0000"/>
                </a:solidFill>
              </a:rPr>
              <a:t>nyň </a:t>
            </a:r>
            <a:r>
              <a:rPr lang="en-US" sz="2800" b="1" i="1" u="sng" dirty="0" err="1" smtClean="0">
                <a:solidFill>
                  <a:srgbClr val="FF0000"/>
                </a:solidFill>
              </a:rPr>
              <a:t>basyşynyň</a:t>
            </a:r>
            <a:r>
              <a:rPr lang="en-US" sz="2800" b="1" i="1" u="sng" dirty="0" smtClean="0">
                <a:solidFill>
                  <a:srgbClr val="FF0000"/>
                </a:solidFill>
              </a:rPr>
              <a:t> </a:t>
            </a:r>
            <a:r>
              <a:rPr lang="en-US" sz="2800" b="1" i="1" u="sng" dirty="0" err="1" smtClean="0">
                <a:solidFill>
                  <a:srgbClr val="FF0000"/>
                </a:solidFill>
              </a:rPr>
              <a:t>otnositel</a:t>
            </a:r>
            <a:r>
              <a:rPr lang="en-US" sz="2800" b="1" i="1" u="sng" dirty="0" smtClean="0">
                <a:solidFill>
                  <a:srgbClr val="FF0000"/>
                </a:solidFill>
              </a:rPr>
              <a:t> </a:t>
            </a:r>
            <a:r>
              <a:rPr lang="en-US" sz="2800" b="1" i="1" u="sng" dirty="0" err="1" smtClean="0">
                <a:solidFill>
                  <a:srgbClr val="FF0000"/>
                </a:solidFill>
              </a:rPr>
              <a:t>peselmegi</a:t>
            </a:r>
            <a:r>
              <a:rPr lang="en-US" sz="2800" b="1" i="1" u="sng" dirty="0" smtClean="0"/>
              <a:t> </a:t>
            </a:r>
            <a:r>
              <a:rPr lang="en-US" sz="2800" b="1" dirty="0" err="1" smtClean="0"/>
              <a:t>diýilýär</a:t>
            </a:r>
            <a:r>
              <a:rPr lang="tk-TM" sz="2800" b="1" dirty="0"/>
              <a:t>.</a:t>
            </a:r>
            <a:r>
              <a:rPr lang="tk-TM" sz="2800" b="1" dirty="0" smtClean="0"/>
              <a:t> </a:t>
            </a:r>
            <a:r>
              <a:rPr lang="tk-TM" sz="2400" b="1" dirty="0" smtClean="0"/>
              <a:t>Ony şeýle tapyp bolýar:   </a:t>
            </a:r>
            <a:r>
              <a:rPr lang="tk-TM" b="1" dirty="0"/>
              <a:t> </a:t>
            </a:r>
            <a:r>
              <a:rPr lang="tk-TM" b="1" dirty="0" smtClean="0"/>
              <a:t>                </a:t>
            </a:r>
            <a:r>
              <a:rPr lang="en-US" b="1" dirty="0" smtClean="0"/>
              <a:t> </a:t>
            </a:r>
            <a:r>
              <a:rPr lang="tk-TM" b="1" dirty="0" smtClean="0"/>
              <a:t>                     </a:t>
            </a:r>
          </a:p>
          <a:p>
            <a:pPr>
              <a:spcBef>
                <a:spcPts val="0"/>
              </a:spcBef>
            </a:pPr>
            <a:r>
              <a:rPr lang="tk-TM" sz="2000" b="1" i="1" dirty="0"/>
              <a:t> </a:t>
            </a:r>
            <a:r>
              <a:rPr lang="tk-TM" sz="2000" b="1" i="1" dirty="0" smtClean="0"/>
              <a:t>                                                                                </a:t>
            </a:r>
            <a:r>
              <a:rPr lang="en-US" sz="2000" b="1" i="1" dirty="0" smtClean="0"/>
              <a:t>p</a:t>
            </a:r>
            <a:r>
              <a:rPr lang="en-US" sz="2000" b="1" baseline="-25000" dirty="0" smtClean="0"/>
              <a:t>0 </a:t>
            </a:r>
            <a:r>
              <a:rPr lang="en-US" sz="2000" b="1" dirty="0" smtClean="0"/>
              <a:t>–</a:t>
            </a:r>
            <a:r>
              <a:rPr lang="en-US" sz="2000" b="1" dirty="0" err="1" smtClean="0"/>
              <a:t>arassa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eredijiniň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üstündäki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bugunyň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basyşy</a:t>
            </a:r>
            <a:r>
              <a:rPr lang="en-US" sz="2000" b="1" dirty="0" smtClean="0"/>
              <a:t>, </a:t>
            </a:r>
            <a:r>
              <a:rPr lang="tk-TM" sz="2000" b="1" dirty="0" smtClean="0"/>
              <a:t>                 </a:t>
            </a:r>
          </a:p>
          <a:p>
            <a:pPr marL="0" indent="0">
              <a:buNone/>
            </a:pPr>
            <a:r>
              <a:rPr lang="tk-TM" sz="2000" b="1" i="1" dirty="0" smtClean="0"/>
              <a:t>                                                                                     </a:t>
            </a:r>
            <a:r>
              <a:rPr lang="en-US" sz="2000" b="1" i="1" dirty="0" smtClean="0"/>
              <a:t>p </a:t>
            </a:r>
            <a:r>
              <a:rPr lang="en-US" sz="2000" b="1" dirty="0" smtClean="0"/>
              <a:t>– </a:t>
            </a:r>
            <a:r>
              <a:rPr lang="en-US" sz="2000" b="1" dirty="0" err="1" smtClean="0"/>
              <a:t>ergini</a:t>
            </a:r>
            <a:r>
              <a:rPr lang="tk-TM" sz="2000" b="1" dirty="0" smtClean="0"/>
              <a:t>ň </a:t>
            </a:r>
            <a:r>
              <a:rPr lang="en-US" sz="2000" b="1" dirty="0" err="1" smtClean="0"/>
              <a:t>üstündäki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basyş</a:t>
            </a:r>
            <a:r>
              <a:rPr lang="en-US" sz="2000" b="1" dirty="0" smtClean="0"/>
              <a:t>. </a:t>
            </a:r>
            <a:endParaRPr lang="ru-RU" sz="2000" b="1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143535"/>
              </p:ext>
            </p:extLst>
          </p:nvPr>
        </p:nvGraphicFramePr>
        <p:xfrm>
          <a:off x="4027161" y="5320368"/>
          <a:ext cx="1573436" cy="961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" name="Уравнение" r:id="rId3" imgW="520560" imgH="431640" progId="Equation.3">
                  <p:embed/>
                </p:oleObj>
              </mc:Choice>
              <mc:Fallback>
                <p:oleObj name="Уравнение" r:id="rId3" imgW="52056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27161" y="5320368"/>
                        <a:ext cx="1573436" cy="96139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281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/>
          </a:bodyPr>
          <a:lstStyle/>
          <a:p>
            <a:r>
              <a:rPr lang="en-US" sz="2800" b="1" dirty="0"/>
              <a:t>1887-nji </a:t>
            </a:r>
            <a:r>
              <a:rPr lang="en-US" sz="2800" b="1" dirty="0" err="1"/>
              <a:t>ýylda</a:t>
            </a:r>
            <a:r>
              <a:rPr lang="en-US" sz="2800" b="1" dirty="0"/>
              <a:t> </a:t>
            </a:r>
            <a:r>
              <a:rPr lang="en-US" sz="2800" b="1" dirty="0" err="1"/>
              <a:t>fransuz</a:t>
            </a:r>
            <a:r>
              <a:rPr lang="en-US" sz="2800" b="1" dirty="0"/>
              <a:t> </a:t>
            </a:r>
            <a:r>
              <a:rPr lang="en-US" sz="2800" b="1" dirty="0" err="1"/>
              <a:t>fizigi</a:t>
            </a:r>
            <a:r>
              <a:rPr lang="en-US" sz="2800" b="1" dirty="0"/>
              <a:t> Raul </a:t>
            </a:r>
            <a:r>
              <a:rPr lang="en-US" sz="2800" b="1" dirty="0" err="1"/>
              <a:t>bu</a:t>
            </a:r>
            <a:r>
              <a:rPr lang="en-US" sz="2800" b="1" dirty="0"/>
              <a:t> </a:t>
            </a:r>
            <a:r>
              <a:rPr lang="en-US" sz="2800" b="1" dirty="0" err="1"/>
              <a:t>hadysa</a:t>
            </a:r>
            <a:r>
              <a:rPr lang="en-US" sz="2800" b="1" dirty="0"/>
              <a:t> </a:t>
            </a:r>
            <a:r>
              <a:rPr lang="en-US" sz="2800" b="1" dirty="0" err="1"/>
              <a:t>boýunça</a:t>
            </a:r>
            <a:r>
              <a:rPr lang="en-US" sz="2800" b="1" dirty="0"/>
              <a:t> </a:t>
            </a:r>
            <a:r>
              <a:rPr lang="en-US" sz="2800" b="1" dirty="0" err="1"/>
              <a:t>aşakdaky</a:t>
            </a:r>
            <a:r>
              <a:rPr lang="en-US" sz="2800" b="1" dirty="0"/>
              <a:t> </a:t>
            </a:r>
            <a:r>
              <a:rPr lang="tk-TM" sz="2800" b="1" dirty="0" smtClean="0"/>
              <a:t>    </a:t>
            </a:r>
          </a:p>
          <a:p>
            <a:r>
              <a:rPr lang="tk-TM" sz="2800" b="1" dirty="0"/>
              <a:t> </a:t>
            </a:r>
            <a:r>
              <a:rPr lang="tk-TM" sz="2800" b="1" dirty="0" smtClean="0"/>
              <a:t>          </a:t>
            </a:r>
            <a:r>
              <a:rPr lang="en-US" sz="2800" b="1" dirty="0" err="1" smtClean="0"/>
              <a:t>kanuny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açýar</a:t>
            </a:r>
            <a:r>
              <a:rPr lang="en-US" sz="2800" b="1" dirty="0" smtClean="0"/>
              <a:t>:</a:t>
            </a:r>
            <a:r>
              <a:rPr lang="tk-TM" sz="2800" b="1" dirty="0" smtClean="0"/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eredijiniň</a:t>
            </a:r>
            <a:r>
              <a:rPr lang="tk-TM" sz="2800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,</a:t>
            </a:r>
            <a:r>
              <a:rPr lang="en-US" sz="2800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tk-TM" sz="2800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uçmaýan elektrolit däl erginiň        </a:t>
            </a:r>
          </a:p>
          <a:p>
            <a:r>
              <a:rPr lang="tk-TM" sz="28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tk-TM" sz="2800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      üstündäki doýgun bugunyň basyşynyň otnositel peselmegi, erän maddanyň molýar bölegine deň:</a:t>
            </a:r>
            <a:endParaRPr lang="tk-TM" sz="28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tk-TM" sz="2400" b="1" dirty="0" smtClean="0"/>
              <a:t>   </a:t>
            </a:r>
            <a:r>
              <a:rPr lang="en-US" sz="2400" b="1" dirty="0" err="1" smtClean="0"/>
              <a:t>bu</a:t>
            </a:r>
            <a:r>
              <a:rPr lang="en-US" sz="2400" b="1" dirty="0" smtClean="0"/>
              <a:t> </a:t>
            </a:r>
            <a:r>
              <a:rPr lang="en-US" sz="2400" b="1" dirty="0" err="1"/>
              <a:t>ýerde</a:t>
            </a:r>
            <a:r>
              <a:rPr lang="en-US" sz="2400" b="1" dirty="0"/>
              <a:t> </a:t>
            </a:r>
            <a:r>
              <a:rPr lang="tk-TM" sz="2400" b="1" i="1" dirty="0" smtClean="0"/>
              <a:t>p</a:t>
            </a:r>
            <a:r>
              <a:rPr lang="tk-TM" sz="2400" b="1" i="1" baseline="-25000" dirty="0" smtClean="0"/>
              <a:t>0</a:t>
            </a:r>
            <a:r>
              <a:rPr lang="tk-TM" sz="2400" b="1" dirty="0" smtClean="0"/>
              <a:t> –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arassa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eredijini</a:t>
            </a:r>
            <a:r>
              <a:rPr lang="tk-TM" sz="2400" b="1" dirty="0" smtClean="0"/>
              <a:t>ň üstündäki bugunyň basyşy, Pa; </a:t>
            </a:r>
            <a:r>
              <a:rPr lang="tk-TM" sz="2400" b="1" i="1" dirty="0" smtClean="0"/>
              <a:t>p – uçmaýan maddanyň ergininiň üstündäki eredijiniň bugunyň basyşy, Pa</a:t>
            </a:r>
            <a:r>
              <a:rPr lang="tk-TM" sz="2400" b="1" i="1" dirty="0"/>
              <a:t>; </a:t>
            </a:r>
            <a:r>
              <a:rPr lang="tk-TM" sz="2400" b="1" i="1" dirty="0" smtClean="0">
                <a:solidFill>
                  <a:srgbClr val="FF0000"/>
                </a:solidFill>
              </a:rPr>
              <a:t>p</a:t>
            </a:r>
            <a:r>
              <a:rPr lang="tk-TM" sz="2400" b="1" i="1" baseline="-25000" dirty="0" smtClean="0">
                <a:solidFill>
                  <a:srgbClr val="FF0000"/>
                </a:solidFill>
              </a:rPr>
              <a:t>0</a:t>
            </a:r>
            <a:r>
              <a:rPr lang="tk-TM" sz="2400" b="1" i="1" dirty="0" smtClean="0">
                <a:solidFill>
                  <a:srgbClr val="FF0000"/>
                </a:solidFill>
              </a:rPr>
              <a:t> – p</a:t>
            </a:r>
            <a:r>
              <a:rPr lang="tk-TM" sz="2400" b="1" i="1" dirty="0" smtClean="0"/>
              <a:t>- erginiň üstündäki      </a:t>
            </a:r>
          </a:p>
          <a:p>
            <a:pPr marL="0" indent="0">
              <a:buNone/>
            </a:pPr>
            <a:r>
              <a:rPr lang="tk-TM" sz="2400" b="1" i="1" dirty="0"/>
              <a:t> </a:t>
            </a:r>
            <a:r>
              <a:rPr lang="tk-TM" sz="2400" b="1" i="1" dirty="0" smtClean="0"/>
              <a:t> buguň basyşynyň absolýut peselmegi, Pa; (</a:t>
            </a:r>
            <a:r>
              <a:rPr lang="tk-TM" sz="2400" b="1" i="1" dirty="0">
                <a:solidFill>
                  <a:srgbClr val="FF0000"/>
                </a:solidFill>
              </a:rPr>
              <a:t>p</a:t>
            </a:r>
            <a:r>
              <a:rPr lang="tk-TM" sz="2400" b="1" i="1" baseline="-25000" dirty="0">
                <a:solidFill>
                  <a:srgbClr val="FF0000"/>
                </a:solidFill>
              </a:rPr>
              <a:t>0</a:t>
            </a:r>
            <a:r>
              <a:rPr lang="tk-TM" sz="2400" b="1" i="1" dirty="0">
                <a:solidFill>
                  <a:srgbClr val="FF0000"/>
                </a:solidFill>
              </a:rPr>
              <a:t> – </a:t>
            </a:r>
            <a:r>
              <a:rPr lang="tk-TM" sz="2400" b="1" i="1" dirty="0" smtClean="0">
                <a:solidFill>
                  <a:srgbClr val="FF0000"/>
                </a:solidFill>
              </a:rPr>
              <a:t>p</a:t>
            </a:r>
            <a:r>
              <a:rPr lang="tk-TM" sz="2400" b="1" i="1" dirty="0" smtClean="0">
                <a:solidFill>
                  <a:schemeClr val="tx1"/>
                </a:solidFill>
              </a:rPr>
              <a:t>)</a:t>
            </a:r>
            <a:r>
              <a:rPr lang="tk-TM" sz="2400" b="1" i="1" dirty="0" smtClean="0">
                <a:solidFill>
                  <a:srgbClr val="FF0000"/>
                </a:solidFill>
              </a:rPr>
              <a:t>/p</a:t>
            </a:r>
            <a:r>
              <a:rPr lang="tk-TM" sz="2400" b="1" i="1" baseline="-25000" dirty="0" smtClean="0">
                <a:solidFill>
                  <a:srgbClr val="FF0000"/>
                </a:solidFill>
              </a:rPr>
              <a:t>0</a:t>
            </a:r>
            <a:r>
              <a:rPr lang="tk-TM" sz="2400" b="1" i="1" dirty="0" smtClean="0">
                <a:solidFill>
                  <a:srgbClr val="FF0000"/>
                </a:solidFill>
              </a:rPr>
              <a:t> </a:t>
            </a:r>
            <a:r>
              <a:rPr lang="tk-TM" sz="2400" b="1" i="1" dirty="0" smtClean="0">
                <a:solidFill>
                  <a:schemeClr val="tx1"/>
                </a:solidFill>
              </a:rPr>
              <a:t>– erginiň üstündäki bugunyň basyşynyň otnositel peselmegi;</a:t>
            </a:r>
            <a:r>
              <a:rPr lang="tk-TM" sz="2400" b="1" i="1" dirty="0" smtClean="0">
                <a:solidFill>
                  <a:srgbClr val="FF0000"/>
                </a:solidFill>
              </a:rPr>
              <a:t> N</a:t>
            </a:r>
            <a:r>
              <a:rPr lang="tk-TM" sz="2400" b="1" i="1" baseline="-25000" dirty="0" smtClean="0">
                <a:solidFill>
                  <a:srgbClr val="FF0000"/>
                </a:solidFill>
              </a:rPr>
              <a:t> </a:t>
            </a:r>
            <a:r>
              <a:rPr lang="tk-TM" sz="2400" b="1" i="1" dirty="0" smtClean="0">
                <a:solidFill>
                  <a:srgbClr val="FF0000"/>
                </a:solidFill>
              </a:rPr>
              <a:t>– </a:t>
            </a:r>
            <a:r>
              <a:rPr lang="tk-TM" sz="2400" b="1" i="1" dirty="0" smtClean="0">
                <a:solidFill>
                  <a:schemeClr val="tx1"/>
                </a:solidFill>
              </a:rPr>
              <a:t>erän maddanyň molýar bölegi.</a:t>
            </a:r>
            <a:endParaRPr lang="en-US" sz="2400" b="1" i="1" baseline="-25000" dirty="0">
              <a:solidFill>
                <a:schemeClr val="tx1"/>
              </a:solidFill>
            </a:endParaRPr>
          </a:p>
          <a:p>
            <a:r>
              <a:rPr lang="en-US" sz="2400" b="1" i="1" dirty="0" err="1">
                <a:solidFill>
                  <a:srgbClr val="FF0000"/>
                </a:solidFill>
              </a:rPr>
              <a:t>Netijede</a:t>
            </a:r>
            <a:r>
              <a:rPr lang="en-US" sz="2400" b="1" i="1" dirty="0">
                <a:solidFill>
                  <a:srgbClr val="FF0000"/>
                </a:solidFill>
              </a:rPr>
              <a:t>, </a:t>
            </a:r>
            <a:r>
              <a:rPr lang="en-US" sz="2400" b="1" i="1" dirty="0" err="1">
                <a:solidFill>
                  <a:srgbClr val="FF0000"/>
                </a:solidFill>
              </a:rPr>
              <a:t>erginiň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</a:rPr>
              <a:t>gaýnama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</a:rPr>
              <a:t>temperaturasy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</a:rPr>
              <a:t>arassa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</a:rPr>
              <a:t>eredijiniňkä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</a:rPr>
              <a:t>görä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</a:rPr>
              <a:t>ýokary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</a:rPr>
              <a:t>bolýar</a:t>
            </a:r>
            <a:r>
              <a:rPr lang="en-US" sz="2400" b="1" i="1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tk-TM" sz="2400" b="1" dirty="0"/>
              <a:t> </a:t>
            </a:r>
            <a:r>
              <a:rPr lang="tk-TM" sz="2400" b="1" dirty="0" smtClean="0"/>
              <a:t>  - </a:t>
            </a:r>
            <a:r>
              <a:rPr lang="en-US" sz="2400" b="1" dirty="0" smtClean="0"/>
              <a:t> </a:t>
            </a:r>
            <a:r>
              <a:rPr lang="en-US" sz="2400" b="1" i="1" dirty="0" err="1"/>
              <a:t>erginiň</a:t>
            </a:r>
            <a:r>
              <a:rPr lang="en-US" sz="2400" b="1" i="1" dirty="0"/>
              <a:t> </a:t>
            </a:r>
            <a:r>
              <a:rPr lang="en-US" sz="2400" b="1" i="1" dirty="0" err="1"/>
              <a:t>gaýnama</a:t>
            </a:r>
            <a:r>
              <a:rPr lang="en-US" sz="2400" b="1" i="1" dirty="0"/>
              <a:t> </a:t>
            </a:r>
            <a:r>
              <a:rPr lang="en-US" sz="2400" b="1" i="1" dirty="0" err="1"/>
              <a:t>temperaturasynyň</a:t>
            </a:r>
            <a:r>
              <a:rPr lang="en-US" sz="2400" b="1" i="1" dirty="0"/>
              <a:t> </a:t>
            </a:r>
            <a:r>
              <a:rPr lang="en-US" sz="2400" b="1" i="1" dirty="0" err="1" smtClean="0"/>
              <a:t>ýokarlanmagy</a:t>
            </a:r>
            <a:r>
              <a:rPr lang="tk-TM" sz="2400" b="1" i="1" dirty="0" smtClean="0"/>
              <a:t>ny </a:t>
            </a:r>
            <a:r>
              <a:rPr lang="en-US" sz="2400" b="1" dirty="0" smtClean="0"/>
              <a:t> </a:t>
            </a:r>
            <a:r>
              <a:rPr lang="en-US" sz="2400" b="1" dirty="0"/>
              <a:t>(</a:t>
            </a:r>
            <a:r>
              <a:rPr lang="el-GR" sz="2400" b="1" dirty="0"/>
              <a:t>Δ</a:t>
            </a:r>
            <a:r>
              <a:rPr lang="en-US" sz="2400" b="1" i="1" dirty="0" err="1"/>
              <a:t>t</a:t>
            </a:r>
            <a:r>
              <a:rPr lang="en-US" sz="2400" b="1" baseline="-25000" dirty="0" err="1"/>
              <a:t>gaý</a:t>
            </a:r>
            <a:r>
              <a:rPr lang="en-US" sz="2400" b="1" dirty="0"/>
              <a:t>). </a:t>
            </a:r>
            <a:r>
              <a:rPr lang="en-US" sz="2400" b="1" dirty="0" err="1"/>
              <a:t>Ol</a:t>
            </a:r>
            <a:endParaRPr lang="en-US" sz="2400" b="1" dirty="0"/>
          </a:p>
          <a:p>
            <a:r>
              <a:rPr lang="en-US" sz="2400" b="1" dirty="0" err="1" smtClean="0"/>
              <a:t>aşakdaky</a:t>
            </a:r>
            <a:r>
              <a:rPr lang="tk-TM" sz="2400" b="1" dirty="0" smtClean="0"/>
              <a:t> </a:t>
            </a:r>
            <a:r>
              <a:rPr lang="en-US" sz="2400" b="1" dirty="0" err="1" smtClean="0"/>
              <a:t>ýaly</a:t>
            </a:r>
            <a:r>
              <a:rPr lang="en-US" sz="2400" b="1" dirty="0" smtClean="0"/>
              <a:t> </a:t>
            </a:r>
            <a:r>
              <a:rPr lang="en-US" sz="2400" b="1" dirty="0" err="1"/>
              <a:t>kesgitlenilýär</a:t>
            </a:r>
            <a:r>
              <a:rPr lang="en-US" sz="2400" b="1" dirty="0"/>
              <a:t>:</a:t>
            </a:r>
          </a:p>
          <a:p>
            <a:r>
              <a:rPr lang="tk-TM" sz="2400" b="1" dirty="0" smtClean="0"/>
              <a:t>                                                       </a:t>
            </a:r>
            <a:r>
              <a:rPr lang="el-GR" sz="2400" b="1" dirty="0" smtClean="0"/>
              <a:t>Δ</a:t>
            </a:r>
            <a:r>
              <a:rPr lang="en-US" sz="2400" b="1" i="1" dirty="0" err="1"/>
              <a:t>t</a:t>
            </a:r>
            <a:r>
              <a:rPr lang="en-US" sz="2400" b="1" baseline="-25000" dirty="0" err="1"/>
              <a:t>gaý</a:t>
            </a:r>
            <a:r>
              <a:rPr lang="en-US" sz="2400" b="1" baseline="-25000" dirty="0"/>
              <a:t> </a:t>
            </a:r>
            <a:r>
              <a:rPr lang="en-US" sz="2400" b="1" dirty="0"/>
              <a:t>≡ </a:t>
            </a:r>
            <a:r>
              <a:rPr lang="en-US" sz="2400" b="1" i="1" dirty="0" err="1"/>
              <a:t>t'</a:t>
            </a:r>
            <a:r>
              <a:rPr lang="en-US" sz="2400" b="1" baseline="-25000" dirty="0" err="1"/>
              <a:t>gaý</a:t>
            </a:r>
            <a:r>
              <a:rPr lang="en-US" sz="2400" b="1" baseline="-25000" dirty="0"/>
              <a:t> </a:t>
            </a:r>
            <a:r>
              <a:rPr lang="en-US" sz="2400" b="1" dirty="0"/>
              <a:t>– </a:t>
            </a:r>
            <a:r>
              <a:rPr lang="en-US" sz="2400" b="1" i="1" dirty="0" err="1"/>
              <a:t>t</a:t>
            </a:r>
            <a:r>
              <a:rPr lang="en-US" sz="2400" b="1" baseline="-25000" dirty="0" err="1"/>
              <a:t>gaý</a:t>
            </a:r>
            <a:r>
              <a:rPr lang="en-US" sz="2400" b="1" baseline="-25000" dirty="0"/>
              <a:t>,</a:t>
            </a:r>
          </a:p>
          <a:p>
            <a:r>
              <a:rPr lang="tk-TM" sz="2400" b="1" dirty="0" smtClean="0"/>
              <a:t>   </a:t>
            </a:r>
            <a:r>
              <a:rPr lang="en-US" sz="2000" b="1" dirty="0" err="1" smtClean="0"/>
              <a:t>bu</a:t>
            </a:r>
            <a:r>
              <a:rPr lang="en-US" sz="2000" b="1" dirty="0" smtClean="0"/>
              <a:t> </a:t>
            </a:r>
            <a:r>
              <a:rPr lang="en-US" sz="2000" b="1" dirty="0" err="1"/>
              <a:t>ýerde</a:t>
            </a:r>
            <a:r>
              <a:rPr lang="en-US" sz="2000" b="1" dirty="0"/>
              <a:t> </a:t>
            </a:r>
            <a:r>
              <a:rPr lang="en-US" sz="2400" b="1" i="1" dirty="0" err="1"/>
              <a:t>t'</a:t>
            </a:r>
            <a:r>
              <a:rPr lang="en-US" sz="2400" b="1" baseline="-25000" dirty="0" err="1"/>
              <a:t>gaý</a:t>
            </a:r>
            <a:r>
              <a:rPr lang="en-US" sz="2400" b="1" dirty="0"/>
              <a:t>. – </a:t>
            </a:r>
            <a:r>
              <a:rPr lang="en-US" sz="2400" b="1" dirty="0" err="1"/>
              <a:t>erginiň</a:t>
            </a:r>
            <a:r>
              <a:rPr lang="en-US" sz="2400" b="1" dirty="0"/>
              <a:t> </a:t>
            </a:r>
            <a:r>
              <a:rPr lang="en-US" sz="2400" b="1" dirty="0" err="1"/>
              <a:t>gaýnama</a:t>
            </a:r>
            <a:r>
              <a:rPr lang="en-US" sz="2400" b="1" dirty="0"/>
              <a:t> </a:t>
            </a:r>
            <a:r>
              <a:rPr lang="en-US" sz="2400" b="1" dirty="0" err="1" smtClean="0"/>
              <a:t>temperaturasy</a:t>
            </a:r>
            <a:r>
              <a:rPr lang="tk-TM" sz="2400" b="1" dirty="0" smtClean="0"/>
              <a:t>;</a:t>
            </a:r>
            <a:r>
              <a:rPr lang="en-US" sz="2400" b="1" dirty="0" smtClean="0"/>
              <a:t> </a:t>
            </a:r>
            <a:r>
              <a:rPr lang="en-US" sz="2400" b="1" i="1" dirty="0" err="1"/>
              <a:t>t</a:t>
            </a:r>
            <a:r>
              <a:rPr lang="en-US" sz="2400" b="1" baseline="-25000" dirty="0" err="1"/>
              <a:t>gaý</a:t>
            </a:r>
            <a:r>
              <a:rPr lang="en-US" sz="2400" b="1" dirty="0"/>
              <a:t> – </a:t>
            </a:r>
            <a:r>
              <a:rPr lang="en-US" sz="2400" b="1" dirty="0" err="1"/>
              <a:t>arassa</a:t>
            </a:r>
            <a:r>
              <a:rPr lang="en-US" sz="2400" b="1" dirty="0"/>
              <a:t> </a:t>
            </a:r>
            <a:r>
              <a:rPr lang="en-US" sz="2400" b="1" dirty="0" err="1"/>
              <a:t>eredijiniň</a:t>
            </a:r>
            <a:r>
              <a:rPr lang="en-US" sz="2400" b="1" dirty="0"/>
              <a:t> </a:t>
            </a:r>
            <a:r>
              <a:rPr lang="tk-TM" sz="2400" b="1" dirty="0" smtClean="0"/>
              <a:t>    </a:t>
            </a:r>
            <a:r>
              <a:rPr lang="en-US" sz="2400" b="1" dirty="0" err="1" smtClean="0"/>
              <a:t>gaýnama</a:t>
            </a:r>
            <a:r>
              <a:rPr lang="tk-TM" sz="2400" b="1" dirty="0"/>
              <a:t> </a:t>
            </a:r>
            <a:r>
              <a:rPr lang="en-US" sz="2400" b="1" dirty="0" err="1" smtClean="0"/>
              <a:t>temperaturasy</a:t>
            </a:r>
            <a:r>
              <a:rPr lang="en-US" sz="2400" b="1" dirty="0"/>
              <a:t>.</a:t>
            </a:r>
            <a:endParaRPr lang="ru-RU" sz="2400" b="1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1348936"/>
              </p:ext>
            </p:extLst>
          </p:nvPr>
        </p:nvGraphicFramePr>
        <p:xfrm>
          <a:off x="5863912" y="1490333"/>
          <a:ext cx="2455862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" name="Уравнение" r:id="rId3" imgW="799920" imgH="431640" progId="Equation.3">
                  <p:embed/>
                </p:oleObj>
              </mc:Choice>
              <mc:Fallback>
                <p:oleObj name="Уравнение" r:id="rId3" imgW="79992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63912" y="1490333"/>
                        <a:ext cx="2455862" cy="9191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934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rginiň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doňma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arassa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edijiniň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doňma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temperaturasyndan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Erginiň d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oňma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temperaturasynyň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deňleme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		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</a:p>
          <a:p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aňladylýar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l-G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doň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t'</a:t>
            </a:r>
            <a:r>
              <a:rPr lang="en-US" sz="24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doň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doň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t'</a:t>
            </a:r>
            <a:r>
              <a:rPr lang="en-US" sz="24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doň</a:t>
            </a:r>
            <a:r>
              <a:rPr 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erginiň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doňma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doň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eredijiniň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doňma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Erginleriň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gaýnamagyny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doňmagyny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Raul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elektrolit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gowşadylan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erginler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gaýnama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temperaturasynyň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ýokarlanmasynyň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doňma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temperaturasynyň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peselmeginiň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erginiň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konsentrasiýasyna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proporsionaldygyny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anyklaýar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el-G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k-TM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l-G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doň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erginiň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konsentrasiýasy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molýallygy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eredijiniň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tebigatyna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eredilen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maddanyň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tebigatyna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ebulioskopiki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krioskopiki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hemişelikler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krioskopiki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1,86,</a:t>
            </a:r>
          </a:p>
          <a:p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tk-TM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de-DE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bullioskopiki</a:t>
            </a:r>
            <a:r>
              <a:rPr lang="de-DE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uw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0,52. 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de-D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Benzol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de-D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5,07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de-DE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2,6.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5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" y="0"/>
            <a:ext cx="12066269" cy="1165860"/>
          </a:xfrm>
        </p:spPr>
        <p:txBody>
          <a:bodyPr>
            <a:noAutofit/>
          </a:bodyPr>
          <a:lstStyle/>
          <a:p>
            <a:r>
              <a:rPr lang="tk-TM" sz="8000" dirty="0" smtClean="0">
                <a:latin typeface="Arial Black" panose="020B0A04020102020204" pitchFamily="34" charset="0"/>
              </a:rPr>
              <a:t>       </a:t>
            </a:r>
            <a:endParaRPr lang="ru-RU" sz="80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109" y="0"/>
            <a:ext cx="12066268" cy="55892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2800" u="sng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Krioskopiýa</a:t>
            </a:r>
            <a:r>
              <a:rPr lang="tk-TM" sz="28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 – (grek </a:t>
            </a:r>
            <a:r>
              <a:rPr lang="tk-TM" sz="2800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krio</a:t>
            </a:r>
            <a:r>
              <a:rPr lang="tk-TM" sz="28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-sowuk we </a:t>
            </a:r>
            <a:r>
              <a:rPr lang="tk-TM" sz="2800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skopew</a:t>
            </a:r>
            <a:r>
              <a:rPr lang="tk-TM" sz="28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-seredýän) </a:t>
            </a:r>
            <a:r>
              <a:rPr lang="tk-TM" sz="3200" i="1" dirty="0" smtClean="0">
                <a:latin typeface="Franklin Gothic Heavy" panose="020B0903020102020204" pitchFamily="34" charset="0"/>
                <a:cs typeface="Aharoni" panose="02010803020104030203" pitchFamily="2" charset="-79"/>
              </a:rPr>
              <a:t>arassa     </a:t>
            </a:r>
          </a:p>
          <a:p>
            <a:pPr marL="0" indent="0">
              <a:buNone/>
            </a:pPr>
            <a:r>
              <a:rPr lang="tk-TM" sz="3200" i="1" dirty="0">
                <a:latin typeface="Franklin Gothic Heavy" panose="020B0903020102020204" pitchFamily="34" charset="0"/>
                <a:cs typeface="Aharoni" panose="02010803020104030203" pitchFamily="2" charset="-79"/>
              </a:rPr>
              <a:t> </a:t>
            </a:r>
            <a:r>
              <a:rPr lang="tk-TM" sz="3200" i="1" dirty="0" smtClean="0">
                <a:latin typeface="Franklin Gothic Heavy" panose="020B0903020102020204" pitchFamily="34" charset="0"/>
                <a:cs typeface="Aharoni" panose="02010803020104030203" pitchFamily="2" charset="-79"/>
              </a:rPr>
              <a:t>            eredijiniň doňma temperaturasyna görä erginleriň doňma nokadynyň peselmegini deňeşdirmegiň esasyndaky erginleri öwrenmegiň usuly.</a:t>
            </a:r>
          </a:p>
          <a:p>
            <a:pPr marL="0" indent="0">
              <a:buNone/>
            </a:pPr>
            <a:r>
              <a:rPr lang="tk-TM" sz="28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Krioskopiýa praktika-da gowşadylan erginleriň kristallaşma temperaturasyny, eredijiniň işjeňligini kesgitlemekde we bulardan başga gowşak elektrolitleriň dissosiýasyýa derejesini, maddanyň arassalygyny, erginlerdäki kompleks emele gelme proseslerini öwrenmekde giňden ulanylýar.   </a:t>
            </a:r>
          </a:p>
          <a:p>
            <a:pPr marL="0" indent="0">
              <a:buNone/>
            </a:pPr>
            <a:r>
              <a:rPr lang="tk-TM" sz="20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endParaRPr lang="ru-RU" sz="20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6369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806" y="-5417"/>
            <a:ext cx="1200032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 smtClean="0">
                <a:solidFill>
                  <a:srgbClr val="FF0000"/>
                </a:solidFill>
                <a:latin typeface="TimesNewRomanPSMT"/>
              </a:rPr>
              <a:t>                            </a:t>
            </a:r>
            <a:r>
              <a:rPr lang="en-US" sz="2800" b="1" dirty="0" err="1" smtClean="0">
                <a:solidFill>
                  <a:srgbClr val="FF0000"/>
                </a:solidFill>
                <a:latin typeface="TimesNewRomanPSMT"/>
              </a:rPr>
              <a:t>Suwuklyklarda</a:t>
            </a:r>
            <a:r>
              <a:rPr lang="tk-TM" sz="2800" b="1" dirty="0" smtClean="0">
                <a:solidFill>
                  <a:srgbClr val="FF0000"/>
                </a:solidFill>
                <a:latin typeface="TimesNewRomanPSMT"/>
              </a:rPr>
              <a:t>ky</a:t>
            </a:r>
            <a:r>
              <a:rPr lang="en-US" sz="2800" b="1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NewRomanPSMT"/>
              </a:rPr>
              <a:t>gazlaryň</a:t>
            </a:r>
            <a:r>
              <a:rPr lang="en-US" sz="2800" b="1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NewRomanPSMT"/>
              </a:rPr>
              <a:t>ereýjiligi</a:t>
            </a:r>
            <a:endParaRPr lang="en-US" sz="2800" b="1" dirty="0">
              <a:solidFill>
                <a:srgbClr val="FF0000"/>
              </a:solidFill>
              <a:latin typeface="TimesNewRomanPSMT"/>
            </a:endParaRPr>
          </a:p>
          <a:p>
            <a:r>
              <a:rPr lang="en-US" sz="2800" b="1" i="1" dirty="0" smtClean="0">
                <a:latin typeface="TimesNewRomanPS-ItalicMT"/>
              </a:rPr>
              <a:t>             </a:t>
            </a:r>
            <a:r>
              <a:rPr lang="tk-TM" sz="2400" b="1" i="1" dirty="0" smtClean="0">
                <a:latin typeface="TimesNewRomanPS-ItalicMT"/>
              </a:rPr>
              <a:t>Gazyň </a:t>
            </a:r>
            <a:r>
              <a:rPr lang="en-US" sz="2400" b="1" i="1" dirty="0" err="1" smtClean="0">
                <a:latin typeface="TimesNewRomanPS-ItalicMT"/>
              </a:rPr>
              <a:t>suwuklyklarda</a:t>
            </a:r>
            <a:r>
              <a:rPr lang="en-US" sz="2400" b="1" i="1" dirty="0" smtClean="0">
                <a:latin typeface="TimesNewRomanPS-ItalicMT"/>
              </a:rPr>
              <a:t> </a:t>
            </a:r>
            <a:r>
              <a:rPr lang="tk-TM" sz="2400" b="1" i="1" dirty="0" smtClean="0">
                <a:latin typeface="TimesNewRomanPS-ItalicMT"/>
              </a:rPr>
              <a:t>ereýjiliginiň basyşa baglylygyny Genri-Dalton  </a:t>
            </a:r>
            <a:r>
              <a:rPr lang="en-US" sz="2400" b="1" i="1" dirty="0" smtClean="0">
                <a:latin typeface="TimesNewRomanPS-ItalicMT"/>
              </a:rPr>
              <a:t>      </a:t>
            </a:r>
          </a:p>
          <a:p>
            <a:r>
              <a:rPr lang="en-US" sz="2400" b="1" i="1" dirty="0">
                <a:latin typeface="TimesNewRomanPS-ItalicMT"/>
              </a:rPr>
              <a:t> </a:t>
            </a:r>
            <a:r>
              <a:rPr lang="en-US" sz="2400" b="1" i="1" dirty="0" smtClean="0">
                <a:latin typeface="TimesNewRomanPS-ItalicMT"/>
              </a:rPr>
              <a:t>                </a:t>
            </a:r>
            <a:r>
              <a:rPr lang="tk-TM" sz="2400" b="1" i="1" dirty="0" smtClean="0">
                <a:latin typeface="TimesNewRomanPS-ItalicMT"/>
              </a:rPr>
              <a:t>kanunynynyň üsti</a:t>
            </a:r>
            <a:r>
              <a:rPr lang="en-US" sz="2400" b="1" i="1" dirty="0" smtClean="0">
                <a:latin typeface="TimesNewRomanPS-ItalicMT"/>
              </a:rPr>
              <a:t> </a:t>
            </a:r>
            <a:r>
              <a:rPr lang="tk-TM" sz="2400" b="1" i="1" dirty="0" smtClean="0">
                <a:latin typeface="TimesNewRomanPS-ItalicMT"/>
              </a:rPr>
              <a:t>bilen görkezip bolar, ýagny, </a:t>
            </a:r>
            <a:r>
              <a:rPr lang="tk-TM" sz="3200" b="1" i="1" u="sng" dirty="0" smtClean="0">
                <a:latin typeface="Book Antiqua" panose="02040602050305030304" pitchFamily="18" charset="0"/>
              </a:rPr>
              <a:t>hemişelik </a:t>
            </a:r>
            <a:r>
              <a:rPr lang="tk-TM" sz="3200" b="1" i="1" u="sng" dirty="0" smtClean="0">
                <a:latin typeface="Book Antiqua" panose="02040602050305030304" pitchFamily="18" charset="0"/>
              </a:rPr>
              <a:t>temperaturada </a:t>
            </a:r>
            <a:r>
              <a:rPr lang="tk-TM" sz="2400" b="1" i="1" dirty="0">
                <a:latin typeface="TimesNewRomanPS-ItalicMT"/>
              </a:rPr>
              <a:t> </a:t>
            </a:r>
            <a:r>
              <a:rPr lang="en-US" sz="3200" b="1" i="1" u="sng" dirty="0" smtClean="0">
                <a:latin typeface="Book Antiqua" panose="02040602050305030304" pitchFamily="18" charset="0"/>
              </a:rPr>
              <a:t>s</a:t>
            </a:r>
            <a:r>
              <a:rPr lang="tk-TM" sz="3200" b="1" i="1" u="sng" dirty="0" smtClean="0">
                <a:latin typeface="Book Antiqua" panose="02040602050305030304" pitchFamily="18" charset="0"/>
              </a:rPr>
              <a:t>uwuklykdaky </a:t>
            </a:r>
            <a:r>
              <a:rPr lang="tk-TM" sz="3200" b="1" i="1" u="sng" dirty="0">
                <a:latin typeface="Book Antiqua" panose="02040602050305030304" pitchFamily="18" charset="0"/>
              </a:rPr>
              <a:t>gazyň </a:t>
            </a:r>
            <a:r>
              <a:rPr lang="en-US" sz="3200" b="1" i="1" u="sng" dirty="0" smtClean="0">
                <a:latin typeface="Book Antiqua" panose="02040602050305030304" pitchFamily="18" charset="0"/>
              </a:rPr>
              <a:t> </a:t>
            </a:r>
            <a:r>
              <a:rPr lang="tk-TM" sz="3200" b="1" i="1" u="sng" dirty="0" smtClean="0">
                <a:latin typeface="Book Antiqua" panose="02040602050305030304" pitchFamily="18" charset="0"/>
              </a:rPr>
              <a:t>ereýjiligi şol suwuklygyň üstündäki</a:t>
            </a:r>
            <a:r>
              <a:rPr lang="en-US" sz="3200" b="1" i="1" u="sng" dirty="0" smtClean="0">
                <a:latin typeface="Book Antiqua" panose="02040602050305030304" pitchFamily="18" charset="0"/>
              </a:rPr>
              <a:t> </a:t>
            </a:r>
            <a:r>
              <a:rPr lang="en-US" sz="3200" b="1" i="1" u="sng" dirty="0" err="1" smtClean="0">
                <a:latin typeface="Book Antiqua" panose="02040602050305030304" pitchFamily="18" charset="0"/>
              </a:rPr>
              <a:t>gazyň</a:t>
            </a:r>
            <a:r>
              <a:rPr lang="tk-TM" sz="3200" b="1" i="1" u="sng" dirty="0" smtClean="0">
                <a:latin typeface="Book Antiqua" panose="02040602050305030304" pitchFamily="18" charset="0"/>
              </a:rPr>
              <a:t> </a:t>
            </a:r>
            <a:r>
              <a:rPr lang="en-US" sz="3200" b="1" i="1" u="sng" dirty="0" err="1" smtClean="0">
                <a:latin typeface="Book Antiqua" panose="02040602050305030304" pitchFamily="18" charset="0"/>
              </a:rPr>
              <a:t>basyşyna</a:t>
            </a:r>
            <a:r>
              <a:rPr lang="en-US" sz="3200" b="1" i="1" u="sng" dirty="0" smtClean="0">
                <a:latin typeface="Book Antiqua" panose="02040602050305030304" pitchFamily="18" charset="0"/>
              </a:rPr>
              <a:t> </a:t>
            </a:r>
            <a:r>
              <a:rPr lang="en-US" sz="3200" b="1" i="1" u="sng" dirty="0" err="1">
                <a:latin typeface="Book Antiqua" panose="02040602050305030304" pitchFamily="18" charset="0"/>
              </a:rPr>
              <a:t>göni</a:t>
            </a:r>
            <a:r>
              <a:rPr lang="en-US" sz="3200" b="1" i="1" u="sng" dirty="0">
                <a:latin typeface="Book Antiqua" panose="02040602050305030304" pitchFamily="18" charset="0"/>
              </a:rPr>
              <a:t> </a:t>
            </a:r>
            <a:r>
              <a:rPr lang="en-US" sz="3200" b="1" i="1" u="sng" dirty="0" err="1" smtClean="0">
                <a:latin typeface="Book Antiqua" panose="02040602050305030304" pitchFamily="18" charset="0"/>
              </a:rPr>
              <a:t>proporsionaldyr</a:t>
            </a:r>
            <a:r>
              <a:rPr lang="tk-TM" sz="3200" b="1" i="1" u="sng" dirty="0" smtClean="0">
                <a:latin typeface="Book Antiqua" panose="02040602050305030304" pitchFamily="18" charset="0"/>
              </a:rPr>
              <a:t> </a:t>
            </a:r>
            <a:r>
              <a:rPr lang="en-US" sz="3200" b="1" dirty="0" smtClean="0">
                <a:latin typeface="Book Antiqua" panose="02040602050305030304" pitchFamily="18" charset="0"/>
              </a:rPr>
              <a:t>: </a:t>
            </a:r>
            <a:r>
              <a:rPr lang="tk-TM" sz="2400" b="1" dirty="0">
                <a:latin typeface="Book Antiqua" panose="02040602050305030304" pitchFamily="18" charset="0"/>
              </a:rPr>
              <a:t> </a:t>
            </a:r>
            <a:r>
              <a:rPr lang="tk-TM" sz="2400" b="1" dirty="0" smtClean="0">
                <a:latin typeface="Book Antiqua" panose="02040602050305030304" pitchFamily="18" charset="0"/>
              </a:rPr>
              <a:t>                     </a:t>
            </a:r>
          </a:p>
          <a:p>
            <a:r>
              <a:rPr lang="tk-TM" sz="24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tk-TM" sz="2400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                                              </a:t>
            </a:r>
            <a:r>
              <a:rPr lang="en-US" sz="2400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     </a:t>
            </a:r>
            <a:r>
              <a:rPr lang="en-US" sz="3200" b="1" i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C</a:t>
            </a:r>
            <a:r>
              <a:rPr lang="en-US" sz="2800" b="1" i="1" dirty="0" smtClean="0">
                <a:solidFill>
                  <a:srgbClr val="FF0000"/>
                </a:solidFill>
                <a:latin typeface="TimesNewRomanPS-ItalicM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NewRomanPSMT"/>
              </a:rPr>
              <a:t>= </a:t>
            </a:r>
            <a:r>
              <a:rPr lang="en-US" sz="2800" b="1" i="1" dirty="0">
                <a:solidFill>
                  <a:srgbClr val="FF0000"/>
                </a:solidFill>
                <a:latin typeface="TimesNewRomanPS-ItalicMT"/>
              </a:rPr>
              <a:t>k </a:t>
            </a:r>
            <a:r>
              <a:rPr lang="en-US" sz="2800" b="1" dirty="0">
                <a:solidFill>
                  <a:srgbClr val="FF0000"/>
                </a:solidFill>
                <a:latin typeface="TimesNewRomanPSMT"/>
              </a:rPr>
              <a:t>∙ </a:t>
            </a:r>
            <a:r>
              <a:rPr lang="en-US" sz="2800" b="1" i="1" dirty="0" smtClean="0">
                <a:solidFill>
                  <a:srgbClr val="FF0000"/>
                </a:solidFill>
                <a:latin typeface="TimesNewRomanPS-ItalicMT"/>
              </a:rPr>
              <a:t>p</a:t>
            </a:r>
            <a:endParaRPr lang="en-US" sz="2400" b="1" dirty="0" smtClean="0">
              <a:latin typeface="TimesNewRomanPSMT"/>
            </a:endParaRPr>
          </a:p>
          <a:p>
            <a:r>
              <a:rPr lang="en-US" sz="2000" b="1" dirty="0" err="1">
                <a:latin typeface="TimesNewRomanPSMT"/>
              </a:rPr>
              <a:t>bu</a:t>
            </a:r>
            <a:r>
              <a:rPr lang="en-US" sz="2000" b="1" dirty="0">
                <a:latin typeface="TimesNewRomanPSMT"/>
              </a:rPr>
              <a:t> </a:t>
            </a:r>
            <a:r>
              <a:rPr lang="en-US" sz="2000" b="1" dirty="0" err="1">
                <a:latin typeface="TimesNewRomanPSMT"/>
              </a:rPr>
              <a:t>ýerde</a:t>
            </a:r>
            <a:r>
              <a:rPr lang="en-US" sz="2000" b="1" dirty="0">
                <a:latin typeface="TimesNewRomanPSMT"/>
              </a:rPr>
              <a:t>: </a:t>
            </a:r>
            <a:r>
              <a:rPr lang="en-US" sz="2000" b="1" i="1" dirty="0" smtClean="0">
                <a:solidFill>
                  <a:srgbClr val="FF0000"/>
                </a:solidFill>
                <a:latin typeface="TimesNewRomanPS-ItalicMT"/>
              </a:rPr>
              <a:t>       </a:t>
            </a:r>
            <a:r>
              <a:rPr lang="en-US" sz="3200" b="1" i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C</a:t>
            </a:r>
            <a:r>
              <a:rPr lang="en-US" sz="2400" b="1" i="1" dirty="0" smtClean="0">
                <a:latin typeface="TimesNewRomanPS-ItalicMT"/>
              </a:rPr>
              <a:t> </a:t>
            </a:r>
            <a:r>
              <a:rPr lang="en-US" sz="2400" b="1" dirty="0">
                <a:latin typeface="TimesNewRomanPSMT"/>
              </a:rPr>
              <a:t>– </a:t>
            </a:r>
            <a:r>
              <a:rPr lang="tk-TM" sz="2000" b="1" dirty="0" smtClean="0">
                <a:latin typeface="TimesNewRomanPSMT"/>
              </a:rPr>
              <a:t>ergindäki</a:t>
            </a:r>
            <a:r>
              <a:rPr lang="en-US" sz="2000" b="1" dirty="0" smtClean="0">
                <a:latin typeface="TimesNewRomanPSMT"/>
              </a:rPr>
              <a:t> </a:t>
            </a:r>
            <a:r>
              <a:rPr lang="en-US" sz="2000" b="1" dirty="0" err="1">
                <a:latin typeface="TimesNewRomanPSMT"/>
              </a:rPr>
              <a:t>gazy</a:t>
            </a:r>
            <a:r>
              <a:rPr lang="tk-TM" sz="2000" b="1" dirty="0" smtClean="0">
                <a:latin typeface="TimesNewRomanPSMT"/>
              </a:rPr>
              <a:t>ň molýar </a:t>
            </a:r>
            <a:r>
              <a:rPr lang="en-US" sz="2000" b="1" dirty="0" err="1" smtClean="0">
                <a:latin typeface="TimesNewRomanPSMT"/>
              </a:rPr>
              <a:t>konsentrasiýasy</a:t>
            </a:r>
            <a:r>
              <a:rPr lang="en-US" sz="2400" b="1" dirty="0">
                <a:latin typeface="TimesNewRomanPSMT"/>
              </a:rPr>
              <a:t>, </a:t>
            </a:r>
            <a:r>
              <a:rPr lang="tk-TM" sz="2000" dirty="0" smtClean="0">
                <a:latin typeface="TimesNewRomanPSMT"/>
              </a:rPr>
              <a:t>mol/l</a:t>
            </a:r>
            <a:endParaRPr lang="en-US" sz="2000" dirty="0" smtClean="0">
              <a:latin typeface="TimesNewRomanPSMT"/>
            </a:endParaRPr>
          </a:p>
          <a:p>
            <a:r>
              <a:rPr lang="en-US" sz="2400" b="1" dirty="0">
                <a:latin typeface="TimesNewRomanPSMT"/>
              </a:rPr>
              <a:t> </a:t>
            </a:r>
            <a:r>
              <a:rPr lang="en-US" sz="2400" b="1" dirty="0" smtClean="0">
                <a:latin typeface="TimesNewRomanPSMT"/>
              </a:rPr>
              <a:t>           </a:t>
            </a:r>
            <a:r>
              <a:rPr lang="tk-TM" sz="2400" b="1" dirty="0" smtClean="0">
                <a:latin typeface="TimesNewRomanPSMT"/>
              </a:rPr>
              <a:t>      </a:t>
            </a:r>
            <a:r>
              <a:rPr lang="en-US" sz="2400" b="1" dirty="0" smtClean="0">
                <a:latin typeface="TimesNewRomanPSMT"/>
              </a:rPr>
              <a:t> </a:t>
            </a:r>
            <a:r>
              <a:rPr lang="tk-TM" sz="2400" b="1" dirty="0" smtClean="0">
                <a:latin typeface="TimesNewRomanPSMT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latin typeface="TimesNewRomanPS-ItalicMT"/>
              </a:rPr>
              <a:t>k </a:t>
            </a:r>
            <a:r>
              <a:rPr lang="en-US" sz="2400" b="1" dirty="0">
                <a:latin typeface="TimesNewRomanPSMT"/>
              </a:rPr>
              <a:t>– </a:t>
            </a:r>
            <a:r>
              <a:rPr lang="tk-TM" sz="2000" b="1" dirty="0">
                <a:latin typeface="TimesNewRomanPSMT"/>
              </a:rPr>
              <a:t>(gazyň </a:t>
            </a:r>
            <a:r>
              <a:rPr lang="tk-TM" sz="2000" b="1" dirty="0" smtClean="0">
                <a:latin typeface="TimesNewRomanPSMT"/>
              </a:rPr>
              <a:t>tebigatyna, eredijä, temperatura bagly)</a:t>
            </a:r>
            <a:r>
              <a:rPr lang="en-US" sz="2000" b="1" dirty="0" smtClean="0">
                <a:latin typeface="TimesNewRomanPSMT"/>
              </a:rPr>
              <a:t> </a:t>
            </a:r>
            <a:r>
              <a:rPr lang="tk-TM" sz="2000" b="1" dirty="0" smtClean="0">
                <a:latin typeface="TimesNewRomanPSMT"/>
              </a:rPr>
              <a:t>  </a:t>
            </a:r>
          </a:p>
          <a:p>
            <a:r>
              <a:rPr lang="tk-TM" sz="2000" b="1" dirty="0">
                <a:latin typeface="TimesNewRomanPSMT"/>
              </a:rPr>
              <a:t> </a:t>
            </a:r>
            <a:r>
              <a:rPr lang="tk-TM" sz="2000" b="1" dirty="0" smtClean="0">
                <a:latin typeface="TimesNewRomanPSMT"/>
              </a:rPr>
              <a:t>                             </a:t>
            </a:r>
            <a:r>
              <a:rPr lang="en-US" sz="2000" b="1" dirty="0" smtClean="0">
                <a:latin typeface="TimesNewRomanPSMT"/>
              </a:rPr>
              <a:t> </a:t>
            </a:r>
            <a:r>
              <a:rPr lang="en-US" sz="2000" b="1" dirty="0" err="1">
                <a:latin typeface="TimesNewRomanPSMT"/>
              </a:rPr>
              <a:t>Genri</a:t>
            </a:r>
            <a:r>
              <a:rPr lang="en-US" sz="2000" b="1" dirty="0">
                <a:latin typeface="TimesNewRomanPSMT"/>
              </a:rPr>
              <a:t> </a:t>
            </a:r>
            <a:r>
              <a:rPr lang="en-US" sz="2000" b="1" dirty="0" err="1" smtClean="0">
                <a:latin typeface="TimesNewRomanPSMT"/>
              </a:rPr>
              <a:t>hemişeligi</a:t>
            </a:r>
            <a:r>
              <a:rPr lang="tk-TM" sz="2000" b="1" dirty="0" smtClean="0">
                <a:latin typeface="TimesNewRomanPSMT"/>
              </a:rPr>
              <a:t>, </a:t>
            </a:r>
            <a:r>
              <a:rPr lang="tk-TM" sz="2000" dirty="0" smtClean="0">
                <a:latin typeface="TimesNewRomanPSMT"/>
              </a:rPr>
              <a:t>mol/(Pa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· l</a:t>
            </a:r>
            <a:r>
              <a:rPr lang="tk-TM" sz="2000" dirty="0" smtClean="0">
                <a:latin typeface="TimesNewRomanPSMT"/>
              </a:rPr>
              <a:t>)</a:t>
            </a:r>
            <a:endParaRPr lang="en-US" sz="2000" dirty="0">
              <a:latin typeface="TimesNewRomanPSMT"/>
            </a:endParaRPr>
          </a:p>
          <a:p>
            <a:r>
              <a:rPr lang="en-US" sz="2400" b="1" i="1" dirty="0" smtClean="0">
                <a:solidFill>
                  <a:srgbClr val="FF0000"/>
                </a:solidFill>
                <a:latin typeface="TimesNewRomanPSMT"/>
              </a:rPr>
              <a:t>            </a:t>
            </a:r>
            <a:r>
              <a:rPr lang="tk-TM" sz="2400" b="1" i="1" dirty="0" smtClean="0">
                <a:solidFill>
                  <a:srgbClr val="FF0000"/>
                </a:solidFill>
                <a:latin typeface="TimesNewRomanPSMT"/>
              </a:rPr>
              <a:t>        </a:t>
            </a:r>
            <a:r>
              <a:rPr lang="en-US" sz="2400" b="1" i="1" dirty="0" smtClean="0">
                <a:solidFill>
                  <a:srgbClr val="FF0000"/>
                </a:solidFill>
                <a:latin typeface="TimesNewRomanPS-ItalicMT"/>
              </a:rPr>
              <a:t>p</a:t>
            </a:r>
            <a:r>
              <a:rPr lang="en-US" sz="2400" b="1" i="1" dirty="0" smtClean="0">
                <a:latin typeface="TimesNewRomanPS-ItalicMT"/>
              </a:rPr>
              <a:t> </a:t>
            </a:r>
            <a:r>
              <a:rPr lang="en-US" sz="2400" b="1" dirty="0" smtClean="0">
                <a:latin typeface="TimesNewRomanPSMT"/>
              </a:rPr>
              <a:t>–</a:t>
            </a:r>
            <a:r>
              <a:rPr lang="tk-TM" sz="2400" b="1" dirty="0" smtClean="0">
                <a:latin typeface="TimesNewRomanPSMT"/>
              </a:rPr>
              <a:t> </a:t>
            </a:r>
            <a:r>
              <a:rPr lang="tk-TM" sz="2000" b="1" dirty="0" smtClean="0">
                <a:latin typeface="TimesNewRomanPSMT"/>
              </a:rPr>
              <a:t>erginiň üstündäki </a:t>
            </a:r>
            <a:r>
              <a:rPr lang="en-US" sz="2400" b="1" dirty="0">
                <a:latin typeface="TimesNewRomanPSMT"/>
              </a:rPr>
              <a:t> </a:t>
            </a:r>
            <a:r>
              <a:rPr lang="tk-TM" sz="2000" b="1" dirty="0">
                <a:latin typeface="TimesNewRomanPSMT"/>
              </a:rPr>
              <a:t>gazyň </a:t>
            </a:r>
            <a:r>
              <a:rPr lang="en-US" sz="2000" b="1" dirty="0" err="1" smtClean="0">
                <a:latin typeface="TimesNewRomanPSMT"/>
              </a:rPr>
              <a:t>parsial</a:t>
            </a:r>
            <a:r>
              <a:rPr lang="en-US" sz="2000" b="1" dirty="0" smtClean="0">
                <a:latin typeface="TimesNewRomanPSMT"/>
              </a:rPr>
              <a:t> </a:t>
            </a:r>
            <a:r>
              <a:rPr lang="en-US" sz="2000" b="1" dirty="0" err="1" smtClean="0">
                <a:latin typeface="TimesNewRomanPSMT"/>
              </a:rPr>
              <a:t>basyş</a:t>
            </a:r>
            <a:r>
              <a:rPr lang="tk-TM" sz="2000" b="1" dirty="0" smtClean="0">
                <a:latin typeface="TimesNewRomanPSMT"/>
              </a:rPr>
              <a:t>y, </a:t>
            </a:r>
            <a:r>
              <a:rPr lang="tk-TM" sz="2000" dirty="0" smtClean="0">
                <a:latin typeface="TimesNewRomanPSMT"/>
              </a:rPr>
              <a:t>Pa</a:t>
            </a:r>
            <a:endParaRPr lang="en-US" sz="2000" dirty="0">
              <a:latin typeface="TimesNewRomanPSMT"/>
            </a:endParaRPr>
          </a:p>
          <a:p>
            <a:r>
              <a:rPr lang="en-US" sz="2400" b="1" dirty="0" err="1">
                <a:latin typeface="TimesNewRomanPSMT"/>
              </a:rPr>
              <a:t>Genri</a:t>
            </a:r>
            <a:r>
              <a:rPr lang="tk-TM" sz="2400" b="1" dirty="0">
                <a:latin typeface="TimesNewRomanPSMT"/>
              </a:rPr>
              <a:t>-Dalton</a:t>
            </a:r>
            <a:r>
              <a:rPr lang="en-US" sz="2400" b="1" dirty="0">
                <a:latin typeface="TimesNewRomanPSMT"/>
              </a:rPr>
              <a:t> </a:t>
            </a:r>
            <a:r>
              <a:rPr lang="en-US" sz="2400" b="1" dirty="0" err="1">
                <a:latin typeface="TimesNewRomanPSMT"/>
              </a:rPr>
              <a:t>kanuny</a:t>
            </a:r>
            <a:r>
              <a:rPr lang="en-US" sz="2400" b="1" dirty="0">
                <a:latin typeface="TimesNewRomanPSMT"/>
              </a:rPr>
              <a:t> </a:t>
            </a:r>
            <a:r>
              <a:rPr lang="en-US" sz="2400" b="1" dirty="0" err="1">
                <a:latin typeface="TimesNewRomanPSMT"/>
              </a:rPr>
              <a:t>pes</a:t>
            </a:r>
            <a:r>
              <a:rPr lang="en-US" sz="2400" b="1" dirty="0">
                <a:latin typeface="TimesNewRomanPSMT"/>
              </a:rPr>
              <a:t> </a:t>
            </a:r>
            <a:r>
              <a:rPr lang="en-US" sz="2400" b="1" dirty="0" err="1">
                <a:latin typeface="TimesNewRomanPSMT"/>
              </a:rPr>
              <a:t>basyşlarda</a:t>
            </a:r>
            <a:r>
              <a:rPr lang="en-US" sz="2400" b="1" dirty="0">
                <a:latin typeface="TimesNewRomanPSMT"/>
              </a:rPr>
              <a:t> we </a:t>
            </a:r>
            <a:r>
              <a:rPr lang="tk-TM" sz="2400" b="1" dirty="0">
                <a:latin typeface="TimesNewRomanPSMT"/>
              </a:rPr>
              <a:t>suwuklyk bilen </a:t>
            </a:r>
            <a:r>
              <a:rPr lang="en-US" sz="2400" b="1" dirty="0" err="1">
                <a:latin typeface="TimesNewRomanPSMT"/>
              </a:rPr>
              <a:t>himiki</a:t>
            </a:r>
            <a:r>
              <a:rPr lang="en-US" sz="2400" b="1" dirty="0">
                <a:latin typeface="TimesNewRomanPSMT"/>
              </a:rPr>
              <a:t> </a:t>
            </a:r>
            <a:r>
              <a:rPr lang="en-US" sz="2400" b="1" dirty="0" err="1">
                <a:latin typeface="TimesNewRomanPSMT"/>
              </a:rPr>
              <a:t>täsirleşmä</a:t>
            </a:r>
            <a:r>
              <a:rPr lang="en-US" sz="2400" b="1" dirty="0">
                <a:latin typeface="TimesNewRomanPSMT"/>
              </a:rPr>
              <a:t> </a:t>
            </a:r>
            <a:r>
              <a:rPr lang="en-US" sz="2400" b="1" dirty="0" err="1">
                <a:latin typeface="TimesNewRomanPSMT"/>
              </a:rPr>
              <a:t>girmeýän</a:t>
            </a:r>
            <a:r>
              <a:rPr lang="en-US" sz="2400" b="1" dirty="0">
                <a:latin typeface="TimesNewRomanPSMT"/>
              </a:rPr>
              <a:t> </a:t>
            </a:r>
            <a:r>
              <a:rPr lang="en-US" sz="2400" b="1" dirty="0" err="1">
                <a:latin typeface="TimesNewRomanPSMT"/>
              </a:rPr>
              <a:t>gazlar</a:t>
            </a:r>
            <a:r>
              <a:rPr lang="en-US" sz="2400" b="1" dirty="0">
                <a:latin typeface="TimesNewRomanPSMT"/>
              </a:rPr>
              <a:t> </a:t>
            </a:r>
            <a:r>
              <a:rPr lang="en-US" sz="2400" b="1" dirty="0" err="1">
                <a:latin typeface="TimesNewRomanPSMT"/>
              </a:rPr>
              <a:t>üçin</a:t>
            </a:r>
            <a:r>
              <a:rPr lang="en-US" sz="2400" b="1" dirty="0">
                <a:latin typeface="TimesNewRomanPSMT"/>
              </a:rPr>
              <a:t> </a:t>
            </a:r>
            <a:r>
              <a:rPr lang="en-US" sz="2400" b="1" dirty="0" err="1" smtClean="0">
                <a:latin typeface="TimesNewRomanPSMT"/>
              </a:rPr>
              <a:t>adalatlydyr</a:t>
            </a:r>
            <a:r>
              <a:rPr lang="en-US" sz="2800" b="1" dirty="0" smtClean="0">
                <a:latin typeface="TimesNewRomanPSMT"/>
              </a:rPr>
              <a:t>.</a:t>
            </a:r>
            <a:r>
              <a:rPr lang="tk-TM" sz="2800" b="1" dirty="0" smtClean="0">
                <a:latin typeface="TimesNewRomanPSMT"/>
              </a:rPr>
              <a:t> </a:t>
            </a:r>
            <a:r>
              <a:rPr lang="tk-TM" sz="2400" b="1" dirty="0" smtClean="0">
                <a:latin typeface="TimesNewRomanPSMT"/>
              </a:rPr>
              <a:t>Gazlaryň suwuklyklarda ereýjiligi esasan maddalaryň </a:t>
            </a:r>
            <a:r>
              <a:rPr lang="tk-TM" sz="2400" b="1" dirty="0" smtClean="0">
                <a:solidFill>
                  <a:srgbClr val="FF0000"/>
                </a:solidFill>
                <a:latin typeface="TimesNewRomanPSMT"/>
              </a:rPr>
              <a:t>tebigatyna hem</a:t>
            </a:r>
            <a:r>
              <a:rPr lang="tk-TM" sz="2400" b="1" dirty="0" smtClean="0">
                <a:latin typeface="TimesNewRomanPSMT"/>
              </a:rPr>
              <a:t> </a:t>
            </a:r>
            <a:r>
              <a:rPr lang="tk-TM" sz="2400" b="1" dirty="0" smtClean="0">
                <a:solidFill>
                  <a:srgbClr val="FF0000"/>
                </a:solidFill>
                <a:latin typeface="TimesNewRomanPSMT"/>
              </a:rPr>
              <a:t>bagly</a:t>
            </a:r>
            <a:r>
              <a:rPr lang="tk-TM" sz="2400" b="1" dirty="0" smtClean="0">
                <a:latin typeface="TimesNewRomanPSMT"/>
              </a:rPr>
              <a:t>, mysal üçin: 1 litr suwda (</a:t>
            </a:r>
            <a:r>
              <a:rPr lang="tk-TM" sz="2000" b="1" dirty="0" smtClean="0">
                <a:solidFill>
                  <a:srgbClr val="FF0000"/>
                </a:solidFill>
                <a:latin typeface="TimesNewRomanPSMT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tk-TM" sz="2000" b="1" dirty="0" smtClean="0">
                <a:solidFill>
                  <a:srgbClr val="FF0000"/>
                </a:solidFill>
                <a:latin typeface="TimesNewRomanPSMT"/>
              </a:rPr>
              <a:t>=</a:t>
            </a:r>
            <a:r>
              <a:rPr lang="en-US" sz="2000" b="1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tk-TM" sz="2000" b="1" dirty="0" smtClean="0">
                <a:solidFill>
                  <a:srgbClr val="FF0000"/>
                </a:solidFill>
                <a:latin typeface="TimesNewRomanPSMT"/>
              </a:rPr>
              <a:t>18</a:t>
            </a:r>
            <a:r>
              <a:rPr lang="tk-TM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tk-TM" sz="2000" b="1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NewRomanPSMT"/>
              </a:rPr>
              <a:t>С-</a:t>
            </a:r>
            <a:r>
              <a:rPr lang="tk-TM" sz="2000" b="1" dirty="0" smtClean="0">
                <a:solidFill>
                  <a:srgbClr val="FF0000"/>
                </a:solidFill>
                <a:latin typeface="TimesNewRomanPSMT"/>
              </a:rPr>
              <a:t>da we P</a:t>
            </a:r>
            <a:r>
              <a:rPr lang="en-US" sz="2000" b="1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tk-TM" sz="2000" b="1" dirty="0" smtClean="0">
                <a:solidFill>
                  <a:srgbClr val="FF0000"/>
                </a:solidFill>
                <a:latin typeface="TimesNewRomanPSMT"/>
              </a:rPr>
              <a:t>=</a:t>
            </a:r>
            <a:r>
              <a:rPr lang="en-US" sz="2000" b="1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tk-TM" sz="2000" b="1" dirty="0" smtClean="0">
                <a:solidFill>
                  <a:srgbClr val="FF0000"/>
                </a:solidFill>
                <a:latin typeface="TimesNewRomanPSMT"/>
              </a:rPr>
              <a:t>1atm</a:t>
            </a:r>
            <a:r>
              <a:rPr lang="tk-TM" sz="2400" b="1" dirty="0" smtClean="0">
                <a:latin typeface="TimesNewRomanPSMT"/>
              </a:rPr>
              <a:t>) azot </a:t>
            </a:r>
            <a:r>
              <a:rPr lang="tk-TM" sz="2400" b="1" dirty="0" smtClean="0">
                <a:solidFill>
                  <a:srgbClr val="FF0000"/>
                </a:solidFill>
                <a:latin typeface="TimesNewRomanPSMT"/>
              </a:rPr>
              <a:t>0,017</a:t>
            </a:r>
            <a:r>
              <a:rPr lang="tk-TM" sz="2400" b="1" dirty="0" smtClean="0">
                <a:latin typeface="TimesNewRomanPSMT"/>
              </a:rPr>
              <a:t> litr, ammiak </a:t>
            </a:r>
            <a:r>
              <a:rPr lang="tk-TM" sz="2400" b="1" dirty="0" smtClean="0">
                <a:solidFill>
                  <a:srgbClr val="FF0000"/>
                </a:solidFill>
                <a:latin typeface="TimesNewRomanPSMT"/>
              </a:rPr>
              <a:t>750</a:t>
            </a:r>
            <a:r>
              <a:rPr lang="tk-TM" sz="2400" b="1" dirty="0" smtClean="0">
                <a:latin typeface="TimesNewRomanPSMT"/>
              </a:rPr>
              <a:t> litr, hlorowodorod </a:t>
            </a:r>
            <a:r>
              <a:rPr lang="tk-TM" sz="2400" b="1" dirty="0" smtClean="0">
                <a:solidFill>
                  <a:srgbClr val="FF0000"/>
                </a:solidFill>
                <a:latin typeface="TimesNewRomanPSMT"/>
              </a:rPr>
              <a:t>428</a:t>
            </a:r>
            <a:r>
              <a:rPr lang="tk-TM" sz="2400" b="1" dirty="0" smtClean="0">
                <a:latin typeface="TimesNewRomanPSMT"/>
              </a:rPr>
              <a:t> litr</a:t>
            </a:r>
            <a:r>
              <a:rPr lang="tk-TM" sz="2400" b="1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tk-TM" sz="2400" b="1" dirty="0" smtClean="0">
                <a:latin typeface="TimesNewRomanPSMT"/>
              </a:rPr>
              <a:t>ereýär.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527241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0890"/>
          </a:xfrm>
        </p:spPr>
        <p:txBody>
          <a:bodyPr>
            <a:normAutofit/>
          </a:bodyPr>
          <a:lstStyle/>
          <a:p>
            <a:r>
              <a:rPr lang="tk-TM" sz="7200" b="1" dirty="0" smtClean="0"/>
              <a:t>           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1784"/>
            <a:ext cx="12192000" cy="6734432"/>
          </a:xfrm>
        </p:spPr>
        <p:txBody>
          <a:bodyPr>
            <a:normAutofit fontScale="62500" lnSpcReduction="20000"/>
          </a:bodyPr>
          <a:lstStyle/>
          <a:p>
            <a:r>
              <a:rPr lang="tk-TM" sz="3400" b="1" i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Ebulioskopiýa </a:t>
            </a:r>
            <a:r>
              <a:rPr lang="tk-TM" sz="3400" b="1" dirty="0" smtClean="0"/>
              <a:t>- (grek </a:t>
            </a:r>
            <a:r>
              <a:rPr lang="tk-TM" sz="3400" b="1" dirty="0" smtClean="0">
                <a:solidFill>
                  <a:srgbClr val="FF0000"/>
                </a:solidFill>
              </a:rPr>
              <a:t>ebullo</a:t>
            </a:r>
            <a:r>
              <a:rPr lang="tk-TM" sz="3400" b="1" dirty="0" smtClean="0"/>
              <a:t>-gaýnama </a:t>
            </a:r>
            <a:r>
              <a:rPr lang="tk-TM" sz="3400" b="1" dirty="0" smtClean="0">
                <a:solidFill>
                  <a:srgbClr val="FF0000"/>
                </a:solidFill>
              </a:rPr>
              <a:t>skopew</a:t>
            </a:r>
            <a:r>
              <a:rPr lang="tk-TM" sz="3400" b="1" dirty="0" smtClean="0"/>
              <a:t>-seredýän) </a:t>
            </a:r>
            <a:r>
              <a:rPr lang="tk-TM" sz="3400" b="1" i="1" dirty="0" smtClean="0"/>
              <a:t>arassa eredijiniň        </a:t>
            </a:r>
          </a:p>
          <a:p>
            <a:r>
              <a:rPr lang="tk-TM" sz="3400" b="1" i="1" dirty="0"/>
              <a:t> </a:t>
            </a:r>
            <a:r>
              <a:rPr lang="tk-TM" sz="3400" b="1" i="1" dirty="0" smtClean="0"/>
              <a:t>            gaýnama temperaturasyna görä erginleriň gaýnama     </a:t>
            </a:r>
          </a:p>
          <a:p>
            <a:r>
              <a:rPr lang="tk-TM" sz="3400" b="1" i="1" dirty="0"/>
              <a:t> </a:t>
            </a:r>
            <a:r>
              <a:rPr lang="tk-TM" sz="3400" b="1" i="1" dirty="0" smtClean="0"/>
              <a:t>                temperaturasynyň ýokarlanmagyna esaslanan erginleri öwrenýän usul. </a:t>
            </a:r>
          </a:p>
          <a:p>
            <a:r>
              <a:rPr lang="tk-TM" sz="3400" b="1" i="1" dirty="0" smtClean="0"/>
              <a:t>Eger gaýnama temperaturanyň üýtgemegi we erginiň konsentrasiýasy belli bolsa, onda eredilen maddanyň molýar massasyna kesgitläp bolar. </a:t>
            </a:r>
          </a:p>
          <a:p>
            <a:endParaRPr lang="tk-TM" sz="3200" b="1" i="1" dirty="0"/>
          </a:p>
          <a:p>
            <a:r>
              <a:rPr lang="tk-TM" sz="3600" b="1" i="1" dirty="0" smtClean="0"/>
              <a:t>                                                                     </a:t>
            </a:r>
            <a:r>
              <a:rPr lang="tk-TM" sz="3200" b="1" i="1" dirty="0"/>
              <a:t>m-erän maddanyň massasy</a:t>
            </a:r>
          </a:p>
          <a:p>
            <a:r>
              <a:rPr lang="tk-TM" sz="3200" b="1" i="1" dirty="0"/>
              <a:t>                                                                              </a:t>
            </a:r>
            <a:r>
              <a:rPr lang="el-GR" sz="3200" b="1" dirty="0"/>
              <a:t>ε</a:t>
            </a:r>
            <a:r>
              <a:rPr lang="tk-TM" sz="3200" b="1" i="1" dirty="0"/>
              <a:t>-ebulioskopiýa koeffisiýenti</a:t>
            </a:r>
            <a:endParaRPr lang="tk-TM" sz="3200" b="1" i="1" dirty="0" smtClean="0"/>
          </a:p>
          <a:p>
            <a:endParaRPr lang="tk-TM" sz="3200" b="1" i="1" dirty="0"/>
          </a:p>
          <a:p>
            <a:pPr marL="0" indent="0">
              <a:buNone/>
            </a:pPr>
            <a:r>
              <a:rPr lang="tk-TM" sz="4000" b="1" i="1" dirty="0" smtClean="0"/>
              <a:t>   </a:t>
            </a:r>
            <a:r>
              <a:rPr lang="tk-TM" sz="4000" b="1" i="1" dirty="0" smtClean="0">
                <a:solidFill>
                  <a:srgbClr val="FF0000"/>
                </a:solidFill>
              </a:rPr>
              <a:t>Izotoniki</a:t>
            </a:r>
            <a:r>
              <a:rPr lang="tk-TM" sz="4000" b="1" i="1" dirty="0" smtClean="0"/>
              <a:t> koeffisiýent bu elektrolytyň dissosiýasyýasy esasynda ionlarynyň   konsentrasiýasynyň näçe esse köpelýänini görkezýär. Elektrolitlerde bar bolan hakyky bölejikleriň sany </a:t>
            </a:r>
            <a:r>
              <a:rPr lang="tk-TM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tk-TM" sz="4000" b="1" dirty="0" smtClean="0">
                <a:cs typeface="Times New Roman" panose="02020603050405020304" pitchFamily="18" charset="0"/>
              </a:rPr>
              <a:t>erän molekulalaryň sany. Şonuň üçin düzediş koeffisiýenti girizilýär (</a:t>
            </a:r>
            <a:r>
              <a:rPr lang="tk-TM" sz="4000" b="1" i="1" dirty="0" smtClean="0">
                <a:latin typeface="Bodoni MT Condensed" panose="02070606080606020203" pitchFamily="18" charset="0"/>
                <a:cs typeface="Times New Roman" panose="02020603050405020304" pitchFamily="18" charset="0"/>
              </a:rPr>
              <a:t>i</a:t>
            </a:r>
            <a:r>
              <a:rPr lang="tk-TM" sz="4000" b="1" dirty="0" smtClean="0">
                <a:cs typeface="Times New Roman" panose="02020603050405020304" pitchFamily="18" charset="0"/>
              </a:rPr>
              <a:t>), bölejikleriň sanynyň üýtgemesini hasaba alýan koeffisiýenti.</a:t>
            </a:r>
            <a:r>
              <a:rPr lang="tk-TM" sz="4000" b="1" dirty="0" smtClean="0"/>
              <a:t> </a:t>
            </a:r>
            <a:r>
              <a:rPr lang="tk-TM" sz="4000" b="1" i="1" dirty="0"/>
              <a:t>Ergindäki bölejikleriň umumy sanynyň erän molekulalaryň sanyna gatnaşygy. </a:t>
            </a:r>
            <a:r>
              <a:rPr lang="tk-TM" sz="4000" b="1" dirty="0" smtClean="0"/>
              <a:t>  </a:t>
            </a:r>
          </a:p>
          <a:p>
            <a:endParaRPr lang="tk-TM" sz="3200" b="1" dirty="0"/>
          </a:p>
          <a:p>
            <a:r>
              <a:rPr lang="tk-TM" sz="3200" b="1" i="1" dirty="0" smtClean="0"/>
              <a:t>                                                                                                        </a:t>
            </a:r>
            <a:endParaRPr lang="ru-RU" sz="2400" b="1" i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488250"/>
              </p:ext>
            </p:extLst>
          </p:nvPr>
        </p:nvGraphicFramePr>
        <p:xfrm>
          <a:off x="1308115" y="1657303"/>
          <a:ext cx="4086860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4" name="Уравнение" r:id="rId3" imgW="888840" imgH="444240" progId="Equation.3">
                  <p:embed/>
                </p:oleObj>
              </mc:Choice>
              <mc:Fallback>
                <p:oleObj name="Уравнение" r:id="rId3" imgW="88884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08115" y="1657303"/>
                        <a:ext cx="4086860" cy="158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790812"/>
              </p:ext>
            </p:extLst>
          </p:nvPr>
        </p:nvGraphicFramePr>
        <p:xfrm>
          <a:off x="4007707" y="5126145"/>
          <a:ext cx="3319849" cy="1204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5" name="Уравнение" r:id="rId5" imgW="622080" imgH="469800" progId="Equation.3">
                  <p:embed/>
                </p:oleObj>
              </mc:Choice>
              <mc:Fallback>
                <p:oleObj name="Уравнение" r:id="rId5" imgW="62208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07707" y="5126145"/>
                        <a:ext cx="3319849" cy="12046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4551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tk-TM" sz="40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Ebulioskopiýanyň ulanylýan ýerleri</a:t>
            </a:r>
            <a:endParaRPr lang="tk-TM" sz="3600" b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Maddalaryň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molekulýar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massasyny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kesgitlemegiň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ebullioskopiki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krioskopiki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erginleriň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gaýnama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doňma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temperaturalaryny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ölçemeklige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ikisi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himiýada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eredijilerden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peýdalanyp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maddalaryň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molekulýar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massalaryny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548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en-US" sz="2900" b="1" dirty="0"/>
              <a:t>M y s a l .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suwda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2,76 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gliserin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eredilende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doňma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</a:t>
            </a:r>
            <a:r>
              <a:rPr lang="tk-TM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0,279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gradus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				    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peselipdir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Gliseriniň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molekulýar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massasyny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kesgitlemeli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dirty="0" smtClean="0"/>
              <a:t>                 </a:t>
            </a:r>
            <a:r>
              <a:rPr lang="en-US" sz="2400" b="1" dirty="0" smtClean="0"/>
              <a:t>Ç </a:t>
            </a:r>
            <a:r>
              <a:rPr lang="en-US" sz="2400" b="1" dirty="0"/>
              <a:t>ö z ü l </a:t>
            </a:r>
            <a:r>
              <a:rPr lang="en-US" sz="2400" b="1" dirty="0" err="1"/>
              <a:t>i</a:t>
            </a:r>
            <a:r>
              <a:rPr lang="en-US" sz="2400" b="1" dirty="0"/>
              <a:t> ş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tk-TM" sz="2400" b="1" dirty="0" smtClean="0"/>
              <a:t>:</a:t>
            </a:r>
            <a:r>
              <a:rPr lang="en-US" sz="2400" b="1" dirty="0" smtClean="0"/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gliseriniň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gramynyň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düşýändigini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tapýarys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sz="3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3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300" b="1" i="1" dirty="0" smtClean="0"/>
              <a:t>                                                                          </a:t>
            </a:r>
            <a:endParaRPr lang="en-US" sz="3300" b="1" dirty="0" smtClean="0"/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Erginiň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molýallygyny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gliseriniň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molekulýar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massasyna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massasy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aňladýarys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deňlemä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taparys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k-TM" sz="2600" b="1" dirty="0" smtClean="0"/>
              <a:t>                                                       </a:t>
            </a:r>
            <a:r>
              <a:rPr lang="el-G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</a:t>
            </a:r>
            <a:r>
              <a:rPr lang="en-US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tk-TM" sz="2000" b="1" dirty="0" smtClean="0"/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gliseriniň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molekulýar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73501"/>
              </p:ext>
            </p:extLst>
          </p:nvPr>
        </p:nvGraphicFramePr>
        <p:xfrm>
          <a:off x="3445164" y="1338815"/>
          <a:ext cx="4384220" cy="1122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" name="Уравнение" r:id="rId3" imgW="1434960" imgH="393480" progId="Equation.3">
                  <p:embed/>
                </p:oleObj>
              </mc:Choice>
              <mc:Fallback>
                <p:oleObj name="Уравнение" r:id="rId3" imgW="14349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45164" y="1338815"/>
                        <a:ext cx="4384220" cy="11223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1560676"/>
              </p:ext>
            </p:extLst>
          </p:nvPr>
        </p:nvGraphicFramePr>
        <p:xfrm>
          <a:off x="5554279" y="2950191"/>
          <a:ext cx="2043485" cy="850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" name="Уравнение" r:id="rId5" imgW="939600" imgH="393480" progId="Equation.3">
                  <p:embed/>
                </p:oleObj>
              </mc:Choice>
              <mc:Fallback>
                <p:oleObj name="Уравнение" r:id="rId5" imgW="9396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54279" y="2950191"/>
                        <a:ext cx="2043485" cy="850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8033330"/>
              </p:ext>
            </p:extLst>
          </p:nvPr>
        </p:nvGraphicFramePr>
        <p:xfrm>
          <a:off x="5140810" y="4922277"/>
          <a:ext cx="2870421" cy="814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Уравнение" r:id="rId7" imgW="1155600" imgH="393480" progId="Equation.3">
                  <p:embed/>
                </p:oleObj>
              </mc:Choice>
              <mc:Fallback>
                <p:oleObj name="Уравнение" r:id="rId7" imgW="11556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40810" y="4922277"/>
                        <a:ext cx="2870421" cy="8144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0604497"/>
              </p:ext>
            </p:extLst>
          </p:nvPr>
        </p:nvGraphicFramePr>
        <p:xfrm>
          <a:off x="6096000" y="5799283"/>
          <a:ext cx="3466769" cy="846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Уравнение" r:id="rId9" imgW="1676160" imgH="419040" progId="Equation.3">
                  <p:embed/>
                </p:oleObj>
              </mc:Choice>
              <mc:Fallback>
                <p:oleObj name="Уравнение" r:id="rId9" imgW="167616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096000" y="5799283"/>
                        <a:ext cx="3466769" cy="846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9841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5911222"/>
          </a:xfrm>
        </p:spPr>
        <p:txBody>
          <a:bodyPr>
            <a:noAutofit/>
          </a:bodyPr>
          <a:lstStyle/>
          <a:p>
            <a:r>
              <a:rPr lang="en-US" sz="2400" b="1" i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Ýarym</a:t>
            </a:r>
            <a:r>
              <a:rPr lang="en-US" sz="24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syzyjy</a:t>
            </a:r>
            <a:r>
              <a:rPr lang="en-US" sz="24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membranalar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adyny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alan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şeýle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germewler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emeli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usulda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hem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alsa bolýar hem-de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tebigatda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-da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duş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gelýär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.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Meselem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öýjükli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toýun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  </a:t>
            </a:r>
          </a:p>
          <a:p>
            <a:r>
              <a:rPr lang="tk-TM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           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silindrine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mis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kuporosynyň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(</a:t>
            </a:r>
            <a:r>
              <a:rPr lang="en-US" sz="24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CuSO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4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)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m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olekulalaryny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siňdirilse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soňra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ony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kaliniň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geksasian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-(II)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ferratynyň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(K</a:t>
            </a:r>
            <a:r>
              <a:rPr lang="en-US" sz="2400" b="1" i="1" baseline="-250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4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[Fe(CN)</a:t>
            </a:r>
            <a:r>
              <a:rPr lang="en-US" sz="2400" b="1" i="1" baseline="-250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6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])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erginine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çümdürilse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ş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onda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silindriň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öýjüklerinde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misiň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geksasian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-(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II)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ferraty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çöker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.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Şeýlelikde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işlenilen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toýun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silindr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ýarym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syzyjy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germewiň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häsiýetin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ýerine ýetir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ip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biler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,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onuň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diwarjagazynda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suwuň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molekulalary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geçip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bilýärler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ýöne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erän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maddanyň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molekulalary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ondan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geçip</a:t>
            </a:r>
            <a:r>
              <a:rPr lang="en-US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n-US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bilmeýärler</a:t>
            </a:r>
            <a:r>
              <a:rPr lang="en-US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.</a:t>
            </a:r>
            <a:r>
              <a:rPr lang="ru-RU" sz="2400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Tebigi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osmosa</a:t>
            </a:r>
            <a:r>
              <a:rPr lang="ru-RU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mysal</a:t>
            </a:r>
            <a:r>
              <a:rPr lang="ru-RU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getirsek</a:t>
            </a:r>
            <a:r>
              <a:rPr lang="ru-RU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</a:t>
            </a:r>
            <a:r>
              <a:rPr lang="ru-RU" sz="2400" b="1" i="1" dirty="0" err="1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an</a:t>
            </a:r>
            <a:r>
              <a:rPr lang="ru-RU" sz="24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öüjükleriniň</a:t>
            </a:r>
            <a:r>
              <a:rPr lang="ru-RU" sz="24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membranasyndan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içine</a:t>
            </a:r>
            <a:r>
              <a:rPr lang="ru-RU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diňe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kislorod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we</a:t>
            </a:r>
            <a:r>
              <a:rPr lang="ru-RU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ganda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erän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ýokumly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maddalar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geçýär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ganyň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öýjüginden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daşyna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öýjügiň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ýaşaýyşynyň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netijesinde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emele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gelen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gerekmejek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önümler</a:t>
            </a:r>
            <a:r>
              <a:rPr lang="ru-RU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çykarmasy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bolup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geçýär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tk-TM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ö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ýjügiň</a:t>
            </a:r>
            <a:r>
              <a:rPr lang="ru-RU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içinde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erän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ýagdaýda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ýerleşen</a:t>
            </a:r>
            <a:r>
              <a:rPr lang="ru-RU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uly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belok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molekulalary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bolsa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daşyna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çykyp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bilmeýärler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şonuň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üçin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olar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öýjügiň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içinde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galýarlar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.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Agaçlaryň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baldaklary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boýunça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ýokumly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maddalary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ýokary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çykarmakda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kapillýar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geçirmesi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başarmaýar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bu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funksiýany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ýerine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ýetirmek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diňe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osmos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ukyply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.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Ýokary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derejede </a:t>
            </a:r>
            <a:r>
              <a:rPr lang="ru-RU" sz="2400" b="1" i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minerall</a:t>
            </a:r>
            <a:r>
              <a:rPr lang="tk-TM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aşan </a:t>
            </a:r>
            <a:r>
              <a:rPr lang="ru-RU" sz="2400" b="1" i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suwlary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arrassalamakda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ters</a:t>
            </a:r>
            <a:r>
              <a:rPr lang="ru-RU" sz="24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osmos</a:t>
            </a:r>
            <a:r>
              <a:rPr lang="ru-RU" sz="24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usulyny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2400" b="1" i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ulanylýar</a:t>
            </a:r>
            <a:r>
              <a:rPr lang="ru-RU" sz="2400" b="1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. 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5963631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34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9026" y="0"/>
            <a:ext cx="12032974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                             </a:t>
            </a:r>
            <a:r>
              <a:rPr lang="en-US" sz="4000" b="1" dirty="0" err="1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Osmos</a:t>
            </a:r>
            <a:r>
              <a:rPr lang="en-US" sz="3200" b="1" dirty="0" smtClean="0">
                <a:latin typeface="TimesNewRomanPS-BoldMT"/>
              </a:rPr>
              <a:t>.</a:t>
            </a:r>
          </a:p>
          <a:p>
            <a:r>
              <a:rPr lang="en-US" sz="3200" b="1" dirty="0" smtClean="0">
                <a:latin typeface="TimesNewRomanPS-BoldMT"/>
              </a:rPr>
              <a:t>            </a:t>
            </a:r>
            <a:r>
              <a:rPr lang="en-US" sz="3200" b="1" dirty="0" err="1" smtClean="0">
                <a:latin typeface="TimesNewRomanPSMT"/>
              </a:rPr>
              <a:t>Suwuk</a:t>
            </a:r>
            <a:r>
              <a:rPr lang="en-US" sz="3200" b="1" dirty="0" smtClean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erginlerde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ýene</a:t>
            </a:r>
            <a:r>
              <a:rPr lang="en-US" sz="3200" b="1" dirty="0">
                <a:latin typeface="TimesNewRomanPSMT"/>
              </a:rPr>
              <a:t>-de </a:t>
            </a:r>
            <a:r>
              <a:rPr lang="en-US" sz="3200" b="1" dirty="0" err="1">
                <a:latin typeface="TimesNewRomanPSMT"/>
              </a:rPr>
              <a:t>bir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err="1">
                <a:latin typeface="TimesNewRomanPSMT"/>
              </a:rPr>
              <a:t>wajyp</a:t>
            </a:r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smtClean="0">
                <a:latin typeface="TimesNewRomanPSMT"/>
              </a:rPr>
              <a:t>       </a:t>
            </a:r>
          </a:p>
          <a:p>
            <a:r>
              <a:rPr lang="en-US" sz="3200" b="1" dirty="0">
                <a:latin typeface="TimesNewRomanPSMT"/>
              </a:rPr>
              <a:t> </a:t>
            </a:r>
            <a:r>
              <a:rPr lang="en-US" sz="3200" b="1" dirty="0" smtClean="0">
                <a:latin typeface="TimesNewRomanPSMT"/>
              </a:rPr>
              <a:t>              </a:t>
            </a:r>
            <a:r>
              <a:rPr lang="en-US" sz="3200" b="1" dirty="0" err="1" smtClean="0">
                <a:latin typeface="TimesNewRomanPSMT"/>
              </a:rPr>
              <a:t>hadysalaryň</a:t>
            </a:r>
            <a:r>
              <a:rPr lang="tk-TM" sz="3200" b="1" dirty="0" smtClean="0">
                <a:latin typeface="TimesNewRomanPSMT"/>
              </a:rPr>
              <a:t> </a:t>
            </a:r>
            <a:r>
              <a:rPr lang="en-US" sz="3200" b="1" dirty="0" err="1" smtClean="0">
                <a:latin typeface="TimesNewRomanPSMT"/>
              </a:rPr>
              <a:t>biri</a:t>
            </a:r>
            <a:r>
              <a:rPr lang="en-US" sz="3200" b="1" dirty="0" smtClean="0">
                <a:latin typeface="TimesNewRomanPSMT"/>
              </a:rPr>
              <a:t>‑de</a:t>
            </a:r>
            <a:r>
              <a:rPr lang="tk-TM" sz="3200" b="1" dirty="0" smtClean="0">
                <a:latin typeface="TimesNewRomanPSMT"/>
              </a:rPr>
              <a:t> bu </a:t>
            </a:r>
            <a:r>
              <a:rPr lang="en-US" sz="3200" b="1" i="1" dirty="0" err="1" smtClean="0">
                <a:solidFill>
                  <a:srgbClr val="FF0000"/>
                </a:solidFill>
                <a:latin typeface="TimesNewRomanPS-ItalicMT"/>
              </a:rPr>
              <a:t>osmosdyr</a:t>
            </a:r>
            <a:r>
              <a:rPr lang="en-US" sz="3200" b="1" dirty="0" smtClean="0">
                <a:solidFill>
                  <a:srgbClr val="FF0000"/>
                </a:solidFill>
                <a:latin typeface="TimesNewRomanPSMT"/>
              </a:rPr>
              <a:t>.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Osmos</a:t>
            </a:r>
            <a:r>
              <a:rPr lang="en-US" sz="3200" b="1" dirty="0"/>
              <a:t> (</a:t>
            </a:r>
            <a:r>
              <a:rPr lang="en-US" sz="2800" b="1" dirty="0" err="1"/>
              <a:t>grek</a:t>
            </a:r>
            <a:r>
              <a:rPr lang="ru-RU" sz="2800" b="1" dirty="0" smtClean="0"/>
              <a:t>ç.</a:t>
            </a:r>
            <a:r>
              <a:rPr lang="en-US" sz="2800" b="1" dirty="0" smtClean="0"/>
              <a:t>- </a:t>
            </a:r>
            <a:r>
              <a:rPr lang="en-US" sz="2800" b="1" dirty="0" err="1" smtClean="0"/>
              <a:t>itergi</a:t>
            </a:r>
            <a:r>
              <a:rPr lang="en-US" sz="2800" b="1" dirty="0"/>
              <a:t>, </a:t>
            </a:r>
            <a:r>
              <a:rPr lang="en-US" sz="2800" b="1" dirty="0" err="1"/>
              <a:t>basy</a:t>
            </a:r>
            <a:r>
              <a:rPr lang="ru-RU" sz="2800" b="1" dirty="0"/>
              <a:t>ş</a:t>
            </a:r>
            <a:r>
              <a:rPr lang="en-US" sz="3200" b="1" dirty="0" smtClean="0"/>
              <a:t>)</a:t>
            </a:r>
            <a:r>
              <a:rPr lang="ru-RU" sz="3600" dirty="0" smtClean="0"/>
              <a:t> </a:t>
            </a:r>
            <a:r>
              <a:rPr lang="ru-RU" sz="3600" b="1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eredi</a:t>
            </a:r>
            <a:r>
              <a:rPr lang="tk-TM" sz="3600" b="1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jiniň</a:t>
            </a:r>
            <a:r>
              <a:rPr lang="ru-RU" sz="3600" b="1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molekulalarynyň</a:t>
            </a:r>
            <a:r>
              <a:rPr lang="ru-RU" sz="3600" b="1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kiçi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konsentrasiýaly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göwrümden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uly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konsentrasiýala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tarap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ýarym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3600" b="1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ge</a:t>
            </a:r>
            <a:r>
              <a:rPr lang="tk-TM" sz="3600" b="1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çiriji</a:t>
            </a:r>
            <a:r>
              <a:rPr lang="ru-RU" sz="3600" b="1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membranalardan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bir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taraplaýyn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>
                <a:solidFill>
                  <a:srgbClr val="FF0000"/>
                </a:solidFill>
                <a:latin typeface="Book Antiqua" panose="02040602050305030304" pitchFamily="18" charset="0"/>
              </a:rPr>
              <a:t>diffuziýa</a:t>
            </a:r>
            <a:r>
              <a:rPr lang="ru-RU" sz="36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prosesin</a:t>
            </a:r>
            <a:r>
              <a:rPr lang="en-US" sz="3600" b="1" i="1" u="sng" smtClean="0">
                <a:solidFill>
                  <a:srgbClr val="FF0000"/>
                </a:solidFill>
                <a:latin typeface="Book Antiqua" panose="02040602050305030304" pitchFamily="18" charset="0"/>
              </a:rPr>
              <a:t>e</a:t>
            </a:r>
            <a:r>
              <a:rPr lang="ru-RU" sz="3600" b="1" i="1" u="sng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sz="3600" b="1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aýdylýar</a:t>
            </a:r>
            <a:r>
              <a:rPr lang="ru-RU" sz="3600" b="1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.</a:t>
            </a:r>
            <a:endParaRPr lang="en-US" sz="3600" b="1" i="1" u="sng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r>
              <a:rPr lang="en-US" sz="3200" b="1" dirty="0" smtClean="0">
                <a:latin typeface="Bookman Old Style" panose="02050604050505020204" pitchFamily="18" charset="0"/>
              </a:rPr>
              <a:t>             </a:t>
            </a:r>
            <a:r>
              <a:rPr lang="en-US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</a:rPr>
              <a:t>Maddanyň</a:t>
            </a:r>
            <a:r>
              <a:rPr lang="en-US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tk-TM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erginde </a:t>
            </a:r>
            <a:r>
              <a:rPr lang="en-US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</a:rPr>
              <a:t>konsentrasiýasynyň</a:t>
            </a:r>
            <a:r>
              <a:rPr lang="en-US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deňleşmegine</a:t>
            </a:r>
            <a:r>
              <a:rPr lang="en-US" sz="28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getirýän</a:t>
            </a:r>
            <a:r>
              <a:rPr lang="en-US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,</a:t>
            </a:r>
            <a:r>
              <a:rPr lang="tk-TM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erginleriň</a:t>
            </a:r>
            <a:r>
              <a:rPr lang="en-US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öz-özünden</a:t>
            </a:r>
            <a:r>
              <a:rPr lang="en-US" sz="28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</a:rPr>
              <a:t>garyşma</a:t>
            </a:r>
            <a:r>
              <a:rPr lang="en-US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p</a:t>
            </a:r>
            <a:r>
              <a:rPr lang="en-US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</a:rPr>
              <a:t>rosesine</a:t>
            </a:r>
            <a:r>
              <a:rPr lang="en-US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diffuziýa</a:t>
            </a:r>
            <a:r>
              <a:rPr lang="en-US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diýilýär</a:t>
            </a:r>
            <a:r>
              <a:rPr lang="en-US" sz="2400" b="1" i="1" dirty="0">
                <a:latin typeface="Bookman Old Style" panose="02050604050505020204" pitchFamily="18" charset="0"/>
              </a:rPr>
              <a:t>, </a:t>
            </a:r>
            <a:r>
              <a:rPr lang="en-US" sz="2800" b="1" i="1" dirty="0" err="1">
                <a:latin typeface="TimesNewRomanPSMT"/>
              </a:rPr>
              <a:t>ýagny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haýsy</a:t>
            </a:r>
            <a:r>
              <a:rPr lang="en-US" sz="2800" b="1" i="1" dirty="0">
                <a:latin typeface="TimesNewRomanPSMT"/>
              </a:rPr>
              <a:t> hem </a:t>
            </a:r>
            <a:r>
              <a:rPr lang="en-US" sz="2800" b="1" i="1" dirty="0" err="1">
                <a:latin typeface="TimesNewRomanPSMT"/>
              </a:rPr>
              <a:t>bolsa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bir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ergine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başga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 smtClean="0">
                <a:latin typeface="TimesNewRomanPSMT"/>
              </a:rPr>
              <a:t>maddanyň</a:t>
            </a:r>
            <a:r>
              <a:rPr lang="en-US" sz="2800" b="1" i="1" dirty="0" smtClean="0">
                <a:latin typeface="TimesNewRomanPSMT"/>
              </a:rPr>
              <a:t> </a:t>
            </a:r>
            <a:r>
              <a:rPr lang="en-US" sz="2800" b="1" i="1" dirty="0" err="1" smtClean="0">
                <a:latin typeface="TimesNewRomanPSMT"/>
              </a:rPr>
              <a:t>ergini</a:t>
            </a:r>
            <a:r>
              <a:rPr lang="en-US" sz="2800" b="1" i="1" dirty="0" smtClean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goşulsa</a:t>
            </a:r>
            <a:r>
              <a:rPr lang="en-US" sz="2800" b="1" i="1" dirty="0">
                <a:latin typeface="TimesNewRomanPSMT"/>
              </a:rPr>
              <a:t>, </a:t>
            </a:r>
            <a:r>
              <a:rPr lang="en-US" sz="2800" b="1" i="1" dirty="0" err="1">
                <a:latin typeface="TimesNewRomanPSMT"/>
              </a:rPr>
              <a:t>onda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diffuziýa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sebäpli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şol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goşulan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madda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tk-TM" sz="2800" b="1" i="1" dirty="0" smtClean="0">
                <a:latin typeface="TimesNewRomanPSMT"/>
              </a:rPr>
              <a:t>emele gelen</a:t>
            </a:r>
            <a:r>
              <a:rPr lang="en-US" sz="2800" b="1" i="1" dirty="0" smtClean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erginiň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ähli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 smtClean="0">
                <a:latin typeface="TimesNewRomanPSMT"/>
              </a:rPr>
              <a:t>göwrümine</a:t>
            </a:r>
            <a:r>
              <a:rPr lang="en-US" sz="2800" b="1" i="1" dirty="0" smtClean="0">
                <a:latin typeface="TimesNewRomanPSMT"/>
              </a:rPr>
              <a:t> </a:t>
            </a:r>
            <a:r>
              <a:rPr lang="en-US" sz="2800" b="1" i="1" dirty="0" err="1" smtClean="0">
                <a:latin typeface="TimesNewRomanPSMT"/>
              </a:rPr>
              <a:t>deň</a:t>
            </a:r>
            <a:r>
              <a:rPr lang="en-US" sz="2800" b="1" i="1" dirty="0" smtClean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ýaýraýar</a:t>
            </a:r>
            <a:r>
              <a:rPr lang="en-US" sz="2800" b="1" i="1" dirty="0">
                <a:latin typeface="TimesNewRomanPSMT"/>
              </a:rPr>
              <a:t>. </a:t>
            </a:r>
            <a:r>
              <a:rPr lang="en-US" sz="2800" b="1" i="1" dirty="0" err="1">
                <a:latin typeface="TimesNewRomanPSMT"/>
              </a:rPr>
              <a:t>Şonuň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netijesinde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erginde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endigan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tk-TM" sz="2800" b="1" i="1" dirty="0" smtClean="0">
                <a:latin typeface="TimesNewRomanPSMT"/>
              </a:rPr>
              <a:t>deň </a:t>
            </a:r>
            <a:r>
              <a:rPr lang="en-US" sz="2800" b="1" i="1" dirty="0" err="1" smtClean="0">
                <a:latin typeface="TimesNewRomanPSMT"/>
              </a:rPr>
              <a:t>konsentrasiýa</a:t>
            </a:r>
            <a:r>
              <a:rPr lang="en-US" sz="2800" b="1" i="1" dirty="0" smtClean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emele</a:t>
            </a:r>
            <a:r>
              <a:rPr lang="en-US" sz="2800" b="1" i="1" dirty="0">
                <a:latin typeface="TimesNewRomanPSMT"/>
              </a:rPr>
              <a:t> </a:t>
            </a:r>
            <a:r>
              <a:rPr lang="en-US" sz="2800" b="1" i="1" dirty="0" err="1">
                <a:latin typeface="TimesNewRomanPSMT"/>
              </a:rPr>
              <a:t>gelýär</a:t>
            </a:r>
            <a:r>
              <a:rPr lang="en-US" sz="2800" b="1" i="1" dirty="0" smtClean="0">
                <a:latin typeface="TimesNewRomanPSMT"/>
              </a:rPr>
              <a:t>.</a:t>
            </a:r>
            <a:endParaRPr lang="en-US" sz="2400" b="1" i="1" dirty="0"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val="2344257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10" y="0"/>
            <a:ext cx="12128390" cy="58396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3500" b="1" dirty="0" smtClean="0"/>
              <a:t>Eger-de </a:t>
            </a:r>
            <a:r>
              <a:rPr lang="tk-TM" sz="3500" b="1" dirty="0" smtClean="0"/>
              <a:t>öň taýynlan ýarymgeçiriji diwarly </a:t>
            </a:r>
            <a:r>
              <a:rPr lang="sv-SE" sz="3500" b="1" dirty="0" smtClean="0"/>
              <a:t>silindr</a:t>
            </a:r>
            <a:r>
              <a:rPr lang="tk-TM" sz="3500" b="1" dirty="0" smtClean="0"/>
              <a:t>imiz</a:t>
            </a:r>
            <a:r>
              <a:rPr lang="en-US" sz="3500" b="1" dirty="0"/>
              <a:t>e</a:t>
            </a:r>
            <a:r>
              <a:rPr lang="sv-SE" sz="3500" b="1" dirty="0" smtClean="0"/>
              <a:t> </a:t>
            </a:r>
            <a:r>
              <a:rPr lang="tk-TM" sz="3500" b="1" dirty="0" smtClean="0"/>
              <a:t>      </a:t>
            </a:r>
          </a:p>
          <a:p>
            <a:pPr marL="0" indent="0">
              <a:buNone/>
            </a:pPr>
            <a:r>
              <a:rPr lang="tk-TM" sz="3500" b="1" dirty="0"/>
              <a:t> </a:t>
            </a:r>
            <a:r>
              <a:rPr lang="tk-TM" sz="3500" b="1" dirty="0" smtClean="0"/>
              <a:t>          </a:t>
            </a:r>
            <a:r>
              <a:rPr lang="sv-SE" sz="3500" b="1" dirty="0" smtClean="0"/>
              <a:t>haýsy </a:t>
            </a:r>
            <a:r>
              <a:rPr lang="sv-SE" sz="3500" b="1" dirty="0"/>
              <a:t>hem bolsa, </a:t>
            </a:r>
            <a:r>
              <a:rPr lang="sv-SE" sz="3500" b="1" dirty="0" smtClean="0"/>
              <a:t>bir</a:t>
            </a:r>
            <a:r>
              <a:rPr lang="tk-TM" sz="3500" b="1" dirty="0" smtClean="0"/>
              <a:t> </a:t>
            </a:r>
            <a:r>
              <a:rPr lang="en-US" sz="3500" b="1" dirty="0" err="1" smtClean="0"/>
              <a:t>maddanyň</a:t>
            </a:r>
            <a:r>
              <a:rPr lang="en-US" sz="3500" b="1" dirty="0" smtClean="0"/>
              <a:t>,</a:t>
            </a:r>
            <a:r>
              <a:rPr lang="tk-TM" sz="3500" b="1" dirty="0" smtClean="0"/>
              <a:t> </a:t>
            </a:r>
            <a:r>
              <a:rPr lang="en-US" sz="3500" b="1" dirty="0" err="1" smtClean="0"/>
              <a:t>meselem</a:t>
            </a:r>
            <a:r>
              <a:rPr lang="en-US" sz="3500" b="1" dirty="0"/>
              <a:t>, </a:t>
            </a:r>
            <a:r>
              <a:rPr lang="en-US" sz="3500" b="1" dirty="0" err="1"/>
              <a:t>gandyň</a:t>
            </a:r>
            <a:r>
              <a:rPr lang="en-US" sz="3500" b="1" dirty="0"/>
              <a:t> </a:t>
            </a:r>
            <a:r>
              <a:rPr lang="en-US" sz="3500" b="1" dirty="0" err="1"/>
              <a:t>ergini</a:t>
            </a:r>
            <a:r>
              <a:rPr lang="en-US" sz="3500" b="1" dirty="0"/>
              <a:t> </a:t>
            </a:r>
            <a:r>
              <a:rPr lang="en-US" sz="3500" b="1" dirty="0" err="1" smtClean="0"/>
              <a:t>guýulsa</a:t>
            </a:r>
            <a:r>
              <a:rPr lang="en-US" sz="3500" b="1" dirty="0"/>
              <a:t> </a:t>
            </a:r>
            <a:r>
              <a:rPr lang="en-US" sz="3500" b="1" dirty="0" smtClean="0"/>
              <a:t>we</a:t>
            </a:r>
            <a:r>
              <a:rPr lang="tk-TM" sz="3500" b="1" dirty="0" smtClean="0"/>
              <a:t> şol</a:t>
            </a:r>
            <a:r>
              <a:rPr lang="en-US" sz="3500" b="1" dirty="0" smtClean="0"/>
              <a:t> </a:t>
            </a:r>
            <a:r>
              <a:rPr lang="tk-TM" sz="3500" b="1" dirty="0" smtClean="0"/>
              <a:t>erginli </a:t>
            </a:r>
            <a:r>
              <a:rPr lang="en-US" sz="3500" b="1" dirty="0" err="1" smtClean="0"/>
              <a:t>silindr</a:t>
            </a:r>
            <a:r>
              <a:rPr lang="tk-TM" sz="3500" b="1" dirty="0" smtClean="0"/>
              <a:t>y</a:t>
            </a:r>
            <a:r>
              <a:rPr lang="en-US" sz="3500" b="1" dirty="0" smtClean="0"/>
              <a:t> </a:t>
            </a:r>
            <a:r>
              <a:rPr lang="tk-TM" sz="3500" b="1" dirty="0" smtClean="0"/>
              <a:t>arassa </a:t>
            </a:r>
            <a:r>
              <a:rPr lang="en-US" sz="3500" b="1" dirty="0" err="1" smtClean="0"/>
              <a:t>suwa</a:t>
            </a:r>
            <a:r>
              <a:rPr lang="en-US" sz="3500" b="1" dirty="0" smtClean="0"/>
              <a:t> </a:t>
            </a:r>
            <a:r>
              <a:rPr lang="en-US" sz="3500" b="1" dirty="0" err="1"/>
              <a:t>çümdürilse</a:t>
            </a:r>
            <a:r>
              <a:rPr lang="en-US" sz="3500" b="1" dirty="0"/>
              <a:t>, </a:t>
            </a:r>
            <a:r>
              <a:rPr lang="en-US" sz="3500" b="1" dirty="0" err="1"/>
              <a:t>onda</a:t>
            </a:r>
            <a:r>
              <a:rPr lang="en-US" sz="3500" b="1" dirty="0"/>
              <a:t> </a:t>
            </a:r>
            <a:r>
              <a:rPr lang="en-US" sz="3500" b="1" dirty="0" err="1" smtClean="0"/>
              <a:t>konsentrasiýalaryň</a:t>
            </a:r>
            <a:r>
              <a:rPr lang="en-US" sz="3500" b="1" dirty="0"/>
              <a:t> </a:t>
            </a:r>
            <a:r>
              <a:rPr lang="en-US" sz="3500" b="1" dirty="0" err="1" smtClean="0"/>
              <a:t>deňleşmesi</a:t>
            </a:r>
            <a:r>
              <a:rPr lang="en-US" sz="3500" b="1" dirty="0" smtClean="0"/>
              <a:t> </a:t>
            </a:r>
            <a:r>
              <a:rPr lang="en-US" sz="3500" b="1" dirty="0" err="1"/>
              <a:t>diňe</a:t>
            </a:r>
            <a:r>
              <a:rPr lang="en-US" sz="3500" b="1" dirty="0"/>
              <a:t> </a:t>
            </a:r>
            <a:r>
              <a:rPr lang="tk-TM" sz="3500" b="1" dirty="0" smtClean="0"/>
              <a:t>arassa </a:t>
            </a:r>
            <a:r>
              <a:rPr lang="en-US" sz="3500" b="1" dirty="0" err="1" smtClean="0"/>
              <a:t>suwuň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molekulalarynyň</a:t>
            </a:r>
            <a:r>
              <a:rPr lang="en-US" sz="3500" b="1" dirty="0"/>
              <a:t> </a:t>
            </a:r>
            <a:r>
              <a:rPr lang="tk-TM" sz="3500" b="1" dirty="0" smtClean="0"/>
              <a:t>birtaraplaýyn ýagny </a:t>
            </a:r>
            <a:r>
              <a:rPr lang="tk-TM" sz="3500" b="1" dirty="0"/>
              <a:t>arassa suwdan gandyň erginine tarap </a:t>
            </a:r>
            <a:r>
              <a:rPr lang="en-US" sz="3500" b="1" dirty="0" err="1" smtClean="0"/>
              <a:t>hereket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etmeginiň</a:t>
            </a:r>
            <a:r>
              <a:rPr lang="en-US" sz="3500" b="1" dirty="0" smtClean="0"/>
              <a:t> </a:t>
            </a:r>
            <a:r>
              <a:rPr lang="en-US" sz="3500" b="1" dirty="0" err="1"/>
              <a:t>hasabyna</a:t>
            </a:r>
            <a:r>
              <a:rPr lang="en-US" sz="3500" b="1" dirty="0"/>
              <a:t> </a:t>
            </a:r>
            <a:r>
              <a:rPr lang="en-US" sz="3500" b="1" dirty="0" err="1"/>
              <a:t>bolup</a:t>
            </a:r>
            <a:r>
              <a:rPr lang="en-US" sz="3500" b="1" dirty="0"/>
              <a:t> </a:t>
            </a:r>
            <a:r>
              <a:rPr lang="en-US" sz="3500" b="1" dirty="0" err="1" smtClean="0"/>
              <a:t>geçer</a:t>
            </a:r>
            <a:r>
              <a:rPr lang="tk-TM" sz="3500" b="1" dirty="0" smtClean="0"/>
              <a:t>,.</a:t>
            </a:r>
            <a:r>
              <a:rPr lang="en-US" sz="3500" b="1" dirty="0" smtClean="0"/>
              <a:t> </a:t>
            </a:r>
            <a:r>
              <a:rPr lang="en-US" sz="3500" b="1" dirty="0" err="1"/>
              <a:t>Şunlukda</a:t>
            </a:r>
            <a:r>
              <a:rPr lang="en-US" sz="3500" b="1" dirty="0"/>
              <a:t>, </a:t>
            </a:r>
            <a:r>
              <a:rPr lang="en-US" sz="3500" b="1" dirty="0" err="1" smtClean="0"/>
              <a:t>suw</a:t>
            </a:r>
            <a:r>
              <a:rPr lang="en-US" sz="3500" b="1" dirty="0"/>
              <a:t> </a:t>
            </a:r>
            <a:r>
              <a:rPr lang="tk-TM" sz="3500" b="1" dirty="0" smtClean="0"/>
              <a:t>silindrdäki </a:t>
            </a:r>
            <a:r>
              <a:rPr lang="en-US" sz="3500" b="1" dirty="0" err="1" smtClean="0"/>
              <a:t>ergine</a:t>
            </a:r>
            <a:r>
              <a:rPr lang="en-US" sz="3500" b="1" dirty="0" smtClean="0"/>
              <a:t> </a:t>
            </a:r>
            <a:r>
              <a:rPr lang="en-US" sz="3500" b="1" dirty="0" err="1"/>
              <a:t>geçýär</a:t>
            </a:r>
            <a:r>
              <a:rPr lang="en-US" sz="3500" b="1" dirty="0"/>
              <a:t> we </a:t>
            </a:r>
            <a:r>
              <a:rPr lang="en-US" sz="3500" b="1" dirty="0" err="1"/>
              <a:t>onuň</a:t>
            </a:r>
            <a:r>
              <a:rPr lang="en-US" sz="3500" b="1" dirty="0"/>
              <a:t> </a:t>
            </a:r>
            <a:r>
              <a:rPr lang="en-US" sz="3500" b="1" dirty="0" err="1" smtClean="0"/>
              <a:t>göwrümi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kem-kemden</a:t>
            </a:r>
            <a:r>
              <a:rPr lang="en-US" sz="3500" b="1" dirty="0"/>
              <a:t> </a:t>
            </a:r>
            <a:r>
              <a:rPr lang="en-US" sz="3500" b="1" dirty="0" err="1" smtClean="0"/>
              <a:t>ulalar</a:t>
            </a:r>
            <a:r>
              <a:rPr lang="en-US" sz="3500" b="1" dirty="0" smtClean="0"/>
              <a:t> </a:t>
            </a:r>
            <a:r>
              <a:rPr lang="en-US" sz="3500" b="1" dirty="0"/>
              <a:t>– </a:t>
            </a:r>
            <a:r>
              <a:rPr lang="tk-TM" sz="3500" b="1" dirty="0"/>
              <a:t>netije-de silindrdäki</a:t>
            </a:r>
            <a:r>
              <a:rPr lang="en-US" sz="3500" b="1" dirty="0"/>
              <a:t> </a:t>
            </a:r>
            <a:r>
              <a:rPr lang="en-US" sz="3500" b="1" dirty="0" err="1"/>
              <a:t>ergin</a:t>
            </a:r>
            <a:r>
              <a:rPr lang="tk-TM" sz="3500" b="1" dirty="0"/>
              <a:t>iň</a:t>
            </a:r>
            <a:r>
              <a:rPr lang="en-US" sz="3500" b="1" dirty="0"/>
              <a:t> </a:t>
            </a:r>
            <a:r>
              <a:rPr lang="en-US" sz="3500" b="1" dirty="0" err="1"/>
              <a:t>konsentrasiýasy</a:t>
            </a:r>
            <a:r>
              <a:rPr lang="en-US" sz="3500" b="1" dirty="0"/>
              <a:t> </a:t>
            </a:r>
            <a:r>
              <a:rPr lang="en-US" sz="3500" b="1" dirty="0" err="1" smtClean="0"/>
              <a:t>kiçelýär</a:t>
            </a:r>
            <a:r>
              <a:rPr lang="tk-TM" sz="3500" b="1" dirty="0" smtClean="0"/>
              <a:t>,</a:t>
            </a:r>
            <a:r>
              <a:rPr lang="en-US" sz="3500" b="1" dirty="0" smtClean="0"/>
              <a:t> </a:t>
            </a:r>
            <a:r>
              <a:rPr lang="en-US" sz="3500" b="1" dirty="0" err="1"/>
              <a:t>ýöne</a:t>
            </a:r>
            <a:r>
              <a:rPr lang="en-US" sz="3500" b="1" dirty="0"/>
              <a:t> </a:t>
            </a:r>
            <a:r>
              <a:rPr lang="en-US" sz="3500" b="1" dirty="0" err="1"/>
              <a:t>erginden</a:t>
            </a:r>
            <a:r>
              <a:rPr lang="en-US" sz="3500" b="1" dirty="0"/>
              <a:t> </a:t>
            </a:r>
            <a:r>
              <a:rPr lang="en-US" sz="3500" b="1" dirty="0" err="1"/>
              <a:t>suwa</a:t>
            </a:r>
            <a:r>
              <a:rPr lang="en-US" sz="3500" b="1" dirty="0"/>
              <a:t> </a:t>
            </a:r>
            <a:r>
              <a:rPr lang="en-US" sz="3500" b="1" dirty="0" err="1"/>
              <a:t>gant</a:t>
            </a:r>
            <a:r>
              <a:rPr lang="en-US" sz="3500" b="1" dirty="0"/>
              <a:t> </a:t>
            </a:r>
            <a:r>
              <a:rPr lang="en-US" sz="3500" b="1" dirty="0" err="1" smtClean="0"/>
              <a:t>geçmeýär</a:t>
            </a:r>
            <a:r>
              <a:rPr lang="tk-TM" sz="3500" b="1" dirty="0" smtClean="0"/>
              <a:t>.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Şunuň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ýaly</a:t>
            </a:r>
            <a:r>
              <a:rPr lang="en-US" sz="3500" b="1" dirty="0" smtClean="0"/>
              <a:t> </a:t>
            </a:r>
            <a:r>
              <a:rPr lang="en-US" sz="3500" b="1" dirty="0" err="1"/>
              <a:t>ýarym</a:t>
            </a:r>
            <a:r>
              <a:rPr lang="en-US" sz="3500" b="1" dirty="0"/>
              <a:t> </a:t>
            </a:r>
            <a:r>
              <a:rPr lang="en-US" sz="3500" b="1" dirty="0" err="1"/>
              <a:t>syzyjy</a:t>
            </a:r>
            <a:r>
              <a:rPr lang="en-US" sz="3500" b="1" dirty="0"/>
              <a:t> </a:t>
            </a:r>
            <a:r>
              <a:rPr lang="en-US" sz="3500" b="1" dirty="0" err="1"/>
              <a:t>germewiň</a:t>
            </a:r>
            <a:r>
              <a:rPr lang="en-US" sz="3500" b="1" dirty="0"/>
              <a:t> </a:t>
            </a:r>
            <a:r>
              <a:rPr lang="en-US" sz="3500" b="1" dirty="0" err="1"/>
              <a:t>üstünden</a:t>
            </a:r>
            <a:r>
              <a:rPr lang="en-US" sz="3500" b="1" dirty="0"/>
              <a:t> </a:t>
            </a:r>
            <a:r>
              <a:rPr lang="en-US" sz="3500" b="1" dirty="0" err="1"/>
              <a:t>geçýän</a:t>
            </a:r>
            <a:r>
              <a:rPr lang="en-US" sz="3500" b="1" dirty="0"/>
              <a:t> </a:t>
            </a:r>
            <a:r>
              <a:rPr lang="en-US" sz="3500" b="1" dirty="0" err="1" smtClean="0"/>
              <a:t>bir</a:t>
            </a:r>
            <a:r>
              <a:rPr lang="en-US" sz="3500" b="1" dirty="0"/>
              <a:t> </a:t>
            </a:r>
            <a:r>
              <a:rPr lang="en-US" sz="3500" b="1" dirty="0" err="1" smtClean="0"/>
              <a:t>taraplaýyn</a:t>
            </a:r>
            <a:r>
              <a:rPr lang="en-US" sz="3500" b="1" dirty="0" smtClean="0"/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diffuziýa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osmos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500" b="1" dirty="0" err="1"/>
              <a:t>diýilýär</a:t>
            </a:r>
            <a:r>
              <a:rPr lang="en-US" sz="3500" b="1" dirty="0"/>
              <a:t>.</a:t>
            </a:r>
            <a:endParaRPr lang="ru-RU" sz="3500" b="1" dirty="0"/>
          </a:p>
        </p:txBody>
      </p:sp>
    </p:spTree>
    <p:extLst>
      <p:ext uri="{BB962C8B-B14F-4D97-AF65-F5344CB8AC3E}">
        <p14:creationId xmlns:p14="http://schemas.microsoft.com/office/powerpoint/2010/main" val="54731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215" y="751021"/>
            <a:ext cx="9391790" cy="1280890"/>
          </a:xfrm>
        </p:spPr>
        <p:txBody>
          <a:bodyPr/>
          <a:lstStyle/>
          <a:p>
            <a:r>
              <a:rPr lang="tk-TM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091307" cy="6857999"/>
          </a:xfrm>
        </p:spPr>
        <p:txBody>
          <a:bodyPr>
            <a:noAutofit/>
          </a:bodyPr>
          <a:lstStyle/>
          <a:p>
            <a:r>
              <a:rPr lang="en-US" sz="2800" b="1" dirty="0"/>
              <a:t>Eger-de </a:t>
            </a:r>
            <a:r>
              <a:rPr lang="en-US" sz="2800" b="1" dirty="0" err="1"/>
              <a:t>iki</a:t>
            </a:r>
            <a:r>
              <a:rPr lang="en-US" sz="2800" b="1" dirty="0"/>
              <a:t> </a:t>
            </a:r>
            <a:r>
              <a:rPr lang="en-US" sz="2800" b="1" dirty="0" err="1"/>
              <a:t>sany</a:t>
            </a:r>
            <a:r>
              <a:rPr lang="en-US" sz="2800" b="1" dirty="0"/>
              <a:t> </a:t>
            </a:r>
            <a:r>
              <a:rPr lang="tk-TM" sz="2800" b="1" dirty="0" smtClean="0"/>
              <a:t>suwuklygyň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arasynda</a:t>
            </a:r>
            <a:r>
              <a:rPr lang="tk-TM" sz="2800" b="1" dirty="0" smtClean="0"/>
              <a:t> dikeldilen</a:t>
            </a:r>
            <a:r>
              <a:rPr lang="en-US" sz="2800" b="1" dirty="0" smtClean="0"/>
              <a:t> </a:t>
            </a:r>
            <a:r>
              <a:rPr lang="tk-TM" sz="2800" b="1" dirty="0" smtClean="0"/>
              <a:t>ýarym geçiriji      </a:t>
            </a:r>
          </a:p>
          <a:p>
            <a:r>
              <a:rPr lang="tk-TM" sz="2800" b="1" dirty="0"/>
              <a:t> </a:t>
            </a:r>
            <a:r>
              <a:rPr lang="tk-TM" sz="2800" b="1" dirty="0" smtClean="0"/>
              <a:t>           </a:t>
            </a:r>
            <a:r>
              <a:rPr lang="en-US" sz="2800" b="1" dirty="0" smtClean="0"/>
              <a:t>(</a:t>
            </a:r>
            <a:r>
              <a:rPr lang="en-US" sz="2800" b="1" dirty="0" err="1" smtClean="0"/>
              <a:t>membrana</a:t>
            </a:r>
            <a:r>
              <a:rPr lang="en-US" sz="2800" b="1" dirty="0" smtClean="0"/>
              <a:t>)</a:t>
            </a:r>
            <a:r>
              <a:rPr lang="tk-TM" sz="2800" b="1" dirty="0"/>
              <a:t> </a:t>
            </a:r>
            <a:r>
              <a:rPr lang="tk-TM" sz="2800" b="1" dirty="0" smtClean="0"/>
              <a:t>diwaryň üsti bilen arassa </a:t>
            </a:r>
            <a:r>
              <a:rPr lang="en-US" sz="2800" b="1" dirty="0" err="1" smtClean="0"/>
              <a:t>erediji</a:t>
            </a:r>
            <a:r>
              <a:rPr lang="en-US" sz="2800" b="1" dirty="0" smtClean="0"/>
              <a:t> </a:t>
            </a:r>
            <a:r>
              <a:rPr lang="tk-TM" sz="2800" b="1" dirty="0" smtClean="0"/>
              <a:t>bir taraplaýyn </a:t>
            </a:r>
            <a:r>
              <a:rPr lang="en-US" sz="2800" b="1" dirty="0" err="1" smtClean="0"/>
              <a:t>geçip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</a:t>
            </a:r>
            <a:r>
              <a:rPr lang="tk-TM" sz="2800" b="1" dirty="0" smtClean="0"/>
              <a:t>se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ýöne</a:t>
            </a:r>
            <a:r>
              <a:rPr lang="tk-TM" sz="2800" b="1" dirty="0" smtClean="0"/>
              <a:t> </a:t>
            </a:r>
            <a:r>
              <a:rPr lang="en-US" sz="2800" b="1" dirty="0" err="1" smtClean="0"/>
              <a:t>eredilen</a:t>
            </a:r>
            <a:r>
              <a:rPr lang="en-US" sz="2800" b="1" dirty="0" smtClean="0"/>
              <a:t> </a:t>
            </a:r>
            <a:r>
              <a:rPr lang="en-US" sz="2800" b="1" dirty="0" err="1"/>
              <a:t>madda</a:t>
            </a:r>
            <a:r>
              <a:rPr lang="en-US" sz="2800" b="1" dirty="0"/>
              <a:t> </a:t>
            </a:r>
            <a:r>
              <a:rPr lang="tk-TM" sz="2800" b="1" dirty="0" smtClean="0"/>
              <a:t>tersine </a:t>
            </a:r>
            <a:r>
              <a:rPr lang="en-US" sz="2800" b="1" dirty="0" err="1" smtClean="0"/>
              <a:t>geçip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bilme</a:t>
            </a:r>
            <a:r>
              <a:rPr lang="tk-TM" sz="2800" b="1" dirty="0" smtClean="0"/>
              <a:t>se onda oňa osmos hadysasy diýilýär</a:t>
            </a:r>
            <a:r>
              <a:rPr lang="tk-TM" sz="3200" b="1" dirty="0" smtClean="0"/>
              <a:t>.</a:t>
            </a:r>
            <a:endParaRPr lang="en-US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040" y="2031910"/>
            <a:ext cx="9374658" cy="4826089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6" y="2183130"/>
            <a:ext cx="12162064" cy="467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75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172" y="0"/>
            <a:ext cx="12056827" cy="62525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2400" b="1" i="1" dirty="0" smtClean="0">
                <a:solidFill>
                  <a:srgbClr val="FF0000"/>
                </a:solidFill>
              </a:rPr>
              <a:t>Osmos basyşyny ölçemek üçin abzalyň işleýiş prinsipi: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tk-TM" sz="2400" b="1" dirty="0" smtClean="0"/>
              <a:t>             Abzal ý</a:t>
            </a:r>
            <a:r>
              <a:rPr lang="en-US" sz="2400" b="1" dirty="0" err="1" smtClean="0"/>
              <a:t>okarsy</a:t>
            </a:r>
            <a:r>
              <a:rPr lang="en-US" sz="2400" b="1" dirty="0" smtClean="0"/>
              <a:t> </a:t>
            </a:r>
            <a:r>
              <a:rPr lang="en-US" sz="2400" b="1" dirty="0" err="1"/>
              <a:t>inçe</a:t>
            </a:r>
            <a:r>
              <a:rPr lang="en-US" sz="2400" b="1" dirty="0"/>
              <a:t> </a:t>
            </a:r>
            <a:r>
              <a:rPr lang="en-US" sz="2400" b="1" dirty="0" err="1"/>
              <a:t>wertikal</a:t>
            </a:r>
            <a:r>
              <a:rPr lang="en-US" sz="2400" b="1" dirty="0"/>
              <a:t> </a:t>
            </a:r>
            <a:r>
              <a:rPr lang="en-US" sz="2400" b="1" dirty="0" err="1"/>
              <a:t>dik</a:t>
            </a:r>
            <a:r>
              <a:rPr lang="en-US" sz="2400" b="1" dirty="0"/>
              <a:t> </a:t>
            </a:r>
            <a:r>
              <a:rPr lang="tk-TM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</a:rPr>
              <a:t>3</a:t>
            </a:r>
            <a:r>
              <a:rPr lang="tk-TM" sz="2400" b="1" dirty="0" smtClean="0">
                <a:solidFill>
                  <a:srgbClr val="FF0000"/>
                </a:solidFill>
              </a:rPr>
              <a:t>)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turbajy</a:t>
            </a:r>
            <a:r>
              <a:rPr lang="tk-TM" sz="2400" b="1" dirty="0" smtClean="0"/>
              <a:t>ga </a:t>
            </a:r>
            <a:r>
              <a:rPr lang="en-US" sz="2400" b="1" dirty="0" err="1" smtClean="0"/>
              <a:t>geçi</a:t>
            </a:r>
            <a:r>
              <a:rPr lang="tk-TM" sz="2400" b="1" dirty="0" smtClean="0"/>
              <a:t>p </a:t>
            </a:r>
            <a:r>
              <a:rPr lang="en-US" sz="2400" b="1" dirty="0" err="1" smtClean="0"/>
              <a:t>gidýän</a:t>
            </a:r>
            <a:r>
              <a:rPr lang="tk-TM" sz="2400" b="1" dirty="0" smtClean="0"/>
              <a:t> arasy</a:t>
            </a:r>
            <a:r>
              <a:rPr lang="en-US" sz="2400" b="1" dirty="0" smtClean="0"/>
              <a:t> </a:t>
            </a:r>
            <a:r>
              <a:rPr lang="en-US" sz="2400" b="1" dirty="0" err="1"/>
              <a:t>ýarym</a:t>
            </a:r>
            <a:r>
              <a:rPr lang="en-US" sz="2400" b="1" dirty="0"/>
              <a:t> </a:t>
            </a:r>
            <a:r>
              <a:rPr lang="tk-TM" sz="2400" b="1" dirty="0" smtClean="0"/>
              <a:t>      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tk-TM" sz="2400" b="1" dirty="0"/>
              <a:t> </a:t>
            </a:r>
            <a:r>
              <a:rPr lang="tk-TM" sz="2400" b="1" dirty="0" smtClean="0"/>
              <a:t>               </a:t>
            </a:r>
            <a:r>
              <a:rPr lang="en-US" sz="2400" b="1" dirty="0" err="1" smtClean="0"/>
              <a:t>syzyjyly</a:t>
            </a:r>
            <a:r>
              <a:rPr lang="tk-TM" sz="2400" b="1" dirty="0" smtClean="0"/>
              <a:t> </a:t>
            </a:r>
            <a:r>
              <a:rPr lang="en-US" sz="2400" b="1" dirty="0" err="1" smtClean="0"/>
              <a:t>diwarjagazly</a:t>
            </a:r>
            <a:r>
              <a:rPr lang="tk-TM" sz="2400" b="1" dirty="0" smtClean="0"/>
              <a:t> </a:t>
            </a:r>
            <a:r>
              <a:rPr lang="tk-TM" sz="2400" b="1" dirty="0" smtClean="0">
                <a:solidFill>
                  <a:srgbClr val="FF0000"/>
                </a:solidFill>
              </a:rPr>
              <a:t>(2) </a:t>
            </a:r>
            <a:r>
              <a:rPr lang="tk-TM" sz="2400" b="1" dirty="0" smtClean="0"/>
              <a:t>iki sany</a:t>
            </a:r>
            <a:r>
              <a:rPr lang="en-US" sz="2400" b="1" dirty="0" smtClean="0"/>
              <a:t> gab</a:t>
            </a:r>
            <a:r>
              <a:rPr lang="tk-TM" sz="2400" b="1" dirty="0" smtClean="0"/>
              <a:t>dan</a:t>
            </a:r>
            <a:r>
              <a:rPr lang="en-US" sz="2400" b="1" dirty="0" smtClean="0"/>
              <a:t> </a:t>
            </a:r>
            <a:r>
              <a:rPr lang="tk-TM" sz="2400" b="1" dirty="0" smtClean="0"/>
              <a:t>durýar </a:t>
            </a:r>
            <a:r>
              <a:rPr lang="en-US" sz="2400" b="1" dirty="0" smtClean="0"/>
              <a:t>(</a:t>
            </a:r>
            <a:r>
              <a:rPr lang="en-US" sz="2400" b="1" dirty="0" err="1" smtClean="0"/>
              <a:t>surat</a:t>
            </a:r>
            <a:r>
              <a:rPr lang="en-US" sz="2400" b="1" dirty="0"/>
              <a:t>). </a:t>
            </a:r>
            <a:r>
              <a:rPr lang="en-US" sz="2400" b="1" dirty="0" smtClean="0"/>
              <a:t>On</a:t>
            </a:r>
            <a:r>
              <a:rPr lang="tk-TM" sz="2400" b="1" dirty="0" smtClean="0"/>
              <a:t>uň bir tarapyny</a:t>
            </a:r>
            <a:r>
              <a:rPr lang="en-US" sz="2400" b="1" dirty="0" smtClean="0"/>
              <a:t> </a:t>
            </a:r>
            <a:r>
              <a:rPr lang="tk-TM" sz="2400" b="1" dirty="0" smtClean="0"/>
              <a:t>duzuň </a:t>
            </a:r>
            <a:r>
              <a:rPr lang="en-US" sz="2400" b="1" dirty="0" err="1" smtClean="0"/>
              <a:t>ergini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bilen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dolduryp</a:t>
            </a:r>
            <a:r>
              <a:rPr lang="en-US" sz="2400" b="1" dirty="0" smtClean="0"/>
              <a:t>,</a:t>
            </a:r>
            <a:r>
              <a:rPr lang="tk-TM" sz="2400" b="1" dirty="0" smtClean="0"/>
              <a:t> beýleki tarapyna arassa </a:t>
            </a:r>
            <a:r>
              <a:rPr lang="en-US" sz="2400" b="1" dirty="0" err="1" smtClean="0"/>
              <a:t>suw</a:t>
            </a:r>
            <a:r>
              <a:rPr lang="tk-TM" sz="2400" b="1" dirty="0" smtClean="0"/>
              <a:t> guýamyzda,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Osmos</a:t>
            </a:r>
            <a:r>
              <a:rPr lang="en-US" sz="2400" b="1" dirty="0" smtClean="0"/>
              <a:t> </a:t>
            </a:r>
            <a:r>
              <a:rPr lang="tk-TM" sz="2400" b="1" dirty="0" smtClean="0"/>
              <a:t>hadysasy </a:t>
            </a:r>
            <a:r>
              <a:rPr lang="en-US" sz="2400" b="1" dirty="0" err="1" smtClean="0"/>
              <a:t>netijesinde</a:t>
            </a:r>
            <a:r>
              <a:rPr lang="tk-TM" sz="2400" b="1" dirty="0" smtClean="0"/>
              <a:t> gabyň duzly tarapy </a:t>
            </a:r>
            <a:r>
              <a:rPr lang="en-US" sz="2400" b="1" dirty="0" err="1" smtClean="0"/>
              <a:t>kem-kemden</a:t>
            </a:r>
            <a:r>
              <a:rPr lang="en-US" sz="2400" b="1" dirty="0" smtClean="0"/>
              <a:t> </a:t>
            </a:r>
            <a:r>
              <a:rPr lang="tk-TM" sz="2400" b="1" dirty="0" smtClean="0"/>
              <a:t>göwrümi </a:t>
            </a:r>
            <a:r>
              <a:rPr lang="en-US" sz="2400" b="1" dirty="0" err="1" smtClean="0"/>
              <a:t>ulalyp</a:t>
            </a:r>
            <a:r>
              <a:rPr lang="en-US" sz="2400" b="1" dirty="0"/>
              <a:t>, </a:t>
            </a:r>
            <a:r>
              <a:rPr lang="en-US" sz="2400" b="1" dirty="0" err="1"/>
              <a:t>ergin</a:t>
            </a:r>
            <a:r>
              <a:rPr lang="en-US" sz="2400" b="1" dirty="0"/>
              <a:t> </a:t>
            </a:r>
            <a:r>
              <a:rPr lang="en-US" sz="2400" b="1" dirty="0" err="1" smtClean="0"/>
              <a:t>dik</a:t>
            </a:r>
            <a:r>
              <a:rPr lang="tk-TM" sz="2400" b="1" dirty="0"/>
              <a:t> </a:t>
            </a:r>
            <a:r>
              <a:rPr lang="en-US" sz="2400" b="1" dirty="0" smtClean="0"/>
              <a:t>(</a:t>
            </a:r>
            <a:r>
              <a:rPr lang="en-US" sz="2400" b="1" dirty="0" err="1" smtClean="0"/>
              <a:t>wertikal</a:t>
            </a:r>
            <a:r>
              <a:rPr lang="en-US" sz="2400" b="1" dirty="0"/>
              <a:t>) </a:t>
            </a:r>
            <a:r>
              <a:rPr lang="en-US" sz="2400" b="1" dirty="0" err="1" smtClean="0"/>
              <a:t>turbajy</a:t>
            </a:r>
            <a:r>
              <a:rPr lang="tk-TM" sz="2400" b="1" dirty="0" smtClean="0"/>
              <a:t>k boýunça ýokary</a:t>
            </a:r>
            <a:r>
              <a:rPr lang="en-US" sz="2400" b="1" dirty="0" smtClean="0"/>
              <a:t> </a:t>
            </a:r>
            <a:r>
              <a:rPr lang="tk-TM" sz="2400" b="1" dirty="0" smtClean="0"/>
              <a:t>galyp </a:t>
            </a:r>
            <a:r>
              <a:rPr lang="en-US" sz="2400" b="1" dirty="0" err="1" smtClean="0"/>
              <a:t>başlar</a:t>
            </a:r>
            <a:r>
              <a:rPr lang="en-US" sz="2400" b="1" dirty="0"/>
              <a:t>. </a:t>
            </a:r>
            <a:r>
              <a:rPr lang="en-US" sz="2400" b="1" dirty="0" err="1"/>
              <a:t>Erginiň</a:t>
            </a:r>
            <a:r>
              <a:rPr lang="en-US" sz="2400" b="1" dirty="0"/>
              <a:t> </a:t>
            </a:r>
            <a:r>
              <a:rPr lang="en-US" sz="2400" b="1" dirty="0" err="1" smtClean="0"/>
              <a:t>derejesi</a:t>
            </a:r>
            <a:r>
              <a:rPr lang="tk-TM" sz="2400" b="1" dirty="0"/>
              <a:t> </a:t>
            </a:r>
            <a:r>
              <a:rPr lang="en-US" sz="2400" b="1" dirty="0" err="1" smtClean="0"/>
              <a:t>ýokary</a:t>
            </a:r>
            <a:r>
              <a:rPr lang="en-US" sz="2400" b="1" dirty="0" smtClean="0"/>
              <a:t> </a:t>
            </a:r>
            <a:r>
              <a:rPr lang="en-US" sz="2400" b="1" dirty="0" err="1"/>
              <a:t>galdygyça</a:t>
            </a:r>
            <a:r>
              <a:rPr lang="en-US" sz="2400" b="1" dirty="0"/>
              <a:t>, </a:t>
            </a:r>
            <a:r>
              <a:rPr lang="en-US" sz="2400" b="1" dirty="0" err="1"/>
              <a:t>turbajykda</a:t>
            </a:r>
            <a:r>
              <a:rPr lang="en-US" sz="2400" b="1" dirty="0"/>
              <a:t> </a:t>
            </a:r>
            <a:r>
              <a:rPr lang="en-US" sz="2400" b="1" dirty="0" err="1" smtClean="0"/>
              <a:t>suwuklyklaryň</a:t>
            </a:r>
            <a:r>
              <a:rPr lang="tk-TM" sz="2400" b="1" dirty="0"/>
              <a:t> </a:t>
            </a:r>
            <a:r>
              <a:rPr lang="en-US" sz="2400" b="1" dirty="0" err="1" smtClean="0"/>
              <a:t>derejeleriniň</a:t>
            </a:r>
            <a:r>
              <a:rPr lang="tk-TM" sz="2400" b="1" dirty="0"/>
              <a:t> </a:t>
            </a:r>
            <a:r>
              <a:rPr lang="en-US" sz="2400" b="1" dirty="0" err="1" smtClean="0"/>
              <a:t>tapawudy</a:t>
            </a:r>
            <a:r>
              <a:rPr lang="en-US" sz="2400" b="1" dirty="0" smtClean="0"/>
              <a:t> </a:t>
            </a:r>
            <a:r>
              <a:rPr lang="en-US" sz="2400" b="1" dirty="0" err="1"/>
              <a:t>bilen</a:t>
            </a:r>
            <a:r>
              <a:rPr lang="en-US" sz="2400" b="1" dirty="0"/>
              <a:t> </a:t>
            </a:r>
            <a:r>
              <a:rPr lang="en-US" sz="2400" b="1" dirty="0" err="1"/>
              <a:t>ölçenilýän</a:t>
            </a:r>
            <a:r>
              <a:rPr lang="en-US" sz="2400" b="1" dirty="0"/>
              <a:t> we </a:t>
            </a:r>
            <a:r>
              <a:rPr lang="en-US" sz="2400" b="1" dirty="0" err="1" smtClean="0"/>
              <a:t>suwuň</a:t>
            </a:r>
            <a:r>
              <a:rPr lang="tk-TM" sz="2400" b="1" dirty="0"/>
              <a:t> </a:t>
            </a:r>
            <a:r>
              <a:rPr lang="en-US" sz="2400" b="1" dirty="0" err="1" smtClean="0"/>
              <a:t>molekulalarynyň</a:t>
            </a:r>
            <a:r>
              <a:rPr lang="en-US" sz="2400" b="1" dirty="0" smtClean="0"/>
              <a:t> </a:t>
            </a:r>
            <a:r>
              <a:rPr lang="en-US" sz="2400" b="1" dirty="0" err="1"/>
              <a:t>ergine</a:t>
            </a:r>
            <a:r>
              <a:rPr lang="en-US" sz="2400" b="1" dirty="0"/>
              <a:t> </a:t>
            </a:r>
            <a:r>
              <a:rPr lang="en-US" sz="2400" b="1" dirty="0" err="1"/>
              <a:t>aralaşmagyna</a:t>
            </a:r>
            <a:r>
              <a:rPr lang="en-US" sz="2400" b="1" dirty="0"/>
              <a:t> </a:t>
            </a:r>
            <a:r>
              <a:rPr lang="en-US" sz="2400" b="1" dirty="0" err="1" smtClean="0"/>
              <a:t>garşylyklaýyn</a:t>
            </a:r>
            <a:r>
              <a:rPr lang="tk-TM" sz="2400" b="1" dirty="0"/>
              <a:t> </a:t>
            </a:r>
            <a:r>
              <a:rPr lang="en-US" sz="2400" b="1" dirty="0" err="1" smtClean="0"/>
              <a:t>täsir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edýän</a:t>
            </a:r>
            <a:r>
              <a:rPr lang="tk-TM" sz="2400" b="1" dirty="0"/>
              <a:t> </a:t>
            </a:r>
            <a:r>
              <a:rPr lang="tk-TM" sz="2400" b="1" dirty="0" smtClean="0"/>
              <a:t>duzly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sütünin</a:t>
            </a:r>
            <a:r>
              <a:rPr lang="tk-TM" sz="2400" b="1" dirty="0" smtClean="0"/>
              <a:t>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agdyklyk</a:t>
            </a:r>
            <a:r>
              <a:rPr lang="tk-TM" sz="2400" b="1" dirty="0"/>
              <a:t> </a:t>
            </a:r>
            <a:r>
              <a:rPr lang="sv-SE" sz="2400" b="1" dirty="0" smtClean="0"/>
              <a:t>edýän </a:t>
            </a:r>
            <a:r>
              <a:rPr lang="sv-SE" sz="2400" b="1" dirty="0"/>
              <a:t>artyk basyşy (</a:t>
            </a:r>
            <a:r>
              <a:rPr lang="sv-SE" sz="2400" b="1" dirty="0">
                <a:solidFill>
                  <a:srgbClr val="FF0000"/>
                </a:solidFill>
              </a:rPr>
              <a:t>gidrostatik </a:t>
            </a:r>
            <a:r>
              <a:rPr lang="sv-SE" sz="2400" b="1" dirty="0" smtClean="0">
                <a:solidFill>
                  <a:srgbClr val="FF0000"/>
                </a:solidFill>
              </a:rPr>
              <a:t>basyş</a:t>
            </a:r>
            <a:r>
              <a:rPr lang="sv-SE" sz="2400" b="1" dirty="0" smtClean="0"/>
              <a:t>)</a:t>
            </a:r>
            <a:r>
              <a:rPr lang="tk-TM" sz="2400" b="1" dirty="0" smtClean="0"/>
              <a:t> </a:t>
            </a:r>
            <a:r>
              <a:rPr lang="en-US" sz="2400" b="1" dirty="0" err="1" smtClean="0"/>
              <a:t>döräp</a:t>
            </a:r>
            <a:r>
              <a:rPr lang="tk-TM" sz="2400" b="1" dirty="0" smtClean="0"/>
              <a:t> </a:t>
            </a:r>
            <a:r>
              <a:rPr lang="en-US" sz="2400" b="1" dirty="0" err="1" smtClean="0"/>
              <a:t>başlar</a:t>
            </a:r>
            <a:r>
              <a:rPr lang="en-US" sz="2400" b="1" dirty="0" smtClean="0"/>
              <a:t>.</a:t>
            </a:r>
            <a:r>
              <a:rPr lang="tk-TM" sz="2400" b="1" dirty="0" smtClean="0"/>
              <a:t> </a:t>
            </a:r>
            <a:r>
              <a:rPr lang="en-US" sz="2400" b="1" dirty="0" err="1" smtClean="0"/>
              <a:t>Haçanda</a:t>
            </a:r>
            <a:r>
              <a:rPr lang="tk-TM" sz="2400" b="1" dirty="0" smtClean="0"/>
              <a:t> </a:t>
            </a:r>
            <a:r>
              <a:rPr lang="en-US" sz="2400" b="1" dirty="0" err="1" smtClean="0"/>
              <a:t>gidrostatiki</a:t>
            </a:r>
            <a:r>
              <a:rPr lang="tk-TM" sz="2400" b="1" dirty="0"/>
              <a:t> </a:t>
            </a:r>
            <a:r>
              <a:rPr lang="en-US" sz="2400" b="1" dirty="0" err="1" smtClean="0"/>
              <a:t>basyş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kesgitli</a:t>
            </a:r>
            <a:endParaRPr lang="tk-TM" sz="2400" b="1" dirty="0" smtClean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b="1" dirty="0" smtClean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en-US" sz="2400" b="1" dirty="0" err="1" smtClean="0"/>
              <a:t>ululyga</a:t>
            </a:r>
            <a:r>
              <a:rPr lang="en-US" sz="2400" b="1" dirty="0" smtClean="0"/>
              <a:t> </a:t>
            </a:r>
            <a:r>
              <a:rPr lang="en-US" sz="2400" b="1" dirty="0" err="1"/>
              <a:t>ýetende</a:t>
            </a:r>
            <a:r>
              <a:rPr lang="en-US" sz="2400" b="1" dirty="0"/>
              <a:t>, </a:t>
            </a:r>
            <a:r>
              <a:rPr lang="en-US" sz="2400" b="1" dirty="0" err="1"/>
              <a:t>osmos</a:t>
            </a:r>
            <a:r>
              <a:rPr lang="en-US" sz="2400" b="1" dirty="0"/>
              <a:t> </a:t>
            </a:r>
            <a:r>
              <a:rPr lang="en-US" sz="2400" b="1" dirty="0" err="1"/>
              <a:t>bes</a:t>
            </a:r>
            <a:r>
              <a:rPr lang="en-US" sz="2400" b="1" dirty="0"/>
              <a:t> </a:t>
            </a:r>
            <a:r>
              <a:rPr lang="en-US" sz="2400" b="1" dirty="0" err="1" smtClean="0"/>
              <a:t>edilýär</a:t>
            </a:r>
            <a:r>
              <a:rPr lang="tk-TM" sz="2400" b="1" dirty="0"/>
              <a:t> </a:t>
            </a:r>
            <a:endParaRPr lang="tk-TM" sz="24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 smtClean="0"/>
              <a:t>– </a:t>
            </a:r>
            <a:r>
              <a:rPr lang="en-US" sz="2400" b="1" dirty="0" err="1" smtClean="0">
                <a:solidFill>
                  <a:srgbClr val="FF0000"/>
                </a:solidFill>
              </a:rPr>
              <a:t>deňagramlylyk</a:t>
            </a:r>
            <a:r>
              <a:rPr lang="tk-TM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aralaşýar</a:t>
            </a:r>
            <a:r>
              <a:rPr lang="en-US" sz="2400" b="1" dirty="0"/>
              <a:t>. </a:t>
            </a:r>
            <a:r>
              <a:rPr lang="en-US" sz="2400" b="1" dirty="0" err="1" smtClean="0"/>
              <a:t>Gidrostatiki</a:t>
            </a:r>
            <a:r>
              <a:rPr lang="en-US" sz="2400" b="1" dirty="0" smtClean="0"/>
              <a:t> </a:t>
            </a:r>
            <a:r>
              <a:rPr lang="en-US" sz="2400" b="1" dirty="0" err="1"/>
              <a:t>basyş</a:t>
            </a:r>
            <a:r>
              <a:rPr lang="en-US" sz="2400" b="1" dirty="0"/>
              <a:t> </a:t>
            </a:r>
            <a:endParaRPr lang="tk-TM" sz="24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 err="1" smtClean="0"/>
              <a:t>osmosyň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mukdar</a:t>
            </a:r>
            <a:r>
              <a:rPr lang="tk-TM" sz="2400" b="1" dirty="0" smtClean="0"/>
              <a:t> </a:t>
            </a:r>
            <a:r>
              <a:rPr lang="en-US" sz="2400" b="1" dirty="0" err="1" smtClean="0"/>
              <a:t>taýdan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häsiýetnamasy</a:t>
            </a:r>
            <a:r>
              <a:rPr lang="tk-TM" sz="2400" b="1" dirty="0" smtClean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 err="1" smtClean="0"/>
              <a:t>bolup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hyzmat</a:t>
            </a:r>
            <a:r>
              <a:rPr lang="tk-TM" sz="2400" b="1" dirty="0" smtClean="0"/>
              <a:t> </a:t>
            </a:r>
            <a:r>
              <a:rPr lang="en-US" sz="2400" b="1" dirty="0" err="1" smtClean="0"/>
              <a:t>edýän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basyş</a:t>
            </a:r>
            <a:r>
              <a:rPr lang="en-US" sz="2400" b="1" dirty="0" smtClean="0"/>
              <a:t> </a:t>
            </a:r>
            <a:r>
              <a:rPr lang="en-US" sz="2400" b="1" dirty="0"/>
              <a:t>– </a:t>
            </a:r>
            <a:r>
              <a:rPr lang="en-US" sz="2400" b="1" dirty="0" err="1"/>
              <a:t>erginiň</a:t>
            </a:r>
            <a:r>
              <a:rPr lang="en-US" sz="2400" b="1" dirty="0"/>
              <a:t> </a:t>
            </a:r>
            <a:r>
              <a:rPr lang="en-US" sz="2400" b="1" dirty="0" err="1" smtClean="0"/>
              <a:t>osmos</a:t>
            </a:r>
            <a:endParaRPr lang="tk-TM" sz="24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 smtClean="0"/>
              <a:t> </a:t>
            </a:r>
            <a:r>
              <a:rPr lang="en-US" sz="2400" b="1" dirty="0" err="1"/>
              <a:t>basyşyna</a:t>
            </a:r>
            <a:r>
              <a:rPr lang="en-US" sz="2400" b="1" dirty="0"/>
              <a:t> </a:t>
            </a:r>
            <a:r>
              <a:rPr lang="en-US" sz="2400" b="1" dirty="0" err="1"/>
              <a:t>deň</a:t>
            </a:r>
            <a:r>
              <a:rPr lang="en-US" sz="2400" b="1" dirty="0"/>
              <a:t> </a:t>
            </a:r>
            <a:r>
              <a:rPr lang="en-US" sz="2400" b="1" dirty="0" err="1"/>
              <a:t>bolar</a:t>
            </a:r>
            <a:r>
              <a:rPr lang="en-US" sz="2400" b="1" dirty="0"/>
              <a:t>. </a:t>
            </a:r>
            <a:r>
              <a:rPr lang="en-US" sz="2400" b="1" dirty="0" err="1" smtClean="0"/>
              <a:t>Şeýle</a:t>
            </a:r>
            <a:r>
              <a:rPr lang="tk-TM" sz="2400" b="1" dirty="0"/>
              <a:t> </a:t>
            </a:r>
            <a:endParaRPr lang="tk-TM" sz="24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 err="1" smtClean="0"/>
              <a:t>deňagramlylykdaky</a:t>
            </a:r>
            <a:r>
              <a:rPr lang="tk-TM" sz="2400" b="1" dirty="0" smtClean="0"/>
              <a:t> </a:t>
            </a:r>
            <a:r>
              <a:rPr lang="en-US" sz="2400" b="1" dirty="0" err="1" smtClean="0"/>
              <a:t>gidrostatiki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basyşy</a:t>
            </a:r>
            <a:r>
              <a:rPr lang="tk-TM" sz="2400" b="1" dirty="0"/>
              <a:t> </a:t>
            </a:r>
            <a:r>
              <a:rPr lang="en-US" sz="2400" b="1" dirty="0" err="1" smtClean="0"/>
              <a:t>ölçäp</a:t>
            </a:r>
            <a:r>
              <a:rPr lang="en-US" sz="2400" b="1" dirty="0"/>
              <a:t>, </a:t>
            </a:r>
            <a:endParaRPr lang="tk-TM" sz="24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 err="1" smtClean="0"/>
              <a:t>osmos</a:t>
            </a:r>
            <a:r>
              <a:rPr lang="en-US" sz="2400" b="1" dirty="0" smtClean="0"/>
              <a:t> </a:t>
            </a:r>
            <a:r>
              <a:rPr lang="en-US" sz="2400" b="1" dirty="0" err="1"/>
              <a:t>basyşynyň</a:t>
            </a:r>
            <a:r>
              <a:rPr lang="en-US" sz="2400" b="1" dirty="0"/>
              <a:t> </a:t>
            </a:r>
            <a:r>
              <a:rPr lang="en-US" sz="2400" b="1" dirty="0" err="1"/>
              <a:t>ululygyny</a:t>
            </a:r>
            <a:r>
              <a:rPr lang="en-US" sz="2400" b="1" dirty="0"/>
              <a:t> </a:t>
            </a:r>
            <a:r>
              <a:rPr lang="en-US" sz="2400" b="1" dirty="0" err="1" smtClean="0"/>
              <a:t>kesgitläp</a:t>
            </a:r>
            <a:r>
              <a:rPr lang="tk-TM" sz="2400" b="1" dirty="0"/>
              <a:t> </a:t>
            </a:r>
            <a:r>
              <a:rPr lang="en-US" sz="2400" b="1" dirty="0" err="1" smtClean="0"/>
              <a:t>bolýar</a:t>
            </a:r>
            <a:r>
              <a:rPr lang="en-US" sz="2400" b="1" dirty="0"/>
              <a:t>.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059" y="3534032"/>
            <a:ext cx="4950941" cy="332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37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95367" cy="1280890"/>
          </a:xfrm>
        </p:spPr>
        <p:txBody>
          <a:bodyPr/>
          <a:lstStyle/>
          <a:p>
            <a:r>
              <a:rPr lang="en-US" b="1" dirty="0" err="1" smtClean="0"/>
              <a:t>Osmos</a:t>
            </a:r>
            <a:r>
              <a:rPr lang="en-US" b="1" dirty="0" smtClean="0"/>
              <a:t> </a:t>
            </a:r>
            <a:r>
              <a:rPr lang="en-US" b="1" dirty="0" err="1" smtClean="0"/>
              <a:t>hadysasy</a:t>
            </a:r>
            <a:r>
              <a:rPr lang="en-US" b="1" dirty="0" smtClean="0"/>
              <a:t> </a:t>
            </a:r>
            <a:r>
              <a:rPr lang="en-US" b="1" dirty="0" err="1" smtClean="0"/>
              <a:t>esasynda</a:t>
            </a:r>
            <a:r>
              <a:rPr lang="en-US" b="1" dirty="0" smtClean="0"/>
              <a:t> </a:t>
            </a:r>
            <a:r>
              <a:rPr lang="tk-TM" b="1" dirty="0" smtClean="0"/>
              <a:t> gurulan elektrik stansiýasy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10293"/>
            <a:ext cx="12192000" cy="61477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0293"/>
            <a:ext cx="12192000" cy="60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56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86" y="-1"/>
            <a:ext cx="12104914" cy="68580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459" y="1"/>
            <a:ext cx="778484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86" y="-2"/>
            <a:ext cx="3976373" cy="61897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9919" y="6208210"/>
            <a:ext cx="3363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800" b="1" dirty="0" smtClean="0"/>
              <a:t>Osmometr Arkrau</a:t>
            </a:r>
            <a:endParaRPr lang="ru-RU" sz="2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063459" cy="62979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6293" y="0"/>
            <a:ext cx="7865708" cy="6324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3380" y="111556"/>
            <a:ext cx="7778620" cy="634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412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7016" y="252548"/>
            <a:ext cx="11199223" cy="660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6924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2443</TotalTime>
  <Words>1481</Words>
  <Application>Microsoft Office PowerPoint</Application>
  <PresentationFormat>Широкоэкранный</PresentationFormat>
  <Paragraphs>119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45" baseType="lpstr">
      <vt:lpstr>Aharoni</vt:lpstr>
      <vt:lpstr>ALLAMYRADOW   BATYR</vt:lpstr>
      <vt:lpstr>Arial</vt:lpstr>
      <vt:lpstr>Arial Black</vt:lpstr>
      <vt:lpstr>Arial Rounded MT Bold</vt:lpstr>
      <vt:lpstr>Baskerville Old Face</vt:lpstr>
      <vt:lpstr>Bodoni MT Condensed</vt:lpstr>
      <vt:lpstr>Book Antiqua</vt:lpstr>
      <vt:lpstr>Bookman Old Style</vt:lpstr>
      <vt:lpstr>Candara</vt:lpstr>
      <vt:lpstr>Century Gothic</vt:lpstr>
      <vt:lpstr>Franklin Gothic Heavy</vt:lpstr>
      <vt:lpstr>MMTimesItalic</vt:lpstr>
      <vt:lpstr>Segoe UI Black</vt:lpstr>
      <vt:lpstr>Times New Roman</vt:lpstr>
      <vt:lpstr>TimesNewRomanPS-BoldMT</vt:lpstr>
      <vt:lpstr>TimesNewRomanPS-ItalicMT</vt:lpstr>
      <vt:lpstr>TimesNewRomanPSMT</vt:lpstr>
      <vt:lpstr>Wingdings 3</vt:lpstr>
      <vt:lpstr>Легкий дым</vt:lpstr>
      <vt:lpstr>Уравнение</vt:lpstr>
      <vt:lpstr>                                            Erginler Gazlaryň suwuklykda, gaty maddalaryň suwuklykda ereýjiliginiň kanuna laýyklyklary. Genriniň kanuny.  Osmos basyşy, Tersin osmos. Want-Goff deňlemesi.  Doýgun buguň erginiň üstündäki basyşy, Raul kanuny.  Gaýnamagyň we kristallizasiýanyň temperaturasy, kriskopiýa we ebulioskopiýa.  Ideal erginler. Işjeňlik.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Osmos hadysasy esasynda  gurulan elektrik stansiýasy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Tersin osmosyň emele getirilişi</vt:lpstr>
      <vt:lpstr>Презентация PowerPoint</vt:lpstr>
      <vt:lpstr>Презентация PowerPoint</vt:lpstr>
      <vt:lpstr>Презентация PowerPoint</vt:lpstr>
      <vt:lpstr>Презентация PowerPoint</vt:lpstr>
      <vt:lpstr>       </vt:lpstr>
      <vt:lpstr>      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Erginler Gazlaryň suwuklykda, gaty maddalaryň suwuklykda ereýjiliginiň kanuna laýyklyklary. Genriniň kanuny.  Osmos basyşy, Tersin osmos. Want-Goff deňlemesi.  Doýgun buguň erginiň üstündäki basyşy, Raul kanuny.  Gaýnamagyň we kristallizasiýanyň temperaturasy, kriskopiýa we ebulioskopiýa.  Ideal erginler. Işjeňlik.</dc:title>
  <dc:creator>Lenovo</dc:creator>
  <cp:lastModifiedBy>Microsoft</cp:lastModifiedBy>
  <cp:revision>311</cp:revision>
  <dcterms:created xsi:type="dcterms:W3CDTF">2017-11-07T03:29:16Z</dcterms:created>
  <dcterms:modified xsi:type="dcterms:W3CDTF">2020-11-27T03:35:16Z</dcterms:modified>
</cp:coreProperties>
</file>