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0"/>
  </p:notesMasterIdLst>
  <p:sldIdLst>
    <p:sldId id="282" r:id="rId2"/>
    <p:sldId id="287" r:id="rId3"/>
    <p:sldId id="288" r:id="rId4"/>
    <p:sldId id="290" r:id="rId5"/>
    <p:sldId id="291" r:id="rId6"/>
    <p:sldId id="292" r:id="rId7"/>
    <p:sldId id="293" r:id="rId8"/>
    <p:sldId id="294" r:id="rId9"/>
  </p:sldIdLst>
  <p:sldSz cx="9144000" cy="6858000" type="screen4x3"/>
  <p:notesSz cx="6815138" cy="99520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C8564F6E-3314-472E-97CE-55551D867CF0}">
          <p14:sldIdLst>
            <p14:sldId id="282"/>
            <p14:sldId id="287"/>
            <p14:sldId id="288"/>
            <p14:sldId id="290"/>
            <p14:sldId id="291"/>
            <p14:sldId id="292"/>
            <p14:sldId id="293"/>
            <p14:sldId id="294"/>
          </p14:sldIdLst>
        </p14:section>
        <p14:section name="Раздел без заголовка" id="{459082D4-26FB-45CB-A4F5-64128ED420B7}">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D27102A9-8310-4765-A935-A1911B00CA55}" styleName="Светлый стиль 1 - акцент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9DCAF9ED-07DC-4A11-8D7F-57B35C25682E}" styleName="Средний стиль 1 - акцент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C083E6E3-FA7D-4D7B-A595-EF9225AFEA82}" styleName="Светлый стиль 1 - акцент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410" autoAdjust="0"/>
    <p:restoredTop sz="94675" autoAdjust="0"/>
  </p:normalViewPr>
  <p:slideViewPr>
    <p:cSldViewPr>
      <p:cViewPr varScale="1">
        <p:scale>
          <a:sx n="75" d="100"/>
          <a:sy n="75" d="100"/>
        </p:scale>
        <p:origin x="180"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52750" cy="498475"/>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60800" y="0"/>
            <a:ext cx="2952750" cy="498475"/>
          </a:xfrm>
          <a:prstGeom prst="rect">
            <a:avLst/>
          </a:prstGeom>
        </p:spPr>
        <p:txBody>
          <a:bodyPr vert="horz" lIns="91440" tIns="45720" rIns="91440" bIns="45720" rtlCol="0"/>
          <a:lstStyle>
            <a:lvl1pPr algn="r">
              <a:defRPr sz="1200"/>
            </a:lvl1pPr>
          </a:lstStyle>
          <a:p>
            <a:fld id="{92FA5B75-9437-437C-A237-33793F159243}" type="datetimeFigureOut">
              <a:rPr lang="ru-RU" smtClean="0"/>
              <a:t>02.09.2021</a:t>
            </a:fld>
            <a:endParaRPr lang="ru-RU"/>
          </a:p>
        </p:txBody>
      </p:sp>
      <p:sp>
        <p:nvSpPr>
          <p:cNvPr id="4" name="Образ слайда 3"/>
          <p:cNvSpPr>
            <a:spLocks noGrp="1" noRot="1" noChangeAspect="1"/>
          </p:cNvSpPr>
          <p:nvPr>
            <p:ph type="sldImg" idx="2"/>
          </p:nvPr>
        </p:nvSpPr>
        <p:spPr>
          <a:xfrm>
            <a:off x="1168400" y="1244600"/>
            <a:ext cx="4478338" cy="3357563"/>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1038" y="4789488"/>
            <a:ext cx="5453062" cy="39179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9453563"/>
            <a:ext cx="2952750" cy="498475"/>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60800" y="9453563"/>
            <a:ext cx="2952750" cy="498475"/>
          </a:xfrm>
          <a:prstGeom prst="rect">
            <a:avLst/>
          </a:prstGeom>
        </p:spPr>
        <p:txBody>
          <a:bodyPr vert="horz" lIns="91440" tIns="45720" rIns="91440" bIns="45720" rtlCol="0" anchor="b"/>
          <a:lstStyle>
            <a:lvl1pPr algn="r">
              <a:defRPr sz="1200"/>
            </a:lvl1pPr>
          </a:lstStyle>
          <a:p>
            <a:fld id="{2317268C-5B7E-4CFE-B6FD-3ECC257F3020}" type="slidenum">
              <a:rPr lang="ru-RU" smtClean="0"/>
              <a:t>‹#›</a:t>
            </a:fld>
            <a:endParaRPr lang="ru-RU"/>
          </a:p>
        </p:txBody>
      </p:sp>
    </p:spTree>
    <p:extLst>
      <p:ext uri="{BB962C8B-B14F-4D97-AF65-F5344CB8AC3E}">
        <p14:creationId xmlns:p14="http://schemas.microsoft.com/office/powerpoint/2010/main" val="41547385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1"/>
      </p:bgRef>
    </p:bg>
    <p:spTree>
      <p:nvGrpSpPr>
        <p:cNvPr id="1" name=""/>
        <p:cNvGrpSpPr/>
        <p:nvPr/>
      </p:nvGrpSpPr>
      <p:grpSpPr>
        <a:xfrm>
          <a:off x="0" y="0"/>
          <a:ext cx="0" cy="0"/>
          <a:chOff x="0" y="0"/>
          <a:chExt cx="0" cy="0"/>
        </a:xfrm>
      </p:grpSpPr>
      <p:sp>
        <p:nvSpPr>
          <p:cNvPr id="8" name="Прямоугольник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ru-RU" smtClean="0"/>
              <a:t>Образец заголовка</a:t>
            </a:r>
            <a:endParaRPr kumimoji="0"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31" name="Дата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B4C71EC6-210F-42DE-9C53-41977AD35B3D}" type="datetimeFigureOut">
              <a:rPr lang="ru-RU" smtClean="0"/>
              <a:pPr/>
              <a:t>02.09.2021</a:t>
            </a:fld>
            <a:endParaRPr lang="ru-RU"/>
          </a:p>
        </p:txBody>
      </p:sp>
      <p:sp>
        <p:nvSpPr>
          <p:cNvPr id="18" name="Нижний колонтитул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ru-RU"/>
          </a:p>
        </p:txBody>
      </p:sp>
      <p:sp>
        <p:nvSpPr>
          <p:cNvPr id="29" name="Номер слайда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B19B0651-EE4F-4900-A07F-96A6BFA9D0F0}"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pPr/>
              <a:t>02.09.2021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242816" y="6557946"/>
            <a:ext cx="2002464" cy="226902"/>
          </a:xfrm>
        </p:spPr>
        <p:txBody>
          <a:bodyPr/>
          <a:lstStyle/>
          <a:p>
            <a:fld id="{B4C71EC6-210F-42DE-9C53-41977AD35B3D}" type="datetimeFigureOut">
              <a:rPr lang="ru-RU" smtClean="0"/>
              <a:pPr/>
              <a:t>02.09.2021</a:t>
            </a:fld>
            <a:endParaRPr lang="ru-RU"/>
          </a:p>
        </p:txBody>
      </p:sp>
      <p:sp>
        <p:nvSpPr>
          <p:cNvPr id="5" name="Нижний колонтитул 4"/>
          <p:cNvSpPr>
            <a:spLocks noGrp="1"/>
          </p:cNvSpPr>
          <p:nvPr>
            <p:ph type="ftr" sz="quarter" idx="11"/>
          </p:nvPr>
        </p:nvSpPr>
        <p:spPr>
          <a:xfrm>
            <a:off x="457200" y="6556248"/>
            <a:ext cx="3657600" cy="228600"/>
          </a:xfrm>
        </p:spPr>
        <p:txBody>
          <a:bodyPr/>
          <a:lstStyle/>
          <a:p>
            <a:endParaRPr lang="ru-RU"/>
          </a:p>
        </p:txBody>
      </p:sp>
      <p:sp>
        <p:nvSpPr>
          <p:cNvPr id="6" name="Номер слайда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B19B0651-EE4F-4900-A07F-96A6BFA9D0F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Объект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pPr/>
              <a:t>02.09.2021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B4C71EC6-210F-42DE-9C53-41977AD35B3D}" type="datetimeFigureOut">
              <a:rPr lang="ru-RU" smtClean="0"/>
              <a:pPr/>
              <a:t>02.09.2021</a:t>
            </a:fld>
            <a:endParaRPr lang="ru-RU"/>
          </a:p>
        </p:txBody>
      </p:sp>
      <p:sp>
        <p:nvSpPr>
          <p:cNvPr id="5" name="Нижний колонтитул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ru-RU"/>
          </a:p>
        </p:txBody>
      </p:sp>
      <p:sp>
        <p:nvSpPr>
          <p:cNvPr id="6" name="Номер слайда 5"/>
          <p:cNvSpPr>
            <a:spLocks noGrp="1"/>
          </p:cNvSpPr>
          <p:nvPr>
            <p:ph type="sldNum" sz="quarter" idx="12"/>
          </p:nvPr>
        </p:nvSpPr>
        <p:spPr>
          <a:xfrm>
            <a:off x="6733952" y="6555112"/>
            <a:ext cx="588336" cy="228600"/>
          </a:xfrm>
        </p:spPr>
        <p:txBody>
          <a:bodyPr/>
          <a:lstStyle/>
          <a:p>
            <a:fld id="{B19B0651-EE4F-4900-A07F-96A6BFA9D0F0}"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p>
            <a:r>
              <a:rPr kumimoji="0" lang="ru-RU" smtClean="0"/>
              <a:t>Образец заголовка</a:t>
            </a:r>
            <a:endParaRPr kumimoji="0" lang="en-US"/>
          </a:p>
        </p:txBody>
      </p:sp>
      <p:sp>
        <p:nvSpPr>
          <p:cNvPr id="3" name="Объект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pPr/>
              <a:t>02.09.2021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B4C71EC6-210F-42DE-9C53-41977AD35B3D}" type="datetimeFigureOut">
              <a:rPr lang="ru-RU" smtClean="0"/>
              <a:pPr/>
              <a:t>02.09.2021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B4C71EC6-210F-42DE-9C53-41977AD35B3D}" type="datetimeFigureOut">
              <a:rPr lang="ru-RU" smtClean="0"/>
              <a:pPr/>
              <a:t>02.09.2021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fld id="{B4C71EC6-210F-42DE-9C53-41977AD35B3D}" type="datetimeFigureOut">
              <a:rPr lang="ru-RU" smtClean="0"/>
              <a:pPr/>
              <a:t>02.09.2021</a:t>
            </a:fld>
            <a:endParaRPr lang="ru-RU"/>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pPr/>
              <a:t>02.09.2021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2"/>
      </p:bgRef>
    </p:bg>
    <p:spTree>
      <p:nvGrpSpPr>
        <p:cNvPr id="1" name=""/>
        <p:cNvGrpSpPr/>
        <p:nvPr/>
      </p:nvGrpSpPr>
      <p:grpSpPr>
        <a:xfrm>
          <a:off x="0" y="0"/>
          <a:ext cx="0" cy="0"/>
          <a:chOff x="0" y="0"/>
          <a:chExt cx="0" cy="0"/>
        </a:xfrm>
      </p:grpSpPr>
      <p:sp>
        <p:nvSpPr>
          <p:cNvPr id="8" name="Прямоугольник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Прямоугольник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smtClean="0"/>
              <a:t>Образец заголовка</a:t>
            </a:r>
            <a:endParaRPr kumimoji="0"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pPr/>
              <a:t>02.09.2021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smtClean="0"/>
              <a:t>Вставка рисунка</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Заголовок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ru-RU" smtClean="0"/>
              <a:t>Образец заголовка</a:t>
            </a:r>
            <a:endParaRPr kumimoji="0" lang="en-US"/>
          </a:p>
        </p:txBody>
      </p:sp>
      <p:sp>
        <p:nvSpPr>
          <p:cNvPr id="31" name="Текст 30"/>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7" name="Дата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B4C71EC6-210F-42DE-9C53-41977AD35B3D}" type="datetimeFigureOut">
              <a:rPr lang="ru-RU" smtClean="0"/>
              <a:pPr/>
              <a:t>02.09.2021</a:t>
            </a:fld>
            <a:endParaRPr lang="ru-RU"/>
          </a:p>
        </p:txBody>
      </p:sp>
      <p:sp>
        <p:nvSpPr>
          <p:cNvPr id="4" name="Нижний колонтитул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ru-RU"/>
          </a:p>
        </p:txBody>
      </p:sp>
      <p:sp>
        <p:nvSpPr>
          <p:cNvPr id="16" name="Номер слайда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B19B0651-EE4F-4900-A07F-96A6BFA9D0F0}"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539552" y="548680"/>
            <a:ext cx="6912768" cy="5262979"/>
          </a:xfrm>
          <a:prstGeom prst="rect">
            <a:avLst/>
          </a:prstGeom>
        </p:spPr>
        <p:txBody>
          <a:bodyPr wrap="square">
            <a:spAutoFit/>
          </a:bodyPr>
          <a:lstStyle/>
          <a:p>
            <a:endParaRPr lang="tk-TM" sz="2800" b="1" dirty="0">
              <a:latin typeface="Times New Roman" panose="02020603050405020304" pitchFamily="18" charset="0"/>
              <a:cs typeface="Times New Roman" panose="02020603050405020304" pitchFamily="18" charset="0"/>
            </a:endParaRPr>
          </a:p>
          <a:p>
            <a:r>
              <a:rPr lang="ru-RU" sz="2800" b="1" dirty="0">
                <a:latin typeface="Times New Roman" panose="02020603050405020304" pitchFamily="18" charset="0"/>
                <a:cs typeface="Times New Roman" panose="02020603050405020304" pitchFamily="18" charset="0"/>
              </a:rPr>
              <a:t>TEMA 11</a:t>
            </a:r>
            <a:r>
              <a:rPr lang="cs-CZ" sz="2800" b="1" dirty="0">
                <a:latin typeface="Times New Roman" panose="02020603050405020304" pitchFamily="18" charset="0"/>
                <a:cs typeface="Times New Roman" panose="02020603050405020304" pitchFamily="18" charset="0"/>
              </a:rPr>
              <a:t>.</a:t>
            </a:r>
            <a:r>
              <a:rPr lang="cs-CZ" sz="2800" dirty="0">
                <a:latin typeface="Times New Roman" panose="02020603050405020304" pitchFamily="18" charset="0"/>
                <a:cs typeface="Times New Roman" panose="02020603050405020304" pitchFamily="18" charset="0"/>
              </a:rPr>
              <a:t> </a:t>
            </a:r>
            <a:r>
              <a:rPr lang="ru-RU" sz="2800" b="1" dirty="0">
                <a:latin typeface="Times New Roman" panose="02020603050405020304" pitchFamily="18" charset="0"/>
                <a:cs typeface="Times New Roman" panose="02020603050405020304" pitchFamily="18" charset="0"/>
              </a:rPr>
              <a:t>KADA BOÝUNÇA</a:t>
            </a:r>
            <a:r>
              <a:rPr lang="tr-TR" sz="2800" b="1" dirty="0">
                <a:latin typeface="Times New Roman" panose="02020603050405020304" pitchFamily="18" charset="0"/>
                <a:cs typeface="Times New Roman" panose="02020603050405020304" pitchFamily="18" charset="0"/>
              </a:rPr>
              <a:t> GÖZEGÇILIKLERIŇ USULLARY</a:t>
            </a:r>
            <a:endParaRPr lang="ru-RU" sz="2800" dirty="0">
              <a:latin typeface="Times New Roman" panose="02020603050405020304" pitchFamily="18" charset="0"/>
              <a:cs typeface="Times New Roman" panose="02020603050405020304" pitchFamily="18" charset="0"/>
            </a:endParaRPr>
          </a:p>
          <a:p>
            <a:r>
              <a:rPr lang="tr-TR" sz="2800" dirty="0">
                <a:latin typeface="Times New Roman" panose="02020603050405020304" pitchFamily="18" charset="0"/>
                <a:cs typeface="Times New Roman" panose="02020603050405020304" pitchFamily="18" charset="0"/>
              </a:rPr>
              <a:t> </a:t>
            </a:r>
            <a:endParaRPr lang="tk-TM" sz="2800" dirty="0" smtClean="0">
              <a:latin typeface="Times New Roman" panose="02020603050405020304" pitchFamily="18" charset="0"/>
              <a:cs typeface="Times New Roman" panose="02020603050405020304" pitchFamily="18" charset="0"/>
            </a:endParaRPr>
          </a:p>
          <a:p>
            <a:endParaRPr lang="ru-RU" sz="2800" dirty="0">
              <a:latin typeface="Times New Roman" panose="02020603050405020304" pitchFamily="18" charset="0"/>
              <a:cs typeface="Times New Roman" panose="02020603050405020304" pitchFamily="18" charset="0"/>
            </a:endParaRPr>
          </a:p>
          <a:p>
            <a:pPr lvl="0"/>
            <a:r>
              <a:rPr lang="tk-TM" sz="2800" b="1" dirty="0" smtClean="0">
                <a:latin typeface="Times New Roman" panose="02020603050405020304" pitchFamily="18" charset="0"/>
                <a:cs typeface="Times New Roman" panose="02020603050405020304" pitchFamily="18" charset="0"/>
              </a:rPr>
              <a:t>1. </a:t>
            </a:r>
            <a:r>
              <a:rPr lang="ru-RU" sz="2800" b="1" dirty="0" smtClean="0">
                <a:latin typeface="Times New Roman" panose="02020603050405020304" pitchFamily="18" charset="0"/>
                <a:cs typeface="Times New Roman" panose="02020603050405020304" pitchFamily="18" charset="0"/>
              </a:rPr>
              <a:t>K</a:t>
            </a:r>
            <a:r>
              <a:rPr lang="en-US" sz="2800" b="1" dirty="0" err="1">
                <a:latin typeface="Times New Roman" panose="02020603050405020304" pitchFamily="18" charset="0"/>
                <a:cs typeface="Times New Roman" panose="02020603050405020304" pitchFamily="18" charset="0"/>
              </a:rPr>
              <a:t>ada</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boýunça</a:t>
            </a:r>
            <a:r>
              <a:rPr lang="cs-CZ" sz="2800" b="1" dirty="0">
                <a:latin typeface="Times New Roman" panose="02020603050405020304" pitchFamily="18" charset="0"/>
                <a:cs typeface="Times New Roman" panose="02020603050405020304" pitchFamily="18" charset="0"/>
              </a:rPr>
              <a:t> gözegçilikleriň maksady we meseleleri</a:t>
            </a:r>
            <a:r>
              <a:rPr lang="ru-RU" sz="2800" b="1" dirty="0">
                <a:latin typeface="Times New Roman" panose="02020603050405020304" pitchFamily="18" charset="0"/>
                <a:cs typeface="Times New Roman" panose="02020603050405020304" pitchFamily="18" charset="0"/>
              </a:rPr>
              <a:t>.</a:t>
            </a:r>
            <a:endParaRPr lang="ru-RU" sz="2800" dirty="0">
              <a:latin typeface="Times New Roman" panose="02020603050405020304" pitchFamily="18" charset="0"/>
              <a:cs typeface="Times New Roman" panose="02020603050405020304" pitchFamily="18" charset="0"/>
            </a:endParaRPr>
          </a:p>
          <a:p>
            <a:pPr lvl="0"/>
            <a:r>
              <a:rPr lang="tk-TM" sz="2800" b="1" dirty="0" smtClean="0">
                <a:latin typeface="Times New Roman" panose="02020603050405020304" pitchFamily="18" charset="0"/>
                <a:cs typeface="Times New Roman" panose="02020603050405020304" pitchFamily="18" charset="0"/>
              </a:rPr>
              <a:t>2. </a:t>
            </a:r>
            <a:r>
              <a:rPr lang="cs-CZ" sz="2800" b="1" dirty="0" smtClean="0">
                <a:latin typeface="Times New Roman" panose="02020603050405020304" pitchFamily="18" charset="0"/>
                <a:cs typeface="Times New Roman" panose="02020603050405020304" pitchFamily="18" charset="0"/>
              </a:rPr>
              <a:t>Hronometraž  </a:t>
            </a:r>
            <a:r>
              <a:rPr lang="cs-CZ" sz="2800" b="1" dirty="0">
                <a:latin typeface="Times New Roman" panose="02020603050405020304" pitchFamily="18" charset="0"/>
                <a:cs typeface="Times New Roman" panose="02020603050405020304" pitchFamily="18" charset="0"/>
              </a:rPr>
              <a:t>we  fotohasap - normatiw - gözegçilikleriniň  esasy görnüşleri</a:t>
            </a:r>
            <a:r>
              <a:rPr lang="ru-RU" sz="2800" b="1" dirty="0">
                <a:latin typeface="Times New Roman" panose="02020603050405020304" pitchFamily="18" charset="0"/>
                <a:cs typeface="Times New Roman" panose="02020603050405020304" pitchFamily="18" charset="0"/>
              </a:rPr>
              <a:t>.</a:t>
            </a:r>
            <a:endParaRPr lang="ru-RU" sz="2800" dirty="0">
              <a:latin typeface="Times New Roman" panose="02020603050405020304" pitchFamily="18" charset="0"/>
              <a:cs typeface="Times New Roman" panose="02020603050405020304" pitchFamily="18" charset="0"/>
            </a:endParaRPr>
          </a:p>
          <a:p>
            <a:pPr lvl="0"/>
            <a:r>
              <a:rPr lang="tk-TM" sz="2800" b="1" dirty="0" smtClean="0">
                <a:latin typeface="Times New Roman" panose="02020603050405020304" pitchFamily="18" charset="0"/>
                <a:cs typeface="Times New Roman" panose="02020603050405020304" pitchFamily="18" charset="0"/>
              </a:rPr>
              <a:t>3. </a:t>
            </a:r>
            <a:r>
              <a:rPr lang="cs-CZ" sz="2800" b="1" dirty="0" smtClean="0">
                <a:latin typeface="Times New Roman" panose="02020603050405020304" pitchFamily="18" charset="0"/>
                <a:cs typeface="Times New Roman" panose="02020603050405020304" pitchFamily="18" charset="0"/>
              </a:rPr>
              <a:t>Tehniki </a:t>
            </a:r>
            <a:r>
              <a:rPr lang="cs-CZ" sz="2800" b="1" dirty="0">
                <a:latin typeface="Times New Roman" panose="02020603050405020304" pitchFamily="18" charset="0"/>
                <a:cs typeface="Times New Roman" panose="02020603050405020304" pitchFamily="18" charset="0"/>
              </a:rPr>
              <a:t>hasap usuly</a:t>
            </a:r>
            <a:r>
              <a:rPr lang="ru-RU" sz="2800" b="1" dirty="0">
                <a:latin typeface="Times New Roman" panose="02020603050405020304" pitchFamily="18" charset="0"/>
                <a:cs typeface="Times New Roman" panose="02020603050405020304" pitchFamily="18" charset="0"/>
              </a:rPr>
              <a:t>.</a:t>
            </a:r>
            <a:endParaRPr lang="ru-RU" sz="2800" dirty="0">
              <a:latin typeface="Times New Roman" panose="02020603050405020304" pitchFamily="18" charset="0"/>
              <a:cs typeface="Times New Roman" panose="02020603050405020304" pitchFamily="18" charset="0"/>
            </a:endParaRPr>
          </a:p>
          <a:p>
            <a:r>
              <a:rPr lang="ru-RU" sz="2800" dirty="0">
                <a:latin typeface="Times New Roman" panose="02020603050405020304" pitchFamily="18" charset="0"/>
                <a:cs typeface="Times New Roman" panose="02020603050405020304" pitchFamily="18" charset="0"/>
              </a:rPr>
              <a:t> </a:t>
            </a:r>
          </a:p>
          <a:p>
            <a:r>
              <a:rPr lang="ru-RU" sz="2800" b="1" dirty="0">
                <a:latin typeface="Times New Roman" panose="02020603050405020304" pitchFamily="18" charset="0"/>
                <a:cs typeface="Times New Roman" panose="02020603050405020304" pitchFamily="18" charset="0"/>
              </a:rPr>
              <a:t> </a:t>
            </a:r>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571657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332656"/>
            <a:ext cx="7992888" cy="6463308"/>
          </a:xfrm>
          <a:prstGeom prst="rect">
            <a:avLst/>
          </a:prstGeom>
        </p:spPr>
        <p:txBody>
          <a:bodyPr wrap="square">
            <a:spAutoFit/>
          </a:bodyPr>
          <a:lstStyle/>
          <a:p>
            <a:r>
              <a:rPr lang="tr-TR" b="1" dirty="0">
                <a:latin typeface="Times New Roman" panose="02020603050405020304" pitchFamily="18" charset="0"/>
                <a:cs typeface="Times New Roman" panose="02020603050405020304" pitchFamily="18" charset="0"/>
              </a:rPr>
              <a:t>11.1. Normatiw gözegçilikleriň maksady we meseleleri.</a:t>
            </a:r>
            <a:endParaRPr lang="ru-RU"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Normatiw gözegçilik usullary tehniki kadalaşdyrmagyň esasy bölegi bolup durýar we indiki maksatlara gönükdirilen:</a:t>
            </a:r>
            <a:endParaRPr lang="ru-RU" dirty="0">
              <a:latin typeface="Times New Roman" panose="02020603050405020304" pitchFamily="18" charset="0"/>
              <a:cs typeface="Times New Roman" panose="02020603050405020304" pitchFamily="18" charset="0"/>
            </a:endParaRPr>
          </a:p>
          <a:p>
            <a:pPr lvl="0"/>
            <a:r>
              <a:rPr lang="tr-TR" dirty="0">
                <a:latin typeface="Times New Roman" panose="02020603050405020304" pitchFamily="18" charset="0"/>
                <a:cs typeface="Times New Roman" panose="02020603050405020304" pitchFamily="18" charset="0"/>
              </a:rPr>
              <a:t>Önümçilikdäki täzeçelikleriň öňdebaryjy usullaryny öwrenmek.</a:t>
            </a:r>
            <a:endParaRPr lang="ru-RU" dirty="0">
              <a:latin typeface="Times New Roman" panose="02020603050405020304" pitchFamily="18" charset="0"/>
              <a:cs typeface="Times New Roman" panose="02020603050405020304" pitchFamily="18" charset="0"/>
            </a:endParaRPr>
          </a:p>
          <a:p>
            <a:pPr lvl="0"/>
            <a:r>
              <a:rPr lang="tr-TR" dirty="0">
                <a:latin typeface="Times New Roman" panose="02020603050405020304" pitchFamily="18" charset="0"/>
                <a:cs typeface="Times New Roman" panose="02020603050405020304" pitchFamily="18" charset="0"/>
              </a:rPr>
              <a:t>Iş wagtynyň peýdaly harçlaryny we ýitgilerini öwrenmek.</a:t>
            </a:r>
            <a:endParaRPr lang="ru-RU" dirty="0">
              <a:latin typeface="Times New Roman" panose="02020603050405020304" pitchFamily="18" charset="0"/>
              <a:cs typeface="Times New Roman" panose="02020603050405020304" pitchFamily="18" charset="0"/>
            </a:endParaRPr>
          </a:p>
          <a:p>
            <a:pPr lvl="0"/>
            <a:r>
              <a:rPr lang="tr-TR" dirty="0">
                <a:latin typeface="Times New Roman" panose="02020603050405020304" pitchFamily="18" charset="0"/>
                <a:cs typeface="Times New Roman" panose="02020603050405020304" pitchFamily="18" charset="0"/>
              </a:rPr>
              <a:t>Hereket edýän normalaryň ýerine ýetirilişini hasaba alma</a:t>
            </a:r>
            <a:r>
              <a:rPr lang="ru-RU" dirty="0">
                <a:latin typeface="Times New Roman" panose="02020603050405020304" pitchFamily="18" charset="0"/>
                <a:cs typeface="Times New Roman" panose="02020603050405020304" pitchFamily="18" charset="0"/>
              </a:rPr>
              <a:t>k</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lvl="0"/>
            <a:r>
              <a:rPr lang="tr-TR" dirty="0">
                <a:latin typeface="Times New Roman" panose="02020603050405020304" pitchFamily="18" charset="0"/>
                <a:cs typeface="Times New Roman" panose="02020603050405020304" pitchFamily="18" charset="0"/>
              </a:rPr>
              <a:t>Täze önümçilik normalaryny taslamak.</a:t>
            </a:r>
            <a:endParaRPr lang="ru-RU"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Bu ähli meseleler, </a:t>
            </a:r>
            <a:r>
              <a:rPr lang="tr-TR" u="sng" dirty="0">
                <a:latin typeface="Times New Roman" panose="02020603050405020304" pitchFamily="18" charset="0"/>
                <a:cs typeface="Times New Roman" panose="02020603050405020304" pitchFamily="18" charset="0"/>
              </a:rPr>
              <a:t>meselem</a:t>
            </a:r>
            <a:r>
              <a:rPr lang="tr-TR" dirty="0">
                <a:latin typeface="Times New Roman" panose="02020603050405020304" pitchFamily="18" charset="0"/>
                <a:cs typeface="Times New Roman" panose="02020603050405020304" pitchFamily="18" charset="0"/>
              </a:rPr>
              <a:t> zähmetiň ýa-da wagtyň harçlaryny taslamak üçin belli maglumatlaryň alynyşy, ýörite wizual gözegçilikler ark</a:t>
            </a:r>
            <a:r>
              <a:rPr lang="ru-RU" dirty="0">
                <a:latin typeface="Times New Roman" panose="02020603050405020304" pitchFamily="18" charset="0"/>
                <a:cs typeface="Times New Roman" panose="02020603050405020304" pitchFamily="18" charset="0"/>
              </a:rPr>
              <a:t>a</a:t>
            </a:r>
            <a:r>
              <a:rPr lang="tr-TR" dirty="0">
                <a:latin typeface="Times New Roman" panose="02020603050405020304" pitchFamily="18" charset="0"/>
                <a:cs typeface="Times New Roman" panose="02020603050405020304" pitchFamily="18" charset="0"/>
              </a:rPr>
              <a:t>ly, kadalaşdyrylýan prosesler ýerine ýetirilýän iş ýerlerinde amala aşyrylýar. </a:t>
            </a:r>
            <a:r>
              <a:rPr lang="tr-TR" i="1" dirty="0">
                <a:latin typeface="Times New Roman" panose="02020603050405020304" pitchFamily="18" charset="0"/>
                <a:cs typeface="Times New Roman" panose="02020603050405020304" pitchFamily="18" charset="0"/>
              </a:rPr>
              <a:t>Ö nümçilik normalaryny taslamak maksady bilen geçirilýän wizual gözegçiliklere </a:t>
            </a:r>
            <a:r>
              <a:rPr lang="tr-TR" b="1" i="1" dirty="0">
                <a:latin typeface="Times New Roman" panose="02020603050405020304" pitchFamily="18" charset="0"/>
                <a:cs typeface="Times New Roman" panose="02020603050405020304" pitchFamily="18" charset="0"/>
              </a:rPr>
              <a:t>normatiw gözegçilikler</a:t>
            </a:r>
            <a:r>
              <a:rPr lang="tr-TR" i="1" dirty="0">
                <a:latin typeface="Times New Roman" panose="02020603050405020304" pitchFamily="18" charset="0"/>
                <a:cs typeface="Times New Roman" panose="02020603050405020304" pitchFamily="18" charset="0"/>
              </a:rPr>
              <a:t> diýilýär we normalaşdyrylyşyň baryşyndaky bölekleriň toparlanyş derejesi, iş wagtynyň we çykarylan zähmet harçlarynyň ýazylyşynyň </a:t>
            </a:r>
            <a:r>
              <a:rPr lang="cs-CZ" i="1" dirty="0">
                <a:latin typeface="Times New Roman" panose="02020603050405020304" pitchFamily="18" charset="0"/>
                <a:cs typeface="Times New Roman" panose="02020603050405020304" pitchFamily="18" charset="0"/>
              </a:rPr>
              <a:t>takyklygy</a:t>
            </a:r>
            <a:r>
              <a:rPr lang="tr-TR" i="1" dirty="0">
                <a:latin typeface="Times New Roman" panose="02020603050405020304" pitchFamily="18" charset="0"/>
                <a:cs typeface="Times New Roman" panose="02020603050405020304" pitchFamily="18" charset="0"/>
              </a:rPr>
              <a:t> we usuly boýunça, başga-da önümiň ölçelişiniň görnüşi boýunça tapawutlanýarlar</a:t>
            </a:r>
            <a:r>
              <a:rPr lang="tr-TR" i="1" dirty="0" smtClean="0">
                <a:latin typeface="Times New Roman" panose="02020603050405020304" pitchFamily="18" charset="0"/>
                <a:cs typeface="Times New Roman" panose="02020603050405020304" pitchFamily="18" charset="0"/>
              </a:rPr>
              <a:t>.</a:t>
            </a:r>
            <a:r>
              <a:rPr lang="cs-CZ" b="1" dirty="0">
                <a:latin typeface="Times New Roman" panose="02020603050405020304" pitchFamily="18" charset="0"/>
                <a:cs typeface="Times New Roman" panose="02020603050405020304" pitchFamily="18" charset="0"/>
              </a:rPr>
              <a:t/>
            </a:r>
            <a:br>
              <a:rPr lang="cs-CZ" b="1" dirty="0">
                <a:latin typeface="Times New Roman" panose="02020603050405020304" pitchFamily="18" charset="0"/>
                <a:cs typeface="Times New Roman" panose="02020603050405020304" pitchFamily="18" charset="0"/>
              </a:rPr>
            </a:br>
            <a:r>
              <a:rPr lang="tr-TR" dirty="0">
                <a:latin typeface="Times New Roman" panose="02020603050405020304" pitchFamily="18" charset="0"/>
                <a:cs typeface="Times New Roman" panose="02020603050405020304" pitchFamily="18" charset="0"/>
              </a:rPr>
              <a:t>Gözegçilikler gurluşyk prosesleri ýerine ýetirýän işçiler, işçileriň topary ýa-da gurluşyk maşynlaryň we mehanizmleriň işiniň üstinde geçirilýär. Normatiw gözegçilikler gurluşyk-gurnaýyş prosesleriň bir wagtlaýyn öwrenilmegidir, onuň netijesinde şeýle maglumatlar alynmaly: takyk guramaçylyk-tehniki şertleriň beýany, iş wagtynyň harçlanyşynyň häsiýeti we möçberi barada esaslanan maglumatlar, gözegçilik geçirilen wagtynda aýratyn bölek we jemi proses boyunça öndürilen önümleriň sany barada maglumatlar. </a:t>
            </a:r>
            <a:endParaRPr lang="ru-RU" dirty="0">
              <a:latin typeface="Times New Roman" panose="02020603050405020304" pitchFamily="18" charset="0"/>
              <a:cs typeface="Times New Roman" panose="02020603050405020304" pitchFamily="18" charset="0"/>
            </a:endParaRPr>
          </a:p>
          <a:p>
            <a:r>
              <a:rPr lang="ru-RU"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4402033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116632"/>
            <a:ext cx="6984776" cy="6463308"/>
          </a:xfrm>
          <a:prstGeom prst="rect">
            <a:avLst/>
          </a:prstGeom>
        </p:spPr>
        <p:txBody>
          <a:bodyPr wrap="square">
            <a:spAutoFit/>
          </a:bodyPr>
          <a:lstStyle/>
          <a:p>
            <a:r>
              <a:rPr lang="tr-TR" dirty="0">
                <a:latin typeface="Times New Roman" panose="02020603050405020304" pitchFamily="18" charset="0"/>
                <a:cs typeface="Times New Roman" panose="02020603050405020304" pitchFamily="18" charset="0"/>
              </a:rPr>
              <a:t>Gözegçilik iş wagtynyň harçlarynyň ähli görnüşlerini ýa-da şol harçl</a:t>
            </a:r>
            <a:r>
              <a:rPr lang="ru-RU" dirty="0">
                <a:latin typeface="Times New Roman" panose="02020603050405020304" pitchFamily="18" charset="0"/>
                <a:cs typeface="Times New Roman" panose="02020603050405020304" pitchFamily="18" charset="0"/>
              </a:rPr>
              <a:t>a</a:t>
            </a:r>
            <a:r>
              <a:rPr lang="tr-TR" dirty="0">
                <a:latin typeface="Times New Roman" panose="02020603050405020304" pitchFamily="18" charset="0"/>
                <a:cs typeface="Times New Roman" panose="02020603050405020304" pitchFamily="18" charset="0"/>
              </a:rPr>
              <a:t>ryň diňe böleklerini öz içine alyp biler, zähmet ýa-da wagt harçlary iş operasiýalaryň gidişiniň ýa-da toparynyň düzümine girýän operasiýalarynyň aýratyn hasaba alynmagy bilen ýerine ýetirilýär. </a:t>
            </a:r>
            <a:r>
              <a:rPr lang="tr-TR" i="1" dirty="0">
                <a:latin typeface="Times New Roman" panose="02020603050405020304" pitchFamily="18" charset="0"/>
                <a:cs typeface="Times New Roman" panose="02020603050405020304" pitchFamily="18" charset="0"/>
              </a:rPr>
              <a:t>Normatiw gözegçilikler şeýle işlerden durýar:</a:t>
            </a:r>
            <a:r>
              <a:rPr lang="tr-TR" dirty="0">
                <a:latin typeface="Times New Roman" panose="02020603050405020304" pitchFamily="18" charset="0"/>
                <a:cs typeface="Times New Roman" panose="02020603050405020304" pitchFamily="18" charset="0"/>
              </a:rPr>
              <a:t> prosesiň häsiýetnamasynyň beýanyndan, isçileriň iş wagtynyň we maşynlaryň ulanylyş wagtynyň ölçeginden; gözegçilik geçirilýän wagtynda öndürilen önümiň ölçeginden, gözegçiligiň netijeleriniň başlangyç işlenilmeginden. Normatiw gözegçilikleriň netijesinde önümiň birligini öndürmek üçin zähmet harajatlarynyň görkezijilerini önümçilik prosesiň häsiýetnamasy bilen çykaryp bolýar. Gurluşykda gurluşyk prosesleriň we olary barlamagynyň maksatlarynyň köpdürliligine görä normatiw gözegçilikleriň birnäçe görnüşleri ulanylýar.</a:t>
            </a:r>
            <a:endParaRPr lang="ru-RU"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Iş wagtynyň ýa-da zähmetiniň çykdaýjysynyň ýazgysy gönüden-göni çyzgyt, san ýa-da garyşyk usulda, ýa-da iş </a:t>
            </a:r>
            <a:r>
              <a:rPr lang="sq-AL" dirty="0">
                <a:latin typeface="Times New Roman" panose="02020603050405020304" pitchFamily="18" charset="0"/>
                <a:cs typeface="Times New Roman" panose="02020603050405020304" pitchFamily="18" charset="0"/>
              </a:rPr>
              <a:t>çalyşygyň </a:t>
            </a:r>
            <a:r>
              <a:rPr lang="tr-TR" dirty="0">
                <a:latin typeface="Times New Roman" panose="02020603050405020304" pitchFamily="18" charset="0"/>
                <a:cs typeface="Times New Roman" panose="02020603050405020304" pitchFamily="18" charset="0"/>
              </a:rPr>
              <a:t>dowamynda prosesiň bölekleriniň gaýtalanmagynyň sanyny ölçemek arkaly ýerine ýetirilip bilner. Gözegçilik wagtynda önüm gönüden-göni fiziki özlçeg birliklerinde ölçelinýär (m, m2, kg we ş.m.) ýa-da gözegçiligiň içine girýän siklleriň sanlary boýunça hasaplanýar. Gözegçiligiň her dürli usullary önümçilik prosesleriniň siklleri bilen baglanyşyklydyr.</a:t>
            </a:r>
            <a:endParaRPr lang="ru-RU"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Siklsiz prosese gözegçilginiň dowamlylygy we gidişi baş ölçeýjiniň birliginde önümi ölçemek mümkinçiligi arkaly kesgitlenýär we ýarym </a:t>
            </a:r>
            <a:r>
              <a:rPr lang="sq-AL" dirty="0">
                <a:latin typeface="Times New Roman" panose="02020603050405020304" pitchFamily="18" charset="0"/>
                <a:cs typeface="Times New Roman" panose="02020603050405020304" pitchFamily="18" charset="0"/>
              </a:rPr>
              <a:t>çalyşyk </a:t>
            </a:r>
            <a:r>
              <a:rPr lang="tr-TR" dirty="0">
                <a:latin typeface="Times New Roman" panose="02020603050405020304" pitchFamily="18" charset="0"/>
                <a:cs typeface="Times New Roman" panose="02020603050405020304" pitchFamily="18" charset="0"/>
              </a:rPr>
              <a:t>adan birnäçe </a:t>
            </a:r>
            <a:r>
              <a:rPr lang="sq-AL" dirty="0">
                <a:latin typeface="Times New Roman" panose="02020603050405020304" pitchFamily="18" charset="0"/>
                <a:cs typeface="Times New Roman" panose="02020603050405020304" pitchFamily="18" charset="0"/>
              </a:rPr>
              <a:t>çalyşyk </a:t>
            </a:r>
            <a:r>
              <a:rPr lang="tr-TR" dirty="0">
                <a:latin typeface="Times New Roman" panose="02020603050405020304" pitchFamily="18" charset="0"/>
                <a:cs typeface="Times New Roman" panose="02020603050405020304" pitchFamily="18" charset="0"/>
              </a:rPr>
              <a:t>a çenli ýetip biler.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79482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188640"/>
            <a:ext cx="7920880" cy="6186309"/>
          </a:xfrm>
          <a:prstGeom prst="rect">
            <a:avLst/>
          </a:prstGeom>
        </p:spPr>
        <p:txBody>
          <a:bodyPr wrap="square">
            <a:spAutoFit/>
          </a:bodyPr>
          <a:lstStyle/>
          <a:p>
            <a:r>
              <a:rPr lang="tr-TR" dirty="0">
                <a:latin typeface="Times New Roman" panose="02020603050405020304" pitchFamily="18" charset="0"/>
                <a:cs typeface="Times New Roman" panose="02020603050405020304" pitchFamily="18" charset="0"/>
              </a:rPr>
              <a:t>Siklsiz prosesiň gidişine gözegçiligiň dowamlylygy siklleriň hökmany sanynyň ýygyndysynyň dowamlylygy bilen kesgitlenýär we ol birnäçe minutdan ýarym </a:t>
            </a:r>
            <a:r>
              <a:rPr lang="sq-AL" dirty="0">
                <a:latin typeface="Times New Roman" panose="02020603050405020304" pitchFamily="18" charset="0"/>
                <a:cs typeface="Times New Roman" panose="02020603050405020304" pitchFamily="18" charset="0"/>
              </a:rPr>
              <a:t>çalyşyk </a:t>
            </a:r>
            <a:r>
              <a:rPr lang="tr-TR" dirty="0">
                <a:latin typeface="Times New Roman" panose="02020603050405020304" pitchFamily="18" charset="0"/>
                <a:cs typeface="Times New Roman" panose="02020603050405020304" pitchFamily="18" charset="0"/>
              </a:rPr>
              <a:t>a çenli ýetip biler.</a:t>
            </a:r>
            <a:endParaRPr lang="ru-RU"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Gözegçiligiň barşynda zähmet we wagt harçlary bellige alynýar we şonuň bilen birlikde zähmet talap edijiligiň ýa-da prosesiň bölekleriniň dowamlylygynyň üýtgemegine öz täsirini ýetirýän faktorlaryň ähmiýeti bellenilýär.Tamamlanan gözegçilik düzüjiniň hökmany bolmagy bilen häsiýelendirilýär. </a:t>
            </a:r>
            <a:endParaRPr lang="ru-RU" dirty="0">
              <a:latin typeface="Times New Roman" panose="02020603050405020304" pitchFamily="18" charset="0"/>
              <a:cs typeface="Times New Roman" panose="02020603050405020304" pitchFamily="18" charset="0"/>
            </a:endParaRPr>
          </a:p>
          <a:p>
            <a:r>
              <a:rPr lang="tr-TR" i="1" dirty="0">
                <a:latin typeface="Times New Roman" panose="02020603050405020304" pitchFamily="18" charset="0"/>
                <a:cs typeface="Times New Roman" panose="02020603050405020304" pitchFamily="18" charset="0"/>
              </a:rPr>
              <a:t>Gözegçiligiň dowamynda gözegçi şeyle bellikleri etmeli</a:t>
            </a:r>
            <a:r>
              <a:rPr lang="tr-TR"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lvl="0"/>
            <a:r>
              <a:rPr lang="tr-TR" dirty="0">
                <a:latin typeface="Times New Roman" panose="02020603050405020304" pitchFamily="18" charset="0"/>
                <a:cs typeface="Times New Roman" panose="02020603050405020304" pitchFamily="18" charset="0"/>
              </a:rPr>
              <a:t>Zähmetiň ýa-da wagtyň harçlaryny bellige almaly.</a:t>
            </a:r>
            <a:endParaRPr lang="ru-RU" dirty="0">
              <a:latin typeface="Times New Roman" panose="02020603050405020304" pitchFamily="18" charset="0"/>
              <a:cs typeface="Times New Roman" panose="02020603050405020304" pitchFamily="18" charset="0"/>
            </a:endParaRPr>
          </a:p>
          <a:p>
            <a:pPr lvl="0"/>
            <a:r>
              <a:rPr lang="tr-TR" dirty="0">
                <a:latin typeface="Times New Roman" panose="02020603050405020304" pitchFamily="18" charset="0"/>
                <a:cs typeface="Times New Roman" panose="02020603050405020304" pitchFamily="18" charset="0"/>
              </a:rPr>
              <a:t>Täsir edýän fakt</a:t>
            </a:r>
            <a:r>
              <a:rPr lang="ru-RU"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laryň ähmiýetini bellemeli.</a:t>
            </a:r>
            <a:endParaRPr lang="ru-RU" dirty="0">
              <a:latin typeface="Times New Roman" panose="02020603050405020304" pitchFamily="18" charset="0"/>
              <a:cs typeface="Times New Roman" panose="02020603050405020304" pitchFamily="18" charset="0"/>
            </a:endParaRPr>
          </a:p>
          <a:p>
            <a:pPr lvl="0"/>
            <a:r>
              <a:rPr lang="tr-TR" dirty="0">
                <a:latin typeface="Times New Roman" panose="02020603050405020304" pitchFamily="18" charset="0"/>
                <a:cs typeface="Times New Roman" panose="02020603050405020304" pitchFamily="18" charset="0"/>
              </a:rPr>
              <a:t>Önümiň göwrümini ölçemeli.</a:t>
            </a:r>
            <a:endParaRPr lang="ru-RU"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Önümçilikde normatiw gözegçilik geçirilende wagtyň, işçileriň sanynyň, täsir edýän fakt</a:t>
            </a:r>
            <a:r>
              <a:rPr lang="ru-RU"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laryň we önümiň ýerine ýetirilen göwrüminiň ýazgysy elde, ýörite görnüşlerde amala aşyr</a:t>
            </a:r>
            <a:r>
              <a:rPr lang="ru-RU" dirty="0">
                <a:latin typeface="Times New Roman" panose="02020603050405020304" pitchFamily="18" charset="0"/>
                <a:cs typeface="Times New Roman" panose="02020603050405020304" pitchFamily="18" charset="0"/>
              </a:rPr>
              <a:t>y</a:t>
            </a:r>
            <a:r>
              <a:rPr lang="tr-TR" dirty="0">
                <a:latin typeface="Times New Roman" panose="02020603050405020304" pitchFamily="18" charset="0"/>
                <a:cs typeface="Times New Roman" panose="02020603050405020304" pitchFamily="18" charset="0"/>
              </a:rPr>
              <a:t>lýar. </a:t>
            </a:r>
            <a:endParaRPr lang="ru-RU"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Önümçilik prosesleriň barşyny öwrenmegiň maksadyna baglylykda ähli </a:t>
            </a:r>
            <a:r>
              <a:rPr lang="tr-TR" i="1" dirty="0">
                <a:latin typeface="Times New Roman" panose="02020603050405020304" pitchFamily="18" charset="0"/>
                <a:cs typeface="Times New Roman" panose="02020603050405020304" pitchFamily="18" charset="0"/>
              </a:rPr>
              <a:t>gözegçilikler 2 görnüşe bölünýär</a:t>
            </a:r>
            <a:r>
              <a:rPr lang="tr-TR"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lvl="0"/>
            <a:r>
              <a:rPr lang="tr-TR" dirty="0">
                <a:latin typeface="Times New Roman" panose="02020603050405020304" pitchFamily="18" charset="0"/>
                <a:cs typeface="Times New Roman" panose="02020603050405020304" pitchFamily="18" charset="0"/>
              </a:rPr>
              <a:t>guramaçylyk;</a:t>
            </a:r>
            <a:endParaRPr lang="ru-RU" dirty="0">
              <a:latin typeface="Times New Roman" panose="02020603050405020304" pitchFamily="18" charset="0"/>
              <a:cs typeface="Times New Roman" panose="02020603050405020304" pitchFamily="18" charset="0"/>
            </a:endParaRPr>
          </a:p>
          <a:p>
            <a:pPr lvl="0"/>
            <a:r>
              <a:rPr lang="tr-TR" dirty="0">
                <a:latin typeface="Times New Roman" panose="02020603050405020304" pitchFamily="18" charset="0"/>
                <a:cs typeface="Times New Roman" panose="02020603050405020304" pitchFamily="18" charset="0"/>
              </a:rPr>
              <a:t>normatiw.</a:t>
            </a:r>
            <a:endParaRPr lang="ru-RU" dirty="0">
              <a:latin typeface="Times New Roman" panose="02020603050405020304" pitchFamily="18" charset="0"/>
              <a:cs typeface="Times New Roman" panose="02020603050405020304" pitchFamily="18" charset="0"/>
            </a:endParaRPr>
          </a:p>
          <a:p>
            <a:r>
              <a:rPr lang="tr-TR" b="1" i="1" dirty="0">
                <a:latin typeface="Times New Roman" panose="02020603050405020304" pitchFamily="18" charset="0"/>
                <a:cs typeface="Times New Roman" panose="02020603050405020304" pitchFamily="18" charset="0"/>
              </a:rPr>
              <a:t>Guramaçylyk gözegçilikler</a:t>
            </a:r>
            <a:r>
              <a:rPr lang="tr-TR" dirty="0">
                <a:latin typeface="Times New Roman" panose="02020603050405020304" pitchFamily="18" charset="0"/>
                <a:cs typeface="Times New Roman" panose="02020603050405020304" pitchFamily="18" charset="0"/>
              </a:rPr>
              <a:t> önümçiligiň öňdebaryjy usullaryny ýüze çykarmaga mümkinçilik berýän ýa-da iş wagtynyň ýitgilerini geljekde ýok edilmegi üçin onuň möçberleri we sebäpleri barada maglumat berýän maglumatlary almak üçin geçirilýär</a:t>
            </a:r>
            <a:r>
              <a:rPr lang="tr-TR"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747980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117693"/>
            <a:ext cx="6696744" cy="5632311"/>
          </a:xfrm>
          <a:prstGeom prst="rect">
            <a:avLst/>
          </a:prstGeom>
        </p:spPr>
        <p:txBody>
          <a:bodyPr wrap="square">
            <a:spAutoFit/>
          </a:bodyPr>
          <a:lstStyle/>
          <a:p>
            <a:r>
              <a:rPr lang="tr-TR" sz="2000" b="1" i="1" dirty="0">
                <a:latin typeface="Times New Roman" panose="02020603050405020304" pitchFamily="18" charset="0"/>
                <a:cs typeface="Times New Roman" panose="02020603050405020304" pitchFamily="18" charset="0"/>
              </a:rPr>
              <a:t>Normatiw gözegçilikler</a:t>
            </a:r>
            <a:r>
              <a:rPr lang="tr-TR" sz="2000" dirty="0">
                <a:latin typeface="Times New Roman" panose="02020603050405020304" pitchFamily="18" charset="0"/>
                <a:cs typeface="Times New Roman" panose="02020603050405020304" pitchFamily="18" charset="0"/>
              </a:rPr>
              <a:t> hereket edýän normalaryň ýerine ýetirilişini hasaba almak ýa-da täze önümçilik normalaryny işläp duzmek üçin maglumatlary almak maksady bilen geçirilýär.</a:t>
            </a:r>
            <a:endParaRPr lang="ru-RU" sz="2000" dirty="0">
              <a:latin typeface="Times New Roman" panose="02020603050405020304" pitchFamily="18" charset="0"/>
              <a:cs typeface="Times New Roman" panose="02020603050405020304" pitchFamily="18" charset="0"/>
            </a:endParaRPr>
          </a:p>
          <a:p>
            <a:r>
              <a:rPr lang="tr-TR" sz="2000" i="1" dirty="0">
                <a:latin typeface="Times New Roman" panose="02020603050405020304" pitchFamily="18" charset="0"/>
                <a:cs typeface="Times New Roman" panose="02020603050405020304" pitchFamily="18" charset="0"/>
              </a:rPr>
              <a:t>Maksadyna we wagty ölçemegiň takyklygyna baglylykda, gözegçiligiň indiki usullary ulanylýar:</a:t>
            </a:r>
            <a:endParaRPr lang="ru-RU" sz="2000" dirty="0">
              <a:latin typeface="Times New Roman" panose="02020603050405020304" pitchFamily="18" charset="0"/>
              <a:cs typeface="Times New Roman" panose="02020603050405020304" pitchFamily="18" charset="0"/>
            </a:endParaRPr>
          </a:p>
          <a:p>
            <a:pPr lvl="0"/>
            <a:r>
              <a:rPr lang="tr-TR" sz="2000" dirty="0">
                <a:latin typeface="Times New Roman" panose="02020603050405020304" pitchFamily="18" charset="0"/>
                <a:cs typeface="Times New Roman" panose="02020603050405020304" pitchFamily="18" charset="0"/>
              </a:rPr>
              <a:t>Hronometraž;</a:t>
            </a:r>
            <a:endParaRPr lang="ru-RU" sz="2000" dirty="0">
              <a:latin typeface="Times New Roman" panose="02020603050405020304" pitchFamily="18" charset="0"/>
              <a:cs typeface="Times New Roman" panose="02020603050405020304" pitchFamily="18" charset="0"/>
            </a:endParaRPr>
          </a:p>
          <a:p>
            <a:pPr lvl="0"/>
            <a:r>
              <a:rPr lang="tr-TR" sz="2000" dirty="0">
                <a:latin typeface="Times New Roman" panose="02020603050405020304" pitchFamily="18" charset="0"/>
                <a:cs typeface="Times New Roman" panose="02020603050405020304" pitchFamily="18" charset="0"/>
              </a:rPr>
              <a:t>Fotohasap;</a:t>
            </a:r>
            <a:endParaRPr lang="ru-RU" sz="2000" dirty="0">
              <a:latin typeface="Times New Roman" panose="02020603050405020304" pitchFamily="18" charset="0"/>
              <a:cs typeface="Times New Roman" panose="02020603050405020304" pitchFamily="18" charset="0"/>
            </a:endParaRPr>
          </a:p>
          <a:p>
            <a:pPr lvl="0"/>
            <a:r>
              <a:rPr lang="tr-TR" sz="2000" dirty="0">
                <a:latin typeface="Times New Roman" panose="02020603050405020304" pitchFamily="18" charset="0"/>
                <a:cs typeface="Times New Roman" panose="02020603050405020304" pitchFamily="18" charset="0"/>
              </a:rPr>
              <a:t>Tehniki hasap;</a:t>
            </a:r>
            <a:endParaRPr lang="ru-RU" sz="2000" dirty="0">
              <a:latin typeface="Times New Roman" panose="02020603050405020304" pitchFamily="18" charset="0"/>
              <a:cs typeface="Times New Roman" panose="02020603050405020304" pitchFamily="18" charset="0"/>
            </a:endParaRPr>
          </a:p>
          <a:p>
            <a:pPr lvl="0"/>
            <a:r>
              <a:rPr lang="tr-TR" sz="2000" dirty="0">
                <a:latin typeface="Times New Roman" panose="02020603050405020304" pitchFamily="18" charset="0"/>
                <a:cs typeface="Times New Roman" panose="02020603050405020304" pitchFamily="18" charset="0"/>
              </a:rPr>
              <a:t>Iş gününi surata almak;</a:t>
            </a:r>
            <a:endParaRPr lang="ru-RU" sz="2000" dirty="0">
              <a:latin typeface="Times New Roman" panose="02020603050405020304" pitchFamily="18" charset="0"/>
              <a:cs typeface="Times New Roman" panose="02020603050405020304" pitchFamily="18" charset="0"/>
            </a:endParaRPr>
          </a:p>
          <a:p>
            <a:pPr lvl="0"/>
            <a:r>
              <a:rPr lang="tr-TR" sz="2000" dirty="0">
                <a:latin typeface="Times New Roman" panose="02020603050405020304" pitchFamily="18" charset="0"/>
                <a:cs typeface="Times New Roman" panose="02020603050405020304" pitchFamily="18" charset="0"/>
              </a:rPr>
              <a:t>Pursat gözegçilikleri;</a:t>
            </a:r>
            <a:endParaRPr lang="ru-RU" sz="2000" dirty="0">
              <a:latin typeface="Times New Roman" panose="02020603050405020304" pitchFamily="18" charset="0"/>
              <a:cs typeface="Times New Roman" panose="02020603050405020304" pitchFamily="18" charset="0"/>
            </a:endParaRPr>
          </a:p>
          <a:p>
            <a:pPr lvl="0"/>
            <a:r>
              <a:rPr lang="tr-TR" sz="2000" dirty="0">
                <a:latin typeface="Times New Roman" panose="02020603050405020304" pitchFamily="18" charset="0"/>
                <a:cs typeface="Times New Roman" panose="02020603050405020304" pitchFamily="18" charset="0"/>
              </a:rPr>
              <a:t>Kino düşürmek;</a:t>
            </a:r>
            <a:endParaRPr lang="ru-RU" sz="2000" dirty="0">
              <a:latin typeface="Times New Roman" panose="02020603050405020304" pitchFamily="18" charset="0"/>
              <a:cs typeface="Times New Roman" panose="02020603050405020304" pitchFamily="18" charset="0"/>
            </a:endParaRPr>
          </a:p>
          <a:p>
            <a:pPr lvl="0"/>
            <a:r>
              <a:rPr lang="tr-TR" sz="2000" dirty="0">
                <a:latin typeface="Times New Roman" panose="02020603050405020304" pitchFamily="18" charset="0"/>
                <a:cs typeface="Times New Roman" panose="02020603050405020304" pitchFamily="18" charset="0"/>
              </a:rPr>
              <a:t>Ossillografiýa.</a:t>
            </a:r>
            <a:endParaRPr lang="ru-RU" sz="2000" dirty="0">
              <a:latin typeface="Times New Roman" panose="02020603050405020304" pitchFamily="18" charset="0"/>
              <a:cs typeface="Times New Roman" panose="02020603050405020304" pitchFamily="18" charset="0"/>
            </a:endParaRPr>
          </a:p>
          <a:p>
            <a:r>
              <a:rPr lang="cs-CZ" sz="2000" dirty="0">
                <a:latin typeface="Times New Roman" panose="02020603050405020304" pitchFamily="18" charset="0"/>
                <a:cs typeface="Times New Roman" panose="02020603050405020304" pitchFamily="18" charset="0"/>
              </a:rPr>
              <a:t> </a:t>
            </a:r>
            <a:endParaRPr lang="ru-RU" sz="2000" dirty="0">
              <a:latin typeface="Times New Roman" panose="02020603050405020304" pitchFamily="18" charset="0"/>
              <a:cs typeface="Times New Roman" panose="02020603050405020304" pitchFamily="18" charset="0"/>
            </a:endParaRPr>
          </a:p>
          <a:p>
            <a:r>
              <a:rPr lang="cs-CZ" sz="2000" dirty="0">
                <a:latin typeface="Times New Roman" panose="02020603050405020304" pitchFamily="18" charset="0"/>
                <a:cs typeface="Times New Roman" panose="02020603050405020304" pitchFamily="18" charset="0"/>
              </a:rPr>
              <a:t> </a:t>
            </a:r>
            <a:endParaRPr lang="ru-RU" sz="2000" dirty="0">
              <a:latin typeface="Times New Roman" panose="02020603050405020304" pitchFamily="18" charset="0"/>
              <a:cs typeface="Times New Roman" panose="02020603050405020304" pitchFamily="18" charset="0"/>
            </a:endParaRPr>
          </a:p>
          <a:p>
            <a:r>
              <a:rPr lang="cs-CZ" sz="2000" dirty="0">
                <a:latin typeface="Times New Roman" panose="02020603050405020304" pitchFamily="18" charset="0"/>
                <a:cs typeface="Times New Roman" panose="02020603050405020304" pitchFamily="18" charset="0"/>
              </a:rPr>
              <a:t> </a:t>
            </a:r>
            <a:endParaRPr lang="ru-RU" sz="2000" dirty="0">
              <a:latin typeface="Times New Roman" panose="02020603050405020304" pitchFamily="18" charset="0"/>
              <a:cs typeface="Times New Roman" panose="02020603050405020304" pitchFamily="18" charset="0"/>
            </a:endParaRPr>
          </a:p>
          <a:p>
            <a:r>
              <a:rPr lang="cs-CZ" sz="2000" dirty="0">
                <a:latin typeface="Times New Roman" panose="02020603050405020304" pitchFamily="18" charset="0"/>
                <a:cs typeface="Times New Roman" panose="02020603050405020304" pitchFamily="18" charset="0"/>
              </a:rPr>
              <a:t> </a:t>
            </a:r>
            <a:endParaRPr lang="ru-RU" sz="2000" dirty="0">
              <a:latin typeface="Times New Roman" panose="02020603050405020304" pitchFamily="18" charset="0"/>
              <a:cs typeface="Times New Roman" panose="02020603050405020304" pitchFamily="18" charset="0"/>
            </a:endParaRPr>
          </a:p>
          <a:p>
            <a:pPr lvl="0"/>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725199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116632"/>
            <a:ext cx="7920880" cy="6740307"/>
          </a:xfrm>
          <a:prstGeom prst="rect">
            <a:avLst/>
          </a:prstGeom>
        </p:spPr>
        <p:txBody>
          <a:bodyPr wrap="square">
            <a:spAutoFit/>
          </a:bodyPr>
          <a:lstStyle/>
          <a:p>
            <a:r>
              <a:rPr lang="tr-TR" b="1" dirty="0">
                <a:latin typeface="Times New Roman" panose="02020603050405020304" pitchFamily="18" charset="0"/>
                <a:cs typeface="Times New Roman" panose="02020603050405020304" pitchFamily="18" charset="0"/>
              </a:rPr>
              <a:t>11.2. Hronometraž we fotohasap-normatiw – gözegçilikleriniň esasy görnüşleri</a:t>
            </a:r>
            <a:r>
              <a:rPr lang="tr-TR" b="1"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Fotohasap usuly bilen gözegçilik geçirlende prosesiň bölekleri boýunça wagt harçlary her prosese gatnaşyjy üçin aýratyn ýa-da işçiler boýunça bölümsiz bellige alynýar.Gözegçiligiň häsiýetine laýyklykda </a:t>
            </a:r>
            <a:r>
              <a:rPr lang="tr-TR" i="1" dirty="0">
                <a:latin typeface="Times New Roman" panose="02020603050405020304" pitchFamily="18" charset="0"/>
                <a:cs typeface="Times New Roman" panose="02020603050405020304" pitchFamily="18" charset="0"/>
              </a:rPr>
              <a:t>şahsy we toparlaýyn fotohasap</a:t>
            </a:r>
            <a:r>
              <a:rPr lang="tr-TR" dirty="0">
                <a:latin typeface="Times New Roman" panose="02020603050405020304" pitchFamily="18" charset="0"/>
                <a:cs typeface="Times New Roman" panose="02020603050405020304" pitchFamily="18" charset="0"/>
              </a:rPr>
              <a:t> bolup bilýär.</a:t>
            </a:r>
            <a:endParaRPr lang="ru-RU"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Haçanda her işgäriň işiniň netijesinde kesgitli we şahsy hasaba alyp bolýan önüm alynýan bolsa </a:t>
            </a:r>
            <a:r>
              <a:rPr lang="cs-CZ" i="1" dirty="0">
                <a:latin typeface="Times New Roman" panose="02020603050405020304" pitchFamily="18" charset="0"/>
                <a:cs typeface="Times New Roman" panose="02020603050405020304" pitchFamily="18" charset="0"/>
              </a:rPr>
              <a:t>ş</a:t>
            </a:r>
            <a:r>
              <a:rPr lang="tr-TR" i="1" dirty="0">
                <a:latin typeface="Times New Roman" panose="02020603050405020304" pitchFamily="18" charset="0"/>
                <a:cs typeface="Times New Roman" panose="02020603050405020304" pitchFamily="18" charset="0"/>
              </a:rPr>
              <a:t>ahsy fotohasap</a:t>
            </a:r>
            <a:r>
              <a:rPr lang="tr-TR" dirty="0">
                <a:latin typeface="Times New Roman" panose="02020603050405020304" pitchFamily="18" charset="0"/>
                <a:cs typeface="Times New Roman" panose="02020603050405020304" pitchFamily="18" charset="0"/>
              </a:rPr>
              <a:t> ulanylýar.</a:t>
            </a:r>
            <a:endParaRPr lang="ru-RU"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Eger-de gurluşyk önümçiliginiň önümi birnäçe işgärleriň ylalaşylan ýa-da gaýtadan işlemeginiň netijesinde alynýan bolsa </a:t>
            </a:r>
            <a:r>
              <a:rPr lang="tr-TR" i="1" dirty="0">
                <a:latin typeface="Times New Roman" panose="02020603050405020304" pitchFamily="18" charset="0"/>
                <a:cs typeface="Times New Roman" panose="02020603050405020304" pitchFamily="18" charset="0"/>
              </a:rPr>
              <a:t>toparlaýyn fotohasap</a:t>
            </a:r>
            <a:r>
              <a:rPr lang="tr-TR" dirty="0">
                <a:latin typeface="Times New Roman" panose="02020603050405020304" pitchFamily="18" charset="0"/>
                <a:cs typeface="Times New Roman" panose="02020603050405020304" pitchFamily="18" charset="0"/>
              </a:rPr>
              <a:t> ulanylýar.</a:t>
            </a:r>
            <a:endParaRPr lang="ru-RU" dirty="0">
              <a:latin typeface="Times New Roman" panose="02020603050405020304" pitchFamily="18" charset="0"/>
              <a:cs typeface="Times New Roman" panose="02020603050405020304" pitchFamily="18" charset="0"/>
            </a:endParaRPr>
          </a:p>
          <a:p>
            <a:r>
              <a:rPr lang="tr-TR" i="1" dirty="0">
                <a:latin typeface="Times New Roman" panose="02020603050405020304" pitchFamily="18" charset="0"/>
                <a:cs typeface="Times New Roman" panose="02020603050405020304" pitchFamily="18" charset="0"/>
              </a:rPr>
              <a:t>Fotohasapda wagt ýazgysy 3 usulyň biri bilen ýerine ýetirilýär:</a:t>
            </a:r>
            <a:endParaRPr lang="ru-RU" dirty="0">
              <a:latin typeface="Times New Roman" panose="02020603050405020304" pitchFamily="18" charset="0"/>
              <a:cs typeface="Times New Roman" panose="02020603050405020304" pitchFamily="18" charset="0"/>
            </a:endParaRPr>
          </a:p>
          <a:p>
            <a:pPr lvl="0"/>
            <a:r>
              <a:rPr lang="tr-TR" dirty="0">
                <a:latin typeface="Times New Roman" panose="02020603050405020304" pitchFamily="18" charset="0"/>
                <a:cs typeface="Times New Roman" panose="02020603050405020304" pitchFamily="18" charset="0"/>
              </a:rPr>
              <a:t>çyzgyt</a:t>
            </a:r>
            <a:r>
              <a:rPr lang="tr-TR" i="1"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lvl="0"/>
            <a:r>
              <a:rPr lang="tr-TR" dirty="0">
                <a:latin typeface="Times New Roman" panose="02020603050405020304" pitchFamily="18" charset="0"/>
                <a:cs typeface="Times New Roman" panose="02020603050405020304" pitchFamily="18" charset="0"/>
              </a:rPr>
              <a:t>san;</a:t>
            </a:r>
            <a:endParaRPr lang="ru-RU" dirty="0">
              <a:latin typeface="Times New Roman" panose="02020603050405020304" pitchFamily="18" charset="0"/>
              <a:cs typeface="Times New Roman" panose="02020603050405020304" pitchFamily="18" charset="0"/>
            </a:endParaRPr>
          </a:p>
          <a:p>
            <a:pPr lvl="0"/>
            <a:r>
              <a:rPr lang="tr-TR" dirty="0">
                <a:latin typeface="Times New Roman" panose="02020603050405020304" pitchFamily="18" charset="0"/>
                <a:cs typeface="Times New Roman" panose="02020603050405020304" pitchFamily="18" charset="0"/>
              </a:rPr>
              <a:t>garyşyk</a:t>
            </a:r>
            <a:endParaRPr lang="ru-RU" dirty="0">
              <a:latin typeface="Times New Roman" panose="02020603050405020304" pitchFamily="18" charset="0"/>
              <a:cs typeface="Times New Roman" panose="02020603050405020304" pitchFamily="18" charset="0"/>
            </a:endParaRPr>
          </a:p>
          <a:p>
            <a:r>
              <a:rPr lang="tr-TR" b="1" i="1" dirty="0">
                <a:latin typeface="Times New Roman" panose="02020603050405020304" pitchFamily="18" charset="0"/>
                <a:cs typeface="Times New Roman" panose="02020603050405020304" pitchFamily="18" charset="0"/>
              </a:rPr>
              <a:t>Ýazgynyň çyzgyt usuly</a:t>
            </a:r>
            <a:r>
              <a:rPr lang="tr-TR" dirty="0">
                <a:latin typeface="Times New Roman" panose="02020603050405020304" pitchFamily="18" charset="0"/>
                <a:cs typeface="Times New Roman" panose="02020603050405020304" pitchFamily="18" charset="0"/>
              </a:rPr>
              <a:t> şahsy fotohasapda ulanylýar we gözegçilik wagtynda bir-üç işçiniň ýa-da bir maşynyň hem bir-iki işçiniň işiniň wagt ýazgysyny alyp barmaga mümkinçilik berýär. Çyzgyt usulda wagt ýazgysyny</a:t>
            </a:r>
            <a:r>
              <a:rPr lang="cs-CZ" dirty="0">
                <a:latin typeface="Times New Roman" panose="02020603050405020304" pitchFamily="18" charset="0"/>
                <a:cs typeface="Times New Roman" panose="02020603050405020304" pitchFamily="18" charset="0"/>
              </a:rPr>
              <a:t>ň</a:t>
            </a:r>
            <a:r>
              <a:rPr lang="tr-TR" dirty="0">
                <a:latin typeface="Times New Roman" panose="02020603050405020304" pitchFamily="18" charset="0"/>
                <a:cs typeface="Times New Roman" panose="02020603050405020304" pitchFamily="18" charset="0"/>
              </a:rPr>
              <a:t> her bölegi 1 min. deň bolan, böleklere bölünen ýorite görnüşe girizilýän, üznüksiz çyzygyň kömegi bilen amala aşyrylýar. Şonuň bilen birlikde prosesiň bölekleri boýunça önümiň möçberi we normaldan gyşarmalar bellige alynýar. Gözegçiligiň netijelerini </a:t>
            </a:r>
            <a:r>
              <a:rPr lang="tr-TR" b="1" dirty="0">
                <a:latin typeface="Times New Roman" panose="02020603050405020304" pitchFamily="18" charset="0"/>
                <a:cs typeface="Times New Roman" panose="02020603050405020304" pitchFamily="18" charset="0"/>
              </a:rPr>
              <a:t>FÇ</a:t>
            </a:r>
            <a:r>
              <a:rPr lang="tr-TR" dirty="0">
                <a:latin typeface="Times New Roman" panose="02020603050405020304" pitchFamily="18" charset="0"/>
                <a:cs typeface="Times New Roman" panose="02020603050405020304" pitchFamily="18" charset="0"/>
              </a:rPr>
              <a:t>- N3 ýörite görnüş ýazylýar.</a:t>
            </a:r>
            <a:endParaRPr lang="ru-RU" dirty="0">
              <a:latin typeface="Times New Roman" panose="02020603050405020304" pitchFamily="18" charset="0"/>
              <a:cs typeface="Times New Roman" panose="02020603050405020304" pitchFamily="18" charset="0"/>
            </a:endParaRPr>
          </a:p>
          <a:p>
            <a:r>
              <a:rPr lang="tr-TR" b="1" i="1" dirty="0">
                <a:latin typeface="Times New Roman" panose="02020603050405020304" pitchFamily="18" charset="0"/>
                <a:cs typeface="Times New Roman" panose="02020603050405020304" pitchFamily="18" charset="0"/>
              </a:rPr>
              <a:t>Wagt ý</a:t>
            </a:r>
            <a:r>
              <a:rPr lang="ru-RU" b="1" i="1" dirty="0">
                <a:latin typeface="Times New Roman" panose="02020603050405020304" pitchFamily="18" charset="0"/>
                <a:cs typeface="Times New Roman" panose="02020603050405020304" pitchFamily="18" charset="0"/>
              </a:rPr>
              <a:t>a</a:t>
            </a:r>
            <a:r>
              <a:rPr lang="tr-TR" b="1" i="1" dirty="0">
                <a:latin typeface="Times New Roman" panose="02020603050405020304" pitchFamily="18" charset="0"/>
                <a:cs typeface="Times New Roman" panose="02020603050405020304" pitchFamily="18" charset="0"/>
              </a:rPr>
              <a:t>zgysynyň san usuly </a:t>
            </a:r>
            <a:r>
              <a:rPr lang="tr-TR" dirty="0">
                <a:latin typeface="Times New Roman" panose="02020603050405020304" pitchFamily="18" charset="0"/>
                <a:cs typeface="Times New Roman" panose="02020603050405020304" pitchFamily="18" charset="0"/>
              </a:rPr>
              <a:t>şahsy fotohasapda ulanylýar we ikiden köp bolmadyk işçilere ýa-da 1 maşyna we 1 işçä gözegçilik etmäge mümkinçilik berýär. Bu has agyr we köp zähmeti talap edýän usuldyr, şonuň üçin ony fotohasabyň beýleki usullaryny ulanmak mümkin bolmadyk ýagdaýynda ulanýarlar.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290816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7504" y="-35520"/>
            <a:ext cx="8136904" cy="7017306"/>
          </a:xfrm>
          <a:prstGeom prst="rect">
            <a:avLst/>
          </a:prstGeom>
        </p:spPr>
        <p:txBody>
          <a:bodyPr wrap="square">
            <a:spAutoFit/>
          </a:bodyPr>
          <a:lstStyle/>
          <a:p>
            <a:r>
              <a:rPr lang="tr-TR" dirty="0">
                <a:latin typeface="Times New Roman" panose="02020603050405020304" pitchFamily="18" charset="0"/>
                <a:cs typeface="Times New Roman" panose="02020603050405020304" pitchFamily="18" charset="0"/>
              </a:rPr>
              <a:t>San usulynda gözegçiligiň netijelerini </a:t>
            </a:r>
            <a:r>
              <a:rPr lang="tr-TR" b="1" dirty="0">
                <a:latin typeface="Times New Roman" panose="02020603050405020304" pitchFamily="18" charset="0"/>
                <a:cs typeface="Times New Roman" panose="02020603050405020304" pitchFamily="18" charset="0"/>
              </a:rPr>
              <a:t>FS</a:t>
            </a:r>
            <a:r>
              <a:rPr lang="tr-TR" dirty="0">
                <a:latin typeface="Times New Roman" panose="02020603050405020304" pitchFamily="18" charset="0"/>
                <a:cs typeface="Times New Roman" panose="02020603050405020304" pitchFamily="18" charset="0"/>
              </a:rPr>
              <a:t>- N2 ýörite görnüş ýazylýar.</a:t>
            </a:r>
            <a:endParaRPr lang="ru-RU" dirty="0">
              <a:latin typeface="Times New Roman" panose="02020603050405020304" pitchFamily="18" charset="0"/>
              <a:cs typeface="Times New Roman" panose="02020603050405020304" pitchFamily="18" charset="0"/>
            </a:endParaRPr>
          </a:p>
          <a:p>
            <a:r>
              <a:rPr lang="tr-TR" b="1" i="1" dirty="0">
                <a:latin typeface="Times New Roman" panose="02020603050405020304" pitchFamily="18" charset="0"/>
                <a:cs typeface="Times New Roman" panose="02020603050405020304" pitchFamily="18" charset="0"/>
              </a:rPr>
              <a:t>Ýazgynyň ga</a:t>
            </a:r>
            <a:r>
              <a:rPr lang="ru-RU" b="1" i="1" dirty="0">
                <a:latin typeface="Times New Roman" panose="02020603050405020304" pitchFamily="18" charset="0"/>
                <a:cs typeface="Times New Roman" panose="02020603050405020304" pitchFamily="18" charset="0"/>
              </a:rPr>
              <a:t>r</a:t>
            </a:r>
            <a:r>
              <a:rPr lang="tr-TR" b="1" i="1" dirty="0">
                <a:latin typeface="Times New Roman" panose="02020603050405020304" pitchFamily="18" charset="0"/>
                <a:cs typeface="Times New Roman" panose="02020603050405020304" pitchFamily="18" charset="0"/>
              </a:rPr>
              <a:t>yş</a:t>
            </a:r>
            <a:r>
              <a:rPr lang="ru-RU" b="1" i="1" dirty="0" err="1">
                <a:latin typeface="Times New Roman" panose="02020603050405020304" pitchFamily="18" charset="0"/>
                <a:cs typeface="Times New Roman" panose="02020603050405020304" pitchFamily="18" charset="0"/>
              </a:rPr>
              <a:t>yk</a:t>
            </a:r>
            <a:r>
              <a:rPr lang="tr-TR" b="1" i="1" dirty="0">
                <a:latin typeface="Times New Roman" panose="02020603050405020304" pitchFamily="18" charset="0"/>
                <a:cs typeface="Times New Roman" panose="02020603050405020304" pitchFamily="18" charset="0"/>
              </a:rPr>
              <a:t> usuly</a:t>
            </a:r>
            <a:r>
              <a:rPr lang="tr-TR" i="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toparlaýyn fotohasapda iki we ondan kän işçileriň işine gözegçilik edilende ulanylýar. Garyşyk usulda bölegiň dowamlylygy grafiki bölek çyzyklar arkaly bellenýär, işçileriň sany bolsa, şol çyzyklaryň ýokarsynda ýazylýar. Şeýle-de prosesiň bölekleri boýunça önümiň möçberi we normala gabat gelmeýän gyşarmalar bellenilýär. Gözegçiligiň netijeleri </a:t>
            </a:r>
            <a:r>
              <a:rPr lang="tr-TR" b="1" dirty="0">
                <a:latin typeface="Times New Roman" panose="02020603050405020304" pitchFamily="18" charset="0"/>
                <a:cs typeface="Times New Roman" panose="02020603050405020304" pitchFamily="18" charset="0"/>
              </a:rPr>
              <a:t>FG</a:t>
            </a:r>
            <a:r>
              <a:rPr lang="tr-TR" dirty="0">
                <a:latin typeface="Times New Roman" panose="02020603050405020304" pitchFamily="18" charset="0"/>
                <a:cs typeface="Times New Roman" panose="02020603050405020304" pitchFamily="18" charset="0"/>
              </a:rPr>
              <a:t>- N1 görnüşli ýörite görnüş ýazylýar. </a:t>
            </a:r>
            <a:endParaRPr lang="ru-RU"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Fotohasap usulu bilen geçirilýän bir gözegçiligiň dowamlylygy adatça bir </a:t>
            </a:r>
            <a:r>
              <a:rPr lang="sq-AL" dirty="0">
                <a:latin typeface="Times New Roman" panose="02020603050405020304" pitchFamily="18" charset="0"/>
                <a:cs typeface="Times New Roman" panose="02020603050405020304" pitchFamily="18" charset="0"/>
              </a:rPr>
              <a:t>çalyşyk </a:t>
            </a:r>
            <a:r>
              <a:rPr lang="tr-TR" dirty="0">
                <a:latin typeface="Times New Roman" panose="02020603050405020304" pitchFamily="18" charset="0"/>
                <a:cs typeface="Times New Roman" panose="02020603050405020304" pitchFamily="18" charset="0"/>
              </a:rPr>
              <a:t>a deň kabul edilýär.</a:t>
            </a:r>
            <a:endParaRPr lang="ru-RU" dirty="0">
              <a:latin typeface="Times New Roman" panose="02020603050405020304" pitchFamily="18" charset="0"/>
              <a:cs typeface="Times New Roman" panose="02020603050405020304" pitchFamily="18" charset="0"/>
            </a:endParaRPr>
          </a:p>
          <a:p>
            <a:r>
              <a:rPr lang="tr-TR" b="1" dirty="0">
                <a:latin typeface="Times New Roman" panose="02020603050405020304" pitchFamily="18" charset="0"/>
                <a:cs typeface="Times New Roman" panose="02020603050405020304" pitchFamily="18" charset="0"/>
              </a:rPr>
              <a:t>Hronometraž usuly. </a:t>
            </a:r>
            <a:endParaRPr lang="ru-RU"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Hronometražyň kömegi bilen iş wagtynyň harçlarynyň siklleýin bölekleri öwrenilýär. </a:t>
            </a:r>
            <a:r>
              <a:rPr lang="ru-RU" dirty="0" err="1">
                <a:latin typeface="Times New Roman" panose="02020603050405020304" pitchFamily="18" charset="0"/>
                <a:cs typeface="Times New Roman" panose="02020603050405020304" pitchFamily="18" charset="0"/>
              </a:rPr>
              <a:t>Bu</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ýagdaýda</a:t>
            </a:r>
            <a:r>
              <a:rPr lang="tr-TR" dirty="0">
                <a:latin typeface="Times New Roman" panose="02020603050405020304" pitchFamily="18" charset="0"/>
                <a:cs typeface="Times New Roman" panose="02020603050405020304" pitchFamily="18" charset="0"/>
              </a:rPr>
              <a:t> wagty hasaplamagyň 2 usuly ulanylýar – </a:t>
            </a:r>
            <a:r>
              <a:rPr lang="tr-TR" i="1" dirty="0">
                <a:latin typeface="Times New Roman" panose="02020603050405020304" pitchFamily="18" charset="0"/>
                <a:cs typeface="Times New Roman" panose="02020603050405020304" pitchFamily="18" charset="0"/>
              </a:rPr>
              <a:t>üznüksiz we saýlaw.</a:t>
            </a:r>
            <a:r>
              <a:rPr lang="tr-TR" dirty="0">
                <a:latin typeface="Times New Roman" panose="02020603050405020304" pitchFamily="18" charset="0"/>
                <a:cs typeface="Times New Roman" panose="02020603050405020304" pitchFamily="18" charset="0"/>
              </a:rPr>
              <a:t> Has ýaýrany saýlaw usuly.</a:t>
            </a:r>
            <a:endParaRPr lang="ru-RU" dirty="0">
              <a:latin typeface="Times New Roman" panose="02020603050405020304" pitchFamily="18" charset="0"/>
              <a:cs typeface="Times New Roman" panose="02020603050405020304" pitchFamily="18" charset="0"/>
            </a:endParaRPr>
          </a:p>
          <a:p>
            <a:r>
              <a:rPr lang="tr-TR" b="1" i="1" dirty="0">
                <a:latin typeface="Times New Roman" panose="02020603050405020304" pitchFamily="18" charset="0"/>
                <a:cs typeface="Times New Roman" panose="02020603050405020304" pitchFamily="18" charset="0"/>
              </a:rPr>
              <a:t>Wagt ýazgysynyň saýlaw usulynda</a:t>
            </a:r>
            <a:r>
              <a:rPr lang="tr-TR" dirty="0">
                <a:latin typeface="Times New Roman" panose="02020603050405020304" pitchFamily="18" charset="0"/>
                <a:cs typeface="Times New Roman" panose="02020603050405020304" pitchFamily="18" charset="0"/>
              </a:rPr>
              <a:t> norma düzüji gözegçilk edilýän bölegiň başynda sekundomeri işledýär, hem ahyrynda öçürýär. Şeýle usul bilen alnan bölegiň dowamlylygy </a:t>
            </a:r>
            <a:r>
              <a:rPr lang="tr-TR" b="1" dirty="0">
                <a:latin typeface="Times New Roman" panose="02020603050405020304" pitchFamily="18" charset="0"/>
                <a:cs typeface="Times New Roman" panose="02020603050405020304" pitchFamily="18" charset="0"/>
              </a:rPr>
              <a:t>SH/SI</a:t>
            </a:r>
            <a:r>
              <a:rPr lang="tr-TR" dirty="0">
                <a:latin typeface="Times New Roman" panose="02020603050405020304" pitchFamily="18" charset="0"/>
                <a:cs typeface="Times New Roman" panose="02020603050405020304" pitchFamily="18" charset="0"/>
              </a:rPr>
              <a:t>-saýlaw hronometražy siklleýin işlemek ýörite görnüşli görnüş girizilýär.</a:t>
            </a:r>
            <a:endParaRPr lang="ru-RU"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Bu görnüş ulanylanda saýlaw hronometražy geçirmek üçin </a:t>
            </a:r>
            <a:r>
              <a:rPr lang="tr-TR" b="1" dirty="0">
                <a:latin typeface="Times New Roman" panose="02020603050405020304" pitchFamily="18" charset="0"/>
                <a:cs typeface="Times New Roman" panose="02020603050405020304" pitchFamily="18" charset="0"/>
              </a:rPr>
              <a:t>SI</a:t>
            </a:r>
            <a:r>
              <a:rPr lang="tr-TR" dirty="0">
                <a:latin typeface="Times New Roman" panose="02020603050405020304" pitchFamily="18" charset="0"/>
                <a:cs typeface="Times New Roman" panose="02020603050405020304" pitchFamily="18" charset="0"/>
              </a:rPr>
              <a:t> harplary öçürilýär. Gözegçiligiň başynda her bölek boýunça wagty, başga-da gabat gelýän normaldan gyşarmalary belleýärler. Gözegçilik geçirilenden soň, hronometraž hataryny gaýtadan işleýärler.</a:t>
            </a:r>
            <a:endParaRPr lang="ru-RU" dirty="0">
              <a:latin typeface="Times New Roman" panose="02020603050405020304" pitchFamily="18" charset="0"/>
              <a:cs typeface="Times New Roman" panose="02020603050405020304" pitchFamily="18" charset="0"/>
            </a:endParaRPr>
          </a:p>
          <a:p>
            <a:r>
              <a:rPr lang="tr-TR" i="1" dirty="0">
                <a:latin typeface="Times New Roman" panose="02020603050405020304" pitchFamily="18" charset="0"/>
                <a:cs typeface="Times New Roman" panose="02020603050405020304" pitchFamily="18" charset="0"/>
              </a:rPr>
              <a:t>Üznüksiz hronometražda</a:t>
            </a:r>
            <a:r>
              <a:rPr lang="tr-TR" dirty="0">
                <a:latin typeface="Times New Roman" panose="02020603050405020304" pitchFamily="18" charset="0"/>
                <a:cs typeface="Times New Roman" panose="02020603050405020304" pitchFamily="18" charset="0"/>
              </a:rPr>
              <a:t> norma düzüji operasiýanyň (sikliň) başynda sekundomeri işledýär we işiň dowamynda şol ýa-da başga siklleýin däl bölek gabat gelýänçä öçürmeýär. Öňünden bellenilen bellik nokatlary boýnça kesgitlenýän her bölegiň gutaryş pursady görnüşde minutda we sekuntda bellenýär. </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602109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7504" y="-35520"/>
            <a:ext cx="6912768" cy="3970318"/>
          </a:xfrm>
          <a:prstGeom prst="rect">
            <a:avLst/>
          </a:prstGeom>
        </p:spPr>
        <p:txBody>
          <a:bodyPr wrap="square">
            <a:spAutoFit/>
          </a:bodyPr>
          <a:lstStyle/>
          <a:p>
            <a:r>
              <a:rPr lang="tr-TR" dirty="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a:p>
            <a:r>
              <a:rPr lang="tr-TR" b="1" dirty="0">
                <a:latin typeface="Times New Roman" panose="02020603050405020304" pitchFamily="18" charset="0"/>
                <a:cs typeface="Times New Roman" panose="02020603050405020304" pitchFamily="18" charset="0"/>
              </a:rPr>
              <a:t>11.3. Tehniki hasap usuly </a:t>
            </a:r>
            <a:endParaRPr lang="ru-RU"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a:p>
            <a:r>
              <a:rPr lang="tr-TR" b="1" i="1" dirty="0">
                <a:latin typeface="Times New Roman" panose="02020603050405020304" pitchFamily="18" charset="0"/>
                <a:cs typeface="Times New Roman" panose="02020603050405020304" pitchFamily="18" charset="0"/>
              </a:rPr>
              <a:t>Tehniki hasap usuly</a:t>
            </a:r>
            <a:r>
              <a:rPr lang="tr-TR" dirty="0">
                <a:latin typeface="Times New Roman" panose="02020603050405020304" pitchFamily="18" charset="0"/>
                <a:cs typeface="Times New Roman" panose="02020603050405020304" pitchFamily="18" charset="0"/>
              </a:rPr>
              <a:t> bilen geçirilýän gözegçilikler hereket edýän normalaryň ýerine ýetiriliş derejesini barlamak üçin ulanylýar. Olar ýeterlik takyklygy bolmadygy üçin işleriň täze görnüşlerine normalary taslamak üçin esas bolup bilmeýärler. Normalaryň ýerine ýetiriliş derejesini öwrenmek üçin, bir we ondan köp </a:t>
            </a:r>
            <a:r>
              <a:rPr lang="sq-AL" dirty="0">
                <a:latin typeface="Times New Roman" panose="02020603050405020304" pitchFamily="18" charset="0"/>
                <a:cs typeface="Times New Roman" panose="02020603050405020304" pitchFamily="18" charset="0"/>
              </a:rPr>
              <a:t>çalyşyk </a:t>
            </a:r>
            <a:r>
              <a:rPr lang="tr-TR" dirty="0">
                <a:latin typeface="Times New Roman" panose="02020603050405020304" pitchFamily="18" charset="0"/>
                <a:cs typeface="Times New Roman" panose="02020603050405020304" pitchFamily="18" charset="0"/>
              </a:rPr>
              <a:t> bölünýän, iň bolmanda ýarym </a:t>
            </a:r>
            <a:r>
              <a:rPr lang="sq-AL" dirty="0">
                <a:latin typeface="Times New Roman" panose="02020603050405020304" pitchFamily="18" charset="0"/>
                <a:cs typeface="Times New Roman" panose="02020603050405020304" pitchFamily="18" charset="0"/>
              </a:rPr>
              <a:t>çalyşyk </a:t>
            </a:r>
            <a:r>
              <a:rPr lang="tr-TR" dirty="0">
                <a:latin typeface="Times New Roman" panose="02020603050405020304" pitchFamily="18" charset="0"/>
                <a:cs typeface="Times New Roman" panose="02020603050405020304" pitchFamily="18" charset="0"/>
              </a:rPr>
              <a:t>adan az bolmadyk kada bolan gidişe gözegçilik etmek maslahat berilýär. Şeýle bolanda tehniki hasap usuly netijeleriň ýeterlikli takyklygyny üpjün edýär. Eger-de tehniki hasapda wagtyň hakyky harçlarynyň normatiw wagtdan göze görnüp duran gyşarmalar ýüze çyksa, tehniki kadalaşdyrmanyň has takyk usuly bilen gaýtadan barlamak zerurdyr (fotohasap, hronometraž).</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5277445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Opulent</Template>
  <TotalTime>2189</TotalTime>
  <Words>845</Words>
  <Application>Microsoft Office PowerPoint</Application>
  <PresentationFormat>Экран (4:3)</PresentationFormat>
  <Paragraphs>67</Paragraphs>
  <Slides>8</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8</vt:i4>
      </vt:variant>
    </vt:vector>
  </HeadingPairs>
  <TitlesOfParts>
    <vt:vector size="14" baseType="lpstr">
      <vt:lpstr>Calibri</vt:lpstr>
      <vt:lpstr>Times New Roman</vt:lpstr>
      <vt:lpstr>Trebuchet MS</vt:lpstr>
      <vt:lpstr>Wingdings</vt:lpstr>
      <vt:lpstr>Wingdings 2</vt:lpstr>
      <vt:lpstr>Изящная</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Lenovo</cp:lastModifiedBy>
  <cp:revision>293</cp:revision>
  <dcterms:created xsi:type="dcterms:W3CDTF">2012-03-10T06:54:57Z</dcterms:created>
  <dcterms:modified xsi:type="dcterms:W3CDTF">2021-09-02T07:01:30Z</dcterms:modified>
</cp:coreProperties>
</file>