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79" r:id="rId6"/>
    <p:sldId id="280" r:id="rId7"/>
    <p:sldId id="260" r:id="rId8"/>
    <p:sldId id="262" r:id="rId9"/>
    <p:sldId id="283" r:id="rId10"/>
    <p:sldId id="284" r:id="rId11"/>
    <p:sldId id="291" r:id="rId12"/>
    <p:sldId id="263" r:id="rId13"/>
    <p:sldId id="264" r:id="rId14"/>
    <p:sldId id="265" r:id="rId15"/>
    <p:sldId id="288" r:id="rId16"/>
    <p:sldId id="292" r:id="rId17"/>
    <p:sldId id="293" r:id="rId18"/>
    <p:sldId id="294" r:id="rId19"/>
    <p:sldId id="295"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27.03.2019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27.03.2019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27.03.2019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27.03.2019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27.03.2019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27.03.2019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27.03.2019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27.03.2019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ru-RU" sz="4400" b="1" dirty="0" err="1">
                <a:latin typeface="Times New Roman" panose="02020603050405020304" pitchFamily="18" charset="0"/>
                <a:ea typeface="Times New Roman" panose="02020603050405020304" pitchFamily="18" charset="0"/>
              </a:rPr>
              <a:t>Niwilirler</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barada</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umumy</a:t>
            </a:r>
            <a:r>
              <a:rPr lang="ru-RU" sz="4400" b="1" dirty="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düşünje</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733331" y="1143000"/>
            <a:ext cx="10969231" cy="5033963"/>
          </a:xfrm>
        </p:spPr>
        <p:txBody>
          <a:bodyPr>
            <a:normAutofit/>
          </a:bodyPr>
          <a:lstStyle/>
          <a:p>
            <a:pPr indent="0" algn="just">
              <a:spcAft>
                <a:spcPts val="0"/>
              </a:spcAft>
              <a:buNone/>
            </a:pPr>
            <a:r>
              <a:rPr lang="en-US" sz="3500" dirty="0" err="1" smtClean="0">
                <a:latin typeface="Times New Roman" panose="02020603050405020304" pitchFamily="18" charset="0"/>
                <a:ea typeface="Times New Roman" panose="02020603050405020304" pitchFamily="18" charset="0"/>
              </a:rPr>
              <a:t>Ýer</a:t>
            </a:r>
            <a:r>
              <a:rPr lang="en-US" sz="3500" dirty="0" smtClean="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üstüni</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niwelirlemegiň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magistrallar</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usulyny</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tekiz</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ýerlerde</a:t>
            </a:r>
            <a:r>
              <a:rPr lang="en-US" sz="3500" dirty="0">
                <a:latin typeface="Times New Roman" panose="02020603050405020304" pitchFamily="18" charset="0"/>
                <a:ea typeface="Times New Roman" panose="02020603050405020304" pitchFamily="18" charset="0"/>
              </a:rPr>
              <a:t>  hem </a:t>
            </a:r>
            <a:r>
              <a:rPr lang="en-US" sz="3500" dirty="0" err="1">
                <a:latin typeface="Times New Roman" panose="02020603050405020304" pitchFamily="18" charset="0"/>
                <a:ea typeface="Times New Roman" panose="02020603050405020304" pitchFamily="18" charset="0"/>
              </a:rPr>
              <a:t>ulanyp</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bolýar</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Onuň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üçin</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niwelirlenýän</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ýer</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böleginiň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ortasyndan</a:t>
            </a:r>
            <a:r>
              <a:rPr lang="en-US" sz="3500" dirty="0">
                <a:latin typeface="Times New Roman" panose="02020603050405020304" pitchFamily="18" charset="0"/>
                <a:ea typeface="Times New Roman" panose="02020603050405020304" pitchFamily="18" charset="0"/>
              </a:rPr>
              <a:t> MN </a:t>
            </a:r>
            <a:r>
              <a:rPr lang="en-US" sz="3500" dirty="0" err="1">
                <a:latin typeface="Times New Roman" panose="02020603050405020304" pitchFamily="18" charset="0"/>
                <a:ea typeface="Times New Roman" panose="02020603050405020304" pitchFamily="18" charset="0"/>
              </a:rPr>
              <a:t>göni</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çyzyk</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bellenilýär</a:t>
            </a:r>
            <a:r>
              <a:rPr lang="en-US" sz="3500" dirty="0">
                <a:latin typeface="Times New Roman" panose="02020603050405020304" pitchFamily="18" charset="0"/>
                <a:ea typeface="Times New Roman" panose="02020603050405020304" pitchFamily="18" charset="0"/>
              </a:rPr>
              <a:t> we </a:t>
            </a:r>
            <a:r>
              <a:rPr lang="en-US" sz="3500" dirty="0" err="1">
                <a:latin typeface="Times New Roman" panose="02020603050405020304" pitchFamily="18" charset="0"/>
                <a:ea typeface="Times New Roman" panose="02020603050405020304" pitchFamily="18" charset="0"/>
              </a:rPr>
              <a:t>aralykda</a:t>
            </a:r>
            <a:r>
              <a:rPr lang="en-US" sz="3500" dirty="0">
                <a:latin typeface="Times New Roman" panose="02020603050405020304" pitchFamily="18" charset="0"/>
                <a:ea typeface="Times New Roman" panose="02020603050405020304" pitchFamily="18" charset="0"/>
              </a:rPr>
              <a:t> ABCD </a:t>
            </a:r>
            <a:r>
              <a:rPr lang="en-US" sz="3500" dirty="0" err="1">
                <a:latin typeface="Times New Roman" panose="02020603050405020304" pitchFamily="18" charset="0"/>
                <a:ea typeface="Times New Roman" panose="02020603050405020304" pitchFamily="18" charset="0"/>
              </a:rPr>
              <a:t>piketleri</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bellenilýär</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Niwelirlemäniň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üsti</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bilen</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nokatlaryň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belentligi</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kesgitlenýär</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Soň</a:t>
            </a:r>
            <a:r>
              <a:rPr lang="en-US" sz="3500" dirty="0">
                <a:latin typeface="Times New Roman" panose="02020603050405020304" pitchFamily="18" charset="0"/>
                <a:ea typeface="Times New Roman" panose="02020603050405020304" pitchFamily="18" charset="0"/>
              </a:rPr>
              <a:t> MN </a:t>
            </a:r>
            <a:r>
              <a:rPr lang="en-US" sz="3500" dirty="0" err="1">
                <a:latin typeface="Times New Roman" panose="02020603050405020304" pitchFamily="18" charset="0"/>
                <a:ea typeface="Times New Roman" panose="02020603050405020304" pitchFamily="18" charset="0"/>
              </a:rPr>
              <a:t>magistral</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çyzyga</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perpendikulýarlykda</a:t>
            </a:r>
            <a:r>
              <a:rPr lang="en-US" sz="3500" dirty="0">
                <a:latin typeface="Times New Roman" panose="02020603050405020304" pitchFamily="18" charset="0"/>
                <a:ea typeface="Times New Roman" panose="02020603050405020304" pitchFamily="18" charset="0"/>
              </a:rPr>
              <a:t> ABCD </a:t>
            </a:r>
            <a:r>
              <a:rPr lang="en-US" sz="3500" dirty="0" err="1">
                <a:latin typeface="Times New Roman" panose="02020603050405020304" pitchFamily="18" charset="0"/>
                <a:ea typeface="Times New Roman" panose="02020603050405020304" pitchFamily="18" charset="0"/>
              </a:rPr>
              <a:t>piketleriň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üstünden</a:t>
            </a:r>
            <a:r>
              <a:rPr lang="en-US" sz="3500" dirty="0">
                <a:latin typeface="Times New Roman" panose="02020603050405020304" pitchFamily="18" charset="0"/>
                <a:ea typeface="Times New Roman" panose="02020603050405020304" pitchFamily="18" charset="0"/>
              </a:rPr>
              <a:t> </a:t>
            </a:r>
            <a:r>
              <a:rPr lang="en-US" sz="3500" dirty="0" err="1" smtClean="0">
                <a:latin typeface="Times New Roman" panose="02020603050405020304" pitchFamily="18" charset="0"/>
                <a:ea typeface="Times New Roman" panose="02020603050405020304" pitchFamily="18" charset="0"/>
              </a:rPr>
              <a:t>keseligine</a:t>
            </a:r>
            <a:r>
              <a:rPr lang="tk-TM" sz="3500" dirty="0" smtClean="0">
                <a:latin typeface="Times New Roman" panose="02020603050405020304" pitchFamily="18" charset="0"/>
                <a:ea typeface="Times New Roman" panose="02020603050405020304" pitchFamily="18" charset="0"/>
              </a:rPr>
              <a:t> </a:t>
            </a:r>
            <a:r>
              <a:rPr lang="en-US" sz="3500" dirty="0" err="1" smtClean="0">
                <a:latin typeface="Times New Roman" panose="02020603050405020304" pitchFamily="18" charset="0"/>
                <a:ea typeface="Times New Roman" panose="02020603050405020304" pitchFamily="18" charset="0"/>
              </a:rPr>
              <a:t>niwelirlemegiň</a:t>
            </a:r>
            <a:r>
              <a:rPr lang="en-US" sz="3500" dirty="0" smtClean="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ugrlary</a:t>
            </a:r>
            <a:r>
              <a:rPr lang="en-US" sz="3500" dirty="0">
                <a:latin typeface="Times New Roman" panose="02020603050405020304" pitchFamily="18" charset="0"/>
                <a:ea typeface="Times New Roman" panose="02020603050405020304" pitchFamily="18" charset="0"/>
              </a:rPr>
              <a:t> (Mma</a:t>
            </a:r>
            <a:r>
              <a:rPr lang="en-US" sz="3500" baseline="-25000" dirty="0">
                <a:latin typeface="Times New Roman" panose="02020603050405020304" pitchFamily="18" charset="0"/>
                <a:ea typeface="Times New Roman" panose="02020603050405020304" pitchFamily="18" charset="0"/>
              </a:rPr>
              <a:t>1</a:t>
            </a:r>
            <a:r>
              <a:rPr lang="en-US" sz="3500" dirty="0">
                <a:latin typeface="Times New Roman" panose="02020603050405020304" pitchFamily="18" charset="0"/>
                <a:ea typeface="Times New Roman" panose="02020603050405020304" pitchFamily="18" charset="0"/>
              </a:rPr>
              <a:t>Aa</a:t>
            </a:r>
            <a:r>
              <a:rPr lang="en-US" sz="3500" baseline="-25000" dirty="0">
                <a:latin typeface="Times New Roman" panose="02020603050405020304" pitchFamily="18" charset="0"/>
                <a:ea typeface="Times New Roman" panose="02020603050405020304" pitchFamily="18" charset="0"/>
              </a:rPr>
              <a:t>o</a:t>
            </a:r>
            <a:r>
              <a:rPr lang="en-US" sz="3500" dirty="0">
                <a:latin typeface="Times New Roman" panose="02020603050405020304" pitchFamily="18" charset="0"/>
                <a:ea typeface="Times New Roman" panose="02020603050405020304" pitchFamily="18" charset="0"/>
              </a:rPr>
              <a:t>b</a:t>
            </a:r>
            <a:r>
              <a:rPr lang="en-US" sz="3500" baseline="-25000" dirty="0">
                <a:latin typeface="Times New Roman" panose="02020603050405020304" pitchFamily="18" charset="0"/>
                <a:ea typeface="Times New Roman" panose="02020603050405020304" pitchFamily="18" charset="0"/>
              </a:rPr>
              <a:t>o</a:t>
            </a:r>
            <a:r>
              <a:rPr lang="en-US" sz="3500" dirty="0">
                <a:latin typeface="Times New Roman" panose="02020603050405020304" pitchFamily="18" charset="0"/>
                <a:ea typeface="Times New Roman" panose="02020603050405020304" pitchFamily="18" charset="0"/>
              </a:rPr>
              <a:t>Bb</a:t>
            </a:r>
            <a:r>
              <a:rPr lang="en-US" sz="3500" baseline="-25000" dirty="0">
                <a:latin typeface="Times New Roman" panose="02020603050405020304" pitchFamily="18" charset="0"/>
                <a:ea typeface="Times New Roman" panose="02020603050405020304" pitchFamily="18" charset="0"/>
              </a:rPr>
              <a:t>1</a:t>
            </a:r>
            <a:r>
              <a:rPr lang="en-US" sz="3500" dirty="0">
                <a:latin typeface="Times New Roman" panose="02020603050405020304" pitchFamily="18" charset="0"/>
                <a:ea typeface="Times New Roman" panose="02020603050405020304" pitchFamily="18" charset="0"/>
              </a:rPr>
              <a:t>С</a:t>
            </a:r>
            <a:r>
              <a:rPr lang="en-US" sz="3500" baseline="-25000" dirty="0">
                <a:latin typeface="Times New Roman" panose="02020603050405020304" pitchFamily="18" charset="0"/>
                <a:ea typeface="Times New Roman" panose="02020603050405020304" pitchFamily="18" charset="0"/>
              </a:rPr>
              <a:t>1</a:t>
            </a:r>
            <a:r>
              <a:rPr lang="en-US" sz="3500" dirty="0">
                <a:latin typeface="Times New Roman" panose="02020603050405020304" pitchFamily="18" charset="0"/>
                <a:ea typeface="Times New Roman" panose="02020603050405020304" pitchFamily="18" charset="0"/>
              </a:rPr>
              <a:t>Сс</a:t>
            </a:r>
            <a:r>
              <a:rPr lang="en-US" sz="3500" baseline="-25000" dirty="0">
                <a:latin typeface="Times New Roman" panose="02020603050405020304" pitchFamily="18" charset="0"/>
                <a:ea typeface="Times New Roman" panose="02020603050405020304" pitchFamily="18" charset="0"/>
              </a:rPr>
              <a:t>o</a:t>
            </a:r>
            <a:r>
              <a:rPr lang="en-US" sz="3500" dirty="0">
                <a:latin typeface="Times New Roman" panose="02020603050405020304" pitchFamily="18" charset="0"/>
                <a:ea typeface="Times New Roman" panose="02020603050405020304" pitchFamily="18" charset="0"/>
              </a:rPr>
              <a:t>d</a:t>
            </a:r>
            <a:r>
              <a:rPr lang="en-US" sz="3500" baseline="-25000" dirty="0">
                <a:latin typeface="Times New Roman" panose="02020603050405020304" pitchFamily="18" charset="0"/>
                <a:ea typeface="Times New Roman" panose="02020603050405020304" pitchFamily="18" charset="0"/>
              </a:rPr>
              <a:t>o</a:t>
            </a:r>
            <a:r>
              <a:rPr lang="en-US" sz="3500" dirty="0">
                <a:latin typeface="Times New Roman" panose="02020603050405020304" pitchFamily="18" charset="0"/>
                <a:ea typeface="Times New Roman" panose="02020603050405020304" pitchFamily="18" charset="0"/>
              </a:rPr>
              <a:t>D) </a:t>
            </a:r>
            <a:r>
              <a:rPr lang="en-US" sz="3500" dirty="0" err="1">
                <a:latin typeface="Times New Roman" panose="02020603050405020304" pitchFamily="18" charset="0"/>
                <a:ea typeface="Times New Roman" panose="02020603050405020304" pitchFamily="18" charset="0"/>
              </a:rPr>
              <a:t>bellenilýär</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Keseligine</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niwelirlemegiň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ýörelgeleriniň</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ýygylygy</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dürli</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bolup</a:t>
            </a:r>
            <a:r>
              <a:rPr lang="en-US" sz="3500" dirty="0">
                <a:latin typeface="Times New Roman" panose="02020603050405020304" pitchFamily="18" charset="0"/>
                <a:ea typeface="Times New Roman" panose="02020603050405020304" pitchFamily="18" charset="0"/>
              </a:rPr>
              <a:t> </a:t>
            </a:r>
            <a:r>
              <a:rPr lang="en-US" sz="3500" dirty="0" err="1">
                <a:latin typeface="Times New Roman" panose="02020603050405020304" pitchFamily="18" charset="0"/>
                <a:ea typeface="Times New Roman" panose="02020603050405020304" pitchFamily="18" charset="0"/>
              </a:rPr>
              <a:t>biler</a:t>
            </a:r>
            <a:r>
              <a:rPr lang="en-US" sz="3500" dirty="0">
                <a:latin typeface="Times New Roman" panose="02020603050405020304" pitchFamily="18" charset="0"/>
                <a:ea typeface="Times New Roman" panose="02020603050405020304" pitchFamily="18" charset="0"/>
              </a:rPr>
              <a:t>. </a:t>
            </a:r>
            <a:endParaRPr lang="ru-RU" sz="3500" dirty="0">
              <a:latin typeface="Times New Roman" panose="02020603050405020304" pitchFamily="18" charset="0"/>
              <a:ea typeface="Times New Roman" panose="02020603050405020304" pitchFamily="18" charset="0"/>
            </a:endParaRPr>
          </a:p>
          <a:p>
            <a:endParaRPr lang="ru-RU" sz="4000" dirty="0"/>
          </a:p>
        </p:txBody>
      </p:sp>
    </p:spTree>
    <p:extLst>
      <p:ext uri="{BB962C8B-B14F-4D97-AF65-F5344CB8AC3E}">
        <p14:creationId xmlns:p14="http://schemas.microsoft.com/office/powerpoint/2010/main" val="3958060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6435"/>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544023" y="941560"/>
            <a:ext cx="6925901" cy="2464000"/>
          </a:xfrm>
          <a:prstGeom prst="rect">
            <a:avLst/>
          </a:prstGeom>
        </p:spPr>
      </p:pic>
      <p:sp>
        <p:nvSpPr>
          <p:cNvPr id="5" name="Прямоугольник 4"/>
          <p:cNvSpPr/>
          <p:nvPr/>
        </p:nvSpPr>
        <p:spPr>
          <a:xfrm>
            <a:off x="724278" y="3643648"/>
            <a:ext cx="10773624" cy="2862322"/>
          </a:xfrm>
          <a:prstGeom prst="rect">
            <a:avLst/>
          </a:prstGeom>
        </p:spPr>
        <p:txBody>
          <a:bodyPr wrap="square">
            <a:spAutoFit/>
          </a:bodyPr>
          <a:lstStyle/>
          <a:p>
            <a:pPr algn="just"/>
            <a:r>
              <a:rPr lang="tk-TM"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Kiçi</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aralykda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çepde</a:t>
            </a:r>
            <a:r>
              <a:rPr lang="en-US" sz="3600" dirty="0">
                <a:latin typeface="Times New Roman" panose="02020603050405020304" pitchFamily="18" charset="0"/>
                <a:cs typeface="Times New Roman" panose="02020603050405020304" pitchFamily="18" charset="0"/>
              </a:rPr>
              <a:t> we </a:t>
            </a:r>
            <a:r>
              <a:rPr lang="en-US" sz="3600" dirty="0" err="1">
                <a:latin typeface="Times New Roman" panose="02020603050405020304" pitchFamily="18" charset="0"/>
                <a:cs typeface="Times New Roman" panose="02020603050405020304" pitchFamily="18" charset="0"/>
              </a:rPr>
              <a:t>sagda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ýerleşen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kese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ýörelgeleriň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nokatlaryny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duralgada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alyp</a:t>
            </a:r>
            <a:r>
              <a:rPr lang="en-US" sz="3600" dirty="0">
                <a:latin typeface="Times New Roman" panose="02020603050405020304" pitchFamily="18" charset="0"/>
                <a:cs typeface="Times New Roman" panose="02020603050405020304" pitchFamily="18" charset="0"/>
              </a:rPr>
              <a:t> hem </a:t>
            </a:r>
            <a:r>
              <a:rPr lang="en-US" sz="3600" dirty="0" err="1">
                <a:latin typeface="Times New Roman" panose="02020603050405020304" pitchFamily="18" charset="0"/>
                <a:cs typeface="Times New Roman" panose="02020603050405020304" pitchFamily="18" charset="0"/>
              </a:rPr>
              <a:t>bolar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Haçan</a:t>
            </a:r>
            <a:r>
              <a:rPr lang="en-US" sz="3600" dirty="0">
                <a:latin typeface="Times New Roman" panose="02020603050405020304" pitchFamily="18" charset="0"/>
                <a:cs typeface="Times New Roman" panose="02020603050405020304" pitchFamily="18" charset="0"/>
              </a:rPr>
              <a:t>-da </a:t>
            </a:r>
            <a:r>
              <a:rPr lang="en-US" sz="3600" dirty="0" err="1">
                <a:latin typeface="Times New Roman" panose="02020603050405020304" pitchFamily="18" charset="0"/>
                <a:cs typeface="Times New Roman" panose="02020603050405020304" pitchFamily="18" charset="0"/>
              </a:rPr>
              <a:t>ähli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nokatlar</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belentlik</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bahalary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bilen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plana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geçirilende</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şol</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ýer</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böleginiñ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relýefiniň</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doly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maglumatyny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berer</a:t>
            </a:r>
            <a:r>
              <a:rPr lang="en-US" sz="3600" dirty="0">
                <a:latin typeface="Times New Roman" panose="02020603050405020304" pitchFamily="18" charset="0"/>
                <a:cs typeface="Times New Roman" panose="02020603050405020304" pitchFamily="18" charset="0"/>
              </a:rPr>
              <a:t>.</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938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700239" cy="5829300"/>
          </a:xfrm>
        </p:spPr>
        <p:txBody>
          <a:bodyPr>
            <a:normAutofit/>
          </a:bodyPr>
          <a:lstStyle/>
          <a:p>
            <a:pPr indent="381000" algn="just">
              <a:spcAft>
                <a:spcPts val="0"/>
              </a:spcAft>
            </a:pP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hr-HR" sz="3600" dirty="0">
                <a:latin typeface="Times New Roman" panose="02020603050405020304" pitchFamily="18" charset="0"/>
                <a:ea typeface="Times New Roman" panose="02020603050405020304" pitchFamily="18" charset="0"/>
              </a:rPr>
              <a:t>Ý</a:t>
            </a:r>
            <a:r>
              <a:rPr lang="cs-CZ" sz="3600" dirty="0">
                <a:latin typeface="Times New Roman" panose="02020603050405020304" pitchFamily="18" charset="0"/>
                <a:ea typeface="Times New Roman" panose="02020603050405020304" pitchFamily="18" charset="0"/>
              </a:rPr>
              <a:t>er</a:t>
            </a:r>
            <a:r>
              <a:rPr lang="hr-HR" sz="3600" dirty="0">
                <a:latin typeface="Times New Roman" panose="02020603050405020304" pitchFamily="18" charset="0"/>
                <a:ea typeface="Times New Roman" panose="02020603050405020304" pitchFamily="18" charset="0"/>
              </a:rPr>
              <a:t> ü</a:t>
            </a:r>
            <a:r>
              <a:rPr lang="cs-CZ" sz="3600" dirty="0">
                <a:latin typeface="Times New Roman" panose="02020603050405020304" pitchFamily="18" charset="0"/>
                <a:ea typeface="Times New Roman" panose="02020603050405020304" pitchFamily="18" charset="0"/>
              </a:rPr>
              <a:t>st</a:t>
            </a:r>
            <a:r>
              <a:rPr lang="hr-HR" sz="3600" dirty="0">
                <a:latin typeface="Times New Roman" panose="02020603050405020304" pitchFamily="18" charset="0"/>
                <a:ea typeface="Times New Roman" panose="02020603050405020304" pitchFamily="18" charset="0"/>
              </a:rPr>
              <a:t>ü</a:t>
            </a:r>
            <a:r>
              <a:rPr lang="cs-CZ" sz="3600" dirty="0">
                <a:latin typeface="Times New Roman" panose="02020603050405020304" pitchFamily="18" charset="0"/>
                <a:ea typeface="Times New Roman" panose="02020603050405020304" pitchFamily="18" charset="0"/>
              </a:rPr>
              <a:t>ni ined</a:t>
            </a:r>
            <a:r>
              <a:rPr lang="hr-HR" sz="3600" dirty="0">
                <a:latin typeface="Times New Roman" panose="02020603050405020304" pitchFamily="18" charset="0"/>
                <a:ea typeface="Times New Roman" panose="02020603050405020304" pitchFamily="18" charset="0"/>
              </a:rPr>
              <a:t>ö</a:t>
            </a:r>
            <a:r>
              <a:rPr lang="cs-CZ" sz="3600" dirty="0">
                <a:latin typeface="Times New Roman" panose="02020603050405020304" pitchFamily="18" charset="0"/>
                <a:ea typeface="Times New Roman" panose="02020603050405020304" pitchFamily="18" charset="0"/>
              </a:rPr>
              <a:t>rd</a:t>
            </a:r>
            <a:r>
              <a:rPr lang="hr-HR" sz="3600" dirty="0">
                <a:latin typeface="Times New Roman" panose="02020603050405020304" pitchFamily="18" charset="0"/>
                <a:ea typeface="Times New Roman" panose="02020603050405020304" pitchFamily="18" charset="0"/>
              </a:rPr>
              <a:t>ü</a:t>
            </a:r>
            <a:r>
              <a:rPr lang="cs-CZ" sz="3600" dirty="0">
                <a:latin typeface="Times New Roman" panose="02020603050405020304" pitchFamily="18" charset="0"/>
                <a:ea typeface="Times New Roman" panose="02020603050405020304" pitchFamily="18" charset="0"/>
              </a:rPr>
              <a:t>l </a:t>
            </a:r>
            <a:r>
              <a:rPr lang="hr-HR" sz="3600" dirty="0">
                <a:latin typeface="Times New Roman" panose="02020603050405020304" pitchFamily="18" charset="0"/>
                <a:ea typeface="Times New Roman" panose="02020603050405020304" pitchFamily="18" charset="0"/>
              </a:rPr>
              <a:t>(</a:t>
            </a:r>
            <a:r>
              <a:rPr lang="cs-CZ" sz="3600" dirty="0">
                <a:latin typeface="Times New Roman" panose="02020603050405020304" pitchFamily="18" charset="0"/>
                <a:ea typeface="Times New Roman" panose="02020603050405020304" pitchFamily="18" charset="0"/>
              </a:rPr>
              <a:t>kwadrat</a:t>
            </a:r>
            <a:r>
              <a:rPr lang="hr-HR" sz="3600"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b</a:t>
            </a:r>
            <a:r>
              <a:rPr lang="hr-HR" sz="3600" dirty="0">
                <a:latin typeface="Times New Roman" panose="02020603050405020304" pitchFamily="18" charset="0"/>
                <a:ea typeface="Times New Roman" panose="02020603050405020304" pitchFamily="18" charset="0"/>
              </a:rPr>
              <a:t>ö</a:t>
            </a:r>
            <a:r>
              <a:rPr lang="cs-CZ" sz="3600" dirty="0">
                <a:latin typeface="Times New Roman" panose="02020603050405020304" pitchFamily="18" charset="0"/>
                <a:ea typeface="Times New Roman" panose="02020603050405020304" pitchFamily="18" charset="0"/>
              </a:rPr>
              <a:t>leklere b</a:t>
            </a:r>
            <a:r>
              <a:rPr lang="hr-HR" sz="3600" dirty="0">
                <a:latin typeface="Times New Roman" panose="02020603050405020304" pitchFamily="18" charset="0"/>
                <a:ea typeface="Times New Roman" panose="02020603050405020304" pitchFamily="18" charset="0"/>
              </a:rPr>
              <a:t>ö</a:t>
            </a:r>
            <a:r>
              <a:rPr lang="cs-CZ" sz="3600" dirty="0">
                <a:latin typeface="Times New Roman" panose="02020603050405020304" pitchFamily="18" charset="0"/>
                <a:ea typeface="Times New Roman" panose="02020603050405020304" pitchFamily="18" charset="0"/>
              </a:rPr>
              <a:t>l</a:t>
            </a:r>
            <a:r>
              <a:rPr lang="hr-HR" sz="3600" dirty="0">
                <a:latin typeface="Times New Roman" panose="02020603050405020304" pitchFamily="18" charset="0"/>
                <a:ea typeface="Times New Roman" panose="02020603050405020304" pitchFamily="18" charset="0"/>
              </a:rPr>
              <a:t>ü</a:t>
            </a:r>
            <a:r>
              <a:rPr lang="cs-CZ" sz="3600" dirty="0">
                <a:latin typeface="Times New Roman" panose="02020603050405020304" pitchFamily="18" charset="0"/>
                <a:ea typeface="Times New Roman" panose="02020603050405020304" pitchFamily="18" charset="0"/>
              </a:rPr>
              <a:t>p niwelirlemek i</a:t>
            </a:r>
            <a:r>
              <a:rPr lang="hr-HR" sz="3600" dirty="0">
                <a:latin typeface="Times New Roman" panose="02020603050405020304" pitchFamily="18" charset="0"/>
                <a:ea typeface="Times New Roman" panose="02020603050405020304" pitchFamily="18" charset="0"/>
              </a:rPr>
              <a:t>ş</a:t>
            </a:r>
            <a:r>
              <a:rPr lang="cs-CZ" sz="3600" dirty="0">
                <a:latin typeface="Times New Roman" panose="02020603050405020304" pitchFamily="18" charset="0"/>
                <a:ea typeface="Times New Roman" panose="02020603050405020304" pitchFamily="18" charset="0"/>
              </a:rPr>
              <a:t>leri </a:t>
            </a:r>
            <a:r>
              <a:rPr lang="ru-RU" sz="3600" dirty="0" err="1">
                <a:latin typeface="Times New Roman" panose="02020603050405020304" pitchFamily="18" charset="0"/>
                <a:ea typeface="Times New Roman" panose="02020603050405020304" pitchFamily="18" charset="0"/>
              </a:rPr>
              <a:t>dürli</a:t>
            </a:r>
            <a:r>
              <a:rPr lang="ru-RU" sz="3600"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maksatlar</a:t>
            </a:r>
            <a:r>
              <a:rPr lang="hr-HR" sz="3600" dirty="0">
                <a:latin typeface="Times New Roman" panose="02020603050405020304" pitchFamily="18" charset="0"/>
                <a:ea typeface="Times New Roman" panose="02020603050405020304" pitchFamily="18" charset="0"/>
              </a:rPr>
              <a:t> üç</a:t>
            </a:r>
            <a:r>
              <a:rPr lang="cs-CZ" sz="3600" dirty="0">
                <a:latin typeface="Times New Roman" panose="02020603050405020304" pitchFamily="18" charset="0"/>
                <a:ea typeface="Times New Roman" panose="02020603050405020304" pitchFamily="18" charset="0"/>
              </a:rPr>
              <a:t>in ge</a:t>
            </a:r>
            <a:r>
              <a:rPr lang="hr-HR" sz="3600" dirty="0">
                <a:latin typeface="Times New Roman" panose="02020603050405020304" pitchFamily="18" charset="0"/>
                <a:ea typeface="Times New Roman" panose="02020603050405020304" pitchFamily="18" charset="0"/>
              </a:rPr>
              <a:t>ç</a:t>
            </a:r>
            <a:r>
              <a:rPr lang="cs-CZ" sz="3600" dirty="0">
                <a:latin typeface="Times New Roman" panose="02020603050405020304" pitchFamily="18" charset="0"/>
                <a:ea typeface="Times New Roman" panose="02020603050405020304" pitchFamily="18" charset="0"/>
              </a:rPr>
              <a:t>irilende</a:t>
            </a:r>
            <a:r>
              <a:rPr lang="hr-HR" sz="3600"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esasan rel</a:t>
            </a:r>
            <a:r>
              <a:rPr lang="hr-HR" sz="3600" dirty="0">
                <a:latin typeface="Times New Roman" panose="02020603050405020304" pitchFamily="18" charset="0"/>
                <a:ea typeface="Times New Roman" panose="02020603050405020304" pitchFamily="18" charset="0"/>
              </a:rPr>
              <a:t>ý</a:t>
            </a:r>
            <a:r>
              <a:rPr lang="cs-CZ" sz="3600" dirty="0">
                <a:latin typeface="Times New Roman" panose="02020603050405020304" pitchFamily="18" charset="0"/>
                <a:ea typeface="Times New Roman" panose="02020603050405020304" pitchFamily="18" charset="0"/>
              </a:rPr>
              <a:t>efi </a:t>
            </a:r>
            <a:r>
              <a:rPr lang="hr-HR" sz="3600" dirty="0">
                <a:latin typeface="Times New Roman" panose="02020603050405020304" pitchFamily="18" charset="0"/>
                <a:ea typeface="Times New Roman" panose="02020603050405020304" pitchFamily="18" charset="0"/>
              </a:rPr>
              <a:t>ç</a:t>
            </a:r>
            <a:r>
              <a:rPr lang="cs-CZ" sz="3600" dirty="0">
                <a:latin typeface="Times New Roman" panose="02020603050405020304" pitchFamily="18" charset="0"/>
                <a:ea typeface="Times New Roman" panose="02020603050405020304" pitchFamily="18" charset="0"/>
              </a:rPr>
              <a:t>yl</a:t>
            </a:r>
            <a:r>
              <a:rPr lang="hr-HR" sz="3600" dirty="0">
                <a:latin typeface="Times New Roman" panose="02020603050405020304" pitchFamily="18" charset="0"/>
                <a:ea typeface="Times New Roman" panose="02020603050405020304" pitchFamily="18" charset="0"/>
              </a:rPr>
              <a:t>ş</a:t>
            </a:r>
            <a:r>
              <a:rPr lang="ru-RU" sz="3600" dirty="0" err="1">
                <a:latin typeface="Times New Roman" panose="02020603050405020304" pitchFamily="18" charset="0"/>
                <a:ea typeface="Times New Roman" panose="02020603050405020304" pitchFamily="18" charset="0"/>
              </a:rPr>
              <a:t>yrymly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bolmadyk</a:t>
            </a:r>
            <a:r>
              <a:rPr lang="hr-HR" sz="3600" dirty="0">
                <a:latin typeface="Times New Roman" panose="02020603050405020304" pitchFamily="18" charset="0"/>
                <a:ea typeface="Times New Roman" panose="02020603050405020304" pitchFamily="18" charset="0"/>
              </a:rPr>
              <a:t>, </a:t>
            </a:r>
            <a:r>
              <a:rPr lang="ru-RU" sz="3600" dirty="0">
                <a:latin typeface="Times New Roman" panose="02020603050405020304" pitchFamily="18" charset="0"/>
                <a:ea typeface="Times New Roman" panose="02020603050405020304" pitchFamily="18" charset="0"/>
              </a:rPr>
              <a:t>a</a:t>
            </a:r>
            <a:r>
              <a:rPr lang="hr-HR" sz="3600" dirty="0">
                <a:latin typeface="Times New Roman" panose="02020603050405020304" pitchFamily="18" charset="0"/>
                <a:ea typeface="Times New Roman" panose="02020603050405020304" pitchFamily="18" charset="0"/>
              </a:rPr>
              <a:t>ç</a:t>
            </a:r>
            <a:r>
              <a:rPr lang="ru-RU" sz="3600" dirty="0" err="1">
                <a:latin typeface="Times New Roman" panose="02020603050405020304" pitchFamily="18" charset="0"/>
                <a:ea typeface="Times New Roman" panose="02020603050405020304" pitchFamily="18" charset="0"/>
              </a:rPr>
              <a:t>yk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me</a:t>
            </a:r>
            <a:r>
              <a:rPr lang="hr-HR" sz="3600" dirty="0">
                <a:latin typeface="Times New Roman" panose="02020603050405020304" pitchFamily="18" charset="0"/>
                <a:ea typeface="Times New Roman" panose="02020603050405020304" pitchFamily="18" charset="0"/>
              </a:rPr>
              <a:t>ý</a:t>
            </a:r>
            <a:r>
              <a:rPr lang="ru-RU" sz="3600" dirty="0" err="1">
                <a:latin typeface="Times New Roman" panose="02020603050405020304" pitchFamily="18" charset="0"/>
                <a:ea typeface="Times New Roman" panose="02020603050405020304" pitchFamily="18" charset="0"/>
              </a:rPr>
              <a:t>danlarda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ge</a:t>
            </a:r>
            <a:r>
              <a:rPr lang="hr-HR" sz="3600" dirty="0">
                <a:latin typeface="Times New Roman" panose="02020603050405020304" pitchFamily="18" charset="0"/>
                <a:ea typeface="Times New Roman" panose="02020603050405020304" pitchFamily="18" charset="0"/>
              </a:rPr>
              <a:t>ç</a:t>
            </a:r>
            <a:r>
              <a:rPr lang="ru-RU" sz="3600" dirty="0" err="1">
                <a:latin typeface="Times New Roman" panose="02020603050405020304" pitchFamily="18" charset="0"/>
                <a:ea typeface="Times New Roman" panose="02020603050405020304" pitchFamily="18" charset="0"/>
              </a:rPr>
              <a:t>iril</a:t>
            </a:r>
            <a:r>
              <a:rPr lang="hr-HR" sz="3600" dirty="0">
                <a:latin typeface="Times New Roman" panose="02020603050405020304" pitchFamily="18" charset="0"/>
                <a:ea typeface="Times New Roman" panose="02020603050405020304" pitchFamily="18" charset="0"/>
              </a:rPr>
              <a:t>ýä</a:t>
            </a:r>
            <a:r>
              <a:rPr lang="ru-RU" sz="3600" dirty="0">
                <a:latin typeface="Times New Roman" panose="02020603050405020304" pitchFamily="18" charset="0"/>
                <a:ea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rPr>
              <a:t>. Ýer üstünde berilen meýdany niwelirlemek üçin ol meýdanyň üstüni teodolit we ölçeg lentasy bilen taraplary 20x20m, 40x40m, 50x50m ýa-da 100x100m inedördül böleklere bölüp onuň burç depelerinde baýdaklyja gazyklar dikilip berkidilýär</a:t>
            </a:r>
            <a:r>
              <a:rPr lang="ru-RU" sz="36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1308" y="315310"/>
            <a:ext cx="10796954" cy="5522782"/>
          </a:xfrm>
        </p:spPr>
        <p:txBody>
          <a:bodyPr>
            <a:normAutofit/>
          </a:bodyPr>
          <a:lstStyle/>
          <a:p>
            <a:pPr marL="0" lvl="0" indent="0" algn="just">
              <a:spcAft>
                <a:spcPts val="0"/>
              </a:spcAft>
              <a:buNone/>
            </a:pPr>
            <a:r>
              <a:rPr lang="en-US" sz="3600" b="1" dirty="0" smtClean="0">
                <a:solidFill>
                  <a:srgbClr val="000000"/>
                </a:solidFill>
                <a:latin typeface="Times New Roman" panose="02020603050405020304" pitchFamily="18" charset="0"/>
                <a:ea typeface="Times New Roman" panose="02020603050405020304" pitchFamily="18" charset="0"/>
              </a:rPr>
              <a:t>  </a:t>
            </a:r>
            <a:r>
              <a:rPr lang="hr-HR" sz="4000" dirty="0">
                <a:latin typeface="Times New Roman" panose="02020603050405020304" pitchFamily="18" charset="0"/>
                <a:ea typeface="Times New Roman" panose="02020603050405020304" pitchFamily="18" charset="0"/>
              </a:rPr>
              <a:t>Burç nokatlarynyň käbiri arabaglanyşdyryjy nokat bolanlygy sebäpli, ol nokatlar aýratyn berk gazyjaklar bilen belgilenýär: ýagny bir gazyjak ýer bilen deň derejede kakylýar, gapdalyndan baýdaklyja gazyjak dikeldilýär. Şeýle berkidilen gazyjyklar arabaglanyşdyryjy bolup, olar ýapyk niwelir ýörelgäni düzýärler. </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5416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97878"/>
            <a:ext cx="10515600" cy="5301760"/>
          </a:xfrm>
        </p:spPr>
        <p:txBody>
          <a:bodyPr>
            <a:normAutofit lnSpcReduction="10000"/>
          </a:bodyPr>
          <a:lstStyle/>
          <a:p>
            <a:pPr indent="228600" algn="just">
              <a:spcAft>
                <a:spcPts val="0"/>
              </a:spcAft>
            </a:pPr>
            <a:r>
              <a:rPr lang="en-US" b="1" dirty="0">
                <a:solidFill>
                  <a:srgbClr val="000000"/>
                </a:solidFill>
                <a:latin typeface="Times New Roman" panose="02020603050405020304" pitchFamily="18" charset="0"/>
                <a:ea typeface="Times New Roman" panose="02020603050405020304" pitchFamily="18" charset="0"/>
              </a:rPr>
              <a:t> </a:t>
            </a:r>
            <a:r>
              <a:rPr lang="es-ES" sz="3600" dirty="0">
                <a:latin typeface="Times New Roman" panose="02020603050405020304" pitchFamily="18" charset="0"/>
                <a:ea typeface="Times New Roman" panose="02020603050405020304" pitchFamily="18" charset="0"/>
              </a:rPr>
              <a:t>Eger-de gola</a:t>
            </a:r>
            <a:r>
              <a:rPr lang="hr-HR" sz="3600" dirty="0">
                <a:latin typeface="Times New Roman" panose="02020603050405020304" pitchFamily="18" charset="0"/>
                <a:ea typeface="Times New Roman" panose="02020603050405020304" pitchFamily="18" charset="0"/>
              </a:rPr>
              <a:t>ý</a:t>
            </a:r>
            <a:r>
              <a:rPr lang="es-ES" sz="3600" dirty="0">
                <a:latin typeface="Times New Roman" panose="02020603050405020304" pitchFamily="18" charset="0"/>
                <a:ea typeface="Times New Roman" panose="02020603050405020304" pitchFamily="18" charset="0"/>
              </a:rPr>
              <a:t>da reper bar bolsa</a:t>
            </a:r>
            <a:r>
              <a:rPr lang="hr-HR" sz="3600" dirty="0">
                <a:latin typeface="Times New Roman" panose="02020603050405020304" pitchFamily="18" charset="0"/>
                <a:ea typeface="Times New Roman" panose="02020603050405020304" pitchFamily="18" charset="0"/>
              </a:rPr>
              <a:t>, </a:t>
            </a:r>
            <a:r>
              <a:rPr lang="es-ES" sz="3600" dirty="0">
                <a:latin typeface="Times New Roman" panose="02020603050405020304" pitchFamily="18" charset="0"/>
                <a:ea typeface="Times New Roman" panose="02020603050405020304" pitchFamily="18" charset="0"/>
              </a:rPr>
              <a:t>onda ol</a:t>
            </a:r>
            <a:r>
              <a:rPr lang="hr-HR" sz="3600" dirty="0">
                <a:latin typeface="Times New Roman" panose="02020603050405020304" pitchFamily="18" charset="0"/>
                <a:ea typeface="Times New Roman" panose="02020603050405020304" pitchFamily="18" charset="0"/>
              </a:rPr>
              <a:t> ýö</a:t>
            </a:r>
            <a:r>
              <a:rPr lang="es-ES" sz="3600" dirty="0">
                <a:latin typeface="Times New Roman" panose="02020603050405020304" pitchFamily="18" charset="0"/>
                <a:ea typeface="Times New Roman" panose="02020603050405020304" pitchFamily="18" charset="0"/>
              </a:rPr>
              <a:t>relg</a:t>
            </a:r>
            <a:r>
              <a:rPr lang="hr-HR" sz="3600" dirty="0">
                <a:latin typeface="Times New Roman" panose="02020603050405020304" pitchFamily="18" charset="0"/>
                <a:ea typeface="Times New Roman" panose="02020603050405020304" pitchFamily="18" charset="0"/>
              </a:rPr>
              <a:t>ä </a:t>
            </a:r>
            <a:r>
              <a:rPr lang="es-ES" sz="3600" dirty="0">
                <a:latin typeface="Times New Roman" panose="02020603050405020304" pitchFamily="18" charset="0"/>
                <a:ea typeface="Times New Roman" panose="02020603050405020304" pitchFamily="18" charset="0"/>
              </a:rPr>
              <a:t>reper hem girizil</a:t>
            </a:r>
            <a:r>
              <a:rPr lang="hr-HR" sz="3600" dirty="0">
                <a:latin typeface="Times New Roman" panose="02020603050405020304" pitchFamily="18" charset="0"/>
                <a:ea typeface="Times New Roman" panose="02020603050405020304" pitchFamily="18" charset="0"/>
              </a:rPr>
              <a:t>ýä</a:t>
            </a:r>
            <a:r>
              <a:rPr lang="es-ES" sz="3600" dirty="0">
                <a:latin typeface="Times New Roman" panose="02020603050405020304" pitchFamily="18" charset="0"/>
                <a:ea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rPr>
              <a:t>. Arabaglanşdyryjy nokatlar adatça iki sapar, reýkanyň iki tarapyndan, hasap almak bilen ortadan niwelirleme usuly bilen niwelirlenýär, beýleki galan nokatlaryň depeleri bir sapar, barlagsyz, aralyk nokatlar ýaly “öňe tarap” niwelirleme usulynda </a:t>
            </a:r>
            <a:r>
              <a:rPr lang="hr-HR" sz="3600" dirty="0" smtClean="0">
                <a:latin typeface="Times New Roman" panose="02020603050405020304" pitchFamily="18" charset="0"/>
                <a:ea typeface="Times New Roman" panose="02020603050405020304" pitchFamily="18" charset="0"/>
              </a:rPr>
              <a:t>niwelirlenýär.</a:t>
            </a:r>
            <a:r>
              <a:rPr lang="tk-TM" sz="3600" dirty="0" smtClean="0">
                <a:latin typeface="Times New Roman" panose="02020603050405020304" pitchFamily="18" charset="0"/>
                <a:ea typeface="Times New Roman" panose="02020603050405020304" pitchFamily="18" charset="0"/>
              </a:rPr>
              <a:t> </a:t>
            </a:r>
            <a:r>
              <a:rPr lang="en-US" sz="3600" dirty="0" err="1" smtClean="0">
                <a:latin typeface="Times New Roman" panose="02020603050405020304" pitchFamily="18" charset="0"/>
                <a:ea typeface="Times New Roman" panose="02020603050405020304" pitchFamily="18" charset="0"/>
              </a:rPr>
              <a:t>Planda</a:t>
            </a:r>
            <a:r>
              <a:rPr lang="en-US" sz="3600" dirty="0" smtClean="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ined</a:t>
            </a:r>
            <a:r>
              <a:rPr lang="hr-HR" sz="3600" dirty="0">
                <a:latin typeface="Times New Roman" panose="02020603050405020304" pitchFamily="18" charset="0"/>
                <a:ea typeface="Times New Roman" panose="02020603050405020304" pitchFamily="18" charset="0"/>
              </a:rPr>
              <a:t>ö</a:t>
            </a:r>
            <a:r>
              <a:rPr lang="en-US" sz="3600" dirty="0" err="1">
                <a:latin typeface="Times New Roman" panose="02020603050405020304" pitchFamily="18" charset="0"/>
                <a:ea typeface="Times New Roman" panose="02020603050405020304" pitchFamily="18" charset="0"/>
              </a:rPr>
              <a:t>rd</a:t>
            </a:r>
            <a:r>
              <a:rPr lang="hr-HR" sz="3600" dirty="0">
                <a:latin typeface="Times New Roman" panose="02020603050405020304" pitchFamily="18" charset="0"/>
                <a:ea typeface="Times New Roman" panose="02020603050405020304" pitchFamily="18" charset="0"/>
              </a:rPr>
              <a:t>ü</a:t>
            </a:r>
            <a:r>
              <a:rPr lang="en-US" sz="3600" dirty="0">
                <a:latin typeface="Times New Roman" panose="02020603050405020304" pitchFamily="18" charset="0"/>
                <a:ea typeface="Times New Roman" panose="02020603050405020304" pitchFamily="18" charset="0"/>
              </a:rPr>
              <a:t>l </a:t>
            </a:r>
            <a:r>
              <a:rPr lang="en-US" sz="3600" dirty="0" err="1">
                <a:latin typeface="Times New Roman" panose="02020603050405020304" pitchFamily="18" charset="0"/>
                <a:ea typeface="Times New Roman" panose="02020603050405020304" pitchFamily="18" charset="0"/>
              </a:rPr>
              <a:t>torlarda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arabaglan</a:t>
            </a:r>
            <a:r>
              <a:rPr lang="hr-HR" sz="3600" dirty="0">
                <a:latin typeface="Times New Roman" panose="02020603050405020304" pitchFamily="18" charset="0"/>
                <a:ea typeface="Times New Roman" panose="02020603050405020304" pitchFamily="18" charset="0"/>
              </a:rPr>
              <a:t>ş</a:t>
            </a:r>
            <a:r>
              <a:rPr lang="en-US" sz="3600" dirty="0" err="1">
                <a:latin typeface="Times New Roman" panose="02020603050405020304" pitchFamily="18" charset="0"/>
                <a:ea typeface="Times New Roman" panose="02020603050405020304" pitchFamily="18" charset="0"/>
              </a:rPr>
              <a:t>dyryjy</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nokatlar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tegelekler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bilen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belgilenip</a:t>
            </a:r>
            <a:r>
              <a:rPr lang="hr-HR"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duralga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nokatlary</a:t>
            </a:r>
            <a:r>
              <a:rPr lang="hr-HR" sz="3600" dirty="0">
                <a:latin typeface="Times New Roman" panose="02020603050405020304" pitchFamily="18" charset="0"/>
                <a:ea typeface="Times New Roman" panose="02020603050405020304" pitchFamily="18" charset="0"/>
              </a:rPr>
              <a:t> bolsa ý</a:t>
            </a:r>
            <a:r>
              <a:rPr lang="en-US" sz="3600" dirty="0" err="1">
                <a:latin typeface="Times New Roman" panose="02020603050405020304" pitchFamily="18" charset="0"/>
                <a:ea typeface="Times New Roman" panose="02020603050405020304" pitchFamily="18" charset="0"/>
              </a:rPr>
              <a:t>azgy</a:t>
            </a:r>
            <a:r>
              <a:rPr lang="hr-HR"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st</a:t>
            </a:r>
            <a:r>
              <a:rPr lang="hr-HR"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bilen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belgilen</a:t>
            </a:r>
            <a:r>
              <a:rPr lang="hr-HR" sz="3600" dirty="0">
                <a:latin typeface="Times New Roman" panose="02020603050405020304" pitchFamily="18" charset="0"/>
                <a:ea typeface="Times New Roman" panose="02020603050405020304" pitchFamily="18" charset="0"/>
              </a:rPr>
              <a:t>ýä</a:t>
            </a:r>
            <a:r>
              <a:rPr lang="en-US" sz="3600" dirty="0">
                <a:latin typeface="Times New Roman" panose="02020603050405020304" pitchFamily="18" charset="0"/>
                <a:ea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rPr>
              <a:t>. Inedördül niwelirleme şeýle yzygiderlikde ýerine ýetirilýär:</a:t>
            </a:r>
            <a:endParaRPr lang="ru-RU" sz="2000" dirty="0">
              <a:latin typeface="Times New Roman" panose="02020603050405020304" pitchFamily="18" charset="0"/>
              <a:ea typeface="Times New Roman" panose="02020603050405020304" pitchFamily="18" charset="0"/>
            </a:endParaRPr>
          </a:p>
          <a:p>
            <a:pPr indent="0" algn="just">
              <a:spcAft>
                <a:spcPts val="0"/>
              </a:spcAft>
              <a:buNone/>
            </a:pPr>
            <a:endParaRPr lang="ru-RU" sz="3600" dirty="0"/>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95366"/>
          </a:xfrm>
        </p:spPr>
        <p:txBody>
          <a:bodyPr>
            <a:normAutofit fontScale="90000"/>
          </a:bodyPr>
          <a:lstStyle/>
          <a:p>
            <a:endParaRPr lang="ru-RU" dirty="0"/>
          </a:p>
        </p:txBody>
      </p:sp>
      <p:sp>
        <p:nvSpPr>
          <p:cNvPr id="3" name="Объект 2"/>
          <p:cNvSpPr>
            <a:spLocks noGrp="1"/>
          </p:cNvSpPr>
          <p:nvPr>
            <p:ph idx="1"/>
          </p:nvPr>
        </p:nvSpPr>
        <p:spPr>
          <a:xfrm>
            <a:off x="651850" y="1011115"/>
            <a:ext cx="10701950" cy="5165848"/>
          </a:xfrm>
        </p:spPr>
        <p:txBody>
          <a:bodyPr>
            <a:noAutofit/>
          </a:bodyPr>
          <a:lstStyle/>
          <a:p>
            <a:pPr indent="449580" algn="just">
              <a:spcAft>
                <a:spcPts val="0"/>
              </a:spcAft>
            </a:pPr>
            <a:r>
              <a:rPr lang="hr-HR" sz="4000" dirty="0">
                <a:latin typeface="Times New Roman" panose="02020603050405020304" pitchFamily="18" charset="0"/>
                <a:ea typeface="Times New Roman" panose="02020603050405020304" pitchFamily="18" charset="0"/>
              </a:rPr>
              <a:t>Reper bilen 1-nji arabaglanşdyryjy nokadyň aralygynda, 1-nji duralgada niwelir gurnalýar. Niwelir iş ý</a:t>
            </a:r>
            <a:r>
              <a:rPr lang="ru-RU" sz="4000" dirty="0">
                <a:latin typeface="Times New Roman" panose="02020603050405020304" pitchFamily="18" charset="0"/>
                <a:ea typeface="Times New Roman" panose="02020603050405020304" pitchFamily="18" charset="0"/>
              </a:rPr>
              <a:t>a</a:t>
            </a:r>
            <a:r>
              <a:rPr lang="hr-HR" sz="4000" dirty="0">
                <a:latin typeface="Times New Roman" panose="02020603050405020304" pitchFamily="18" charset="0"/>
                <a:ea typeface="Times New Roman" panose="02020603050405020304" pitchFamily="18" charset="0"/>
              </a:rPr>
              <a:t>gdaýyna getirilip yzky (Rp1) nokatda we öňdäki (№1) nokatda goýulan reýkalaryñ gara we gyzyl taraplaryndan hasap alynýar we žurnalda şol nokotlaryň gapdalynda ýazylýar. </a:t>
            </a:r>
            <a:endParaRPr lang="ru-RU" sz="4000" dirty="0">
              <a:latin typeface="Times New Roman" panose="02020603050405020304" pitchFamily="18" charset="0"/>
              <a:ea typeface="Times New Roman" panose="02020603050405020304" pitchFamily="18" charset="0"/>
            </a:endParaRPr>
          </a:p>
          <a:p>
            <a:endParaRPr lang="ru-RU" sz="4000" dirty="0"/>
          </a:p>
        </p:txBody>
      </p:sp>
    </p:spTree>
    <p:extLst>
      <p:ext uri="{BB962C8B-B14F-4D97-AF65-F5344CB8AC3E}">
        <p14:creationId xmlns:p14="http://schemas.microsoft.com/office/powerpoint/2010/main" val="1685993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22115"/>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1548143" y="715224"/>
            <a:ext cx="9053465" cy="5477346"/>
          </a:xfrm>
          <a:prstGeom prst="rect">
            <a:avLst/>
          </a:prstGeom>
        </p:spPr>
      </p:pic>
    </p:spTree>
    <p:extLst>
      <p:ext uri="{BB962C8B-B14F-4D97-AF65-F5344CB8AC3E}">
        <p14:creationId xmlns:p14="http://schemas.microsoft.com/office/powerpoint/2010/main" val="2319869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0756"/>
          </a:xfrm>
        </p:spPr>
        <p:txBody>
          <a:bodyPr>
            <a:normAutofit fontScale="90000"/>
          </a:bodyPr>
          <a:lstStyle/>
          <a:p>
            <a:endParaRPr lang="ru-RU" dirty="0"/>
          </a:p>
        </p:txBody>
      </p:sp>
      <p:sp>
        <p:nvSpPr>
          <p:cNvPr id="3" name="Объект 2"/>
          <p:cNvSpPr>
            <a:spLocks noGrp="1"/>
          </p:cNvSpPr>
          <p:nvPr>
            <p:ph idx="1"/>
          </p:nvPr>
        </p:nvSpPr>
        <p:spPr>
          <a:xfrm>
            <a:off x="838200" y="1204111"/>
            <a:ext cx="10515600" cy="4972852"/>
          </a:xfrm>
        </p:spPr>
        <p:txBody>
          <a:bodyPr/>
          <a:lstStyle/>
          <a:p>
            <a:pPr algn="just">
              <a:spcAft>
                <a:spcPts val="0"/>
              </a:spcAft>
            </a:pPr>
            <a:r>
              <a:rPr lang="tk-TM" dirty="0" smtClean="0">
                <a:latin typeface="Times New Roman" panose="02020603050405020304" pitchFamily="18" charset="0"/>
                <a:ea typeface="Times New Roman" panose="02020603050405020304" pitchFamily="18" charset="0"/>
              </a:rPr>
              <a:t>        </a:t>
            </a:r>
            <a:r>
              <a:rPr lang="hr-HR" dirty="0" smtClean="0">
                <a:latin typeface="Times New Roman" panose="02020603050405020304" pitchFamily="18" charset="0"/>
                <a:ea typeface="Times New Roman" panose="02020603050405020304" pitchFamily="18" charset="0"/>
              </a:rPr>
              <a:t>Inedördül </a:t>
            </a:r>
            <a:r>
              <a:rPr lang="hr-HR" b="1" dirty="0">
                <a:latin typeface="Times New Roman" panose="02020603050405020304" pitchFamily="18" charset="0"/>
                <a:ea typeface="Times New Roman" panose="02020603050405020304" pitchFamily="18" charset="0"/>
              </a:rPr>
              <a:t>niwelirlemede</a:t>
            </a:r>
            <a:r>
              <a:rPr lang="hr-HR" dirty="0">
                <a:latin typeface="Times New Roman" panose="02020603050405020304" pitchFamily="18" charset="0"/>
                <a:ea typeface="Times New Roman" panose="02020603050405020304" pitchFamily="18" charset="0"/>
              </a:rPr>
              <a:t> arabaglanyşdyryjy nokatlaryň barlagy şeýle yzygiderlilikde ýrine ýetirilýär:</a:t>
            </a:r>
            <a:r>
              <a:rPr lang="hr-HR" b="1" dirty="0">
                <a:latin typeface="Times New Roman" panose="02020603050405020304" pitchFamily="18" charset="0"/>
                <a:ea typeface="Times New Roman" panose="02020603050405020304" pitchFamily="18" charset="0"/>
              </a:rPr>
              <a:t> Niwelir reýkalaryň</a:t>
            </a:r>
            <a:r>
              <a:rPr lang="hr-HR" dirty="0">
                <a:latin typeface="Times New Roman" panose="02020603050405020304" pitchFamily="18" charset="0"/>
                <a:ea typeface="Times New Roman" panose="02020603050405020304" pitchFamily="18" charset="0"/>
              </a:rPr>
              <a:t> gara we gyzyl taraplaryndan alnan hasaplar boýunça nokatlaryň beýiklik tapawutlary hasaplanýar we alnan hasaplaryň barlagy geçirilýär.</a:t>
            </a:r>
            <a:endParaRPr lang="ru-RU" sz="1600" dirty="0">
              <a:latin typeface="Times New Roman" panose="02020603050405020304" pitchFamily="18" charset="0"/>
              <a:ea typeface="Times New Roman" panose="02020603050405020304" pitchFamily="18" charset="0"/>
            </a:endParaRPr>
          </a:p>
          <a:p>
            <a:pPr algn="just">
              <a:spcAft>
                <a:spcPts val="0"/>
              </a:spcAft>
            </a:pPr>
            <a:r>
              <a:rPr lang="hr-HR"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lgn="ctr">
              <a:spcAft>
                <a:spcPts val="0"/>
              </a:spcAft>
            </a:pPr>
            <a:r>
              <a:rPr lang="hr-HR" dirty="0">
                <a:latin typeface="Times New Roman" panose="02020603050405020304" pitchFamily="18" charset="0"/>
                <a:ea typeface="Times New Roman" panose="02020603050405020304" pitchFamily="18" charset="0"/>
              </a:rPr>
              <a:t>h</a:t>
            </a:r>
            <a:r>
              <a:rPr lang="hr-HR" baseline="-25000" dirty="0">
                <a:latin typeface="Times New Roman" panose="02020603050405020304" pitchFamily="18" charset="0"/>
                <a:ea typeface="Times New Roman" panose="02020603050405020304" pitchFamily="18" charset="0"/>
              </a:rPr>
              <a:t>i </a:t>
            </a:r>
            <a:r>
              <a:rPr lang="hr-HR" dirty="0">
                <a:latin typeface="Times New Roman" panose="02020603050405020304" pitchFamily="18" charset="0"/>
                <a:ea typeface="Times New Roman" panose="02020603050405020304" pitchFamily="18" charset="0"/>
              </a:rPr>
              <a:t>=a</a:t>
            </a:r>
            <a:r>
              <a:rPr lang="hr-HR" baseline="30000" dirty="0">
                <a:latin typeface="Times New Roman" panose="02020603050405020304" pitchFamily="18" charset="0"/>
                <a:ea typeface="Times New Roman" panose="02020603050405020304" pitchFamily="18" charset="0"/>
              </a:rPr>
              <a:t>iy </a:t>
            </a:r>
            <a:r>
              <a:rPr lang="hr-HR" dirty="0">
                <a:latin typeface="Times New Roman" panose="02020603050405020304" pitchFamily="18" charset="0"/>
                <a:ea typeface="Times New Roman" panose="02020603050405020304" pitchFamily="18" charset="0"/>
              </a:rPr>
              <a:t>– b</a:t>
            </a:r>
            <a:r>
              <a:rPr lang="hr-HR" baseline="30000" dirty="0">
                <a:latin typeface="Times New Roman" panose="02020603050405020304" pitchFamily="18" charset="0"/>
                <a:ea typeface="Times New Roman" panose="02020603050405020304" pitchFamily="18" charset="0"/>
              </a:rPr>
              <a:t>iö</a:t>
            </a:r>
            <a:r>
              <a:rPr lang="hr-HR" dirty="0">
                <a:latin typeface="Times New Roman" panose="02020603050405020304" pitchFamily="18" charset="0"/>
                <a:ea typeface="Times New Roman" panose="02020603050405020304" pitchFamily="18" charset="0"/>
              </a:rPr>
              <a:t>           h</a:t>
            </a:r>
            <a:r>
              <a:rPr lang="hr-HR" baseline="-25000" dirty="0">
                <a:latin typeface="Times New Roman" panose="02020603050405020304" pitchFamily="18" charset="0"/>
                <a:ea typeface="Times New Roman" panose="02020603050405020304" pitchFamily="18" charset="0"/>
              </a:rPr>
              <a:t>g </a:t>
            </a:r>
            <a:r>
              <a:rPr lang="hr-HR" dirty="0">
                <a:latin typeface="Times New Roman" panose="02020603050405020304" pitchFamily="18" charset="0"/>
                <a:ea typeface="Times New Roman" panose="02020603050405020304" pitchFamily="18" charset="0"/>
              </a:rPr>
              <a:t>=a</a:t>
            </a:r>
            <a:r>
              <a:rPr lang="hr-HR" baseline="30000" dirty="0">
                <a:latin typeface="Times New Roman" panose="02020603050405020304" pitchFamily="18" charset="0"/>
                <a:ea typeface="Times New Roman" panose="02020603050405020304" pitchFamily="18" charset="0"/>
              </a:rPr>
              <a:t>gy </a:t>
            </a:r>
            <a:r>
              <a:rPr lang="hr-HR" dirty="0">
                <a:latin typeface="Times New Roman" panose="02020603050405020304" pitchFamily="18" charset="0"/>
                <a:ea typeface="Times New Roman" panose="02020603050405020304" pitchFamily="18" charset="0"/>
              </a:rPr>
              <a:t>– b</a:t>
            </a:r>
            <a:r>
              <a:rPr lang="hr-HR" baseline="30000" dirty="0">
                <a:latin typeface="Times New Roman" panose="02020603050405020304" pitchFamily="18" charset="0"/>
                <a:ea typeface="Times New Roman" panose="02020603050405020304" pitchFamily="18" charset="0"/>
              </a:rPr>
              <a:t>gö</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indent="449580" algn="ctr">
              <a:spcAft>
                <a:spcPts val="0"/>
              </a:spcAft>
            </a:pPr>
            <a:r>
              <a:rPr lang="cs-CZ" dirty="0">
                <a:latin typeface="Times New Roman" panose="02020603050405020304" pitchFamily="18" charset="0"/>
                <a:ea typeface="Times New Roman" panose="02020603050405020304" pitchFamily="18" charset="0"/>
              </a:rPr>
              <a:t>h</a:t>
            </a:r>
            <a:r>
              <a:rPr lang="cs-CZ" baseline="-25000" dirty="0">
                <a:latin typeface="Times New Roman" panose="02020603050405020304" pitchFamily="18" charset="0"/>
                <a:ea typeface="Times New Roman" panose="02020603050405020304" pitchFamily="18" charset="0"/>
              </a:rPr>
              <a:t>i </a:t>
            </a:r>
            <a:r>
              <a:rPr lang="cs-CZ" dirty="0">
                <a:latin typeface="Times New Roman" panose="02020603050405020304" pitchFamily="18" charset="0"/>
                <a:ea typeface="Times New Roman" panose="02020603050405020304" pitchFamily="18" charset="0"/>
              </a:rPr>
              <a:t>=a</a:t>
            </a:r>
            <a:r>
              <a:rPr lang="cs-CZ" baseline="30000" dirty="0">
                <a:latin typeface="Times New Roman" panose="02020603050405020304" pitchFamily="18" charset="0"/>
                <a:ea typeface="Times New Roman" panose="02020603050405020304" pitchFamily="18" charset="0"/>
              </a:rPr>
              <a:t>iy </a:t>
            </a:r>
            <a:r>
              <a:rPr lang="cs-CZ" dirty="0">
                <a:latin typeface="Times New Roman" panose="02020603050405020304" pitchFamily="18" charset="0"/>
                <a:ea typeface="Times New Roman" panose="02020603050405020304" pitchFamily="18" charset="0"/>
              </a:rPr>
              <a:t>– b</a:t>
            </a:r>
            <a:r>
              <a:rPr lang="cs-CZ" baseline="30000" dirty="0">
                <a:latin typeface="Times New Roman" panose="02020603050405020304" pitchFamily="18" charset="0"/>
                <a:ea typeface="Times New Roman" panose="02020603050405020304" pitchFamily="18" charset="0"/>
              </a:rPr>
              <a:t>iö</a:t>
            </a:r>
            <a:r>
              <a:rPr lang="cs-CZ" dirty="0">
                <a:latin typeface="Times New Roman" panose="02020603050405020304" pitchFamily="18" charset="0"/>
                <a:ea typeface="Times New Roman" panose="02020603050405020304" pitchFamily="18" charset="0"/>
              </a:rPr>
              <a:t> = 0440 – 2814 = –2374</a:t>
            </a:r>
            <a:endParaRPr lang="ru-RU" sz="1600" dirty="0">
              <a:latin typeface="Times New Roman" panose="02020603050405020304" pitchFamily="18" charset="0"/>
              <a:ea typeface="Times New Roman" panose="02020603050405020304" pitchFamily="18" charset="0"/>
            </a:endParaRPr>
          </a:p>
          <a:p>
            <a:pPr indent="449580" algn="ctr">
              <a:spcAft>
                <a:spcPts val="0"/>
              </a:spcAft>
            </a:pPr>
            <a:r>
              <a:rPr lang="cs-CZ" dirty="0">
                <a:latin typeface="Times New Roman" panose="02020603050405020304" pitchFamily="18" charset="0"/>
                <a:ea typeface="Times New Roman" panose="02020603050405020304" pitchFamily="18" charset="0"/>
              </a:rPr>
              <a:t>h</a:t>
            </a:r>
            <a:r>
              <a:rPr lang="cs-CZ" baseline="-25000" dirty="0">
                <a:latin typeface="Times New Roman" panose="02020603050405020304" pitchFamily="18" charset="0"/>
                <a:ea typeface="Times New Roman" panose="02020603050405020304" pitchFamily="18" charset="0"/>
              </a:rPr>
              <a:t>g </a:t>
            </a:r>
            <a:r>
              <a:rPr lang="cs-CZ" dirty="0">
                <a:latin typeface="Times New Roman" panose="02020603050405020304" pitchFamily="18" charset="0"/>
                <a:ea typeface="Times New Roman" panose="02020603050405020304" pitchFamily="18" charset="0"/>
              </a:rPr>
              <a:t>=a</a:t>
            </a:r>
            <a:r>
              <a:rPr lang="cs-CZ" baseline="30000" dirty="0">
                <a:latin typeface="Times New Roman" panose="02020603050405020304" pitchFamily="18" charset="0"/>
                <a:ea typeface="Times New Roman" panose="02020603050405020304" pitchFamily="18" charset="0"/>
              </a:rPr>
              <a:t>gy </a:t>
            </a:r>
            <a:r>
              <a:rPr lang="cs-CZ" dirty="0">
                <a:latin typeface="Times New Roman" panose="02020603050405020304" pitchFamily="18" charset="0"/>
                <a:ea typeface="Times New Roman" panose="02020603050405020304" pitchFamily="18" charset="0"/>
              </a:rPr>
              <a:t>– b</a:t>
            </a:r>
            <a:r>
              <a:rPr lang="cs-CZ" baseline="30000" dirty="0">
                <a:latin typeface="Times New Roman" panose="02020603050405020304" pitchFamily="18" charset="0"/>
                <a:ea typeface="Times New Roman" panose="02020603050405020304" pitchFamily="18" charset="0"/>
              </a:rPr>
              <a:t>gö </a:t>
            </a:r>
            <a:r>
              <a:rPr lang="cs-CZ" dirty="0">
                <a:latin typeface="Times New Roman" panose="02020603050405020304" pitchFamily="18" charset="0"/>
                <a:ea typeface="Times New Roman" panose="02020603050405020304" pitchFamily="18" charset="0"/>
              </a:rPr>
              <a:t>=</a:t>
            </a:r>
            <a:r>
              <a:rPr lang="cs-CZ" baseline="30000" dirty="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5123 – 7499 = –2376</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64295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41045"/>
          </a:xfrm>
        </p:spPr>
        <p:txBody>
          <a:bodyPr>
            <a:normAutofit fontScale="90000"/>
          </a:bodyPr>
          <a:lstStyle/>
          <a:p>
            <a:endParaRPr lang="ru-RU" dirty="0"/>
          </a:p>
        </p:txBody>
      </p:sp>
      <p:sp>
        <p:nvSpPr>
          <p:cNvPr id="3" name="Объект 2"/>
          <p:cNvSpPr>
            <a:spLocks noGrp="1"/>
          </p:cNvSpPr>
          <p:nvPr>
            <p:ph idx="1"/>
          </p:nvPr>
        </p:nvSpPr>
        <p:spPr>
          <a:xfrm>
            <a:off x="838200" y="706170"/>
            <a:ext cx="10515600" cy="5730844"/>
          </a:xfrm>
        </p:spPr>
        <p:txBody>
          <a:bodyPr>
            <a:normAutofit fontScale="92500" lnSpcReduction="10000"/>
          </a:bodyPr>
          <a:lstStyle/>
          <a:p>
            <a:pPr indent="449580" algn="just">
              <a:spcAft>
                <a:spcPts val="0"/>
              </a:spcAft>
            </a:pPr>
            <a:r>
              <a:rPr lang="cs-CZ" b="1" dirty="0">
                <a:latin typeface="Times New Roman" panose="02020603050405020304" pitchFamily="18" charset="0"/>
                <a:ea typeface="Times New Roman" panose="02020603050405020304" pitchFamily="18" charset="0"/>
              </a:rPr>
              <a:t>h</a:t>
            </a:r>
            <a:r>
              <a:rPr lang="cs-CZ" b="1" baseline="-25000" dirty="0">
                <a:latin typeface="Times New Roman" panose="02020603050405020304" pitchFamily="18" charset="0"/>
                <a:ea typeface="Times New Roman" panose="02020603050405020304" pitchFamily="18" charset="0"/>
              </a:rPr>
              <a:t>i</a:t>
            </a:r>
            <a:r>
              <a:rPr lang="cs-CZ" dirty="0">
                <a:latin typeface="Times New Roman" panose="02020603050405020304" pitchFamily="18" charset="0"/>
                <a:ea typeface="Times New Roman" panose="02020603050405020304" pitchFamily="18" charset="0"/>
              </a:rPr>
              <a:t>-niwelir reýkanyň işçi (gara) tarapy boýunça beýiklik bahasy.</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b="1" dirty="0">
                <a:latin typeface="Times New Roman" panose="02020603050405020304" pitchFamily="18" charset="0"/>
                <a:ea typeface="Times New Roman" panose="02020603050405020304" pitchFamily="18" charset="0"/>
              </a:rPr>
              <a:t>a</a:t>
            </a:r>
            <a:r>
              <a:rPr lang="cs-CZ" b="1" baseline="30000" dirty="0">
                <a:latin typeface="Times New Roman" panose="02020603050405020304" pitchFamily="18" charset="0"/>
                <a:ea typeface="Times New Roman" panose="02020603050405020304" pitchFamily="18" charset="0"/>
              </a:rPr>
              <a:t>iy</a:t>
            </a:r>
            <a:r>
              <a:rPr lang="cs-CZ" dirty="0">
                <a:latin typeface="Times New Roman" panose="02020603050405020304" pitchFamily="18" charset="0"/>
                <a:ea typeface="Times New Roman" panose="02020603050405020304" pitchFamily="18" charset="0"/>
              </a:rPr>
              <a:t> - yzdaky reýkanyň işçi (gara) tarapyndan alnan hasap;</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b="1" dirty="0">
                <a:latin typeface="Times New Roman" panose="02020603050405020304" pitchFamily="18" charset="0"/>
                <a:ea typeface="Times New Roman" panose="02020603050405020304" pitchFamily="18" charset="0"/>
              </a:rPr>
              <a:t>b</a:t>
            </a:r>
            <a:r>
              <a:rPr lang="cs-CZ" b="1" baseline="30000" dirty="0">
                <a:latin typeface="Times New Roman" panose="02020603050405020304" pitchFamily="18" charset="0"/>
                <a:ea typeface="Times New Roman" panose="02020603050405020304" pitchFamily="18" charset="0"/>
              </a:rPr>
              <a:t>iö</a:t>
            </a:r>
            <a:r>
              <a:rPr lang="cs-CZ" baseline="30000" dirty="0">
                <a:latin typeface="Times New Roman" panose="02020603050405020304" pitchFamily="18" charset="0"/>
                <a:ea typeface="Times New Roman" panose="02020603050405020304" pitchFamily="18" charset="0"/>
              </a:rPr>
              <a:t>-</a:t>
            </a:r>
            <a:r>
              <a:rPr lang="cs-CZ" dirty="0">
                <a:latin typeface="Times New Roman" panose="02020603050405020304" pitchFamily="18" charset="0"/>
                <a:ea typeface="Times New Roman" panose="02020603050405020304" pitchFamily="18" charset="0"/>
              </a:rPr>
              <a:t> öňdäki reýkanyň işçi (gara) tarapyndan alnan hasap</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b="1" dirty="0">
                <a:latin typeface="Times New Roman" panose="02020603050405020304" pitchFamily="18" charset="0"/>
                <a:ea typeface="Times New Roman" panose="02020603050405020304" pitchFamily="18" charset="0"/>
              </a:rPr>
              <a:t>h</a:t>
            </a:r>
            <a:r>
              <a:rPr lang="cs-CZ" b="1" baseline="-25000" dirty="0">
                <a:latin typeface="Times New Roman" panose="02020603050405020304" pitchFamily="18" charset="0"/>
                <a:ea typeface="Times New Roman" panose="02020603050405020304" pitchFamily="18" charset="0"/>
              </a:rPr>
              <a:t>g</a:t>
            </a:r>
            <a:r>
              <a:rPr lang="cs-CZ" dirty="0">
                <a:latin typeface="Times New Roman" panose="02020603050405020304" pitchFamily="18" charset="0"/>
                <a:ea typeface="Times New Roman" panose="02020603050405020304" pitchFamily="18" charset="0"/>
              </a:rPr>
              <a:t>- niwelir reýkanyň gyzyl tarapy boýunça beýiklik bahasy.</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b="1" dirty="0">
                <a:latin typeface="Times New Roman" panose="02020603050405020304" pitchFamily="18" charset="0"/>
                <a:ea typeface="Times New Roman" panose="02020603050405020304" pitchFamily="18" charset="0"/>
              </a:rPr>
              <a:t>a</a:t>
            </a:r>
            <a:r>
              <a:rPr lang="cs-CZ" b="1" baseline="30000" dirty="0">
                <a:latin typeface="Times New Roman" panose="02020603050405020304" pitchFamily="18" charset="0"/>
                <a:ea typeface="Times New Roman" panose="02020603050405020304" pitchFamily="18" charset="0"/>
              </a:rPr>
              <a:t>g</a:t>
            </a:r>
            <a:r>
              <a:rPr lang="cs-CZ" baseline="30000" dirty="0">
                <a:latin typeface="Times New Roman" panose="02020603050405020304" pitchFamily="18" charset="0"/>
                <a:ea typeface="Times New Roman" panose="02020603050405020304" pitchFamily="18" charset="0"/>
              </a:rPr>
              <a:t>y</a:t>
            </a:r>
            <a:r>
              <a:rPr lang="cs-CZ" dirty="0">
                <a:latin typeface="Times New Roman" panose="02020603050405020304" pitchFamily="18" charset="0"/>
                <a:ea typeface="Times New Roman" panose="02020603050405020304" pitchFamily="18" charset="0"/>
              </a:rPr>
              <a:t>- yzdaky reýkanyň gyzyl tarapyndan alnan hasap; </a:t>
            </a:r>
            <a:endParaRPr lang="ru-RU" sz="1600" dirty="0">
              <a:latin typeface="Times New Roman" panose="02020603050405020304" pitchFamily="18" charset="0"/>
              <a:ea typeface="Times New Roman" panose="02020603050405020304" pitchFamily="18" charset="0"/>
            </a:endParaRPr>
          </a:p>
          <a:p>
            <a:pPr indent="449580" algn="just">
              <a:spcAft>
                <a:spcPts val="0"/>
              </a:spcAft>
            </a:pPr>
            <a:r>
              <a:rPr lang="cs-CZ" b="1" dirty="0">
                <a:latin typeface="Times New Roman" panose="02020603050405020304" pitchFamily="18" charset="0"/>
                <a:ea typeface="Times New Roman" panose="02020603050405020304" pitchFamily="18" charset="0"/>
              </a:rPr>
              <a:t>b</a:t>
            </a:r>
            <a:r>
              <a:rPr lang="cs-CZ" b="1" baseline="30000" dirty="0">
                <a:latin typeface="Times New Roman" panose="02020603050405020304" pitchFamily="18" charset="0"/>
                <a:ea typeface="Times New Roman" panose="02020603050405020304" pitchFamily="18" charset="0"/>
              </a:rPr>
              <a:t>gö</a:t>
            </a:r>
            <a:r>
              <a:rPr lang="cs-CZ" dirty="0">
                <a:latin typeface="Times New Roman" panose="02020603050405020304" pitchFamily="18" charset="0"/>
                <a:ea typeface="Times New Roman" panose="02020603050405020304" pitchFamily="18" charset="0"/>
              </a:rPr>
              <a:t>- öňdäki reýkanyň gyzyl tarapyndan alnan hasap;</a:t>
            </a:r>
            <a:endParaRPr lang="ru-RU" sz="1600" dirty="0">
              <a:latin typeface="Times New Roman" panose="02020603050405020304" pitchFamily="18" charset="0"/>
              <a:ea typeface="Times New Roman" panose="02020603050405020304" pitchFamily="18" charset="0"/>
            </a:endParaRPr>
          </a:p>
          <a:p>
            <a:pPr indent="0" algn="just">
              <a:spcAft>
                <a:spcPts val="0"/>
              </a:spcAft>
              <a:buNone/>
            </a:pPr>
            <a:r>
              <a:rPr lang="tk-TM" b="1" dirty="0" smtClean="0">
                <a:latin typeface="Times New Roman" panose="02020603050405020304" pitchFamily="18" charset="0"/>
                <a:ea typeface="Times New Roman" panose="02020603050405020304" pitchFamily="18" charset="0"/>
              </a:rPr>
              <a:t>        </a:t>
            </a:r>
            <a:r>
              <a:rPr lang="cs-CZ" b="1" dirty="0" smtClean="0">
                <a:latin typeface="Times New Roman" panose="02020603050405020304" pitchFamily="18" charset="0"/>
                <a:ea typeface="Times New Roman" panose="02020603050405020304" pitchFamily="18" charset="0"/>
              </a:rPr>
              <a:t>Reýkanyň</a:t>
            </a:r>
            <a:r>
              <a:rPr lang="cs-CZ" dirty="0" smtClean="0">
                <a:latin typeface="Times New Roman" panose="02020603050405020304" pitchFamily="18" charset="0"/>
                <a:ea typeface="Times New Roman" panose="02020603050405020304" pitchFamily="18" charset="0"/>
              </a:rPr>
              <a:t> </a:t>
            </a:r>
            <a:r>
              <a:rPr lang="cs-CZ" dirty="0">
                <a:latin typeface="Times New Roman" panose="02020603050405020304" pitchFamily="18" charset="0"/>
                <a:ea typeface="Times New Roman" panose="02020603050405020304" pitchFamily="18" charset="0"/>
              </a:rPr>
              <a:t>gara we gyzyl tarapyndan alnan hasaplaryň tapawudy rugsat berilýän çäklerde </a:t>
            </a:r>
            <a:r>
              <a:rPr lang="cs-CZ" b="1" dirty="0">
                <a:latin typeface="Times New Roman" panose="02020603050405020304" pitchFamily="18" charset="0"/>
                <a:ea typeface="Times New Roman" panose="02020603050405020304" pitchFamily="18" charset="0"/>
              </a:rPr>
              <a:t>(</a:t>
            </a:r>
            <a:r>
              <a:rPr lang="cs-CZ" b="1" u="sng" dirty="0">
                <a:latin typeface="Times New Roman" panose="02020603050405020304" pitchFamily="18" charset="0"/>
                <a:ea typeface="Times New Roman" panose="02020603050405020304" pitchFamily="18" charset="0"/>
              </a:rPr>
              <a:t>+</a:t>
            </a:r>
            <a:r>
              <a:rPr lang="cs-CZ" b="1" dirty="0">
                <a:latin typeface="Times New Roman" panose="02020603050405020304" pitchFamily="18" charset="0"/>
                <a:ea typeface="Times New Roman" panose="02020603050405020304" pitchFamily="18" charset="0"/>
              </a:rPr>
              <a:t>5mm)</a:t>
            </a:r>
            <a:r>
              <a:rPr lang="cs-CZ" dirty="0">
                <a:latin typeface="Times New Roman" panose="02020603050405020304" pitchFamily="18" charset="0"/>
                <a:ea typeface="Times New Roman" panose="02020603050405020304" pitchFamily="18" charset="0"/>
              </a:rPr>
              <a:t> bolmalydyr. Şeýle ýagdaýda hasaplaryň orta bahasy tapylyp </a:t>
            </a:r>
            <a:r>
              <a:rPr lang="cs-CZ" b="1" dirty="0">
                <a:latin typeface="Times New Roman" panose="02020603050405020304" pitchFamily="18" charset="0"/>
                <a:ea typeface="Times New Roman" panose="02020603050405020304" pitchFamily="18" charset="0"/>
              </a:rPr>
              <a:t>(h</a:t>
            </a:r>
            <a:r>
              <a:rPr lang="cs-CZ" b="1" baseline="-25000" dirty="0">
                <a:latin typeface="Times New Roman" panose="02020603050405020304" pitchFamily="18" charset="0"/>
                <a:ea typeface="Times New Roman" panose="02020603050405020304" pitchFamily="18" charset="0"/>
              </a:rPr>
              <a:t>1</a:t>
            </a:r>
            <a:r>
              <a:rPr lang="cs-CZ" b="1" dirty="0">
                <a:latin typeface="Times New Roman" panose="02020603050405020304" pitchFamily="18" charset="0"/>
                <a:ea typeface="Times New Roman" panose="02020603050405020304" pitchFamily="18" charset="0"/>
              </a:rPr>
              <a:t> = -2375)</a:t>
            </a:r>
            <a:r>
              <a:rPr lang="cs-CZ" dirty="0">
                <a:latin typeface="Times New Roman" panose="02020603050405020304" pitchFamily="18" charset="0"/>
                <a:ea typeface="Times New Roman" panose="02020603050405020304" pitchFamily="18" charset="0"/>
              </a:rPr>
              <a:t> žurnalda </a:t>
            </a:r>
            <a:r>
              <a:rPr lang="cs-CZ" b="1" dirty="0">
                <a:latin typeface="Times New Roman" panose="02020603050405020304" pitchFamily="18" charset="0"/>
                <a:ea typeface="Times New Roman" panose="02020603050405020304" pitchFamily="18" charset="0"/>
              </a:rPr>
              <a:t>Rp1</a:t>
            </a:r>
            <a:r>
              <a:rPr lang="cs-CZ" dirty="0">
                <a:latin typeface="Times New Roman" panose="02020603050405020304" pitchFamily="18" charset="0"/>
                <a:ea typeface="Times New Roman" panose="02020603050405020304" pitchFamily="18" charset="0"/>
              </a:rPr>
              <a:t> we </a:t>
            </a:r>
            <a:r>
              <a:rPr lang="cs-CZ" b="1" dirty="0">
                <a:latin typeface="Times New Roman" panose="02020603050405020304" pitchFamily="18" charset="0"/>
                <a:ea typeface="Times New Roman" panose="02020603050405020304" pitchFamily="18" charset="0"/>
              </a:rPr>
              <a:t>1-nji</a:t>
            </a:r>
            <a:r>
              <a:rPr lang="cs-CZ" dirty="0">
                <a:latin typeface="Times New Roman" panose="02020603050405020304" pitchFamily="18" charset="0"/>
                <a:ea typeface="Times New Roman" panose="02020603050405020304" pitchFamily="18" charset="0"/>
              </a:rPr>
              <a:t> arabaglanşdyryjy nokatlaryň aralygynda ýazylýar. </a:t>
            </a:r>
            <a:endParaRPr lang="ru-RU" sz="1600" dirty="0">
              <a:latin typeface="Times New Roman" panose="02020603050405020304" pitchFamily="18" charset="0"/>
              <a:ea typeface="Times New Roman" panose="02020603050405020304" pitchFamily="18" charset="0"/>
            </a:endParaRPr>
          </a:p>
          <a:p>
            <a:pPr marL="0" indent="0" algn="ctr">
              <a:spcAft>
                <a:spcPts val="0"/>
              </a:spcAft>
              <a:buNone/>
            </a:pPr>
            <a:r>
              <a:rPr lang="en-US" b="1" dirty="0">
                <a:latin typeface="Times New Roman" panose="02020603050405020304" pitchFamily="18" charset="0"/>
                <a:ea typeface="Times New Roman" panose="02020603050405020304" pitchFamily="18" charset="0"/>
              </a:rPr>
              <a:t>h</a:t>
            </a:r>
            <a:r>
              <a:rPr lang="en-US" b="1" baseline="-25000" dirty="0">
                <a:latin typeface="Times New Roman" panose="02020603050405020304" pitchFamily="18" charset="0"/>
                <a:ea typeface="Times New Roman" panose="02020603050405020304" pitchFamily="18" charset="0"/>
              </a:rPr>
              <a:t>1</a:t>
            </a:r>
            <a:r>
              <a:rPr lang="en-US" b="1" dirty="0">
                <a:latin typeface="Times New Roman" panose="02020603050405020304" pitchFamily="18" charset="0"/>
                <a:ea typeface="Times New Roman" panose="02020603050405020304" pitchFamily="18" charset="0"/>
              </a:rPr>
              <a:t> = (h</a:t>
            </a:r>
            <a:r>
              <a:rPr lang="en-US" b="1" baseline="-25000" dirty="0">
                <a:latin typeface="Times New Roman" panose="02020603050405020304" pitchFamily="18" charset="0"/>
                <a:ea typeface="Times New Roman" panose="02020603050405020304" pitchFamily="18" charset="0"/>
              </a:rPr>
              <a:t>i </a:t>
            </a:r>
            <a:r>
              <a:rPr lang="en-US" b="1" dirty="0">
                <a:latin typeface="Times New Roman" panose="02020603050405020304" pitchFamily="18" charset="0"/>
                <a:ea typeface="Times New Roman" panose="02020603050405020304" pitchFamily="18" charset="0"/>
              </a:rPr>
              <a:t>+ h</a:t>
            </a:r>
            <a:r>
              <a:rPr lang="en-US" b="1" baseline="-25000" dirty="0">
                <a:latin typeface="Times New Roman" panose="02020603050405020304" pitchFamily="18" charset="0"/>
                <a:ea typeface="Times New Roman" panose="02020603050405020304" pitchFamily="18" charset="0"/>
              </a:rPr>
              <a:t>g</a:t>
            </a:r>
            <a:r>
              <a:rPr lang="en-US" b="1" dirty="0">
                <a:latin typeface="Times New Roman" panose="02020603050405020304" pitchFamily="18" charset="0"/>
                <a:ea typeface="Times New Roman" panose="02020603050405020304" pitchFamily="18" charset="0"/>
              </a:rPr>
              <a:t>):2</a:t>
            </a:r>
            <a:endParaRPr lang="ru-RU" sz="1600" dirty="0">
              <a:latin typeface="Times New Roman" panose="02020603050405020304" pitchFamily="18" charset="0"/>
              <a:ea typeface="Times New Roman" panose="02020603050405020304" pitchFamily="18" charset="0"/>
            </a:endParaRPr>
          </a:p>
          <a:p>
            <a:pPr algn="ctr">
              <a:spcAft>
                <a:spcPts val="0"/>
              </a:spcAft>
            </a:pPr>
            <a:r>
              <a:rPr lang="cs-CZ" b="1"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marL="0" indent="0" algn="ctr">
              <a:spcAft>
                <a:spcPts val="0"/>
              </a:spcAft>
              <a:buNone/>
            </a:pPr>
            <a:r>
              <a:rPr lang="en-US" b="1" dirty="0">
                <a:latin typeface="Times New Roman" panose="02020603050405020304" pitchFamily="18" charset="0"/>
                <a:ea typeface="Times New Roman" panose="02020603050405020304" pitchFamily="18" charset="0"/>
              </a:rPr>
              <a:t>h</a:t>
            </a:r>
            <a:r>
              <a:rPr lang="en-US" b="1" baseline="-25000" dirty="0">
                <a:latin typeface="Times New Roman" panose="02020603050405020304" pitchFamily="18" charset="0"/>
                <a:ea typeface="Times New Roman" panose="02020603050405020304" pitchFamily="18" charset="0"/>
              </a:rPr>
              <a:t>1</a:t>
            </a:r>
            <a:r>
              <a:rPr lang="en-US" b="1" dirty="0">
                <a:latin typeface="Times New Roman" panose="02020603050405020304" pitchFamily="18" charset="0"/>
                <a:ea typeface="Times New Roman" panose="02020603050405020304" pitchFamily="18" charset="0"/>
              </a:rPr>
              <a:t> = (h</a:t>
            </a:r>
            <a:r>
              <a:rPr lang="en-US" b="1" baseline="-25000" dirty="0">
                <a:latin typeface="Times New Roman" panose="02020603050405020304" pitchFamily="18" charset="0"/>
                <a:ea typeface="Times New Roman" panose="02020603050405020304" pitchFamily="18" charset="0"/>
              </a:rPr>
              <a:t>i </a:t>
            </a:r>
            <a:r>
              <a:rPr lang="en-US" b="1" dirty="0">
                <a:latin typeface="Times New Roman" panose="02020603050405020304" pitchFamily="18" charset="0"/>
                <a:ea typeface="Times New Roman" panose="02020603050405020304" pitchFamily="18" charset="0"/>
              </a:rPr>
              <a:t>+ h</a:t>
            </a:r>
            <a:r>
              <a:rPr lang="en-US" b="1" baseline="-25000" dirty="0">
                <a:latin typeface="Times New Roman" panose="02020603050405020304" pitchFamily="18" charset="0"/>
                <a:ea typeface="Times New Roman" panose="02020603050405020304" pitchFamily="18" charset="0"/>
              </a:rPr>
              <a:t>g</a:t>
            </a:r>
            <a:r>
              <a:rPr lang="en-US" b="1" dirty="0">
                <a:latin typeface="Times New Roman" panose="02020603050405020304" pitchFamily="18" charset="0"/>
                <a:ea typeface="Times New Roman" panose="02020603050405020304" pitchFamily="18" charset="0"/>
              </a:rPr>
              <a:t>):2 = (–2374–2376):2 = -2375</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404889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58740"/>
          </a:xfrm>
        </p:spPr>
        <p:txBody>
          <a:bodyPr>
            <a:normAutofit fontScale="90000"/>
          </a:bodyPr>
          <a:lstStyle/>
          <a:p>
            <a:endParaRPr lang="ru-RU" dirty="0"/>
          </a:p>
        </p:txBody>
      </p:sp>
      <p:sp>
        <p:nvSpPr>
          <p:cNvPr id="3" name="Объект 2"/>
          <p:cNvSpPr>
            <a:spLocks noGrp="1"/>
          </p:cNvSpPr>
          <p:nvPr>
            <p:ph idx="1"/>
          </p:nvPr>
        </p:nvSpPr>
        <p:spPr>
          <a:xfrm>
            <a:off x="838199" y="1023042"/>
            <a:ext cx="10795503" cy="5153921"/>
          </a:xfrm>
        </p:spPr>
        <p:txBody>
          <a:bodyPr>
            <a:normAutofit fontScale="92500" lnSpcReduction="10000"/>
          </a:bodyPr>
          <a:lstStyle/>
          <a:p>
            <a:pPr indent="449580" algn="just">
              <a:spcAft>
                <a:spcPts val="0"/>
              </a:spcAft>
            </a:pPr>
            <a:r>
              <a:rPr lang="en-US" sz="3200" dirty="0" err="1">
                <a:latin typeface="Times New Roman" panose="02020603050405020304" pitchFamily="18" charset="0"/>
                <a:ea typeface="Times New Roman" panose="02020603050405020304" pitchFamily="18" charset="0"/>
              </a:rPr>
              <a:t>Şol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duralgada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arabaglanuşdyryjy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nokatlar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niwelirlenip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hasaplary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barlanyp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orta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bahasy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kesgitlenenden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soň</a:t>
            </a:r>
            <a:r>
              <a:rPr lang="en-US" sz="3200" dirty="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1-nji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duralgadan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görünýän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ähli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nokatlar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aralyk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nokatlaryň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niwelirlenşi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ýaly</a:t>
            </a:r>
            <a:r>
              <a:rPr lang="en-US" sz="3200" dirty="0">
                <a:latin typeface="Times New Roman" panose="02020603050405020304" pitchFamily="18" charset="0"/>
                <a:ea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rPr>
              <a:t>ö</a:t>
            </a:r>
            <a:r>
              <a:rPr lang="tk-TM" sz="3200" dirty="0" smtClean="0">
                <a:latin typeface="Times New Roman" panose="02020603050405020304" pitchFamily="18" charset="0"/>
                <a:ea typeface="Times New Roman" panose="02020603050405020304" pitchFamily="18" charset="0"/>
              </a:rPr>
              <a:t>ň</a:t>
            </a:r>
            <a:r>
              <a:rPr lang="en-US" sz="3200" dirty="0" smtClean="0">
                <a:latin typeface="Times New Roman" panose="02020603050405020304" pitchFamily="18" charset="0"/>
                <a:ea typeface="Times New Roman" panose="02020603050405020304" pitchFamily="18" charset="0"/>
              </a:rPr>
              <a:t>e </a:t>
            </a:r>
            <a:r>
              <a:rPr lang="en-US" sz="3200" dirty="0" err="1">
                <a:latin typeface="Times New Roman" panose="02020603050405020304" pitchFamily="18" charset="0"/>
                <a:ea typeface="Times New Roman" panose="02020603050405020304" pitchFamily="18" charset="0"/>
              </a:rPr>
              <a:t>tarap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niwelirlemek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usuly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bilen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niwelirlenýär</a:t>
            </a:r>
            <a:r>
              <a:rPr lang="en-US" sz="3200"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Niwelir</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reýkalar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burç</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depelerini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aňladýan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baýdajykly-gazyjyklaryň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gapdalynda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ýerde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goýulýar</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reýkanyň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diňe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tarapyndan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işçi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tarapyndan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hasap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alynýar</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žurnalda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degişli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burç</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depeleriniň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ýanynda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ýazylýar</a:t>
            </a:r>
            <a:r>
              <a:rPr lang="en-US" sz="3200" dirty="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a:t>
            </a:r>
            <a:r>
              <a:rPr lang="hr-HR" sz="3200" b="1" dirty="0">
                <a:latin typeface="Times New Roman" panose="02020603050405020304" pitchFamily="18" charset="0"/>
                <a:ea typeface="Times New Roman" panose="02020603050405020304" pitchFamily="18" charset="0"/>
              </a:rPr>
              <a:t>8.</a:t>
            </a:r>
            <a:r>
              <a:rPr lang="ru-RU" sz="3200" b="1" dirty="0">
                <a:latin typeface="Times New Roman" panose="02020603050405020304" pitchFamily="18" charset="0"/>
                <a:ea typeface="Times New Roman" panose="02020603050405020304" pitchFamily="18" charset="0"/>
              </a:rPr>
              <a:t>2</a:t>
            </a:r>
            <a:r>
              <a:rPr lang="hr-HR" sz="3200" b="1"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nji surat</a:t>
            </a:r>
            <a:r>
              <a:rPr lang="en-US" sz="3200" b="1" dirty="0">
                <a:latin typeface="Times New Roman" panose="02020603050405020304" pitchFamily="18" charset="0"/>
                <a:ea typeface="Times New Roman" panose="02020603050405020304" pitchFamily="18" charset="0"/>
              </a:rPr>
              <a:t>)</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Soň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reýkany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beýleki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burç</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depelerinde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goýup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alnan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hasaplar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degişli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burç</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depelerinde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ýazylýar</a:t>
            </a:r>
            <a:r>
              <a:rPr lang="en-US" sz="3200" dirty="0" smtClean="0">
                <a:latin typeface="Times New Roman" panose="02020603050405020304" pitchFamily="18" charset="0"/>
                <a:ea typeface="Times New Roman" panose="02020603050405020304" pitchFamily="18" charset="0"/>
              </a:rPr>
              <a:t>:</a:t>
            </a:r>
            <a:r>
              <a:rPr lang="en-US" sz="3200" b="1" dirty="0" smtClean="0">
                <a:latin typeface="Times New Roman" panose="02020603050405020304" pitchFamily="18" charset="0"/>
                <a:ea typeface="Times New Roman" panose="02020603050405020304" pitchFamily="18" charset="0"/>
              </a:rPr>
              <a:t>(</a:t>
            </a:r>
            <a:r>
              <a:rPr lang="en-US" sz="3200" b="1" dirty="0">
                <a:latin typeface="Times New Roman" panose="02020603050405020304" pitchFamily="18" charset="0"/>
                <a:ea typeface="Times New Roman" panose="02020603050405020304" pitchFamily="18" charset="0"/>
              </a:rPr>
              <a:t>2613, 2603,1961,2331</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ş.m</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Inedördül</a:t>
            </a:r>
            <a:r>
              <a:rPr lang="en-US" sz="3200"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niwelirlemede</a:t>
            </a:r>
            <a:r>
              <a:rPr lang="en-US" sz="3200" b="1" dirty="0">
                <a:latin typeface="Times New Roman" panose="02020603050405020304" pitchFamily="18" charset="0"/>
                <a:ea typeface="Times New Roman" panose="02020603050405020304" pitchFamily="18" charset="0"/>
              </a:rPr>
              <a:t> 1-nji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duralgadan</a:t>
            </a:r>
            <a:r>
              <a:rPr lang="en-US" sz="3200"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niwelerlenen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ähli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nokatlaryň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daşyny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çyzyk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çekip</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sudur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görnüşinde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belgilenýär</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soňra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şol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tertipde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beýleki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duralgalarda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niwelirleme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işleri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geçirilýär</a:t>
            </a:r>
            <a:r>
              <a:rPr lang="en-US" sz="3200" dirty="0">
                <a:latin typeface="Times New Roman" panose="02020603050405020304" pitchFamily="18" charset="0"/>
                <a:ea typeface="Times New Roman" panose="02020603050405020304" pitchFamily="18" charset="0"/>
              </a:rPr>
              <a:t>. </a:t>
            </a:r>
            <a:endParaRPr lang="ru-RU" sz="32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44316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0" marR="29210" indent="0">
              <a:lnSpc>
                <a:spcPct val="100000"/>
              </a:lnSpc>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1</a:t>
            </a:r>
            <a:r>
              <a:rPr lang="ru-RU" sz="3200" b="1" dirty="0">
                <a:solidFill>
                  <a:srgbClr val="000000"/>
                </a:solidFill>
                <a:latin typeface="Times New Roman" panose="02020603050405020304" pitchFamily="18" charset="0"/>
                <a:ea typeface="Times New Roman" panose="02020603050405020304" pitchFamily="18" charset="0"/>
              </a:rPr>
              <a:t>.</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Niwilirleriň</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görnüşleri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we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takyklygy</a:t>
            </a:r>
            <a:r>
              <a:rPr lang="tk-TM" sz="3200" b="1" dirty="0" smtClean="0">
                <a:solidFill>
                  <a:srgbClr val="000000"/>
                </a:solidFill>
                <a:latin typeface="Times New Roman" panose="02020603050405020304" pitchFamily="18" charset="0"/>
                <a:ea typeface="Times New Roman" panose="02020603050405020304" pitchFamily="18" charset="0"/>
              </a:rPr>
              <a:t>.</a:t>
            </a:r>
            <a:endParaRPr lang="tk-TM" sz="3200" b="1" dirty="0" smtClean="0">
              <a:solidFill>
                <a:srgbClr val="000000"/>
              </a:solidFill>
              <a:latin typeface="Times New Roman" panose="02020603050405020304" pitchFamily="18" charset="0"/>
              <a:ea typeface="Times New Roman" panose="02020603050405020304" pitchFamily="18" charset="0"/>
            </a:endParaRPr>
          </a:p>
          <a:p>
            <a:pPr marR="29210">
              <a:spcAft>
                <a:spcPts val="0"/>
              </a:spcAft>
            </a:pPr>
            <a:endParaRPr lang="ru-RU" sz="3200" dirty="0">
              <a:latin typeface="Times New Roman" panose="02020603050405020304" pitchFamily="18" charset="0"/>
              <a:ea typeface="Times New Roman" panose="02020603050405020304" pitchFamily="18" charset="0"/>
            </a:endParaRPr>
          </a:p>
          <a:p>
            <a:pPr marL="0" marR="2921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Ýer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üstüni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magistrallar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usuly</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boýunça</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niwilirlemek</a:t>
            </a:r>
            <a:r>
              <a:rPr lang="tk-TM" sz="3200" b="1" dirty="0" smtClean="0">
                <a:latin typeface="Times New Roman" panose="02020603050405020304" pitchFamily="18" charset="0"/>
                <a:ea typeface="Times New Roman" panose="02020603050405020304" pitchFamily="18" charset="0"/>
              </a:rPr>
              <a:t>.</a:t>
            </a:r>
            <a:endParaRPr lang="tk-TM" sz="3200" b="1" dirty="0" smtClean="0">
              <a:latin typeface="Times New Roman" panose="02020603050405020304" pitchFamily="18" charset="0"/>
              <a:ea typeface="Times New Roman" panose="02020603050405020304" pitchFamily="18" charset="0"/>
            </a:endParaRPr>
          </a:p>
          <a:p>
            <a:pPr marL="0" marR="29210" indent="0">
              <a:spcAft>
                <a:spcPts val="0"/>
              </a:spcAft>
              <a:buNone/>
            </a:pP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Ýer</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üstüni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inedördül</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böleklere</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bölüp</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niwelirlemek</a:t>
            </a:r>
            <a:r>
              <a:rPr lang="tk-TM" sz="3200" b="1" dirty="0" smtClean="0">
                <a:latin typeface="Times New Roman" panose="02020603050405020304" pitchFamily="18" charset="0"/>
                <a:ea typeface="Times New Roman" panose="02020603050405020304" pitchFamily="18" charset="0"/>
              </a:rPr>
              <a:t>.</a:t>
            </a: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a:bodyPr>
          <a:lstStyle/>
          <a:p>
            <a:pPr algn="just">
              <a:spcAft>
                <a:spcPts val="0"/>
              </a:spcAf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cs-CZ" sz="4000" dirty="0">
                <a:latin typeface="Times New Roman" panose="02020603050405020304" pitchFamily="18" charset="0"/>
                <a:ea typeface="Times New Roman" panose="02020603050405020304" pitchFamily="18" charset="0"/>
              </a:rPr>
              <a:t>Geodeziýanyň beýikligi we belentligi kesgitlemäni öwrenýän bölümine niwelirleme</a:t>
            </a:r>
            <a:r>
              <a:rPr lang="cs-CZ" sz="4000" b="1" dirty="0">
                <a:latin typeface="Times New Roman" panose="02020603050405020304" pitchFamily="18" charset="0"/>
                <a:ea typeface="Times New Roman" panose="02020603050405020304" pitchFamily="18" charset="0"/>
              </a:rPr>
              <a:t> </a:t>
            </a:r>
            <a:r>
              <a:rPr lang="cs-CZ" sz="4000" dirty="0">
                <a:latin typeface="Times New Roman" panose="02020603050405020304" pitchFamily="18" charset="0"/>
                <a:ea typeface="Times New Roman" panose="02020603050405020304" pitchFamily="18" charset="0"/>
              </a:rPr>
              <a:t>diýilýär</a:t>
            </a:r>
            <a:r>
              <a:rPr lang="ru-RU"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Niwilirlemek</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diýilende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ýerde</a:t>
            </a:r>
            <a:r>
              <a:rPr lang="ru-RU" sz="4000" dirty="0">
                <a:latin typeface="Times New Roman" panose="02020603050405020304" pitchFamily="18" charset="0"/>
                <a:ea typeface="Times New Roman" panose="02020603050405020304" pitchFamily="18" charset="0"/>
              </a:rPr>
              <a:t> </a:t>
            </a:r>
            <a:r>
              <a:rPr lang="ru-RU" sz="4000" dirty="0" err="1" smtClean="0">
                <a:latin typeface="Times New Roman" panose="02020603050405020304" pitchFamily="18" charset="0"/>
                <a:ea typeface="Times New Roman" panose="02020603050405020304" pitchFamily="18" charset="0"/>
              </a:rPr>
              <a:t>beýikligiň</a:t>
            </a:r>
            <a:r>
              <a:rPr lang="tk-TM" sz="4000" dirty="0" smtClean="0">
                <a:latin typeface="Times New Roman" panose="02020603050405020304" pitchFamily="18" charset="0"/>
                <a:ea typeface="Times New Roman" panose="02020603050405020304" pitchFamily="18" charset="0"/>
              </a:rPr>
              <a:t> </a:t>
            </a:r>
            <a:r>
              <a:rPr lang="ru-RU" sz="4000" dirty="0" err="1" smtClean="0">
                <a:latin typeface="Times New Roman" panose="02020603050405020304" pitchFamily="18" charset="0"/>
                <a:ea typeface="Times New Roman" panose="02020603050405020304" pitchFamily="18" charset="0"/>
              </a:rPr>
              <a:t>kesgitlenilmegine</a:t>
            </a:r>
            <a:r>
              <a:rPr lang="ru-RU" sz="4000" dirty="0" smtClean="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ýa-da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niwilirlenilmegine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ýeriň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üstündäki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nokatlaryň</a:t>
            </a:r>
            <a:r>
              <a:rPr lang="ru-RU" sz="4000" dirty="0">
                <a:latin typeface="Times New Roman" panose="02020603050405020304" pitchFamily="18" charset="0"/>
                <a:ea typeface="Times New Roman" panose="02020603050405020304" pitchFamily="18" charset="0"/>
              </a:rPr>
              <a:t> </a:t>
            </a:r>
            <a:r>
              <a:rPr lang="tk-TM" sz="4000" dirty="0" smtClean="0">
                <a:latin typeface="Times New Roman" panose="02020603050405020304" pitchFamily="18" charset="0"/>
                <a:ea typeface="Times New Roman" panose="02020603050405020304" pitchFamily="18" charset="0"/>
              </a:rPr>
              <a:t>     </a:t>
            </a:r>
            <a:r>
              <a:rPr lang="ru-RU" sz="4000" dirty="0" err="1" smtClean="0">
                <a:latin typeface="Times New Roman" panose="02020603050405020304" pitchFamily="18" charset="0"/>
                <a:ea typeface="Times New Roman" panose="02020603050405020304" pitchFamily="18" charset="0"/>
              </a:rPr>
              <a:t>bir-birine</a:t>
            </a:r>
            <a:r>
              <a:rPr lang="ru-RU" sz="4000" dirty="0" smtClean="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baglylykda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ýagdaýynyň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şeýle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hem</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berlen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ýeriň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çägi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üçin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başlangyç</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diýilip</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kabul</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edilen</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şertli</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üste</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baglylykda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beýikliginiň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ýa-da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beýgelmesiniň</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anyklanylmagyna</a:t>
            </a:r>
            <a:r>
              <a:rPr lang="ru-RU" sz="4000" dirty="0">
                <a:latin typeface="Times New Roman" panose="02020603050405020304" pitchFamily="18" charset="0"/>
                <a:ea typeface="Times New Roman" panose="02020603050405020304" pitchFamily="18" charset="0"/>
              </a:rPr>
              <a:t> </a:t>
            </a:r>
            <a:r>
              <a:rPr lang="ru-RU" sz="4000" dirty="0" err="1">
                <a:latin typeface="Times New Roman" panose="02020603050405020304" pitchFamily="18" charset="0"/>
                <a:ea typeface="Times New Roman" panose="02020603050405020304" pitchFamily="18" charset="0"/>
              </a:rPr>
              <a:t>düşünilýär</a:t>
            </a:r>
            <a:r>
              <a:rPr lang="ru-RU" sz="4000" dirty="0">
                <a:latin typeface="Times New Roman" panose="02020603050405020304" pitchFamily="18" charset="0"/>
                <a:ea typeface="Times New Roman" panose="02020603050405020304" pitchFamily="18" charset="0"/>
              </a:rPr>
              <a:t>. </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indent="457200" algn="just">
              <a:spcAft>
                <a:spcPts val="0"/>
              </a:spcAft>
            </a:pPr>
            <a:r>
              <a:rPr lang="cs-CZ" sz="3200" dirty="0">
                <a:latin typeface="Times New Roman" panose="02020603050405020304" pitchFamily="18" charset="0"/>
                <a:ea typeface="Times New Roman" panose="02020603050405020304" pitchFamily="18" charset="0"/>
              </a:rPr>
              <a:t>Niwelir işleri geçirilende ýer üstüniň nokatlary otnositel we absolýut belentlik bahalara eýe bolýar. </a:t>
            </a:r>
            <a:r>
              <a:rPr lang="ru-RU" sz="3200" dirty="0">
                <a:latin typeface="Times New Roman" panose="02020603050405020304" pitchFamily="18" charset="0"/>
                <a:ea typeface="Times New Roman" panose="02020603050405020304" pitchFamily="18" charset="0"/>
              </a:rPr>
              <a:t>GDA </a:t>
            </a:r>
            <a:r>
              <a:rPr lang="ru-RU" sz="3200" dirty="0" err="1">
                <a:latin typeface="Times New Roman" panose="02020603050405020304" pitchFamily="18" charset="0"/>
                <a:ea typeface="Times New Roman" panose="02020603050405020304" pitchFamily="18" charset="0"/>
              </a:rPr>
              <a:t>ýurtlarynyň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ýeriniň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çägindäki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nokatlaryň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beýikligi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Baltika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deňziniň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suwunyň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üstüniň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dynçlykdaky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deňagramlylykdaky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asuda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ýagdaýyndan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ýeriň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belntlik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Kronştadt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futştogynyň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nolundan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alynýar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hasaplanylýar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Şular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ýaly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beýiklige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absolýut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diýilýär</a:t>
            </a:r>
            <a:r>
              <a:rPr lang="ru-RU" sz="3200" dirty="0">
                <a:latin typeface="Times New Roman" panose="02020603050405020304" pitchFamily="18" charset="0"/>
                <a:ea typeface="Times New Roman" panose="02020603050405020304" pitchFamily="18" charset="0"/>
              </a:rPr>
              <a:t>. </a:t>
            </a:r>
            <a:endParaRPr lang="ru-RU" sz="3600" dirty="0">
              <a:latin typeface="Times New Roman" panose="02020603050405020304" pitchFamily="18" charset="0"/>
              <a:ea typeface="Times New Roman" panose="02020603050405020304" pitchFamily="18" charset="0"/>
            </a:endParaRPr>
          </a:p>
          <a:p>
            <a:pPr marL="457200" indent="360680" algn="just">
              <a:spcAft>
                <a:spcPts val="0"/>
              </a:spcAft>
            </a:pPr>
            <a:r>
              <a:rPr lang="ru-RU" sz="3200" dirty="0" err="1">
                <a:latin typeface="Times New Roman" panose="02020603050405020304" pitchFamily="18" charset="0"/>
                <a:ea typeface="Times New Roman" panose="02020603050405020304" pitchFamily="18" charset="0"/>
              </a:rPr>
              <a:t>Eger-de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haýsy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hem</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bolsa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kabul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edilen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şertli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üst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derejesinden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alynsa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onda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oňa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otnositel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Nokatlaryň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absolýut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ýa-da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otnositel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beýiklikleriniň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tapawudyna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nokatlaryň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arasyndaky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beýgelme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diýilýär</a:t>
            </a:r>
            <a:r>
              <a:rPr lang="ru-RU" sz="3200" dirty="0">
                <a:latin typeface="Times New Roman" panose="02020603050405020304" pitchFamily="18" charset="0"/>
                <a:ea typeface="Times New Roman" panose="02020603050405020304" pitchFamily="18" charset="0"/>
              </a:rPr>
              <a:t>. </a:t>
            </a:r>
            <a:endParaRPr lang="ru-RU" sz="1800" dirty="0">
              <a:latin typeface="Times New Roman" panose="02020603050405020304" pitchFamily="18" charset="0"/>
              <a:ea typeface="Times New Roman" panose="02020603050405020304" pitchFamily="18" charset="0"/>
            </a:endParaRPr>
          </a:p>
          <a:p>
            <a:pPr marL="0" indent="0" algn="just">
              <a:lnSpc>
                <a:spcPct val="115000"/>
              </a:lnSpc>
              <a:buNone/>
            </a:pPr>
            <a:r>
              <a:rPr lang="en-US" sz="3200" dirty="0" smtClean="0"/>
              <a:t>  </a:t>
            </a:r>
            <a:endParaRPr lang="ru-RU" sz="3200" dirty="0"/>
          </a:p>
          <a:p>
            <a:pPr marL="0" indent="0">
              <a:buNone/>
            </a:pPr>
            <a:endParaRPr lang="ru-RU" sz="3600"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539154"/>
          </a:xfrm>
        </p:spPr>
        <p:txBody>
          <a:bodyPr>
            <a:normAutofit lnSpcReduction="10000"/>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algn="just">
              <a:spcAft>
                <a:spcPts val="0"/>
              </a:spcAft>
            </a:pPr>
            <a:r>
              <a:rPr lang="tk-TM" dirty="0" smtClean="0">
                <a:solidFill>
                  <a:srgbClr val="000000"/>
                </a:solidFill>
                <a:latin typeface="Times New Roman" panose="02020603050405020304" pitchFamily="18" charset="0"/>
                <a:ea typeface="Times New Roman" panose="02020603050405020304" pitchFamily="18" charset="0"/>
              </a:rPr>
              <a:t>       </a:t>
            </a:r>
            <a:r>
              <a:rPr lang="en-US" sz="3600" dirty="0" err="1" smtClean="0">
                <a:solidFill>
                  <a:srgbClr val="000000"/>
                </a:solidFill>
                <a:latin typeface="Times New Roman" panose="02020603050405020304" pitchFamily="18" charset="0"/>
                <a:ea typeface="Times New Roman" panose="02020603050405020304" pitchFamily="18" charset="0"/>
              </a:rPr>
              <a:t>Geodeziýada</a:t>
            </a:r>
            <a:r>
              <a:rPr lang="en-US" sz="3600" dirty="0" smtClean="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ýer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üstüniň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beýikligini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kiçi</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a:solidFill>
                  <a:srgbClr val="000000"/>
                </a:solidFill>
                <a:latin typeface="Times New Roman" panose="02020603050405020304" pitchFamily="18" charset="0"/>
                <a:ea typeface="Times New Roman" panose="02020603050405020304" pitchFamily="18" charset="0"/>
              </a:rPr>
              <a:t>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bilen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beýgelmäni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bolsa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uly</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a:solidFill>
                  <a:srgbClr val="000000"/>
                </a:solidFill>
                <a:latin typeface="Times New Roman" panose="02020603050405020304" pitchFamily="18" charset="0"/>
                <a:ea typeface="Times New Roman" panose="02020603050405020304" pitchFamily="18" charset="0"/>
              </a:rPr>
              <a:t>H</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haraplary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bilen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belgilemek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maksada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laýyk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hasaplanylýar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Niwilirler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öz</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takyklygy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boýunça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döwlet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standartyna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laýyklykda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topara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bölünýär</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olar</a:t>
            </a:r>
            <a:r>
              <a:rPr lang="en-US" sz="3600" dirty="0">
                <a:solidFill>
                  <a:srgbClr val="000000"/>
                </a:solidFill>
                <a:latin typeface="Times New Roman" panose="02020603050405020304" pitchFamily="18" charset="0"/>
                <a:ea typeface="Times New Roman" panose="02020603050405020304" pitchFamily="18" charset="0"/>
              </a:rPr>
              <a:t>:</a:t>
            </a:r>
          </a:p>
          <a:p>
            <a:pPr algn="just">
              <a:spcAft>
                <a:spcPts val="0"/>
              </a:spcAft>
            </a:pP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Ýokary</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takykly</a:t>
            </a:r>
            <a:r>
              <a:rPr lang="en-US" sz="3600" b="1" dirty="0">
                <a:solidFill>
                  <a:srgbClr val="000000"/>
                </a:solidFill>
                <a:latin typeface="Times New Roman" panose="02020603050405020304" pitchFamily="18" charset="0"/>
                <a:ea typeface="Times New Roman" panose="02020603050405020304" pitchFamily="18" charset="0"/>
              </a:rPr>
              <a:t> </a:t>
            </a:r>
            <a:r>
              <a:rPr lang="en-US" sz="3600" b="1" dirty="0" err="1">
                <a:solidFill>
                  <a:srgbClr val="000000"/>
                </a:solidFill>
                <a:latin typeface="Times New Roman" panose="02020603050405020304" pitchFamily="18" charset="0"/>
                <a:ea typeface="Times New Roman" panose="02020603050405020304" pitchFamily="18" charset="0"/>
              </a:rPr>
              <a:t>niwilirleri</a:t>
            </a:r>
            <a:r>
              <a:rPr lang="en-US" sz="3600" b="1" dirty="0">
                <a:solidFill>
                  <a:srgbClr val="000000"/>
                </a:solidFill>
                <a:latin typeface="Times New Roman" panose="02020603050405020304" pitchFamily="18" charset="0"/>
                <a:ea typeface="Times New Roman" panose="02020603050405020304" pitchFamily="18" charset="0"/>
              </a:rPr>
              <a:t> </a:t>
            </a:r>
            <a:r>
              <a:rPr lang="en-US" sz="3600" dirty="0">
                <a:solidFill>
                  <a:srgbClr val="000000"/>
                </a:solidFill>
                <a:latin typeface="Times New Roman" panose="02020603050405020304" pitchFamily="18" charset="0"/>
                <a:ea typeface="Times New Roman" panose="02020603050405020304" pitchFamily="18" charset="0"/>
              </a:rPr>
              <a:t>– I we II </a:t>
            </a:r>
            <a:r>
              <a:rPr lang="en-US" sz="3600" dirty="0" err="1">
                <a:solidFill>
                  <a:srgbClr val="000000"/>
                </a:solidFill>
                <a:latin typeface="Times New Roman" panose="02020603050405020304" pitchFamily="18" charset="0"/>
                <a:ea typeface="Times New Roman" panose="02020603050405020304" pitchFamily="18" charset="0"/>
              </a:rPr>
              <a:t>topordaky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döwlet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geodeziki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torlary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niwelirlemek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üçin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niýetlenendir</a:t>
            </a:r>
            <a:r>
              <a:rPr lang="en-US" sz="3600" dirty="0">
                <a:solidFill>
                  <a:srgbClr val="000000"/>
                </a:solidFill>
                <a:latin typeface="Times New Roman" panose="02020603050405020304" pitchFamily="18" charset="0"/>
                <a:ea typeface="Times New Roman" panose="02020603050405020304" pitchFamily="18" charset="0"/>
              </a:rPr>
              <a:t>. Bu </a:t>
            </a:r>
            <a:r>
              <a:rPr lang="en-US" sz="3600" dirty="0" err="1">
                <a:solidFill>
                  <a:srgbClr val="000000"/>
                </a:solidFill>
                <a:latin typeface="Times New Roman" panose="02020603050405020304" pitchFamily="18" charset="0"/>
                <a:ea typeface="Times New Roman" panose="02020603050405020304" pitchFamily="18" charset="0"/>
              </a:rPr>
              <a:t>niwelirleriñ</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belentligi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kesgitlmek</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üçin</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orta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kwadrat</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ýalňyşlygy</a:t>
            </a:r>
            <a:r>
              <a:rPr lang="en-US" sz="3600" dirty="0">
                <a:solidFill>
                  <a:srgbClr val="000000"/>
                </a:solidFill>
                <a:latin typeface="Times New Roman" panose="02020603050405020304" pitchFamily="18" charset="0"/>
                <a:ea typeface="Times New Roman" panose="02020603050405020304" pitchFamily="18" charset="0"/>
              </a:rPr>
              <a:t> </a:t>
            </a:r>
            <a:r>
              <a:rPr lang="en-US" sz="3600" b="1" dirty="0">
                <a:solidFill>
                  <a:srgbClr val="000000"/>
                </a:solidFill>
                <a:latin typeface="Times New Roman" panose="02020603050405020304" pitchFamily="18" charset="0"/>
                <a:ea typeface="Times New Roman" panose="02020603050405020304" pitchFamily="18" charset="0"/>
              </a:rPr>
              <a:t>1 km </a:t>
            </a:r>
            <a:r>
              <a:rPr lang="en-US" sz="3600" dirty="0" err="1">
                <a:solidFill>
                  <a:srgbClr val="000000"/>
                </a:solidFill>
                <a:latin typeface="Times New Roman" panose="02020603050405020304" pitchFamily="18" charset="0"/>
                <a:ea typeface="Times New Roman" panose="02020603050405020304" pitchFamily="18" charset="0"/>
              </a:rPr>
              <a:t>aralykda</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iki</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ýörelgäniň</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jeminde</a:t>
            </a:r>
            <a:r>
              <a:rPr lang="en-US" sz="3600" dirty="0">
                <a:solidFill>
                  <a:srgbClr val="000000"/>
                </a:solidFill>
                <a:latin typeface="Times New Roman" panose="02020603050405020304" pitchFamily="18" charset="0"/>
                <a:ea typeface="Times New Roman" panose="02020603050405020304" pitchFamily="18" charset="0"/>
              </a:rPr>
              <a:t> 0,5 mm </a:t>
            </a:r>
            <a:r>
              <a:rPr lang="en-US" sz="3600" dirty="0" err="1">
                <a:solidFill>
                  <a:srgbClr val="000000"/>
                </a:solidFill>
                <a:latin typeface="Times New Roman" panose="02020603050405020304" pitchFamily="18" charset="0"/>
                <a:ea typeface="Times New Roman" panose="02020603050405020304" pitchFamily="18" charset="0"/>
              </a:rPr>
              <a:t>uly</a:t>
            </a:r>
            <a:r>
              <a:rPr lang="en-US" sz="3600" dirty="0">
                <a:solidFill>
                  <a:srgbClr val="000000"/>
                </a:solidFill>
                <a:latin typeface="Times New Roman" panose="02020603050405020304" pitchFamily="18" charset="0"/>
                <a:ea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rPr>
              <a:t>däldir</a:t>
            </a:r>
            <a:r>
              <a:rPr lang="en-US" sz="3600" dirty="0">
                <a:solidFill>
                  <a:srgbClr val="000000"/>
                </a:solidFill>
                <a:latin typeface="Times New Roman" panose="02020603050405020304" pitchFamily="18" charset="0"/>
                <a:ea typeface="Times New Roman" panose="02020603050405020304" pitchFamily="18" charset="0"/>
              </a:rPr>
              <a:t>.</a:t>
            </a: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endParaRPr lang="en-US" dirty="0" smtClean="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1" y="791308"/>
            <a:ext cx="10749858" cy="5509200"/>
          </a:xfrm>
          <a:prstGeom prst="rect">
            <a:avLst/>
          </a:prstGeom>
        </p:spPr>
        <p:txBody>
          <a:bodyPr wrap="square">
            <a:spAutoFit/>
          </a:bodyPr>
          <a:lstStyle/>
          <a:p>
            <a:pPr algn="just"/>
            <a:r>
              <a:rPr lang="tk-TM"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Takyk</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niwilirleri</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III we IV </a:t>
            </a:r>
            <a:r>
              <a:rPr lang="en-US" sz="3200" dirty="0" err="1">
                <a:latin typeface="Times New Roman" panose="02020603050405020304" pitchFamily="18" charset="0"/>
                <a:cs typeface="Times New Roman" panose="02020603050405020304" pitchFamily="18" charset="0"/>
              </a:rPr>
              <a:t>topordaky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ýörelgeleri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niwelirlemek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niýetlenendir</a:t>
            </a:r>
            <a:r>
              <a:rPr lang="en-US" sz="3200" dirty="0">
                <a:latin typeface="Times New Roman" panose="02020603050405020304" pitchFamily="18" charset="0"/>
                <a:cs typeface="Times New Roman" panose="02020603050405020304" pitchFamily="18" charset="0"/>
              </a:rPr>
              <a:t>. III we IV </a:t>
            </a:r>
            <a:r>
              <a:rPr lang="en-US" sz="3200" dirty="0" err="1">
                <a:latin typeface="Times New Roman" panose="02020603050405020304" pitchFamily="18" charset="0"/>
                <a:cs typeface="Times New Roman" panose="02020603050405020304" pitchFamily="18" charset="0"/>
              </a:rPr>
              <a:t>topordaky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torlary</a:t>
            </a:r>
            <a:r>
              <a:rPr lang="en-US" sz="3200" dirty="0" smtClean="0">
                <a:latin typeface="Times New Roman" panose="02020603050405020304" pitchFamily="18" charset="0"/>
                <a:cs typeface="Times New Roman" panose="02020603050405020304" pitchFamily="18" charset="0"/>
              </a:rPr>
              <a:t>,</a:t>
            </a:r>
            <a:r>
              <a:rPr lang="tk-TM"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I</a:t>
            </a:r>
            <a:r>
              <a:rPr lang="tk-TM"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we </a:t>
            </a:r>
            <a:r>
              <a:rPr lang="en-US" sz="3200" dirty="0">
                <a:latin typeface="Times New Roman" panose="02020603050405020304" pitchFamily="18" charset="0"/>
                <a:cs typeface="Times New Roman" panose="02020603050405020304" pitchFamily="18" charset="0"/>
              </a:rPr>
              <a:t>II </a:t>
            </a:r>
            <a:r>
              <a:rPr lang="en-US" sz="3200" dirty="0" err="1">
                <a:latin typeface="Times New Roman" panose="02020603050405020304" pitchFamily="18" charset="0"/>
                <a:cs typeface="Times New Roman" panose="02020603050405020304" pitchFamily="18" charset="0"/>
              </a:rPr>
              <a:t>toporyñ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döwlet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geodeziki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torlaryny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ýygylandyrmak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niýetlenendir</a:t>
            </a:r>
            <a:r>
              <a:rPr lang="en-US" sz="3200" dirty="0">
                <a:latin typeface="Times New Roman" panose="02020603050405020304" pitchFamily="18" charset="0"/>
                <a:cs typeface="Times New Roman" panose="02020603050405020304" pitchFamily="18" charset="0"/>
              </a:rPr>
              <a:t>. Bu </a:t>
            </a:r>
            <a:r>
              <a:rPr lang="en-US" sz="3200" dirty="0" err="1">
                <a:latin typeface="Times New Roman" panose="02020603050405020304" pitchFamily="18" charset="0"/>
                <a:cs typeface="Times New Roman" panose="02020603050405020304" pitchFamily="18" charset="0"/>
              </a:rPr>
              <a:t>niwelirleriň</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1 km </a:t>
            </a:r>
            <a:r>
              <a:rPr lang="en-US" sz="3200" dirty="0" err="1">
                <a:latin typeface="Times New Roman" panose="02020603050405020304" pitchFamily="18" charset="0"/>
                <a:cs typeface="Times New Roman" panose="02020603050405020304" pitchFamily="18" charset="0"/>
              </a:rPr>
              <a:t>aralykda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ýörelgäniñ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jeminde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orto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kwadrat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ýalňyşlygy</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3 mm </a:t>
            </a:r>
            <a:r>
              <a:rPr lang="en-US" sz="3200" dirty="0" err="1">
                <a:latin typeface="Times New Roman" panose="02020603050405020304" pitchFamily="18" charset="0"/>
                <a:cs typeface="Times New Roman" panose="02020603050405020304" pitchFamily="18" charset="0"/>
              </a:rPr>
              <a:t>uly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däldir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Niwelirlemegiň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ýakyn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aralygy</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2 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deňdir</a:t>
            </a:r>
            <a:r>
              <a:rPr lang="en-US" sz="3200" dirty="0">
                <a:latin typeface="Times New Roman" panose="02020603050405020304" pitchFamily="18" charset="0"/>
                <a:cs typeface="Times New Roman" panose="02020603050405020304" pitchFamily="18" charset="0"/>
              </a:rPr>
              <a:t>.</a:t>
            </a:r>
          </a:p>
          <a:p>
            <a:pPr algn="just"/>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Tehniki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niwilirlei</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gurluşyk</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gurnama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işlerinde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inženerçilik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geodeziki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gözleg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işlerinde</a:t>
            </a:r>
            <a:r>
              <a:rPr lang="en-US" sz="3200" dirty="0">
                <a:latin typeface="Times New Roman" panose="02020603050405020304" pitchFamily="18" charset="0"/>
                <a:cs typeface="Times New Roman" panose="02020603050405020304" pitchFamily="18" charset="0"/>
              </a:rPr>
              <a:t> we </a:t>
            </a:r>
            <a:r>
              <a:rPr lang="en-US" sz="3200" dirty="0" err="1">
                <a:latin typeface="Times New Roman" panose="02020603050405020304" pitchFamily="18" charset="0"/>
                <a:cs typeface="Times New Roman" panose="02020603050405020304" pitchFamily="18" charset="0"/>
              </a:rPr>
              <a:t>topografiki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şekillendirmelerde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ulanylýar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Tehniki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niwelirlemede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belentligi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kesgitlmek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orta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kwadrat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ýalňyşlygy</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1 km </a:t>
            </a:r>
            <a:r>
              <a:rPr lang="en-US" sz="3200" dirty="0" err="1">
                <a:latin typeface="Times New Roman" panose="02020603050405020304" pitchFamily="18" charset="0"/>
                <a:cs typeface="Times New Roman" panose="02020603050405020304" pitchFamily="18" charset="0"/>
              </a:rPr>
              <a:t>aralykda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ýörelgäniň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jeminde</a:t>
            </a:r>
            <a:r>
              <a:rPr lang="en-US" sz="3200" dirty="0">
                <a:latin typeface="Times New Roman" panose="02020603050405020304" pitchFamily="18" charset="0"/>
                <a:cs typeface="Times New Roman" panose="02020603050405020304" pitchFamily="18" charset="0"/>
              </a:rPr>
              <a:t> 10 mm </a:t>
            </a:r>
            <a:r>
              <a:rPr lang="en-US" sz="3200" dirty="0" err="1">
                <a:latin typeface="Times New Roman" panose="02020603050405020304" pitchFamily="18" charset="0"/>
                <a:cs typeface="Times New Roman" panose="02020603050405020304" pitchFamily="18" charset="0"/>
              </a:rPr>
              <a:t>uly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däldir</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lstStyle/>
          <a:p>
            <a:pPr indent="457200" algn="just">
              <a:spcAft>
                <a:spcPts val="0"/>
              </a:spcAft>
            </a:pPr>
            <a:r>
              <a:rPr lang="tk-TM" b="1" dirty="0" smtClean="0"/>
              <a:t>2.</a:t>
            </a:r>
            <a:r>
              <a:rPr lang="sq-AL" b="1"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Ýer üstüni niwelirlemekde, meýdanda berilen nokatlaryň hakyky belentligi we onuň plan boýunça ýerleşiş ýagdaýy kesgitlenýär. Şeýle hem ýeriň relýefi hakyndaky maglumatlar toplanyp, gorizontallaryň üsti bilen ýer relefini planda şekillendirmäge mümkinçilik döreýär. Ýer üstüni tekizlik görnüşde niwelirlemegiň iki usuly bardyr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olar</a:t>
            </a:r>
            <a:r>
              <a:rPr lang="cs-CZ" sz="3600" dirty="0" smtClean="0">
                <a:latin typeface="Times New Roman" panose="02020603050405020304" pitchFamily="18" charset="0"/>
                <a:ea typeface="Times New Roman" panose="02020603050405020304" pitchFamily="18" charset="0"/>
              </a:rPr>
              <a:t>:</a:t>
            </a:r>
            <a:endParaRPr lang="ru-RU" sz="3600" dirty="0">
              <a:latin typeface="Times New Roman" panose="02020603050405020304" pitchFamily="18" charset="0"/>
              <a:ea typeface="Times New Roman" panose="02020603050405020304" pitchFamily="18" charset="0"/>
            </a:endParaRPr>
          </a:p>
          <a:p>
            <a:pPr algn="just">
              <a:spcAft>
                <a:spcPts val="0"/>
              </a:spcAft>
            </a:pPr>
            <a:r>
              <a:rPr lang="cs-CZ" sz="3600" b="1" dirty="0">
                <a:latin typeface="Times New Roman" panose="02020603050405020304" pitchFamily="18" charset="0"/>
                <a:ea typeface="Times New Roman" panose="02020603050405020304" pitchFamily="18" charset="0"/>
              </a:rPr>
              <a:t>1) Magistrallar usuly</a:t>
            </a:r>
            <a:endParaRPr lang="ru-RU" sz="3600" dirty="0">
              <a:latin typeface="Times New Roman" panose="02020603050405020304" pitchFamily="18" charset="0"/>
              <a:ea typeface="Times New Roman" panose="02020603050405020304" pitchFamily="18" charset="0"/>
            </a:endParaRPr>
          </a:p>
          <a:p>
            <a:pPr algn="just">
              <a:spcAft>
                <a:spcPts val="0"/>
              </a:spcAft>
            </a:pPr>
            <a:r>
              <a:rPr lang="cs-CZ" sz="3600" b="1" dirty="0">
                <a:latin typeface="Times New Roman" panose="02020603050405020304" pitchFamily="18" charset="0"/>
                <a:ea typeface="Times New Roman" panose="02020603050405020304" pitchFamily="18" charset="0"/>
              </a:rPr>
              <a:t>2) Inedördüller usuly</a:t>
            </a:r>
            <a:endParaRPr lang="ru-RU"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09954"/>
            <a:ext cx="10515600" cy="5547946"/>
          </a:xfrm>
        </p:spPr>
        <p:txBody>
          <a:bodyPr>
            <a:normAutofit fontScale="92500" lnSpcReduction="10000"/>
          </a:bodyPr>
          <a:lstStyle/>
          <a:p>
            <a:pPr indent="449580" algn="just">
              <a:spcAft>
                <a:spcPts val="0"/>
              </a:spcAft>
            </a:pPr>
            <a:r>
              <a:rPr lang="ru-RU" dirty="0">
                <a:solidFill>
                  <a:srgbClr val="000000"/>
                </a:solidFill>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Magistrallar usulynda niwelirlenýän ýer böleginiň görnüşine we relýefiniň çylşyrymlylygyna baglylykda özüniň aýratynlyklary bardyr. Kölleriň, jarlaryň düýbü boýunça niwelirlemek üçin häsiýetli nokatlaryň üstünden teodolit ýörelgäni </a:t>
            </a:r>
            <a:r>
              <a:rPr lang="cs-CZ" sz="3600" dirty="0" smtClean="0">
                <a:latin typeface="Times New Roman" panose="02020603050405020304" pitchFamily="18" charset="0"/>
                <a:ea typeface="Times New Roman" panose="02020603050405020304" pitchFamily="18" charset="0"/>
              </a:rPr>
              <a:t>geçirmeli</a:t>
            </a:r>
            <a:r>
              <a:rPr lang="tk-TM" sz="3600" dirty="0" smtClean="0">
                <a:latin typeface="Times New Roman" panose="02020603050405020304" pitchFamily="18" charset="0"/>
                <a:ea typeface="Times New Roman" panose="02020603050405020304" pitchFamily="18" charset="0"/>
              </a:rPr>
              <a:t> bolýar</a:t>
            </a:r>
            <a:r>
              <a:rPr lang="cs-CZ" sz="3600" dirty="0" smtClean="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Teodolit ýörelgeleri piketlere bölünýär we niweliriň kömegi bilen ýeriň </a:t>
            </a:r>
            <a:r>
              <a:rPr lang="cs-CZ" sz="3600" dirty="0" smtClean="0">
                <a:latin typeface="Times New Roman" panose="02020603050405020304" pitchFamily="18" charset="0"/>
                <a:ea typeface="Times New Roman" panose="02020603050405020304" pitchFamily="18" charset="0"/>
              </a:rPr>
              <a:t>beýikligi</a:t>
            </a:r>
            <a:r>
              <a:rPr lang="tk-TM" sz="3600" dirty="0" smtClean="0">
                <a:latin typeface="Times New Roman" panose="02020603050405020304" pitchFamily="18" charset="0"/>
                <a:ea typeface="Times New Roman" panose="02020603050405020304" pitchFamily="18" charset="0"/>
              </a:rPr>
              <a:t> </a:t>
            </a:r>
            <a:r>
              <a:rPr lang="cs-CZ" sz="3600" dirty="0" smtClean="0">
                <a:latin typeface="Times New Roman" panose="02020603050405020304" pitchFamily="18" charset="0"/>
                <a:ea typeface="Times New Roman" panose="02020603050405020304" pitchFamily="18" charset="0"/>
              </a:rPr>
              <a:t>kesgitlenýär.</a:t>
            </a:r>
            <a:r>
              <a:rPr lang="tk-TM" sz="3600" dirty="0" smtClean="0">
                <a:latin typeface="Times New Roman" panose="02020603050405020304" pitchFamily="18" charset="0"/>
                <a:ea typeface="Times New Roman" panose="02020603050405020304" pitchFamily="18" charset="0"/>
              </a:rPr>
              <a:t> </a:t>
            </a:r>
            <a:r>
              <a:rPr lang="cs-CZ" sz="3600" dirty="0" smtClean="0">
                <a:latin typeface="Times New Roman" panose="02020603050405020304" pitchFamily="18" charset="0"/>
                <a:ea typeface="Times New Roman" panose="02020603050405020304" pitchFamily="18" charset="0"/>
              </a:rPr>
              <a:t>Magistral </a:t>
            </a:r>
            <a:r>
              <a:rPr lang="cs-CZ" sz="3600" dirty="0">
                <a:latin typeface="Times New Roman" panose="02020603050405020304" pitchFamily="18" charset="0"/>
                <a:ea typeface="Times New Roman" panose="02020603050405020304" pitchFamily="18" charset="0"/>
              </a:rPr>
              <a:t>ýörelgä perpendikulýarlykda her bir piketden iki tarapada göni çyzykly kese niwelir ýörelgeleri bellenýär.  Kese niwelir ýörelgesi magistral ýörelgä baglanyp, ikinji derejeli niwelir ýörelgäni göz öňüne getirýär. </a:t>
            </a:r>
            <a:r>
              <a:rPr lang="en-US" sz="3600" dirty="0" err="1">
                <a:latin typeface="Times New Roman" panose="02020603050405020304" pitchFamily="18" charset="0"/>
                <a:ea typeface="Times New Roman" panose="02020603050405020304" pitchFamily="18" charset="0"/>
              </a:rPr>
              <a:t>Niwelirleme</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bilen</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bir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wagtda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magistral</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boýunça</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ýer</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üstüniñ</a:t>
            </a:r>
            <a:r>
              <a:rPr lang="en-US" sz="3600" dirty="0">
                <a:latin typeface="Times New Roman" panose="02020603050405020304" pitchFamily="18" charset="0"/>
                <a:ea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rPr>
              <a:t>sudurlary</a:t>
            </a:r>
            <a:r>
              <a:rPr lang="en-US" sz="3600" dirty="0">
                <a:latin typeface="Times New Roman" panose="02020603050405020304" pitchFamily="18" charset="0"/>
                <a:ea typeface="Times New Roman" panose="02020603050405020304" pitchFamily="18" charset="0"/>
              </a:rPr>
              <a:t> hem </a:t>
            </a:r>
            <a:r>
              <a:rPr lang="en-US" sz="3600" dirty="0" err="1">
                <a:latin typeface="Times New Roman" panose="02020603050405020304" pitchFamily="18" charset="0"/>
                <a:ea typeface="Times New Roman" panose="02020603050405020304" pitchFamily="18" charset="0"/>
              </a:rPr>
              <a:t>şekillendirilýär</a:t>
            </a:r>
            <a:r>
              <a:rPr lang="en-US" sz="3600" dirty="0">
                <a:latin typeface="Times New Roman" panose="02020603050405020304" pitchFamily="18" charset="0"/>
                <a:ea typeface="Times New Roman" panose="02020603050405020304" pitchFamily="18" charset="0"/>
              </a:rPr>
              <a:t>.</a:t>
            </a:r>
            <a:endParaRPr lang="ru-RU" sz="2000" dirty="0">
              <a:latin typeface="Times New Roman" panose="02020603050405020304" pitchFamily="18" charset="0"/>
              <a:ea typeface="Times New Roman" panose="02020603050405020304" pitchFamily="18" charset="0"/>
            </a:endParaRPr>
          </a:p>
          <a:p>
            <a:pPr indent="381000" algn="just">
              <a:spcAft>
                <a:spcPts val="0"/>
              </a:spcAft>
            </a:pPr>
            <a:endParaRPr lang="ru-RU" sz="3600" dirty="0"/>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199" y="1107831"/>
            <a:ext cx="10794023" cy="5205046"/>
          </a:xfrm>
        </p:spPr>
        <p:txBody>
          <a:bodyPr>
            <a:normAutofit/>
          </a:bodyPr>
          <a:lstStyle/>
          <a:p>
            <a:pPr indent="0" algn="just">
              <a:spcAft>
                <a:spcPts val="0"/>
              </a:spcAft>
              <a:buNone/>
            </a:pPr>
            <a:r>
              <a:rPr lang="tk-TM" sz="3200" b="1" dirty="0" smtClean="0">
                <a:latin typeface="Times New Roman" panose="02020603050405020304" pitchFamily="18" charset="0"/>
                <a:ea typeface="Times New Roman" panose="02020603050405020304" pitchFamily="18" charset="0"/>
              </a:rPr>
              <a:t>    </a:t>
            </a:r>
            <a:r>
              <a:rPr lang="en-US" sz="4000" dirty="0" err="1" smtClean="0">
                <a:latin typeface="Times New Roman" panose="02020603050405020304" pitchFamily="18" charset="0"/>
                <a:ea typeface="Times New Roman" panose="02020603050405020304" pitchFamily="18" charset="0"/>
              </a:rPr>
              <a:t>Teodolit</a:t>
            </a:r>
            <a:r>
              <a:rPr lang="en-US" sz="4000" dirty="0" smtClean="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ýörelgäniň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maglumatlary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işlenenden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soň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öwrüm</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nokatlary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koordinatlary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boýunça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plana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geçirilýär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Soňra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şol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magistral</a:t>
            </a:r>
            <a:r>
              <a:rPr lang="en-US" sz="4000" dirty="0">
                <a:latin typeface="Times New Roman" panose="02020603050405020304" pitchFamily="18" charset="0"/>
                <a:ea typeface="Times New Roman" panose="02020603050405020304" pitchFamily="18" charset="0"/>
              </a:rPr>
              <a:t> </a:t>
            </a:r>
            <a:r>
              <a:rPr lang="tk-TM" sz="4000" dirty="0" smtClean="0">
                <a:latin typeface="Times New Roman" panose="02020603050405020304" pitchFamily="18" charset="0"/>
                <a:ea typeface="Times New Roman" panose="02020603050405020304" pitchFamily="18" charset="0"/>
              </a:rPr>
              <a:t>usuly </a:t>
            </a:r>
            <a:r>
              <a:rPr lang="en-US" sz="4000" dirty="0" err="1" smtClean="0">
                <a:latin typeface="Times New Roman" panose="02020603050405020304" pitchFamily="18" charset="0"/>
                <a:ea typeface="Times New Roman" panose="02020603050405020304" pitchFamily="18" charset="0"/>
              </a:rPr>
              <a:t>boýunça</a:t>
            </a:r>
            <a:r>
              <a:rPr lang="en-US" sz="4000" dirty="0" smtClean="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ähli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sudurlar</a:t>
            </a:r>
            <a:r>
              <a:rPr lang="en-US" sz="4000" dirty="0">
                <a:latin typeface="Times New Roman" panose="02020603050405020304" pitchFamily="18" charset="0"/>
                <a:ea typeface="Times New Roman" panose="02020603050405020304" pitchFamily="18" charset="0"/>
              </a:rPr>
              <a:t> we </a:t>
            </a:r>
            <a:r>
              <a:rPr lang="en-US" sz="4000" dirty="0" err="1">
                <a:latin typeface="Times New Roman" panose="02020603050405020304" pitchFamily="18" charset="0"/>
                <a:ea typeface="Times New Roman" panose="02020603050405020304" pitchFamily="18" charset="0"/>
              </a:rPr>
              <a:t>piketler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özleriniň</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belentlik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bahalary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bilen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plana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geçirilýär</a:t>
            </a:r>
            <a:r>
              <a:rPr lang="en-US" sz="4000" dirty="0">
                <a:latin typeface="Times New Roman" panose="02020603050405020304" pitchFamily="18" charset="0"/>
                <a:ea typeface="Times New Roman" panose="02020603050405020304" pitchFamily="18" charset="0"/>
              </a:rPr>
              <a:t>.</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63895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1103</Words>
  <Application>Microsoft Office PowerPoint</Application>
  <PresentationFormat>Широкоэкранный</PresentationFormat>
  <Paragraphs>47</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Calibri Light</vt:lpstr>
      <vt:lpstr>Times New Roman</vt:lpstr>
      <vt:lpstr>Тема Office</vt:lpstr>
      <vt:lpstr>Tema:Niwilirler barada umumy düşünje</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38</cp:revision>
  <dcterms:created xsi:type="dcterms:W3CDTF">2019-02-11T16:56:33Z</dcterms:created>
  <dcterms:modified xsi:type="dcterms:W3CDTF">2019-03-27T14:35:02Z</dcterms:modified>
</cp:coreProperties>
</file>