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79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386965A-01BE-476C-AC35-4B16B4CF9DDB}" type="datetimeFigureOut">
              <a:rPr lang="ru-RU" smtClean="0"/>
              <a:t>30.03.2020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1F31FF-A44C-4D49-BCCD-BA7C4B25CA0A}" type="slidenum">
              <a:rPr lang="ru-RU" smtClean="0"/>
              <a:t>‹#›</a:t>
            </a:fld>
            <a:endParaRPr lang="ru-RU"/>
          </a:p>
        </p:txBody>
      </p:sp>
    </p:spTree>
    <p:extLst>
      <p:ext uri="{BB962C8B-B14F-4D97-AF65-F5344CB8AC3E}">
        <p14:creationId xmlns:p14="http://schemas.microsoft.com/office/powerpoint/2010/main" val="1156114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386965A-01BE-476C-AC35-4B16B4CF9DDB}" type="datetimeFigureOut">
              <a:rPr lang="ru-RU" smtClean="0"/>
              <a:t>30.03.2020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1F31FF-A44C-4D49-BCCD-BA7C4B25CA0A}" type="slidenum">
              <a:rPr lang="ru-RU" smtClean="0"/>
              <a:t>‹#›</a:t>
            </a:fld>
            <a:endParaRPr lang="ru-RU"/>
          </a:p>
        </p:txBody>
      </p:sp>
    </p:spTree>
    <p:extLst>
      <p:ext uri="{BB962C8B-B14F-4D97-AF65-F5344CB8AC3E}">
        <p14:creationId xmlns:p14="http://schemas.microsoft.com/office/powerpoint/2010/main" val="3076325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386965A-01BE-476C-AC35-4B16B4CF9DDB}" type="datetimeFigureOut">
              <a:rPr lang="ru-RU" smtClean="0"/>
              <a:t>30.03.2020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1F31FF-A44C-4D49-BCCD-BA7C4B25CA0A}" type="slidenum">
              <a:rPr lang="ru-RU" smtClean="0"/>
              <a:t>‹#›</a:t>
            </a:fld>
            <a:endParaRPr lang="ru-RU"/>
          </a:p>
        </p:txBody>
      </p:sp>
    </p:spTree>
    <p:extLst>
      <p:ext uri="{BB962C8B-B14F-4D97-AF65-F5344CB8AC3E}">
        <p14:creationId xmlns:p14="http://schemas.microsoft.com/office/powerpoint/2010/main" val="908238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386965A-01BE-476C-AC35-4B16B4CF9DDB}" type="datetimeFigureOut">
              <a:rPr lang="ru-RU" smtClean="0"/>
              <a:t>30.03.2020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1F31FF-A44C-4D49-BCCD-BA7C4B25CA0A}" type="slidenum">
              <a:rPr lang="ru-RU" smtClean="0"/>
              <a:t>‹#›</a:t>
            </a:fld>
            <a:endParaRPr lang="ru-RU"/>
          </a:p>
        </p:txBody>
      </p:sp>
    </p:spTree>
    <p:extLst>
      <p:ext uri="{BB962C8B-B14F-4D97-AF65-F5344CB8AC3E}">
        <p14:creationId xmlns:p14="http://schemas.microsoft.com/office/powerpoint/2010/main" val="3422310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386965A-01BE-476C-AC35-4B16B4CF9DDB}" type="datetimeFigureOut">
              <a:rPr lang="ru-RU" smtClean="0"/>
              <a:t>30.03.2020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21F31FF-A44C-4D49-BCCD-BA7C4B25CA0A}" type="slidenum">
              <a:rPr lang="ru-RU" smtClean="0"/>
              <a:t>‹#›</a:t>
            </a:fld>
            <a:endParaRPr lang="ru-RU"/>
          </a:p>
        </p:txBody>
      </p:sp>
    </p:spTree>
    <p:extLst>
      <p:ext uri="{BB962C8B-B14F-4D97-AF65-F5344CB8AC3E}">
        <p14:creationId xmlns:p14="http://schemas.microsoft.com/office/powerpoint/2010/main" val="4229244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386965A-01BE-476C-AC35-4B16B4CF9DDB}" type="datetimeFigureOut">
              <a:rPr lang="ru-RU" smtClean="0"/>
              <a:t>30.03.2020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1F31FF-A44C-4D49-BCCD-BA7C4B25CA0A}" type="slidenum">
              <a:rPr lang="ru-RU" smtClean="0"/>
              <a:t>‹#›</a:t>
            </a:fld>
            <a:endParaRPr lang="ru-RU"/>
          </a:p>
        </p:txBody>
      </p:sp>
    </p:spTree>
    <p:extLst>
      <p:ext uri="{BB962C8B-B14F-4D97-AF65-F5344CB8AC3E}">
        <p14:creationId xmlns:p14="http://schemas.microsoft.com/office/powerpoint/2010/main" val="804056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386965A-01BE-476C-AC35-4B16B4CF9DDB}" type="datetimeFigureOut">
              <a:rPr lang="ru-RU" smtClean="0"/>
              <a:t>30.03.2020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21F31FF-A44C-4D49-BCCD-BA7C4B25CA0A}" type="slidenum">
              <a:rPr lang="ru-RU" smtClean="0"/>
              <a:t>‹#›</a:t>
            </a:fld>
            <a:endParaRPr lang="ru-RU"/>
          </a:p>
        </p:txBody>
      </p:sp>
    </p:spTree>
    <p:extLst>
      <p:ext uri="{BB962C8B-B14F-4D97-AF65-F5344CB8AC3E}">
        <p14:creationId xmlns:p14="http://schemas.microsoft.com/office/powerpoint/2010/main" val="491028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386965A-01BE-476C-AC35-4B16B4CF9DDB}" type="datetimeFigureOut">
              <a:rPr lang="ru-RU" smtClean="0"/>
              <a:t>30.03.2020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21F31FF-A44C-4D49-BCCD-BA7C4B25CA0A}" type="slidenum">
              <a:rPr lang="ru-RU" smtClean="0"/>
              <a:t>‹#›</a:t>
            </a:fld>
            <a:endParaRPr lang="ru-RU"/>
          </a:p>
        </p:txBody>
      </p:sp>
    </p:spTree>
    <p:extLst>
      <p:ext uri="{BB962C8B-B14F-4D97-AF65-F5344CB8AC3E}">
        <p14:creationId xmlns:p14="http://schemas.microsoft.com/office/powerpoint/2010/main" val="3810869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386965A-01BE-476C-AC35-4B16B4CF9DDB}" type="datetimeFigureOut">
              <a:rPr lang="ru-RU" smtClean="0"/>
              <a:t>30.03.2020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21F31FF-A44C-4D49-BCCD-BA7C4B25CA0A}" type="slidenum">
              <a:rPr lang="ru-RU" smtClean="0"/>
              <a:t>‹#›</a:t>
            </a:fld>
            <a:endParaRPr lang="ru-RU"/>
          </a:p>
        </p:txBody>
      </p:sp>
    </p:spTree>
    <p:extLst>
      <p:ext uri="{BB962C8B-B14F-4D97-AF65-F5344CB8AC3E}">
        <p14:creationId xmlns:p14="http://schemas.microsoft.com/office/powerpoint/2010/main" val="4172793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386965A-01BE-476C-AC35-4B16B4CF9DDB}" type="datetimeFigureOut">
              <a:rPr lang="ru-RU" smtClean="0"/>
              <a:t>30.03.2020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1F31FF-A44C-4D49-BCCD-BA7C4B25CA0A}" type="slidenum">
              <a:rPr lang="ru-RU" smtClean="0"/>
              <a:t>‹#›</a:t>
            </a:fld>
            <a:endParaRPr lang="ru-RU"/>
          </a:p>
        </p:txBody>
      </p:sp>
    </p:spTree>
    <p:extLst>
      <p:ext uri="{BB962C8B-B14F-4D97-AF65-F5344CB8AC3E}">
        <p14:creationId xmlns:p14="http://schemas.microsoft.com/office/powerpoint/2010/main" val="3535496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B386965A-01BE-476C-AC35-4B16B4CF9DDB}" type="datetimeFigureOut">
              <a:rPr lang="ru-RU" smtClean="0"/>
              <a:t>30.03.2020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21F31FF-A44C-4D49-BCCD-BA7C4B25CA0A}" type="slidenum">
              <a:rPr lang="ru-RU" smtClean="0"/>
              <a:t>‹#›</a:t>
            </a:fld>
            <a:endParaRPr lang="ru-RU"/>
          </a:p>
        </p:txBody>
      </p:sp>
    </p:spTree>
    <p:extLst>
      <p:ext uri="{BB962C8B-B14F-4D97-AF65-F5344CB8AC3E}">
        <p14:creationId xmlns:p14="http://schemas.microsoft.com/office/powerpoint/2010/main" val="1673451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86965A-01BE-476C-AC35-4B16B4CF9DDB}" type="datetimeFigureOut">
              <a:rPr lang="ru-RU" smtClean="0"/>
              <a:t>30.03.2020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1F31FF-A44C-4D49-BCCD-BA7C4B25CA0A}" type="slidenum">
              <a:rPr lang="ru-RU" smtClean="0"/>
              <a:t>‹#›</a:t>
            </a:fld>
            <a:endParaRPr lang="ru-RU"/>
          </a:p>
        </p:txBody>
      </p:sp>
    </p:spTree>
    <p:extLst>
      <p:ext uri="{BB962C8B-B14F-4D97-AF65-F5344CB8AC3E}">
        <p14:creationId xmlns:p14="http://schemas.microsoft.com/office/powerpoint/2010/main" val="30498809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12192000" cy="1698171"/>
          </a:xfrm>
        </p:spPr>
        <p:txBody>
          <a:bodyPr>
            <a:normAutofit fontScale="90000"/>
          </a:bodyPr>
          <a:lstStyle/>
          <a:p>
            <a:r>
              <a:rPr lang="hr-HR" b="1" dirty="0">
                <a:solidFill>
                  <a:srgbClr val="FF0000"/>
                </a:solidFill>
              </a:rPr>
              <a:t>Hemişelik toguň dwigatelini işe </a:t>
            </a:r>
            <a:r>
              <a:rPr lang="hr-HR" b="1" dirty="0" smtClean="0">
                <a:solidFill>
                  <a:srgbClr val="FF0000"/>
                </a:solidFill>
              </a:rPr>
              <a:t>göýbermek</a:t>
            </a:r>
            <a:r>
              <a:rPr lang="en-US" b="1" dirty="0" smtClean="0">
                <a:solidFill>
                  <a:srgbClr val="FF0000"/>
                </a:solidFill>
              </a:rPr>
              <a:t>.</a:t>
            </a:r>
            <a:r>
              <a:rPr lang="ru-RU" dirty="0">
                <a:solidFill>
                  <a:srgbClr val="FF0000"/>
                </a:solidFill>
              </a:rPr>
              <a:t/>
            </a:r>
            <a:br>
              <a:rPr lang="ru-RU" dirty="0">
                <a:solidFill>
                  <a:srgbClr val="FF0000"/>
                </a:solidFill>
              </a:rPr>
            </a:br>
            <a:endParaRPr lang="ru-RU" dirty="0">
              <a:solidFill>
                <a:srgbClr val="FF0000"/>
              </a:solidFill>
            </a:endParaRPr>
          </a:p>
        </p:txBody>
      </p:sp>
      <p:sp>
        <p:nvSpPr>
          <p:cNvPr id="3" name="Подзаголовок 2"/>
          <p:cNvSpPr>
            <a:spLocks noGrp="1"/>
          </p:cNvSpPr>
          <p:nvPr>
            <p:ph type="subTitle" idx="1"/>
          </p:nvPr>
        </p:nvSpPr>
        <p:spPr>
          <a:xfrm>
            <a:off x="0" y="1012486"/>
            <a:ext cx="12192000" cy="1579562"/>
          </a:xfrm>
        </p:spPr>
        <p:txBody>
          <a:bodyPr>
            <a:normAutofit fontScale="92500" lnSpcReduction="10000"/>
          </a:bodyPr>
          <a:lstStyle/>
          <a:p>
            <a:r>
              <a:rPr lang="tk-TM" sz="3600" dirty="0" smtClean="0"/>
              <a:t>Meýilnama.</a:t>
            </a:r>
          </a:p>
          <a:p>
            <a:r>
              <a:rPr lang="tk-TM" sz="3600" dirty="0" smtClean="0"/>
              <a:t>1.Dwigatelleriň işe goýberiliş usullary.</a:t>
            </a:r>
          </a:p>
          <a:p>
            <a:r>
              <a:rPr lang="tk-TM" sz="3600" dirty="0" smtClean="0"/>
              <a:t>2.</a:t>
            </a:r>
            <a:r>
              <a:rPr lang="tk-TM" sz="3600" dirty="0">
                <a:solidFill>
                  <a:srgbClr val="7030A0"/>
                </a:solidFill>
              </a:rPr>
              <a:t> </a:t>
            </a:r>
            <a:r>
              <a:rPr lang="tk-TM" sz="3600" dirty="0"/>
              <a:t>Uly kuwwatly dwigatelleri işe </a:t>
            </a:r>
            <a:r>
              <a:rPr lang="tk-TM" sz="3600" dirty="0" smtClean="0"/>
              <a:t>göýbermek. </a:t>
            </a:r>
          </a:p>
        </p:txBody>
      </p:sp>
      <p:pic>
        <p:nvPicPr>
          <p:cNvPr id="4" name="Рисунок 3"/>
          <p:cNvPicPr>
            <a:picLocks noChangeAspect="1"/>
          </p:cNvPicPr>
          <p:nvPr/>
        </p:nvPicPr>
        <p:blipFill>
          <a:blip r:embed="rId2"/>
          <a:stretch>
            <a:fillRect/>
          </a:stretch>
        </p:blipFill>
        <p:spPr>
          <a:xfrm>
            <a:off x="6952343" y="2788219"/>
            <a:ext cx="5239657" cy="3351323"/>
          </a:xfrm>
          <a:prstGeom prst="rect">
            <a:avLst/>
          </a:prstGeom>
        </p:spPr>
      </p:pic>
      <p:pic>
        <p:nvPicPr>
          <p:cNvPr id="6" name="Рисунок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09486" y="2463916"/>
            <a:ext cx="6352494" cy="4394084"/>
          </a:xfrm>
          <a:prstGeom prst="rect">
            <a:avLst/>
          </a:prstGeom>
        </p:spPr>
      </p:pic>
    </p:spTree>
    <p:extLst>
      <p:ext uri="{BB962C8B-B14F-4D97-AF65-F5344CB8AC3E}">
        <p14:creationId xmlns:p14="http://schemas.microsoft.com/office/powerpoint/2010/main" val="37315506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Autofit/>
          </a:bodyPr>
          <a:lstStyle/>
          <a:p>
            <a:endParaRPr lang="en-US" sz="3600" dirty="0" smtClean="0">
              <a:solidFill>
                <a:srgbClr val="7030A0"/>
              </a:solidFill>
            </a:endParaRPr>
          </a:p>
          <a:p>
            <a:r>
              <a:rPr lang="tk-TM" sz="3600" dirty="0" smtClean="0">
                <a:solidFill>
                  <a:srgbClr val="7030A0"/>
                </a:solidFill>
              </a:rPr>
              <a:t>Hemişelik toguň dwigatellerini işe göýbermek üçin, praktikada gön</a:t>
            </a:r>
            <a:r>
              <a:rPr lang="en-US" sz="3600" dirty="0" err="1" smtClean="0">
                <a:solidFill>
                  <a:srgbClr val="7030A0"/>
                </a:solidFill>
              </a:rPr>
              <a:t>i</a:t>
            </a:r>
            <a:r>
              <a:rPr lang="tk-TM" sz="3600" dirty="0" smtClean="0">
                <a:solidFill>
                  <a:srgbClr val="7030A0"/>
                </a:solidFill>
              </a:rPr>
              <a:t>, ýakoryň zynjyryna reostat birikdirmek we dwigatele pes naprýaženiýe bermek usullary ulanylýar. Bu usullar boýunça dwigateller işe goýberlende esasan iki sany şerti ýerine ýetirmek talap edilýär. Onuň birinjisi, işe göýberilýän dwigateliň aýlaýjy momentiniň ululygy, hereketsiz duran ýakory ýerinden gozgamaga we onuň aýlaw ýygylygynyň artmagyna mümkiniçilik döretmeli</a:t>
            </a:r>
            <a:r>
              <a:rPr lang="ru-RU" sz="3600" dirty="0" smtClean="0">
                <a:solidFill>
                  <a:srgbClr val="7030A0"/>
                </a:solidFill>
              </a:rPr>
              <a:t>.</a:t>
            </a:r>
            <a:r>
              <a:rPr lang="en-US" sz="4000" dirty="0" smtClean="0">
                <a:solidFill>
                  <a:srgbClr val="7030A0"/>
                </a:solidFill>
              </a:rPr>
              <a:t> </a:t>
            </a:r>
            <a:r>
              <a:rPr lang="hr-HR" sz="3600" dirty="0">
                <a:solidFill>
                  <a:srgbClr val="7030A0"/>
                </a:solidFill>
              </a:rPr>
              <a:t>Ikinji şert bolsa, dwigateliň işe göýberilen pursatynda ýüze çykýan, ululygy boýunça dwigateliň </a:t>
            </a:r>
            <a:r>
              <a:rPr lang="hr-HR" sz="3600" i="1" dirty="0"/>
              <a:t>I</a:t>
            </a:r>
            <a:r>
              <a:rPr lang="hr-HR" sz="3600" i="1" baseline="-25000" dirty="0"/>
              <a:t>nom</a:t>
            </a:r>
            <a:r>
              <a:rPr lang="hr-HR" sz="3600" dirty="0">
                <a:solidFill>
                  <a:srgbClr val="7030A0"/>
                </a:solidFill>
              </a:rPr>
              <a:t> nominal togundan onlarça esse uly bolan </a:t>
            </a:r>
            <a:r>
              <a:rPr lang="hr-HR" sz="3600" i="1" dirty="0"/>
              <a:t>I</a:t>
            </a:r>
            <a:r>
              <a:rPr lang="hr-HR" sz="3600" i="1" baseline="-25000" dirty="0"/>
              <a:t>göý</a:t>
            </a:r>
            <a:r>
              <a:rPr lang="hr-HR" sz="3600" dirty="0">
                <a:solidFill>
                  <a:srgbClr val="7030A0"/>
                </a:solidFill>
              </a:rPr>
              <a:t> işe göýberiliş togunyň ululygynyň mümkin boldugyça az bolmagyny gazanmaly. </a:t>
            </a:r>
            <a:endParaRPr lang="ru-RU" sz="3600" dirty="0">
              <a:solidFill>
                <a:srgbClr val="7030A0"/>
              </a:solidFill>
            </a:endParaRPr>
          </a:p>
          <a:p>
            <a:endParaRPr lang="ru-RU" sz="3600" dirty="0">
              <a:solidFill>
                <a:srgbClr val="7030A0"/>
              </a:solidFill>
            </a:endParaRPr>
          </a:p>
        </p:txBody>
      </p:sp>
    </p:spTree>
    <p:extLst>
      <p:ext uri="{BB962C8B-B14F-4D97-AF65-F5344CB8AC3E}">
        <p14:creationId xmlns:p14="http://schemas.microsoft.com/office/powerpoint/2010/main" val="27951753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rmAutofit/>
          </a:bodyPr>
          <a:lstStyle/>
          <a:p>
            <a:r>
              <a:rPr lang="tk-TM" sz="4000" dirty="0" smtClean="0">
                <a:solidFill>
                  <a:srgbClr val="7030A0"/>
                </a:solidFill>
              </a:rPr>
              <a:t>Dwigateli gönü usul boýunça işe göýbermek üçin, ony </a:t>
            </a:r>
            <a:r>
              <a:rPr lang="tk-TM" sz="4000" dirty="0" smtClean="0"/>
              <a:t>U </a:t>
            </a:r>
            <a:r>
              <a:rPr lang="tk-TM" sz="4000" dirty="0" smtClean="0">
                <a:solidFill>
                  <a:srgbClr val="7030A0"/>
                </a:solidFill>
              </a:rPr>
              <a:t>naprýaženiýeli hemişelik toguň çeşmesine birikdirmek ýeterlikdir. Dwigatel şu usul boýunça işe göýberilen pursatynda, ýagny, ol heniz hereketsiz wagtynda </a:t>
            </a:r>
            <a:r>
              <a:rPr lang="tk-TM" sz="4000" dirty="0" smtClean="0"/>
              <a:t>(n=0), </a:t>
            </a:r>
            <a:r>
              <a:rPr lang="tk-TM" sz="4000" dirty="0" smtClean="0">
                <a:solidFill>
                  <a:srgbClr val="7030A0"/>
                </a:solidFill>
              </a:rPr>
              <a:t>ýakoryň sarymlarynda indussirlenýän elektgrik hereketlendiriji güýjüň</a:t>
            </a:r>
            <a:r>
              <a:rPr lang="en-US" sz="4000" dirty="0" smtClean="0">
                <a:solidFill>
                  <a:srgbClr val="7030A0"/>
                </a:solidFill>
              </a:rPr>
              <a:t> </a:t>
            </a:r>
            <a:r>
              <a:rPr lang="en-US" sz="4000" dirty="0" smtClean="0"/>
              <a:t>(E=</a:t>
            </a:r>
            <a:r>
              <a:rPr lang="en-US" sz="4000" dirty="0" err="1" smtClean="0"/>
              <a:t>cn</a:t>
            </a:r>
            <a:r>
              <a:rPr lang="ru-RU" sz="4000" dirty="0" smtClean="0"/>
              <a:t>Ф) </a:t>
            </a:r>
            <a:r>
              <a:rPr lang="tk-TM" sz="4000" dirty="0" smtClean="0">
                <a:solidFill>
                  <a:srgbClr val="7030A0"/>
                </a:solidFill>
              </a:rPr>
              <a:t>ululygynyň nola deňligi hem-de ýakoryň garşylygynyň örän azlygy </a:t>
            </a:r>
            <a:r>
              <a:rPr lang="en-US" sz="4000" dirty="0" smtClean="0"/>
              <a:t>(</a:t>
            </a:r>
            <a:r>
              <a:rPr lang="en-US" sz="4000" dirty="0" err="1" smtClean="0"/>
              <a:t>R</a:t>
            </a:r>
            <a:r>
              <a:rPr lang="en-US" dirty="0" err="1" smtClean="0"/>
              <a:t>ýa</a:t>
            </a:r>
            <a:r>
              <a:rPr lang="en-US" sz="4000" dirty="0" smtClean="0"/>
              <a:t>=0,02÷1,1)</a:t>
            </a:r>
            <a:r>
              <a:rPr lang="el-GR" sz="4000" dirty="0" smtClean="0"/>
              <a:t>Ω </a:t>
            </a:r>
            <a:r>
              <a:rPr lang="tk-TM" sz="4000" dirty="0" smtClean="0">
                <a:solidFill>
                  <a:srgbClr val="7030A0"/>
                </a:solidFill>
              </a:rPr>
              <a:t>sebäpli onuň üstünden ululygy </a:t>
            </a:r>
            <a:endParaRPr lang="en-US" sz="4000" dirty="0" smtClean="0">
              <a:solidFill>
                <a:srgbClr val="7030A0"/>
              </a:solidFill>
            </a:endParaRPr>
          </a:p>
          <a:p>
            <a:endParaRPr lang="en-US" sz="4000" dirty="0">
              <a:solidFill>
                <a:srgbClr val="7030A0"/>
              </a:solidFill>
            </a:endParaRPr>
          </a:p>
          <a:p>
            <a:r>
              <a:rPr lang="en-US" sz="4000" dirty="0" smtClean="0">
                <a:solidFill>
                  <a:srgbClr val="7030A0"/>
                </a:solidFill>
              </a:rPr>
              <a:t>                                                         </a:t>
            </a:r>
            <a:r>
              <a:rPr lang="hr-HR" sz="3600" dirty="0"/>
              <a:t>(2.176</a:t>
            </a:r>
            <a:r>
              <a:rPr lang="hr-HR" sz="3600" dirty="0" smtClean="0"/>
              <a:t>)</a:t>
            </a:r>
            <a:endParaRPr lang="en-US" sz="3600" dirty="0" smtClean="0"/>
          </a:p>
          <a:p>
            <a:r>
              <a:rPr lang="ru-RU" sz="3600" dirty="0" err="1">
                <a:solidFill>
                  <a:srgbClr val="7030A0"/>
                </a:solidFill>
              </a:rPr>
              <a:t>görnüşde</a:t>
            </a:r>
            <a:r>
              <a:rPr lang="ru-RU" sz="3600" dirty="0">
                <a:solidFill>
                  <a:srgbClr val="7030A0"/>
                </a:solidFill>
              </a:rPr>
              <a:t> </a:t>
            </a:r>
            <a:r>
              <a:rPr lang="ru-RU" sz="3600" dirty="0" err="1">
                <a:solidFill>
                  <a:srgbClr val="7030A0"/>
                </a:solidFill>
              </a:rPr>
              <a:t>kesgitlenilýän</a:t>
            </a:r>
            <a:r>
              <a:rPr lang="ru-RU" sz="3600" dirty="0">
                <a:solidFill>
                  <a:srgbClr val="7030A0"/>
                </a:solidFill>
              </a:rPr>
              <a:t> </a:t>
            </a:r>
            <a:r>
              <a:rPr lang="ru-RU" sz="3600" dirty="0" err="1">
                <a:solidFill>
                  <a:srgbClr val="7030A0"/>
                </a:solidFill>
              </a:rPr>
              <a:t>örän</a:t>
            </a:r>
            <a:r>
              <a:rPr lang="ru-RU" sz="3600" dirty="0">
                <a:solidFill>
                  <a:srgbClr val="7030A0"/>
                </a:solidFill>
              </a:rPr>
              <a:t> </a:t>
            </a:r>
            <a:r>
              <a:rPr lang="ru-RU" sz="3600" dirty="0" err="1">
                <a:solidFill>
                  <a:srgbClr val="7030A0"/>
                </a:solidFill>
              </a:rPr>
              <a:t>uly</a:t>
            </a:r>
            <a:r>
              <a:rPr lang="ru-RU" sz="3600" dirty="0">
                <a:solidFill>
                  <a:srgbClr val="7030A0"/>
                </a:solidFill>
              </a:rPr>
              <a:t> </a:t>
            </a:r>
            <a:r>
              <a:rPr lang="ru-RU" sz="3600" i="1" dirty="0" err="1">
                <a:solidFill>
                  <a:srgbClr val="7030A0"/>
                </a:solidFill>
              </a:rPr>
              <a:t>I</a:t>
            </a:r>
            <a:r>
              <a:rPr lang="ru-RU" sz="3600" i="1" baseline="-25000" dirty="0" err="1">
                <a:solidFill>
                  <a:srgbClr val="7030A0"/>
                </a:solidFill>
              </a:rPr>
              <a:t>göý</a:t>
            </a:r>
            <a:r>
              <a:rPr lang="ru-RU" sz="3600" dirty="0">
                <a:solidFill>
                  <a:srgbClr val="7030A0"/>
                </a:solidFill>
              </a:rPr>
              <a:t> </a:t>
            </a:r>
            <a:r>
              <a:rPr lang="ru-RU" sz="3600" dirty="0" err="1">
                <a:solidFill>
                  <a:srgbClr val="7030A0"/>
                </a:solidFill>
              </a:rPr>
              <a:t>göýberiş</a:t>
            </a:r>
            <a:r>
              <a:rPr lang="ru-RU" sz="3600" dirty="0">
                <a:solidFill>
                  <a:srgbClr val="7030A0"/>
                </a:solidFill>
              </a:rPr>
              <a:t> </a:t>
            </a:r>
            <a:r>
              <a:rPr lang="ru-RU" sz="3600" dirty="0" err="1">
                <a:solidFill>
                  <a:srgbClr val="7030A0"/>
                </a:solidFill>
              </a:rPr>
              <a:t>togy</a:t>
            </a:r>
            <a:r>
              <a:rPr lang="ru-RU" sz="3600" dirty="0">
                <a:solidFill>
                  <a:srgbClr val="7030A0"/>
                </a:solidFill>
              </a:rPr>
              <a:t> </a:t>
            </a:r>
            <a:r>
              <a:rPr lang="ru-RU" sz="3600" dirty="0" err="1">
                <a:solidFill>
                  <a:srgbClr val="7030A0"/>
                </a:solidFill>
              </a:rPr>
              <a:t>akyp</a:t>
            </a:r>
            <a:r>
              <a:rPr lang="ru-RU" sz="3600" dirty="0">
                <a:solidFill>
                  <a:srgbClr val="7030A0"/>
                </a:solidFill>
              </a:rPr>
              <a:t> </a:t>
            </a:r>
            <a:r>
              <a:rPr lang="ru-RU" sz="3600" dirty="0" err="1">
                <a:solidFill>
                  <a:srgbClr val="7030A0"/>
                </a:solidFill>
              </a:rPr>
              <a:t>geçýär</a:t>
            </a:r>
            <a:r>
              <a:rPr lang="ru-RU" sz="3600" dirty="0">
                <a:solidFill>
                  <a:srgbClr val="7030A0"/>
                </a:solidFill>
              </a:rPr>
              <a:t>.</a:t>
            </a:r>
            <a:endParaRPr lang="ru-RU" sz="4400" dirty="0">
              <a:solidFill>
                <a:srgbClr val="7030A0"/>
              </a:solidFill>
            </a:endParaRPr>
          </a:p>
          <a:p>
            <a:pPr marL="0" indent="0">
              <a:buNone/>
            </a:pPr>
            <a:endParaRPr lang="tk-TM" sz="4000" dirty="0">
              <a:solidFill>
                <a:srgbClr val="7030A0"/>
              </a:solidFill>
            </a:endParaRP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809217973"/>
              </p:ext>
            </p:extLst>
          </p:nvPr>
        </p:nvGraphicFramePr>
        <p:xfrm>
          <a:off x="4528458" y="4550720"/>
          <a:ext cx="2133600" cy="1470454"/>
        </p:xfrm>
        <a:graphic>
          <a:graphicData uri="http://schemas.openxmlformats.org/presentationml/2006/ole">
            <mc:AlternateContent xmlns:mc="http://schemas.openxmlformats.org/markup-compatibility/2006">
              <mc:Choice xmlns:v="urn:schemas-microsoft-com:vml" Requires="v">
                <p:oleObj spid="_x0000_s1059" name="Equation" r:id="rId3" imgW="647419" imgH="444307" progId="Equation.DSMT4">
                  <p:embed/>
                </p:oleObj>
              </mc:Choice>
              <mc:Fallback>
                <p:oleObj name="Equation" r:id="rId3" imgW="647419" imgH="444307"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8458" y="4550720"/>
                        <a:ext cx="2133600" cy="1470454"/>
                      </a:xfrm>
                      <a:prstGeom prst="rect">
                        <a:avLst/>
                      </a:prstGeom>
                      <a:noFill/>
                    </p:spPr>
                  </p:pic>
                </p:oleObj>
              </mc:Fallback>
            </mc:AlternateContent>
          </a:graphicData>
        </a:graphic>
      </p:graphicFrame>
    </p:spTree>
    <p:extLst>
      <p:ext uri="{BB962C8B-B14F-4D97-AF65-F5344CB8AC3E}">
        <p14:creationId xmlns:p14="http://schemas.microsoft.com/office/powerpoint/2010/main" val="332372507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6114"/>
            <a:ext cx="12192000" cy="6974113"/>
          </a:xfrm>
        </p:spPr>
        <p:txBody>
          <a:bodyPr>
            <a:normAutofit/>
          </a:bodyPr>
          <a:lstStyle/>
          <a:p>
            <a:r>
              <a:rPr lang="tk-TM" sz="4000" dirty="0" smtClean="0">
                <a:solidFill>
                  <a:srgbClr val="7030A0"/>
                </a:solidFill>
              </a:rPr>
              <a:t>Dwigateliň kuwwatyna görä bu toguň, onuň nominal togundan, takmynan </a:t>
            </a:r>
            <a:r>
              <a:rPr lang="tk-TM" sz="4000" dirty="0" smtClean="0"/>
              <a:t>5-den 100 </a:t>
            </a:r>
            <a:r>
              <a:rPr lang="tk-TM" sz="4000" dirty="0" smtClean="0">
                <a:solidFill>
                  <a:srgbClr val="7030A0"/>
                </a:solidFill>
              </a:rPr>
              <a:t>gezege çenli ulydygy sebäpli, bu usul diňe, pes kuwwatly dwigatellerde, ýagny, göýberiş togunyň ululygy </a:t>
            </a:r>
            <a:r>
              <a:rPr lang="tk-TM" sz="4000" dirty="0" smtClean="0"/>
              <a:t>I</a:t>
            </a:r>
            <a:r>
              <a:rPr lang="tk-TM" sz="2400" dirty="0" smtClean="0"/>
              <a:t>goy</a:t>
            </a:r>
            <a:r>
              <a:rPr lang="tk-TM" sz="4000" dirty="0" smtClean="0"/>
              <a:t>=(4÷6)In </a:t>
            </a:r>
            <a:r>
              <a:rPr lang="tk-TM" sz="4000" dirty="0" smtClean="0">
                <a:solidFill>
                  <a:srgbClr val="7030A0"/>
                </a:solidFill>
              </a:rPr>
              <a:t>bolan we ýakoryň öz doly aýlaw ýygylygyny almak üçin gerek bolan wagty  1 s töweregi bolan dwigatellerde ulanylýar. Uly kuwwatly dwigatelleri işe göýbermek üçin onuň ýakoryna yzygider R garşylykly reostat birikdirilýär we onuň kömegi arkaly, dwigatel işe göýberilen pursadynda ýakoryň üstünden geçýän toguň ululygy çäklendirilýär. Bu toguň ululygy</a:t>
            </a:r>
            <a:endParaRPr lang="en-US" sz="4000" dirty="0" smtClean="0">
              <a:solidFill>
                <a:srgbClr val="7030A0"/>
              </a:solidFill>
            </a:endParaRPr>
          </a:p>
          <a:p>
            <a:r>
              <a:rPr lang="en-US" sz="4000" dirty="0" smtClean="0">
                <a:solidFill>
                  <a:srgbClr val="7030A0"/>
                </a:solidFill>
              </a:rPr>
              <a:t>                                                      </a:t>
            </a:r>
            <a:r>
              <a:rPr lang="ru-RU" sz="3200" dirty="0" err="1">
                <a:solidFill>
                  <a:srgbClr val="7030A0"/>
                </a:solidFill>
              </a:rPr>
              <a:t>görnüşde</a:t>
            </a:r>
            <a:r>
              <a:rPr lang="ru-RU" sz="3200" dirty="0">
                <a:solidFill>
                  <a:srgbClr val="7030A0"/>
                </a:solidFill>
              </a:rPr>
              <a:t> </a:t>
            </a:r>
            <a:r>
              <a:rPr lang="ru-RU" sz="3200" dirty="0" err="1">
                <a:solidFill>
                  <a:srgbClr val="7030A0"/>
                </a:solidFill>
              </a:rPr>
              <a:t>kesgitlenilýär</a:t>
            </a:r>
            <a:r>
              <a:rPr lang="ru-RU" sz="3200" dirty="0">
                <a:solidFill>
                  <a:srgbClr val="7030A0"/>
                </a:solidFill>
              </a:rPr>
              <a:t>.</a:t>
            </a:r>
            <a:endParaRPr lang="en-US" sz="4400" dirty="0">
              <a:solidFill>
                <a:srgbClr val="7030A0"/>
              </a:solidFill>
            </a:endParaRP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4282999323"/>
              </p:ext>
            </p:extLst>
          </p:nvPr>
        </p:nvGraphicFramePr>
        <p:xfrm>
          <a:off x="3497944" y="5440954"/>
          <a:ext cx="2670627" cy="1184365"/>
        </p:xfrm>
        <a:graphic>
          <a:graphicData uri="http://schemas.openxmlformats.org/presentationml/2006/ole">
            <mc:AlternateContent xmlns:mc="http://schemas.openxmlformats.org/markup-compatibility/2006">
              <mc:Choice xmlns:v="urn:schemas-microsoft-com:vml" Requires="v">
                <p:oleObj spid="_x0000_s2075" name="Equation" r:id="rId3" imgW="1002865" imgH="444307" progId="Equation.DSMT4">
                  <p:embed/>
                </p:oleObj>
              </mc:Choice>
              <mc:Fallback>
                <p:oleObj name="Equation" r:id="rId3" imgW="1002865" imgH="444307"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7944" y="5440954"/>
                        <a:ext cx="2670627" cy="1184365"/>
                      </a:xfrm>
                      <a:prstGeom prst="rect">
                        <a:avLst/>
                      </a:prstGeom>
                      <a:noFill/>
                    </p:spPr>
                  </p:pic>
                </p:oleObj>
              </mc:Fallback>
            </mc:AlternateContent>
          </a:graphicData>
        </a:graphic>
      </p:graphicFrame>
    </p:spTree>
    <p:extLst>
      <p:ext uri="{BB962C8B-B14F-4D97-AF65-F5344CB8AC3E}">
        <p14:creationId xmlns:p14="http://schemas.microsoft.com/office/powerpoint/2010/main" val="6753297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12192000" cy="6858000"/>
          </a:xfrm>
        </p:spPr>
        <p:txBody>
          <a:bodyPr>
            <a:noAutofit/>
          </a:bodyPr>
          <a:lstStyle/>
          <a:p>
            <a:r>
              <a:rPr lang="tk-TM" sz="4000" dirty="0" smtClean="0">
                <a:solidFill>
                  <a:srgbClr val="7030A0"/>
                </a:solidFill>
              </a:rPr>
              <a:t>Praktikada, dwigateliň </a:t>
            </a:r>
            <a:r>
              <a:rPr lang="tk-TM" sz="4000" i="1" dirty="0" smtClean="0"/>
              <a:t>I</a:t>
            </a:r>
            <a:r>
              <a:rPr lang="tk-TM" sz="4000" i="1" baseline="-25000" dirty="0" smtClean="0"/>
              <a:t>göý</a:t>
            </a:r>
            <a:r>
              <a:rPr lang="tk-TM" sz="4000" baseline="-25000" dirty="0" smtClean="0">
                <a:solidFill>
                  <a:srgbClr val="7030A0"/>
                </a:solidFill>
              </a:rPr>
              <a:t> </a:t>
            </a:r>
            <a:r>
              <a:rPr lang="tk-TM" sz="4000" dirty="0" smtClean="0">
                <a:solidFill>
                  <a:srgbClr val="7030A0"/>
                </a:solidFill>
              </a:rPr>
              <a:t>işe göýberiş togunyň ululygy, onuň nominal togundan </a:t>
            </a:r>
            <a:r>
              <a:rPr lang="tk-TM" sz="4000" i="1" dirty="0" smtClean="0"/>
              <a:t>I</a:t>
            </a:r>
            <a:r>
              <a:rPr lang="tk-TM" sz="4000" i="1" baseline="-25000" dirty="0" smtClean="0"/>
              <a:t>ýa.göý</a:t>
            </a:r>
            <a:r>
              <a:rPr lang="tk-TM" sz="4000" i="1" dirty="0" smtClean="0"/>
              <a:t>=</a:t>
            </a:r>
            <a:r>
              <a:rPr lang="tk-TM" sz="4000" dirty="0" smtClean="0"/>
              <a:t>(1,4÷2,5)</a:t>
            </a:r>
            <a:r>
              <a:rPr lang="tk-TM" sz="4000" i="1" dirty="0" smtClean="0"/>
              <a:t>I</a:t>
            </a:r>
            <a:r>
              <a:rPr lang="tk-TM" sz="4000" i="1" baseline="-25000" dirty="0" smtClean="0"/>
              <a:t>nom </a:t>
            </a:r>
            <a:r>
              <a:rPr lang="tk-TM" sz="4000" dirty="0" smtClean="0">
                <a:solidFill>
                  <a:srgbClr val="7030A0"/>
                </a:solidFill>
              </a:rPr>
              <a:t>uly bolmaz ýaly edip alynýar we onuň üçin ýakora yzygider birikdiriljek reostatyň garşylygy </a:t>
            </a:r>
            <a:endParaRPr lang="en-US" sz="4000" dirty="0" smtClean="0">
              <a:solidFill>
                <a:srgbClr val="7030A0"/>
              </a:solidFill>
            </a:endParaRPr>
          </a:p>
          <a:p>
            <a:pPr marL="0" indent="0">
              <a:buNone/>
            </a:pPr>
            <a:r>
              <a:rPr lang="en-US" sz="4000" dirty="0" smtClean="0">
                <a:solidFill>
                  <a:srgbClr val="7030A0"/>
                </a:solidFill>
              </a:rPr>
              <a:t>                                 </a:t>
            </a:r>
            <a:r>
              <a:rPr lang="tk-TM" sz="3200" dirty="0" smtClean="0">
                <a:solidFill>
                  <a:srgbClr val="7030A0"/>
                </a:solidFill>
              </a:rPr>
              <a:t>aňlatmanyň kömegi arkaly kesgitlenilýär.</a:t>
            </a:r>
          </a:p>
          <a:p>
            <a:r>
              <a:rPr lang="tk-TM" sz="3600" dirty="0" smtClean="0">
                <a:solidFill>
                  <a:srgbClr val="7030A0"/>
                </a:solidFill>
              </a:rPr>
              <a:t>Işe göýberilen pursatynda ýakoryň üstünden geçýän tok </a:t>
            </a:r>
            <a:r>
              <a:rPr lang="tk-TM" sz="3600" dirty="0" smtClean="0"/>
              <a:t>I</a:t>
            </a:r>
            <a:r>
              <a:rPr lang="tk-TM" sz="2400" dirty="0" smtClean="0"/>
              <a:t>ýa.göý</a:t>
            </a:r>
            <a:r>
              <a:rPr lang="tk-TM" sz="3600" dirty="0" smtClean="0">
                <a:solidFill>
                  <a:srgbClr val="7030A0"/>
                </a:solidFill>
              </a:rPr>
              <a:t> togy azaltmak maksady bilen dwigatele berilýän naprýaženiýäniň ululygyny kem-kemden artdyrmak usuly giňden ulanylýar. Onuň üçin, naprýaženiýesiniň ululygyny erkin üýtgedip bolýan hemişelik toguň çeşmeleri: generatorlar ýa-da üýtgeýän togy hemişelik toga öwrüji göneldijiler ulanylýar. Bu usul, esasan, aýlaw ýygylygy sazlanylýan uly kuwwatly dwigatellerde ulanylýar</a:t>
            </a:r>
            <a:r>
              <a:rPr lang="en-US" sz="3600" dirty="0" smtClean="0">
                <a:solidFill>
                  <a:srgbClr val="7030A0"/>
                </a:solidFill>
              </a:rPr>
              <a:t>.</a:t>
            </a:r>
            <a:r>
              <a:rPr lang="ru-RU" sz="3600" dirty="0" smtClean="0">
                <a:solidFill>
                  <a:srgbClr val="7030A0"/>
                </a:solidFill>
              </a:rPr>
              <a:t> </a:t>
            </a:r>
            <a:endParaRPr lang="tk-TM" sz="4400" dirty="0">
              <a:solidFill>
                <a:srgbClr val="7030A0"/>
              </a:solidFill>
            </a:endParaRPr>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 name="Объект 4"/>
          <p:cNvGraphicFramePr>
            <a:graphicFrameLocks noChangeAspect="1"/>
          </p:cNvGraphicFramePr>
          <p:nvPr>
            <p:extLst>
              <p:ext uri="{D42A27DB-BD31-4B8C-83A1-F6EECF244321}">
                <p14:modId xmlns:p14="http://schemas.microsoft.com/office/powerpoint/2010/main" val="1005081070"/>
              </p:ext>
            </p:extLst>
          </p:nvPr>
        </p:nvGraphicFramePr>
        <p:xfrm>
          <a:off x="827315" y="2119879"/>
          <a:ext cx="2786742" cy="971663"/>
        </p:xfrm>
        <a:graphic>
          <a:graphicData uri="http://schemas.openxmlformats.org/presentationml/2006/ole">
            <mc:AlternateContent xmlns:mc="http://schemas.openxmlformats.org/markup-compatibility/2006">
              <mc:Choice xmlns:v="urn:schemas-microsoft-com:vml" Requires="v">
                <p:oleObj spid="_x0000_s3096" name="Equation" r:id="rId3" imgW="977476" imgH="444307" progId="Equation.DSMT4">
                  <p:embed/>
                </p:oleObj>
              </mc:Choice>
              <mc:Fallback>
                <p:oleObj name="Equation" r:id="rId3" imgW="977476" imgH="444307" progId="Equation.DSMT4">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315" y="2119879"/>
                        <a:ext cx="2786742" cy="971663"/>
                      </a:xfrm>
                      <a:prstGeom prst="rect">
                        <a:avLst/>
                      </a:prstGeom>
                      <a:noFill/>
                    </p:spPr>
                  </p:pic>
                </p:oleObj>
              </mc:Fallback>
            </mc:AlternateContent>
          </a:graphicData>
        </a:graphic>
      </p:graphicFrame>
    </p:spTree>
    <p:extLst>
      <p:ext uri="{BB962C8B-B14F-4D97-AF65-F5344CB8AC3E}">
        <p14:creationId xmlns:p14="http://schemas.microsoft.com/office/powerpoint/2010/main" val="59426566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TotalTime>
  <Words>367</Words>
  <Application>Microsoft Office PowerPoint</Application>
  <PresentationFormat>Широкоэкранный</PresentationFormat>
  <Paragraphs>15</Paragraphs>
  <Slides>5</Slides>
  <Notes>0</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Тема Office</vt:lpstr>
      <vt:lpstr>Equation</vt:lpstr>
      <vt:lpstr>Hemişelik toguň dwigatelini işe göýbermek. </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Hemişelik toguň dwigatelini işe göýbermek. </dc:title>
  <dc:creator>Lenovo</dc:creator>
  <cp:lastModifiedBy>Lenovo</cp:lastModifiedBy>
  <cp:revision>25</cp:revision>
  <dcterms:created xsi:type="dcterms:W3CDTF">2019-11-05T16:00:57Z</dcterms:created>
  <dcterms:modified xsi:type="dcterms:W3CDTF">2020-03-30T10:54:46Z</dcterms:modified>
</cp:coreProperties>
</file>