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25"/>
  </p:notesMasterIdLst>
  <p:sldIdLst>
    <p:sldId id="256" r:id="rId2"/>
    <p:sldId id="257" r:id="rId3"/>
    <p:sldId id="268" r:id="rId4"/>
    <p:sldId id="270" r:id="rId5"/>
    <p:sldId id="258" r:id="rId6"/>
    <p:sldId id="259" r:id="rId7"/>
    <p:sldId id="278" r:id="rId8"/>
    <p:sldId id="260" r:id="rId9"/>
    <p:sldId id="261" r:id="rId10"/>
    <p:sldId id="262" r:id="rId11"/>
    <p:sldId id="267" r:id="rId12"/>
    <p:sldId id="271" r:id="rId13"/>
    <p:sldId id="266" r:id="rId14"/>
    <p:sldId id="272" r:id="rId15"/>
    <p:sldId id="263" r:id="rId16"/>
    <p:sldId id="264" r:id="rId17"/>
    <p:sldId id="265" r:id="rId18"/>
    <p:sldId id="273" r:id="rId19"/>
    <p:sldId id="274" r:id="rId20"/>
    <p:sldId id="275" r:id="rId21"/>
    <p:sldId id="276" r:id="rId22"/>
    <p:sldId id="277" r:id="rId23"/>
    <p:sldId id="279" r:id="rId2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D8300DBB-9940-4703-ABE7-418E1F8B69D2}">
          <p14:sldIdLst>
            <p14:sldId id="256"/>
            <p14:sldId id="257"/>
            <p14:sldId id="268"/>
            <p14:sldId id="270"/>
            <p14:sldId id="258"/>
            <p14:sldId id="259"/>
            <p14:sldId id="278"/>
            <p14:sldId id="260"/>
            <p14:sldId id="261"/>
            <p14:sldId id="262"/>
            <p14:sldId id="267"/>
            <p14:sldId id="271"/>
            <p14:sldId id="266"/>
            <p14:sldId id="272"/>
            <p14:sldId id="263"/>
            <p14:sldId id="264"/>
            <p14:sldId id="265"/>
            <p14:sldId id="273"/>
            <p14:sldId id="274"/>
            <p14:sldId id="275"/>
            <p14:sldId id="276"/>
            <p14:sldId id="277"/>
            <p14:sldId id="279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9728" autoAdjust="0"/>
    <p:restoredTop sz="93881" autoAdjust="0"/>
  </p:normalViewPr>
  <p:slideViewPr>
    <p:cSldViewPr snapToGrid="0">
      <p:cViewPr varScale="1">
        <p:scale>
          <a:sx n="81" d="100"/>
          <a:sy n="81" d="100"/>
        </p:scale>
        <p:origin x="91" y="235"/>
      </p:cViewPr>
      <p:guideLst/>
    </p:cSldViewPr>
  </p:slideViewPr>
  <p:outlineViewPr>
    <p:cViewPr>
      <p:scale>
        <a:sx n="33" d="100"/>
        <a:sy n="33" d="100"/>
      </p:scale>
      <p:origin x="0" y="0"/>
    </p:cViewPr>
    <p:sldLst>
      <p:sld r:id="rId1" collapse="1"/>
    </p:sldLst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7037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image" Target="../media/image3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10E9088-C837-4E02-8AB3-07AC1D9C5637}" type="datetimeFigureOut">
              <a:rPr lang="ru-RU" smtClean="0"/>
              <a:t>09.11.2020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3E51A86-B6C1-48AB-80C3-C544291EF37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255394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E51A86-B6C1-48AB-80C3-C544291EF37E}" type="slidenum">
              <a:rPr lang="ru-RU" smtClean="0"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7862233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E51A86-B6C1-48AB-80C3-C544291EF37E}" type="slidenum">
              <a:rPr lang="ru-RU" smtClean="0"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3327080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E51A86-B6C1-48AB-80C3-C544291EF37E}" type="slidenum">
              <a:rPr lang="ru-RU" smtClean="0"/>
              <a:t>13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7227811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E51A86-B6C1-48AB-80C3-C544291EF37E}" type="slidenum">
              <a:rPr lang="ru-RU" smtClean="0"/>
              <a:t>14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708126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11/9/2020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11/9/2020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11/9/2020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11/9/2020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11/9/2020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11/9/2020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11/9/2020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4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3.wmf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22036" y="360218"/>
            <a:ext cx="10912764" cy="5055844"/>
          </a:xfrm>
        </p:spPr>
        <p:txBody>
          <a:bodyPr/>
          <a:lstStyle/>
          <a:p>
            <a:pPr algn="l"/>
            <a:r>
              <a:rPr lang="en-US" sz="4000" b="1" dirty="0" err="1" smtClean="0">
                <a:solidFill>
                  <a:srgbClr val="FF0000"/>
                </a:solidFill>
              </a:rPr>
              <a:t>Tema</a:t>
            </a:r>
            <a:r>
              <a:rPr lang="en-US" sz="4000" b="1" dirty="0" smtClean="0">
                <a:solidFill>
                  <a:srgbClr val="FF0000"/>
                </a:solidFill>
              </a:rPr>
              <a:t>: </a:t>
            </a:r>
            <a:r>
              <a:rPr lang="ru-RU" sz="4800" b="1" dirty="0" err="1" smtClean="0">
                <a:solidFill>
                  <a:srgbClr val="FF0000"/>
                </a:solidFill>
              </a:rPr>
              <a:t>Himiki</a:t>
            </a:r>
            <a:r>
              <a:rPr lang="ru-RU" sz="4800" b="1" dirty="0" smtClean="0">
                <a:solidFill>
                  <a:srgbClr val="FF0000"/>
                </a:solidFill>
              </a:rPr>
              <a:t> </a:t>
            </a:r>
            <a:r>
              <a:rPr lang="ru-RU" sz="4800" b="1" dirty="0" err="1" smtClean="0">
                <a:solidFill>
                  <a:srgbClr val="FF0000"/>
                </a:solidFill>
              </a:rPr>
              <a:t>termodinamika</a:t>
            </a:r>
            <a:r>
              <a:rPr lang="en-US" sz="4800" b="1" dirty="0" smtClean="0">
                <a:solidFill>
                  <a:srgbClr val="FF0000"/>
                </a:solidFill>
              </a:rPr>
              <a:t/>
            </a:r>
            <a:br>
              <a:rPr lang="en-US" sz="4800" b="1" dirty="0" smtClean="0">
                <a:solidFill>
                  <a:srgbClr val="FF0000"/>
                </a:solidFill>
              </a:rPr>
            </a:br>
            <a:r>
              <a:rPr lang="tk-TM" sz="4800" b="1" dirty="0" smtClean="0">
                <a:solidFill>
                  <a:srgbClr val="FF0000"/>
                </a:solidFill>
              </a:rPr>
              <a:t>  </a:t>
            </a:r>
            <a:r>
              <a:rPr lang="en-US" sz="4800" b="1" dirty="0" smtClean="0">
                <a:solidFill>
                  <a:srgbClr val="FF0000"/>
                </a:solidFill>
              </a:rPr>
              <a:t>                </a:t>
            </a:r>
            <a:r>
              <a:rPr lang="en-US" sz="3200" b="1" dirty="0" smtClean="0">
                <a:solidFill>
                  <a:srgbClr val="FF0000"/>
                </a:solidFill>
              </a:rPr>
              <a:t>Me</a:t>
            </a:r>
            <a:r>
              <a:rPr lang="tk-TM" sz="3200" b="1" dirty="0" smtClean="0">
                <a:solidFill>
                  <a:srgbClr val="FF0000"/>
                </a:solidFill>
              </a:rPr>
              <a:t>ý</a:t>
            </a:r>
            <a:r>
              <a:rPr lang="en-US" sz="3200" b="1" dirty="0" err="1" smtClean="0">
                <a:solidFill>
                  <a:srgbClr val="FF0000"/>
                </a:solidFill>
              </a:rPr>
              <a:t>ilnama</a:t>
            </a:r>
            <a:r>
              <a:rPr lang="en-US" sz="3200" b="1" dirty="0">
                <a:solidFill>
                  <a:srgbClr val="FF0000"/>
                </a:solidFill>
              </a:rPr>
              <a:t>:</a:t>
            </a:r>
            <a:r>
              <a:rPr lang="ru-RU" sz="4800" dirty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</a:rPr>
              <a:t/>
            </a:r>
            <a:br>
              <a:rPr lang="ru-RU" sz="4800" dirty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</a:rPr>
            </a:br>
            <a:r>
              <a:rPr lang="tk-TM" sz="4800" dirty="0" smtClean="0">
                <a:solidFill>
                  <a:schemeClr val="tx2">
                    <a:lumMod val="75000"/>
                  </a:schemeClr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</a:rPr>
              <a:t>1.</a:t>
            </a:r>
            <a:r>
              <a:rPr lang="ru-RU" sz="4800" dirty="0" err="1" smtClean="0">
                <a:solidFill>
                  <a:schemeClr val="tx2">
                    <a:lumMod val="75000"/>
                  </a:schemeClr>
                </a:solidFill>
              </a:rPr>
              <a:t>Gess</a:t>
            </a:r>
            <a:r>
              <a:rPr lang="ru-RU" sz="48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sz="4800" dirty="0" err="1">
                <a:solidFill>
                  <a:schemeClr val="tx2">
                    <a:lumMod val="75000"/>
                  </a:schemeClr>
                </a:solidFill>
              </a:rPr>
              <a:t>kanuny</a:t>
            </a:r>
            <a:r>
              <a:rPr lang="ru-RU" sz="4800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sz="4800" dirty="0" err="1">
                <a:solidFill>
                  <a:schemeClr val="tx2">
                    <a:lumMod val="75000"/>
                  </a:schemeClr>
                </a:solidFill>
              </a:rPr>
              <a:t>we</a:t>
            </a:r>
            <a:r>
              <a:rPr lang="ru-RU" sz="4800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sz="4800" dirty="0" err="1">
                <a:solidFill>
                  <a:schemeClr val="tx2">
                    <a:lumMod val="75000"/>
                  </a:schemeClr>
                </a:solidFill>
              </a:rPr>
              <a:t>ondan</a:t>
            </a:r>
            <a:r>
              <a:rPr lang="ru-RU" sz="4800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sz="4800" dirty="0" err="1">
                <a:solidFill>
                  <a:schemeClr val="tx2">
                    <a:lumMod val="75000"/>
                  </a:schemeClr>
                </a:solidFill>
              </a:rPr>
              <a:t>gelip</a:t>
            </a:r>
            <a:r>
              <a:rPr lang="ru-RU" sz="4800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sz="4800" dirty="0" err="1">
                <a:solidFill>
                  <a:schemeClr val="tx2">
                    <a:lumMod val="75000"/>
                  </a:schemeClr>
                </a:solidFill>
              </a:rPr>
              <a:t>çykýan</a:t>
            </a:r>
            <a:r>
              <a:rPr lang="ru-RU" sz="4800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sz="4800" dirty="0" err="1">
                <a:solidFill>
                  <a:schemeClr val="tx2">
                    <a:lumMod val="75000"/>
                  </a:schemeClr>
                </a:solidFill>
              </a:rPr>
              <a:t>netijeler</a:t>
            </a:r>
            <a:r>
              <a:rPr lang="ru-RU" sz="4800" dirty="0">
                <a:solidFill>
                  <a:schemeClr val="tx2">
                    <a:lumMod val="75000"/>
                  </a:schemeClr>
                </a:solidFill>
              </a:rPr>
              <a:t>. </a:t>
            </a:r>
            <a:br>
              <a:rPr lang="ru-RU" sz="4800" dirty="0">
                <a:solidFill>
                  <a:schemeClr val="tx2">
                    <a:lumMod val="75000"/>
                  </a:schemeClr>
                </a:solidFill>
              </a:rPr>
            </a:br>
            <a:r>
              <a:rPr lang="tk-TM" sz="4800" dirty="0" smtClean="0">
                <a:solidFill>
                  <a:schemeClr val="tx2">
                    <a:lumMod val="75000"/>
                  </a:schemeClr>
                </a:solidFill>
              </a:rPr>
              <a:t>2.</a:t>
            </a:r>
            <a:r>
              <a:rPr lang="sq-AL" sz="4800" dirty="0" smtClean="0">
                <a:solidFill>
                  <a:schemeClr val="tx2">
                    <a:lumMod val="75000"/>
                  </a:schemeClr>
                </a:solidFill>
              </a:rPr>
              <a:t>Maddalaryň </a:t>
            </a:r>
            <a:r>
              <a:rPr lang="sq-AL" sz="4800" dirty="0">
                <a:solidFill>
                  <a:schemeClr val="tx2">
                    <a:lumMod val="75000"/>
                  </a:schemeClr>
                </a:solidFill>
              </a:rPr>
              <a:t>standart ýagdaýlary.  </a:t>
            </a:r>
            <a:r>
              <a:rPr lang="ru-RU" sz="4800" dirty="0">
                <a:solidFill>
                  <a:schemeClr val="tx2">
                    <a:lumMod val="75000"/>
                  </a:schemeClr>
                </a:solidFill>
              </a:rPr>
              <a:t/>
            </a:r>
            <a:br>
              <a:rPr lang="ru-RU" sz="4800" dirty="0">
                <a:solidFill>
                  <a:schemeClr val="tx2">
                    <a:lumMod val="75000"/>
                  </a:schemeClr>
                </a:solidFill>
              </a:rPr>
            </a:br>
            <a:r>
              <a:rPr lang="tk-TM" sz="4800" dirty="0" smtClean="0">
                <a:solidFill>
                  <a:schemeClr val="tx2">
                    <a:lumMod val="75000"/>
                  </a:schemeClr>
                </a:solidFill>
              </a:rPr>
              <a:t>3.</a:t>
            </a:r>
            <a:r>
              <a:rPr lang="ru-RU" sz="4800" dirty="0" err="1" smtClean="0">
                <a:solidFill>
                  <a:schemeClr val="tx2">
                    <a:lumMod val="75000"/>
                  </a:schemeClr>
                </a:solidFill>
              </a:rPr>
              <a:t>Entropiýa</a:t>
            </a:r>
            <a:r>
              <a:rPr lang="ru-RU" sz="48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sz="4800" dirty="0" err="1">
                <a:solidFill>
                  <a:schemeClr val="tx2">
                    <a:lumMod val="75000"/>
                  </a:schemeClr>
                </a:solidFill>
              </a:rPr>
              <a:t>hakynda</a:t>
            </a:r>
            <a:r>
              <a:rPr lang="ru-RU" sz="4800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sz="4800" dirty="0" err="1">
                <a:solidFill>
                  <a:schemeClr val="tx2">
                    <a:lumMod val="75000"/>
                  </a:schemeClr>
                </a:solidFill>
              </a:rPr>
              <a:t>düşünje</a:t>
            </a:r>
            <a:r>
              <a:rPr lang="ru-RU" sz="4800" dirty="0">
                <a:solidFill>
                  <a:schemeClr val="tx2">
                    <a:lumMod val="75000"/>
                  </a:schemeClr>
                </a:solidFill>
              </a:rPr>
              <a:t>. </a:t>
            </a:r>
            <a:br>
              <a:rPr lang="ru-RU" sz="4800" dirty="0">
                <a:solidFill>
                  <a:schemeClr val="tx2">
                    <a:lumMod val="75000"/>
                  </a:schemeClr>
                </a:solidFill>
              </a:rPr>
            </a:br>
            <a:r>
              <a:rPr lang="tk-TM" sz="4800" dirty="0" smtClean="0">
                <a:solidFill>
                  <a:schemeClr val="tx2">
                    <a:lumMod val="75000"/>
                  </a:schemeClr>
                </a:solidFill>
              </a:rPr>
              <a:t>4.</a:t>
            </a:r>
            <a:r>
              <a:rPr lang="ru-RU" sz="4800" dirty="0" err="1" smtClean="0">
                <a:solidFill>
                  <a:schemeClr val="tx2">
                    <a:lumMod val="75000"/>
                  </a:schemeClr>
                </a:solidFill>
              </a:rPr>
              <a:t>Gibbs</a:t>
            </a:r>
            <a:r>
              <a:rPr lang="ru-RU" sz="48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sz="4800" dirty="0" err="1">
                <a:solidFill>
                  <a:schemeClr val="tx2">
                    <a:lumMod val="75000"/>
                  </a:schemeClr>
                </a:solidFill>
              </a:rPr>
              <a:t>energiýasy</a:t>
            </a:r>
            <a:r>
              <a:rPr lang="ru-RU" sz="4800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sz="4800" dirty="0" err="1">
                <a:solidFill>
                  <a:schemeClr val="tx2">
                    <a:lumMod val="75000"/>
                  </a:schemeClr>
                </a:solidFill>
              </a:rPr>
              <a:t>hakynda</a:t>
            </a:r>
            <a:r>
              <a:rPr lang="ru-RU" sz="4800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sz="4800" dirty="0" err="1">
                <a:solidFill>
                  <a:schemeClr val="tx2">
                    <a:lumMod val="75000"/>
                  </a:schemeClr>
                </a:solidFill>
              </a:rPr>
              <a:t>düşünje</a:t>
            </a:r>
            <a:r>
              <a:rPr lang="ru-RU" sz="4800" dirty="0">
                <a:solidFill>
                  <a:schemeClr val="tx2">
                    <a:lumMod val="75000"/>
                  </a:schemeClr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98710914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crush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1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</p:spPr>
        <p:txBody>
          <a:bodyPr>
            <a:normAutofit/>
          </a:bodyPr>
          <a:lstStyle/>
          <a:p>
            <a:pPr algn="just">
              <a:lnSpc>
                <a:spcPct val="107000"/>
              </a:lnSpc>
            </a:pPr>
            <a:r>
              <a:rPr lang="tk-TM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irleşmäniň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emele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geliş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entropiýasy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ru-RU" sz="3200" b="1" i="1" dirty="0">
                <a:solidFill>
                  <a:srgbClr val="FF0000"/>
                </a:solidFill>
                <a:latin typeface="Symbol" panose="05050102010706020507" pitchFamily="18" charset="2"/>
                <a:ea typeface="Calibri" panose="020F0502020204030204" pitchFamily="34" charset="0"/>
                <a:cs typeface="Symbol" panose="05050102010706020507" pitchFamily="18" charset="2"/>
              </a:rPr>
              <a:t>D</a:t>
            </a:r>
            <a:r>
              <a:rPr lang="en-US" sz="3200" b="1" i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  <a:r>
              <a:rPr lang="en-US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32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onuň</a:t>
            </a:r>
            <a:r>
              <a:rPr lang="en-US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k-TM" sz="32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dynçlykdaky ýöne </a:t>
            </a:r>
            <a:r>
              <a:rPr lang="en-US" sz="3200" b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entropiýasyndan</a:t>
            </a:r>
            <a:r>
              <a:rPr lang="en-US" sz="32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tapawutlanýar</a:t>
            </a:r>
            <a:r>
              <a:rPr lang="en-US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3200" b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standart</a:t>
            </a:r>
            <a:r>
              <a:rPr lang="en-US" sz="32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şertlerde</a:t>
            </a:r>
            <a:r>
              <a:rPr lang="tk-TM" sz="32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-de</a:t>
            </a:r>
            <a:r>
              <a:rPr lang="en-US" sz="32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ýönekeý</a:t>
            </a:r>
            <a:r>
              <a:rPr lang="en-US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maddalaryň</a:t>
            </a:r>
            <a:r>
              <a:rPr lang="en-US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k-TM" sz="32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ulgamynyň, </a:t>
            </a:r>
            <a:r>
              <a:rPr lang="ru-RU" sz="3200" b="1" i="1" dirty="0" smtClean="0">
                <a:latin typeface="Symbol" panose="05050102010706020507" pitchFamily="18" charset="2"/>
                <a:ea typeface="Calibri" panose="020F0502020204030204" pitchFamily="34" charset="0"/>
                <a:cs typeface="Symbol" panose="05050102010706020507" pitchFamily="18" charset="2"/>
              </a:rPr>
              <a:t>D</a:t>
            </a:r>
            <a:r>
              <a:rPr lang="en-US" sz="3200" b="1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</a:t>
            </a:r>
            <a:r>
              <a:rPr lang="en-US" sz="32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we </a:t>
            </a:r>
            <a:r>
              <a:rPr lang="en-US" sz="3200" b="1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</a:t>
            </a:r>
            <a:r>
              <a:rPr lang="en-US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entropiýalary</a:t>
            </a:r>
            <a:r>
              <a:rPr lang="en-US" sz="32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r>
              <a:rPr lang="en-US" sz="32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nola</a:t>
            </a:r>
            <a:r>
              <a:rPr lang="en-US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deň</a:t>
            </a:r>
            <a:r>
              <a:rPr lang="en-US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däldirler</a:t>
            </a:r>
            <a:r>
              <a:rPr lang="en-US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ru-RU" sz="32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179705" algn="just">
              <a:lnSpc>
                <a:spcPct val="107000"/>
              </a:lnSpc>
            </a:pP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Entropiýanyň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sistemadaky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ýokarlanmagyn</a:t>
            </a:r>
            <a:r>
              <a:rPr lang="tk-TM" sz="32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entropiýa</a:t>
            </a:r>
            <a:r>
              <a:rPr lang="en-US" sz="3600" b="1" i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faktory</a:t>
            </a:r>
            <a:r>
              <a:rPr lang="en-US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diýip</a:t>
            </a:r>
            <a:r>
              <a:rPr lang="en-US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atlandyrarys</a:t>
            </a:r>
            <a:r>
              <a:rPr lang="en-US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Bu </a:t>
            </a:r>
            <a:r>
              <a:rPr lang="en-US" sz="32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faktor</a:t>
            </a:r>
            <a:r>
              <a:rPr lang="en-US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temperatura</a:t>
            </a:r>
            <a:r>
              <a:rPr lang="en-US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näçe</a:t>
            </a:r>
            <a:r>
              <a:rPr lang="en-US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ýokarlandygyça</a:t>
            </a:r>
            <a:r>
              <a:rPr lang="en-US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32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şonça</a:t>
            </a:r>
            <a:r>
              <a:rPr lang="en-US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-da </a:t>
            </a:r>
            <a:r>
              <a:rPr lang="en-US" sz="32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güýçli</a:t>
            </a:r>
            <a:r>
              <a:rPr lang="en-US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ýüze</a:t>
            </a:r>
            <a:r>
              <a:rPr lang="en-US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çykýar</a:t>
            </a:r>
            <a:r>
              <a:rPr lang="en-US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Entropiýa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faktoryna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i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·</a:t>
            </a:r>
            <a:r>
              <a:rPr lang="ru-RU" sz="3200" b="1" i="1" dirty="0">
                <a:solidFill>
                  <a:srgbClr val="FF0000"/>
                </a:solidFill>
                <a:latin typeface="Symbol" panose="05050102010706020507" pitchFamily="18" charset="2"/>
                <a:ea typeface="Calibri" panose="020F0502020204030204" pitchFamily="34" charset="0"/>
                <a:cs typeface="Symbol" panose="05050102010706020507" pitchFamily="18" charset="2"/>
              </a:rPr>
              <a:t>D</a:t>
            </a:r>
            <a:r>
              <a:rPr lang="en-US" sz="3200" b="1" i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köpeltmek</a:t>
            </a:r>
            <a:r>
              <a:rPr lang="en-US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hasyly</a:t>
            </a:r>
            <a:r>
              <a:rPr lang="en-US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arkaly</a:t>
            </a:r>
            <a:r>
              <a:rPr lang="en-US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mukdar</a:t>
            </a:r>
            <a:r>
              <a:rPr lang="en-US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taýdan</a:t>
            </a:r>
            <a:r>
              <a:rPr lang="en-US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baha</a:t>
            </a:r>
            <a:r>
              <a:rPr lang="en-US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berse</a:t>
            </a:r>
            <a:r>
              <a:rPr lang="en-US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we </a:t>
            </a:r>
            <a:r>
              <a:rPr lang="en-US" sz="32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energiýanyň</a:t>
            </a:r>
            <a:r>
              <a:rPr lang="en-US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birligin</a:t>
            </a:r>
            <a:r>
              <a:rPr lang="tk-TM" sz="32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</a:t>
            </a:r>
            <a:r>
              <a:rPr lang="en-US" sz="32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(J) </a:t>
            </a:r>
            <a:r>
              <a:rPr lang="en-US" sz="32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aňlatsa</a:t>
            </a:r>
            <a:r>
              <a:rPr lang="en-US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bolýar</a:t>
            </a:r>
            <a:r>
              <a:rPr lang="en-US" sz="32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r>
              <a:rPr lang="tk-TM" sz="32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</a:t>
            </a:r>
          </a:p>
          <a:p>
            <a:pPr indent="179705" algn="just">
              <a:lnSpc>
                <a:spcPct val="107000"/>
              </a:lnSpc>
            </a:pPr>
            <a:r>
              <a:rPr lang="en-US" sz="3200" b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Sistemanyň</a:t>
            </a:r>
            <a:r>
              <a:rPr lang="en-US" sz="32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energiýasynyň</a:t>
            </a:r>
            <a:r>
              <a:rPr lang="en-US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peselmegini</a:t>
            </a:r>
            <a:r>
              <a:rPr lang="en-US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energetiki</a:t>
            </a:r>
            <a:r>
              <a:rPr lang="en-US" sz="3200" b="1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ýa</a:t>
            </a:r>
            <a:r>
              <a:rPr lang="en-US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-da </a:t>
            </a:r>
            <a:r>
              <a:rPr lang="en-US" sz="4000" b="1" i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entalpiýa</a:t>
            </a:r>
            <a:r>
              <a:rPr lang="en-US" sz="4000" b="1" i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000" b="1" i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faktory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diýip</a:t>
            </a:r>
            <a:r>
              <a:rPr lang="en-US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atlandyrarys</a:t>
            </a:r>
            <a:r>
              <a:rPr lang="en-US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n-US" sz="32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Sistemanyň</a:t>
            </a:r>
            <a:r>
              <a:rPr lang="en-US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şeýle</a:t>
            </a:r>
            <a:r>
              <a:rPr lang="en-US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tendensiýasy</a:t>
            </a:r>
            <a:r>
              <a:rPr lang="en-US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ymtylyş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ugry</a:t>
            </a:r>
            <a:r>
              <a:rPr lang="en-US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 </a:t>
            </a:r>
            <a:r>
              <a:rPr lang="en-US" sz="32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mukdar</a:t>
            </a:r>
            <a:r>
              <a:rPr lang="en-US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taýdan</a:t>
            </a:r>
            <a:r>
              <a:rPr lang="en-US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prosesiň</a:t>
            </a:r>
            <a:r>
              <a:rPr lang="en-US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ýylylyk</a:t>
            </a:r>
            <a:r>
              <a:rPr lang="en-US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effektiniň</a:t>
            </a:r>
            <a:r>
              <a:rPr lang="en-US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32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ýagny</a:t>
            </a:r>
            <a:r>
              <a:rPr lang="en-US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b="1" dirty="0">
                <a:solidFill>
                  <a:srgbClr val="FF0000"/>
                </a:solidFill>
                <a:latin typeface="Symbol" panose="05050102010706020507" pitchFamily="18" charset="2"/>
                <a:ea typeface="Calibri" panose="020F0502020204030204" pitchFamily="34" charset="0"/>
                <a:cs typeface="Symbol" panose="05050102010706020507" pitchFamily="18" charset="2"/>
              </a:rPr>
              <a:t>D</a:t>
            </a:r>
            <a:r>
              <a:rPr lang="en-US" sz="3200" b="1" i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bahasynyň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üsti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bilen</a:t>
            </a:r>
            <a:r>
              <a:rPr lang="en-US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aňladylýar</a:t>
            </a:r>
            <a:r>
              <a:rPr lang="en-US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ru-RU" sz="24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  <p:graphicFrame>
        <p:nvGraphicFramePr>
          <p:cNvPr id="2" name="Объект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29916435"/>
              </p:ext>
            </p:extLst>
          </p:nvPr>
        </p:nvGraphicFramePr>
        <p:xfrm>
          <a:off x="4082461" y="3751866"/>
          <a:ext cx="1403938" cy="87669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99" name="Уравнение" r:id="rId3" imgW="482400" imgH="393480" progId="Equation.3">
                  <p:embed/>
                </p:oleObj>
              </mc:Choice>
              <mc:Fallback>
                <p:oleObj name="Уравнение" r:id="rId3" imgW="482400" imgH="39348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4082461" y="3751866"/>
                        <a:ext cx="1403938" cy="87669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Объект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52607065"/>
              </p:ext>
            </p:extLst>
          </p:nvPr>
        </p:nvGraphicFramePr>
        <p:xfrm>
          <a:off x="6343715" y="3756577"/>
          <a:ext cx="2008433" cy="989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00" name="Уравнение" r:id="rId5" imgW="711000" imgH="469800" progId="Equation.3">
                  <p:embed/>
                </p:oleObj>
              </mc:Choice>
              <mc:Fallback>
                <p:oleObj name="Уравнение" r:id="rId5" imgW="711000" imgH="4698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6343715" y="3756577"/>
                        <a:ext cx="2008433" cy="9898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09635084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wind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101601"/>
            <a:ext cx="12192000" cy="6647992"/>
          </a:xfrm>
        </p:spPr>
        <p:txBody>
          <a:bodyPr>
            <a:noAutofit/>
          </a:bodyPr>
          <a:lstStyle/>
          <a:p>
            <a:pPr indent="179705" algn="just"/>
            <a:r>
              <a:rPr lang="en-US" sz="24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Himiki</a:t>
            </a:r>
            <a:r>
              <a:rPr lang="en-US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reaksiýalarda</a:t>
            </a:r>
            <a:r>
              <a:rPr lang="en-US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entropiýanyň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üýtgemegi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barada</a:t>
            </a:r>
            <a:r>
              <a:rPr lang="en-US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reaksiýanyň</a:t>
            </a:r>
            <a:r>
              <a:rPr lang="en-US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dowamynda</a:t>
            </a:r>
            <a:r>
              <a:rPr lang="en-US" sz="24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sistemanyň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göwrüminiň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üýtgemegi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boýunça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baha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berse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bolýar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Meselem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</a:t>
            </a:r>
            <a:endParaRPr lang="ru-RU" sz="2400" b="1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ctr">
              <a:spcBef>
                <a:spcPts val="285"/>
              </a:spcBef>
              <a:spcAft>
                <a:spcPts val="285"/>
              </a:spcAft>
              <a:buNone/>
            </a:pPr>
            <a:r>
              <a:rPr lang="en-US" sz="2400" b="1" dirty="0">
                <a:latin typeface="Times New Roman" panose="02020603050405020304" pitchFamily="18" charset="0"/>
                <a:ea typeface="Calibri" panose="020F0502020204030204" pitchFamily="34" charset="0"/>
              </a:rPr>
              <a:t>1/2 C (</a:t>
            </a:r>
            <a:r>
              <a:rPr lang="en-US" sz="2400" b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grafit</a:t>
            </a:r>
            <a:r>
              <a:rPr lang="en-US" sz="2400" b="1" dirty="0">
                <a:latin typeface="Times New Roman" panose="02020603050405020304" pitchFamily="18" charset="0"/>
                <a:ea typeface="Calibri" panose="020F0502020204030204" pitchFamily="34" charset="0"/>
              </a:rPr>
              <a:t>) + 1/2 CO</a:t>
            </a:r>
            <a:r>
              <a:rPr lang="en-US" sz="2400" b="1" baseline="-25000" dirty="0">
                <a:latin typeface="Times New Roman" panose="02020603050405020304" pitchFamily="18" charset="0"/>
                <a:ea typeface="Calibri" panose="020F0502020204030204" pitchFamily="34" charset="0"/>
              </a:rPr>
              <a:t>2</a:t>
            </a:r>
            <a:r>
              <a:rPr lang="en-US" sz="2400" b="1" dirty="0">
                <a:latin typeface="Times New Roman" panose="02020603050405020304" pitchFamily="18" charset="0"/>
                <a:ea typeface="Calibri" panose="020F0502020204030204" pitchFamily="34" charset="0"/>
              </a:rPr>
              <a:t> (</a:t>
            </a:r>
            <a:r>
              <a:rPr lang="en-US" sz="2400" b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gaz</a:t>
            </a:r>
            <a:r>
              <a:rPr lang="en-US" sz="2400" b="1" dirty="0">
                <a:latin typeface="Times New Roman" panose="02020603050405020304" pitchFamily="18" charset="0"/>
                <a:ea typeface="Calibri" panose="020F0502020204030204" pitchFamily="34" charset="0"/>
              </a:rPr>
              <a:t>) = CO (</a:t>
            </a:r>
            <a:r>
              <a:rPr lang="en-US" sz="2400" b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gaz</a:t>
            </a:r>
            <a:r>
              <a:rPr lang="en-US" sz="2400" b="1" dirty="0">
                <a:latin typeface="Times New Roman" panose="02020603050405020304" pitchFamily="18" charset="0"/>
                <a:ea typeface="Calibri" panose="020F0502020204030204" pitchFamily="34" charset="0"/>
              </a:rPr>
              <a:t>), </a:t>
            </a:r>
            <a:r>
              <a:rPr lang="en-US" sz="2400" b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b="1" dirty="0" smtClean="0">
                <a:latin typeface="Symbol" panose="05050102010706020507" pitchFamily="18" charset="2"/>
                <a:ea typeface="Calibri" panose="020F0502020204030204" pitchFamily="34" charset="0"/>
                <a:cs typeface="Symbol" panose="05050102010706020507" pitchFamily="18" charset="2"/>
              </a:rPr>
              <a:t>D</a:t>
            </a:r>
            <a:r>
              <a:rPr lang="en-US" sz="2400" b="1" dirty="0">
                <a:latin typeface="Times New Roman" panose="02020603050405020304" pitchFamily="18" charset="0"/>
                <a:ea typeface="Calibri" panose="020F0502020204030204" pitchFamily="34" charset="0"/>
              </a:rPr>
              <a:t>S= 87,8 J/K</a:t>
            </a:r>
            <a:endParaRPr lang="ru-RU" sz="2400" b="1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tk-TM" sz="24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</a:t>
            </a:r>
            <a:r>
              <a:rPr lang="en-US" sz="2400" b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bu</a:t>
            </a:r>
            <a:r>
              <a:rPr lang="en-US" sz="24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reaksiýada</a:t>
            </a:r>
            <a:r>
              <a:rPr lang="en-US" sz="24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sistemanyň</a:t>
            </a:r>
            <a:r>
              <a:rPr lang="en-US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göwrümi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ulalýar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</a:t>
            </a:r>
            <a:r>
              <a:rPr lang="ru-RU" sz="2400" b="1" i="1" dirty="0">
                <a:solidFill>
                  <a:srgbClr val="FF0000"/>
                </a:solidFill>
                <a:latin typeface="Symbol" panose="05050102010706020507" pitchFamily="18" charset="2"/>
                <a:ea typeface="Calibri" panose="020F0502020204030204" pitchFamily="34" charset="0"/>
                <a:cs typeface="Symbol" panose="05050102010706020507" pitchFamily="18" charset="2"/>
              </a:rPr>
              <a:t>D</a:t>
            </a:r>
            <a:r>
              <a:rPr lang="en-US" sz="2400" b="1" i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 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&gt; 0</a:t>
            </a:r>
            <a:r>
              <a:rPr lang="en-US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), </a:t>
            </a:r>
            <a:r>
              <a:rPr lang="en-US" sz="2400" b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diýmek</a:t>
            </a:r>
            <a:r>
              <a:rPr lang="en-US" sz="24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b="1" i="1" dirty="0">
                <a:solidFill>
                  <a:srgbClr val="FF0000"/>
                </a:solidFill>
                <a:latin typeface="Symbol" panose="05050102010706020507" pitchFamily="18" charset="2"/>
                <a:ea typeface="Calibri" panose="020F0502020204030204" pitchFamily="34" charset="0"/>
                <a:cs typeface="Symbol" panose="05050102010706020507" pitchFamily="18" charset="2"/>
              </a:rPr>
              <a:t>D</a:t>
            </a:r>
            <a:r>
              <a:rPr lang="en-US" sz="2400" b="1" i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entropiýa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artýar</a:t>
            </a:r>
            <a:r>
              <a:rPr lang="en-US" sz="24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               </a:t>
            </a:r>
          </a:p>
          <a:p>
            <a:pPr marL="0" indent="0" algn="just">
              <a:buNone/>
            </a:pPr>
            <a:r>
              <a:rPr lang="en-US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</a:t>
            </a:r>
            <a:r>
              <a:rPr lang="en-US" sz="2400" b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Wodoroddan</a:t>
            </a:r>
            <a:r>
              <a:rPr lang="en-US" sz="24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we </a:t>
            </a:r>
            <a:r>
              <a:rPr lang="en-US" sz="24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azotdan</a:t>
            </a:r>
            <a:r>
              <a:rPr lang="en-US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ammiagyň</a:t>
            </a:r>
            <a:r>
              <a:rPr lang="en-US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emele</a:t>
            </a:r>
            <a:r>
              <a:rPr lang="en-US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geliş</a:t>
            </a:r>
            <a:endParaRPr lang="ru-RU" sz="24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ctr">
              <a:spcBef>
                <a:spcPts val="285"/>
              </a:spcBef>
              <a:spcAft>
                <a:spcPts val="285"/>
              </a:spcAft>
              <a:buNone/>
            </a:pPr>
            <a:r>
              <a:rPr lang="en-US" sz="2400" b="1" dirty="0">
                <a:latin typeface="Times New Roman" panose="02020603050405020304" pitchFamily="18" charset="0"/>
                <a:ea typeface="Calibri" panose="020F0502020204030204" pitchFamily="34" charset="0"/>
              </a:rPr>
              <a:t>1/2 N</a:t>
            </a:r>
            <a:r>
              <a:rPr lang="en-US" sz="2400" b="1" baseline="-25000" dirty="0">
                <a:latin typeface="Times New Roman" panose="02020603050405020304" pitchFamily="18" charset="0"/>
                <a:ea typeface="Calibri" panose="020F0502020204030204" pitchFamily="34" charset="0"/>
              </a:rPr>
              <a:t>2</a:t>
            </a:r>
            <a:r>
              <a:rPr lang="en-US" sz="2400" b="1" dirty="0">
                <a:latin typeface="Times New Roman" panose="02020603050405020304" pitchFamily="18" charset="0"/>
                <a:ea typeface="Calibri" panose="020F0502020204030204" pitchFamily="34" charset="0"/>
              </a:rPr>
              <a:t> (</a:t>
            </a:r>
            <a:r>
              <a:rPr lang="en-US" sz="2400" b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gaz</a:t>
            </a:r>
            <a:r>
              <a:rPr lang="en-US" sz="2400" b="1" dirty="0">
                <a:latin typeface="Times New Roman" panose="02020603050405020304" pitchFamily="18" charset="0"/>
                <a:ea typeface="Calibri" panose="020F0502020204030204" pitchFamily="34" charset="0"/>
              </a:rPr>
              <a:t>) + 3/2 H</a:t>
            </a:r>
            <a:r>
              <a:rPr lang="en-US" sz="2400" b="1" baseline="-25000" dirty="0">
                <a:latin typeface="Times New Roman" panose="02020603050405020304" pitchFamily="18" charset="0"/>
                <a:ea typeface="Calibri" panose="020F0502020204030204" pitchFamily="34" charset="0"/>
              </a:rPr>
              <a:t>2</a:t>
            </a:r>
            <a:r>
              <a:rPr lang="en-US" sz="2400" b="1" dirty="0">
                <a:latin typeface="Times New Roman" panose="02020603050405020304" pitchFamily="18" charset="0"/>
                <a:ea typeface="Calibri" panose="020F0502020204030204" pitchFamily="34" charset="0"/>
              </a:rPr>
              <a:t> (</a:t>
            </a:r>
            <a:r>
              <a:rPr lang="en-US" sz="2400" b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gaz</a:t>
            </a:r>
            <a:r>
              <a:rPr lang="en-US" sz="2400" b="1" dirty="0">
                <a:latin typeface="Times New Roman" panose="02020603050405020304" pitchFamily="18" charset="0"/>
                <a:ea typeface="Calibri" panose="020F0502020204030204" pitchFamily="34" charset="0"/>
              </a:rPr>
              <a:t>) = </a:t>
            </a:r>
            <a:r>
              <a:rPr lang="en-US" sz="2400" b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NH</a:t>
            </a:r>
            <a:r>
              <a:rPr lang="en-US" sz="2400" b="1" baseline="-250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3</a:t>
            </a:r>
            <a:r>
              <a:rPr lang="en-US" sz="2400" b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b="1" dirty="0">
                <a:latin typeface="Times New Roman" panose="02020603050405020304" pitchFamily="18" charset="0"/>
                <a:ea typeface="Calibri" panose="020F0502020204030204" pitchFamily="34" charset="0"/>
              </a:rPr>
              <a:t>(</a:t>
            </a:r>
            <a:r>
              <a:rPr lang="en-US" sz="2400" b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gaz</a:t>
            </a:r>
            <a:r>
              <a:rPr lang="en-US" sz="2400" b="1" dirty="0">
                <a:latin typeface="Times New Roman" panose="02020603050405020304" pitchFamily="18" charset="0"/>
                <a:ea typeface="Calibri" panose="020F0502020204030204" pitchFamily="34" charset="0"/>
              </a:rPr>
              <a:t>), </a:t>
            </a:r>
            <a:r>
              <a:rPr lang="en-US" sz="2400" b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   </a:t>
            </a:r>
            <a:r>
              <a:rPr lang="ru-RU" sz="2400" b="1" dirty="0" smtClean="0">
                <a:latin typeface="Symbol" panose="05050102010706020507" pitchFamily="18" charset="2"/>
                <a:ea typeface="Calibri" panose="020F0502020204030204" pitchFamily="34" charset="0"/>
                <a:cs typeface="Symbol" panose="05050102010706020507" pitchFamily="18" charset="2"/>
              </a:rPr>
              <a:t>D</a:t>
            </a:r>
            <a:r>
              <a:rPr lang="en-US" sz="2400" b="1" dirty="0">
                <a:latin typeface="Times New Roman" panose="02020603050405020304" pitchFamily="18" charset="0"/>
                <a:ea typeface="Calibri" panose="020F0502020204030204" pitchFamily="34" charset="0"/>
              </a:rPr>
              <a:t>S= – 103,1 J/K</a:t>
            </a:r>
            <a:endParaRPr lang="ru-RU" sz="2400" b="1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tk-TM" sz="24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</a:t>
            </a:r>
            <a:r>
              <a:rPr lang="en-US" sz="2400" b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bu</a:t>
            </a:r>
            <a:r>
              <a:rPr lang="en-US" sz="24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reaksiýada</a:t>
            </a:r>
            <a:r>
              <a:rPr lang="en-US" sz="24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bolsa</a:t>
            </a:r>
            <a:r>
              <a:rPr lang="en-US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4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sistemanyň</a:t>
            </a:r>
            <a:r>
              <a:rPr lang="en-US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göwrümi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kiçelýär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</a:t>
            </a:r>
            <a:r>
              <a:rPr lang="ru-RU" sz="2400" b="1" i="1" dirty="0">
                <a:solidFill>
                  <a:srgbClr val="FF0000"/>
                </a:solidFill>
                <a:latin typeface="Symbol" panose="05050102010706020507" pitchFamily="18" charset="2"/>
                <a:ea typeface="Calibri" panose="020F0502020204030204" pitchFamily="34" charset="0"/>
                <a:cs typeface="Symbol" panose="05050102010706020507" pitchFamily="18" charset="2"/>
              </a:rPr>
              <a:t>D</a:t>
            </a:r>
            <a:r>
              <a:rPr lang="en-US" sz="2400" b="1" i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</a:t>
            </a:r>
            <a:r>
              <a:rPr lang="en-US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&lt; 0</a:t>
            </a:r>
            <a:r>
              <a:rPr lang="en-US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), </a:t>
            </a:r>
            <a:r>
              <a:rPr lang="en-US" sz="24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diýmek</a:t>
            </a:r>
            <a:r>
              <a:rPr lang="en-US" sz="24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</a:t>
            </a:r>
            <a:r>
              <a:rPr lang="tk-TM" sz="24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entropiýa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b="1" i="1" dirty="0" smtClean="0">
                <a:solidFill>
                  <a:srgbClr val="FF0000"/>
                </a:solidFill>
                <a:latin typeface="Symbol" panose="05050102010706020507" pitchFamily="18" charset="2"/>
                <a:ea typeface="Calibri" panose="020F0502020204030204" pitchFamily="34" charset="0"/>
                <a:cs typeface="Symbol" panose="05050102010706020507" pitchFamily="18" charset="2"/>
              </a:rPr>
              <a:t>D</a:t>
            </a:r>
            <a:r>
              <a:rPr lang="en-US" sz="2400" b="1" i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 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</a:t>
            </a:r>
          </a:p>
          <a:p>
            <a:pPr marL="0" indent="0" algn="just">
              <a:buNone/>
            </a:pP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kiçelýär</a:t>
            </a:r>
            <a:r>
              <a:rPr lang="en-US" sz="24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ru-RU" sz="24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179705" algn="just"/>
            <a:r>
              <a:rPr lang="en-US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Eger-de </a:t>
            </a:r>
            <a:r>
              <a:rPr lang="en-US" sz="24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reaksiýa</a:t>
            </a:r>
            <a:r>
              <a:rPr lang="en-US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gaty</a:t>
            </a:r>
            <a:r>
              <a:rPr lang="en-US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maddalaryň</a:t>
            </a:r>
            <a:r>
              <a:rPr lang="en-US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arasynda</a:t>
            </a:r>
            <a:r>
              <a:rPr lang="en-US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geçýän</a:t>
            </a:r>
            <a:r>
              <a:rPr lang="en-US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bolsa</a:t>
            </a:r>
            <a:r>
              <a:rPr lang="en-US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4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meselem</a:t>
            </a:r>
            <a:endParaRPr lang="ru-RU" sz="24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spcBef>
                <a:spcPts val="285"/>
              </a:spcBef>
              <a:spcAft>
                <a:spcPts val="285"/>
              </a:spcAft>
            </a:pPr>
            <a:r>
              <a:rPr lang="en-US" sz="2400" b="1" dirty="0">
                <a:latin typeface="Times New Roman" panose="02020603050405020304" pitchFamily="18" charset="0"/>
                <a:ea typeface="Calibri" panose="020F0502020204030204" pitchFamily="34" charset="0"/>
              </a:rPr>
              <a:t>Al (</a:t>
            </a:r>
            <a:r>
              <a:rPr lang="en-US" sz="2400" b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kr</a:t>
            </a:r>
            <a:r>
              <a:rPr lang="en-US" sz="2400" b="1" dirty="0">
                <a:latin typeface="Times New Roman" panose="02020603050405020304" pitchFamily="18" charset="0"/>
                <a:ea typeface="Calibri" panose="020F0502020204030204" pitchFamily="34" charset="0"/>
              </a:rPr>
              <a:t>) + Sb (</a:t>
            </a:r>
            <a:r>
              <a:rPr lang="en-US" sz="2400" b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kr</a:t>
            </a:r>
            <a:r>
              <a:rPr lang="en-US" sz="2400" b="1" dirty="0">
                <a:latin typeface="Times New Roman" panose="02020603050405020304" pitchFamily="18" charset="0"/>
                <a:ea typeface="Calibri" panose="020F0502020204030204" pitchFamily="34" charset="0"/>
              </a:rPr>
              <a:t>) = </a:t>
            </a:r>
            <a:r>
              <a:rPr lang="en-US" sz="2400" b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AlSb</a:t>
            </a:r>
            <a:r>
              <a:rPr lang="en-US" sz="2400" b="1" dirty="0">
                <a:latin typeface="Times New Roman" panose="02020603050405020304" pitchFamily="18" charset="0"/>
                <a:ea typeface="Calibri" panose="020F0502020204030204" pitchFamily="34" charset="0"/>
              </a:rPr>
              <a:t> (</a:t>
            </a:r>
            <a:r>
              <a:rPr lang="en-US" sz="2400" b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kr</a:t>
            </a:r>
            <a:r>
              <a:rPr lang="en-US" sz="2400" b="1" dirty="0">
                <a:latin typeface="Times New Roman" panose="02020603050405020304" pitchFamily="18" charset="0"/>
                <a:ea typeface="Calibri" panose="020F0502020204030204" pitchFamily="34" charset="0"/>
              </a:rPr>
              <a:t>), </a:t>
            </a:r>
            <a:r>
              <a:rPr lang="ru-RU" sz="2400" b="1" dirty="0">
                <a:latin typeface="Symbol" panose="05050102010706020507" pitchFamily="18" charset="2"/>
                <a:ea typeface="Calibri" panose="020F0502020204030204" pitchFamily="34" charset="0"/>
                <a:cs typeface="Symbol" panose="05050102010706020507" pitchFamily="18" charset="2"/>
              </a:rPr>
              <a:t>D</a:t>
            </a:r>
            <a:r>
              <a:rPr lang="en-US" sz="2400" b="1" dirty="0">
                <a:latin typeface="Times New Roman" panose="02020603050405020304" pitchFamily="18" charset="0"/>
                <a:ea typeface="Calibri" panose="020F0502020204030204" pitchFamily="34" charset="0"/>
              </a:rPr>
              <a:t>S= – 5,01 J/K,</a:t>
            </a:r>
            <a:endParaRPr lang="ru-RU" sz="2400" b="1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just"/>
            <a:r>
              <a:rPr lang="en-US" sz="24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onda</a:t>
            </a:r>
            <a:r>
              <a:rPr lang="en-US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sistemanyň</a:t>
            </a:r>
            <a:r>
              <a:rPr lang="en-US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göwrüminiň</a:t>
            </a:r>
            <a:r>
              <a:rPr lang="en-US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hem-de </a:t>
            </a:r>
            <a:r>
              <a:rPr lang="en-US" sz="24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onuň</a:t>
            </a:r>
            <a:r>
              <a:rPr lang="en-US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entropiýasynyň</a:t>
            </a:r>
            <a:r>
              <a:rPr lang="en-US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üýtgemegi</a:t>
            </a:r>
            <a:r>
              <a:rPr lang="en-US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iş</a:t>
            </a:r>
            <a:r>
              <a:rPr lang="en-US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ýüzünde</a:t>
            </a:r>
            <a:r>
              <a:rPr lang="en-US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amala</a:t>
            </a:r>
            <a:r>
              <a:rPr lang="en-US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aşmaýar</a:t>
            </a:r>
            <a:r>
              <a:rPr lang="en-US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Bu </a:t>
            </a:r>
            <a:r>
              <a:rPr lang="en-US" sz="24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ýagdaý</a:t>
            </a:r>
            <a:r>
              <a:rPr lang="en-US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gaz</a:t>
            </a:r>
            <a:r>
              <a:rPr lang="en-US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görnüşli</a:t>
            </a:r>
            <a:r>
              <a:rPr lang="en-US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maddalarynyň</a:t>
            </a:r>
            <a:r>
              <a:rPr lang="en-US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mol</a:t>
            </a:r>
            <a:r>
              <a:rPr lang="en-US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sany</a:t>
            </a:r>
            <a:r>
              <a:rPr lang="en-US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üýtgemeýän</a:t>
            </a:r>
            <a:r>
              <a:rPr lang="en-US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proseslere</a:t>
            </a:r>
            <a:r>
              <a:rPr lang="en-US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degişlidir</a:t>
            </a:r>
            <a:r>
              <a:rPr lang="en-US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4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meselem</a:t>
            </a:r>
            <a:endParaRPr lang="ru-RU" sz="24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tk-TM" sz="2400" b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                       </a:t>
            </a:r>
            <a:r>
              <a:rPr lang="en-US" sz="24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 </a:t>
            </a:r>
            <a:r>
              <a:rPr lang="en-US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</a:t>
            </a:r>
            <a:r>
              <a:rPr lang="en-US" sz="24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grafit</a:t>
            </a:r>
            <a:r>
              <a:rPr lang="en-US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 + O</a:t>
            </a:r>
            <a:r>
              <a:rPr lang="en-US" sz="2400" b="1" baseline="-25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en-US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en-US" sz="24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gaz</a:t>
            </a:r>
            <a:r>
              <a:rPr lang="en-US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 = CO</a:t>
            </a:r>
            <a:r>
              <a:rPr lang="en-US" sz="2400" b="1" baseline="-25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en-US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en-US" sz="24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gaz</a:t>
            </a:r>
            <a:r>
              <a:rPr lang="en-US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),  </a:t>
            </a:r>
            <a:r>
              <a:rPr lang="en-US" sz="24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r>
              <a:rPr lang="ru-RU" sz="2400" b="1" dirty="0" smtClean="0">
                <a:latin typeface="Symbol" panose="05050102010706020507" pitchFamily="18" charset="2"/>
                <a:ea typeface="Calibri" panose="020F0502020204030204" pitchFamily="34" charset="0"/>
                <a:cs typeface="Symbol" panose="05050102010706020507" pitchFamily="18" charset="2"/>
              </a:rPr>
              <a:t>D</a:t>
            </a:r>
            <a:r>
              <a:rPr lang="en-US" sz="24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</a:t>
            </a:r>
            <a:r>
              <a:rPr lang="en-US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= – 2,9 J/K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8518532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prestig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320800"/>
          </a:xfrm>
        </p:spPr>
        <p:txBody>
          <a:bodyPr/>
          <a:lstStyle/>
          <a:p>
            <a:pPr algn="ctr"/>
            <a:r>
              <a:rPr lang="tk-TM" b="1" dirty="0" smtClean="0">
                <a:solidFill>
                  <a:srgbClr val="FF0000"/>
                </a:solidFill>
              </a:rPr>
              <a:t>Gibs energiýasy (Gibbsiň termohimiki potensialy)we täsirleşmeleriň ugurlary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1034321"/>
            <a:ext cx="12192000" cy="5007041"/>
          </a:xfrm>
        </p:spPr>
        <p:txBody>
          <a:bodyPr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4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Bu </a:t>
            </a:r>
            <a:r>
              <a:rPr lang="en-US" sz="44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ululyk</a:t>
            </a:r>
            <a:r>
              <a:rPr lang="en-US" sz="4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44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himiki</a:t>
            </a:r>
            <a:r>
              <a:rPr lang="en-US" sz="4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reaksiýany</a:t>
            </a:r>
            <a:r>
              <a:rPr lang="ru-RU" sz="4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ň </a:t>
            </a:r>
            <a:r>
              <a:rPr lang="ru-RU" sz="4400" b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geçişi</a:t>
            </a:r>
            <a:r>
              <a:rPr lang="ru-RU" sz="44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döwründe</a:t>
            </a:r>
            <a:r>
              <a:rPr lang="ru-RU" sz="4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4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energiýanyň</a:t>
            </a:r>
            <a:r>
              <a:rPr lang="ru-RU" sz="4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4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üýtgemesini</a:t>
            </a:r>
            <a:r>
              <a:rPr lang="ru-RU" sz="4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400" b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görkezmek</a:t>
            </a:r>
            <a:r>
              <a:rPr lang="ru-RU" sz="44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400" b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bilen</a:t>
            </a:r>
            <a:r>
              <a:rPr lang="ru-RU" sz="44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4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himiki</a:t>
            </a:r>
            <a:r>
              <a:rPr lang="ru-RU" sz="4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400" b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rea</a:t>
            </a:r>
            <a:r>
              <a:rPr lang="en-US" sz="44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</a:t>
            </a:r>
            <a:r>
              <a:rPr lang="ru-RU" sz="4400" b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siýanyň</a:t>
            </a:r>
            <a:r>
              <a:rPr lang="ru-RU" sz="44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4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geçmeginiň</a:t>
            </a:r>
            <a:r>
              <a:rPr lang="ru-RU" sz="4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400" b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potensial</a:t>
            </a:r>
            <a:r>
              <a:rPr lang="tk-TM" sz="44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y</a:t>
            </a:r>
            <a:r>
              <a:rPr lang="ru-RU" sz="44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400" b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baradaky</a:t>
            </a:r>
            <a:r>
              <a:rPr lang="ru-RU" sz="44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400" b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soraga</a:t>
            </a:r>
            <a:r>
              <a:rPr lang="ru-RU" sz="44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4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jogap</a:t>
            </a:r>
            <a:r>
              <a:rPr lang="ru-RU" sz="4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4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berýär</a:t>
            </a:r>
            <a:r>
              <a:rPr lang="ru-RU" sz="4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44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bu</a:t>
            </a:r>
            <a:r>
              <a:rPr lang="ru-RU" sz="4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4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indiki</a:t>
            </a:r>
            <a:r>
              <a:rPr lang="ru-RU" sz="4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4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görnüşdäki</a:t>
            </a:r>
            <a:r>
              <a:rPr lang="ru-RU" sz="4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4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termodinamiki</a:t>
            </a:r>
            <a:r>
              <a:rPr lang="ru-RU" sz="4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4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potensial</a:t>
            </a:r>
            <a:r>
              <a:rPr lang="ru-RU" sz="4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tk-TM" sz="44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ýagny </a:t>
            </a:r>
            <a:r>
              <a:rPr lang="ru-RU" sz="4400" b="1" i="1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Gibbs</a:t>
            </a:r>
            <a:r>
              <a:rPr lang="ru-RU" sz="4400" b="1" i="1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400" b="1" i="1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energiýasyny</a:t>
            </a:r>
            <a:r>
              <a:rPr lang="tk-TM" sz="4400" b="1" i="1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400" b="1" i="1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ulgamyň</a:t>
            </a:r>
            <a:r>
              <a:rPr lang="ru-RU" sz="4400" b="1" i="1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400" b="1" i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doly</a:t>
            </a:r>
            <a:r>
              <a:rPr lang="ru-RU" sz="4400" b="1" i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400" b="1" i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himiki</a:t>
            </a:r>
            <a:r>
              <a:rPr lang="ru-RU" sz="4400" b="1" i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400" b="1" i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energiýasy</a:t>
            </a:r>
            <a:r>
              <a:rPr lang="ru-RU" sz="4400" b="1" i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400" b="1" i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diýip</a:t>
            </a:r>
            <a:r>
              <a:rPr lang="ru-RU" sz="4400" b="1" i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4400" b="1" i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düşünip</a:t>
            </a:r>
            <a:r>
              <a:rPr lang="ru-RU" sz="4400" b="1" i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400" b="1" i="1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bolýar</a:t>
            </a:r>
            <a:r>
              <a:rPr lang="ru-RU" sz="44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ru-RU" sz="4400" b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Gibbs</a:t>
            </a:r>
            <a:r>
              <a:rPr lang="ru-RU" sz="44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4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energiýasynyň</a:t>
            </a:r>
            <a:r>
              <a:rPr lang="ru-RU" sz="4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4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klassiki</a:t>
            </a:r>
            <a:r>
              <a:rPr lang="ru-RU" sz="4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4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aňlatmasy</a:t>
            </a:r>
            <a:r>
              <a:rPr lang="ru-RU" sz="4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4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şu</a:t>
            </a:r>
            <a:r>
              <a:rPr lang="ru-RU" sz="4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400" b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görnüşde</a:t>
            </a:r>
            <a:r>
              <a:rPr lang="ru-RU" sz="4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endParaRPr lang="ru-RU" sz="32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351632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</p:spPr>
        <p:txBody>
          <a:bodyPr>
            <a:noAutofit/>
          </a:bodyPr>
          <a:lstStyle/>
          <a:p>
            <a:pPr indent="0" algn="just">
              <a:lnSpc>
                <a:spcPct val="107000"/>
              </a:lnSpc>
              <a:buNone/>
            </a:pPr>
            <a:r>
              <a:rPr lang="en-US" sz="3600" b="1" dirty="0" err="1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Standart</a:t>
            </a:r>
            <a:r>
              <a:rPr lang="en-US" sz="3600" b="1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emele</a:t>
            </a:r>
            <a:r>
              <a:rPr lang="en-US" sz="3600" b="1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geliş</a:t>
            </a:r>
            <a:r>
              <a:rPr lang="tk-TM" sz="36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ýa-da</a:t>
            </a:r>
            <a:r>
              <a:rPr lang="en-US" sz="36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b="1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Gibbs </a:t>
            </a:r>
            <a:r>
              <a:rPr lang="en-US" sz="3600" b="1" dirty="0" err="1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energiýasy</a:t>
            </a:r>
            <a:r>
              <a:rPr lang="en-US" sz="4000" b="1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i="1" u="sng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Standart</a:t>
            </a:r>
            <a:r>
              <a:rPr lang="en-US" sz="3200" b="1" i="1" u="sng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i="1" u="sng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emele</a:t>
            </a:r>
            <a:r>
              <a:rPr lang="en-US" sz="3200" b="1" i="1" u="sng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i="1" u="sng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geliş</a:t>
            </a:r>
            <a:r>
              <a:rPr lang="en-US" sz="3200" b="1" i="1" u="sng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Gibbs </a:t>
            </a:r>
            <a:r>
              <a:rPr lang="en-US" sz="3200" b="1" i="1" u="sng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energiýasy</a:t>
            </a:r>
            <a:r>
              <a:rPr lang="en-US" sz="3200" b="1" i="1" u="sng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en-US" sz="3200" b="1" i="1" u="sng" dirty="0" smtClean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</a:t>
            </a:r>
            <a:r>
              <a:rPr lang="en-US" sz="3200" b="1" i="1" u="sng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), </a:t>
            </a:r>
            <a:r>
              <a:rPr lang="en-US" sz="3200" b="1" i="1" u="sng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diýlip</a:t>
            </a:r>
            <a:r>
              <a:rPr lang="en-US" sz="3200" b="1" i="1" u="sng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3200" b="1" i="1" u="sng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standart</a:t>
            </a:r>
            <a:r>
              <a:rPr lang="en-US" sz="3200" b="1" i="1" u="sng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i="1" u="sng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ýagdaýdaky</a:t>
            </a:r>
            <a:r>
              <a:rPr lang="en-US" sz="3200" b="1" i="1" u="sng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1 </a:t>
            </a:r>
            <a:r>
              <a:rPr lang="en-US" sz="3200" b="1" i="1" u="sng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mol</a:t>
            </a:r>
            <a:r>
              <a:rPr lang="en-US" sz="3200" b="1" i="1" u="sng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i="1" u="sng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maddanyň</a:t>
            </a:r>
            <a:r>
              <a:rPr lang="en-US" sz="3200" b="1" i="1" u="sng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i="1" u="sng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emele</a:t>
            </a:r>
            <a:r>
              <a:rPr lang="en-US" sz="3200" b="1" i="1" u="sng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i="1" u="sng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gelme</a:t>
            </a:r>
            <a:r>
              <a:rPr lang="en-US" sz="3200" b="1" i="1" u="sng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i="1" u="sng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reaksiýasyndaky</a:t>
            </a:r>
            <a:r>
              <a:rPr lang="en-US" sz="3200" b="1" i="1" u="sng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i="1" u="sng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Gibbs </a:t>
            </a:r>
            <a:r>
              <a:rPr lang="en-US" sz="3200" b="1" i="1" u="sng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energiýasynyň</a:t>
            </a:r>
            <a:r>
              <a:rPr lang="en-US" sz="3200" b="1" i="1" u="sng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i="1" u="sng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üýtgemegine</a:t>
            </a:r>
            <a:r>
              <a:rPr lang="en-US" sz="3200" b="1" i="1" u="sng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l-GR" sz="3200" b="1" i="1" u="sng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Δ</a:t>
            </a:r>
            <a:r>
              <a:rPr lang="en-US" sz="3200" b="1" i="1" u="sng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 </a:t>
            </a:r>
            <a:r>
              <a:rPr lang="en-US" sz="3200" b="1" i="1" u="sng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düşünilýär</a:t>
            </a:r>
            <a:r>
              <a:rPr lang="en-US" sz="3200" b="1" i="1" u="sng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n-US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Bu </a:t>
            </a:r>
            <a:r>
              <a:rPr lang="en-US" sz="32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kesgitleme</a:t>
            </a:r>
            <a:r>
              <a:rPr lang="en-US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standart</a:t>
            </a:r>
            <a:r>
              <a:rPr lang="en-US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şertlerde</a:t>
            </a:r>
            <a:r>
              <a:rPr lang="en-US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durnukly</a:t>
            </a:r>
            <a:r>
              <a:rPr lang="en-US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sada</a:t>
            </a:r>
            <a:r>
              <a:rPr lang="en-US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maddanyň</a:t>
            </a:r>
            <a:r>
              <a:rPr lang="en-US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standart</a:t>
            </a:r>
            <a:r>
              <a:rPr lang="en-US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emele</a:t>
            </a:r>
            <a:r>
              <a:rPr lang="en-US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geliş</a:t>
            </a:r>
            <a:r>
              <a:rPr lang="tk-TM" sz="32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</a:t>
            </a:r>
            <a:r>
              <a:rPr lang="en-US" sz="32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Gibbs </a:t>
            </a:r>
            <a:r>
              <a:rPr lang="en-US" sz="32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energiýasynyň</a:t>
            </a:r>
            <a:r>
              <a:rPr lang="en-US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nola</a:t>
            </a:r>
            <a:r>
              <a:rPr lang="en-US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deňdigini</a:t>
            </a:r>
            <a:r>
              <a:rPr lang="en-US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aňladýar</a:t>
            </a:r>
            <a:r>
              <a:rPr lang="en-US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ru-RU" sz="32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3200" b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Sistemanyň</a:t>
            </a:r>
            <a:r>
              <a:rPr lang="en-US" sz="3200" b="1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entalpiýasynyň</a:t>
            </a:r>
            <a:r>
              <a:rPr lang="en-US" sz="3200" b="1" dirty="0">
                <a:latin typeface="Times New Roman" panose="02020603050405020304" pitchFamily="18" charset="0"/>
                <a:ea typeface="Calibri" panose="020F0502020204030204" pitchFamily="34" charset="0"/>
              </a:rPr>
              <a:t> we </a:t>
            </a:r>
            <a:r>
              <a:rPr lang="en-US" sz="3200" b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entropiýasynyň</a:t>
            </a:r>
            <a:r>
              <a:rPr lang="en-US" sz="3200" b="1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üýtgeýşi</a:t>
            </a:r>
            <a:r>
              <a:rPr lang="en-US" sz="3200" b="1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ýaly</a:t>
            </a:r>
            <a:r>
              <a:rPr lang="en-US" sz="3200" b="1" dirty="0">
                <a:latin typeface="Times New Roman" panose="02020603050405020304" pitchFamily="18" charset="0"/>
                <a:ea typeface="Calibri" panose="020F0502020204030204" pitchFamily="34" charset="0"/>
              </a:rPr>
              <a:t>, Gibbs </a:t>
            </a:r>
            <a:r>
              <a:rPr lang="en-US" sz="3200" b="1" dirty="0" err="1" smtClean="0">
                <a:latin typeface="Times New Roman" panose="02020603050405020304" pitchFamily="18" charset="0"/>
                <a:ea typeface="Calibri" panose="020F0502020204030204" pitchFamily="34" charset="0"/>
              </a:rPr>
              <a:t>energiýasynyň</a:t>
            </a:r>
            <a:r>
              <a:rPr lang="en-US" sz="3200" b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üýtgemegi</a:t>
            </a:r>
            <a:r>
              <a:rPr lang="en-US" sz="3200" b="1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prosesiň</a:t>
            </a:r>
            <a:r>
              <a:rPr lang="en-US" sz="3200" b="1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ýolyna</a:t>
            </a:r>
            <a:r>
              <a:rPr lang="en-US" sz="3200" b="1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bagly</a:t>
            </a:r>
            <a:r>
              <a:rPr lang="en-US" sz="3200" b="1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däldir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291276319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ractur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" y="0"/>
            <a:ext cx="12082070" cy="674557"/>
          </a:xfrm>
        </p:spPr>
        <p:txBody>
          <a:bodyPr>
            <a:normAutofit fontScale="90000"/>
          </a:bodyPr>
          <a:lstStyle/>
          <a:p>
            <a:r>
              <a:rPr lang="ru-RU" b="1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Gibbsyň</a:t>
            </a:r>
            <a:r>
              <a:rPr lang="ru-RU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b="1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ýa-da</a:t>
            </a:r>
            <a:r>
              <a:rPr lang="ru-RU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b="1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termodinamiki</a:t>
            </a:r>
            <a:r>
              <a:rPr lang="ru-RU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b="1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potensialy</a:t>
            </a:r>
            <a:r>
              <a:rPr lang="ru-RU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r>
              <a:rPr lang="ru-RU" sz="4000" b="1" dirty="0" smtClean="0">
                <a:solidFill>
                  <a:schemeClr val="tx1"/>
                </a:solidFill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 </a:t>
            </a:r>
            <a:r>
              <a:rPr lang="ru-RU" sz="4000" b="1" dirty="0">
                <a:solidFill>
                  <a:schemeClr val="tx1"/>
                </a:solidFill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= U + </a:t>
            </a:r>
            <a:r>
              <a:rPr lang="tk-TM" sz="4000" b="1" dirty="0" smtClean="0">
                <a:solidFill>
                  <a:srgbClr val="FF0000"/>
                </a:solidFill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</a:t>
            </a:r>
            <a:r>
              <a:rPr lang="en-US" sz="4000" b="1" dirty="0" smtClean="0">
                <a:solidFill>
                  <a:srgbClr val="FF0000"/>
                </a:solidFill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 </a:t>
            </a:r>
            <a:r>
              <a:rPr lang="en-US" sz="4000" b="1" dirty="0">
                <a:solidFill>
                  <a:srgbClr val="FF0000"/>
                </a:solidFill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 TS </a:t>
            </a:r>
            <a:r>
              <a:rPr lang="ru-RU" sz="2700" dirty="0"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sz="2700" dirty="0"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ru-RU" sz="4000" dirty="0">
              <a:latin typeface="Arial Black" panose="020B0A040201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674557"/>
            <a:ext cx="12082071" cy="6183443"/>
          </a:xfrm>
        </p:spPr>
        <p:txBody>
          <a:bodyPr>
            <a:normAutofit fontScale="85000" lnSpcReduction="20000"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4300" b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bu</a:t>
            </a:r>
            <a:r>
              <a:rPr lang="en-US" sz="43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3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ý</a:t>
            </a:r>
            <a:r>
              <a:rPr lang="en-US" sz="43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erde</a:t>
            </a:r>
            <a:r>
              <a:rPr lang="ru-RU" sz="43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43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</a:t>
            </a:r>
            <a:r>
              <a:rPr lang="ru-RU" sz="43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– </a:t>
            </a:r>
            <a:r>
              <a:rPr lang="ru-RU" sz="43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içki</a:t>
            </a:r>
            <a:r>
              <a:rPr lang="ru-RU" sz="43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3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energiýa</a:t>
            </a:r>
            <a:r>
              <a:rPr lang="ru-RU" sz="43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tk-TM" sz="43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</a:t>
            </a:r>
            <a:r>
              <a:rPr lang="ru-RU" sz="43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3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– </a:t>
            </a:r>
            <a:r>
              <a:rPr lang="ru-RU" sz="43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basyş</a:t>
            </a:r>
            <a:r>
              <a:rPr lang="ru-RU" sz="43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43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</a:t>
            </a:r>
            <a:r>
              <a:rPr lang="en-US" sz="43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3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– g</a:t>
            </a:r>
            <a:r>
              <a:rPr lang="ru-RU" sz="43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öwrüm</a:t>
            </a:r>
            <a:r>
              <a:rPr lang="ru-RU" sz="43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43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3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</a:t>
            </a:r>
            <a:r>
              <a:rPr lang="ru-RU" sz="43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3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– </a:t>
            </a:r>
            <a:r>
              <a:rPr lang="ru-RU" sz="43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absolýut</a:t>
            </a:r>
            <a:r>
              <a:rPr lang="ru-RU" sz="43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3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temperatura</a:t>
            </a:r>
            <a:r>
              <a:rPr lang="ru-RU" sz="43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43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3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 </a:t>
            </a:r>
            <a:r>
              <a:rPr lang="ru-RU" sz="43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– </a:t>
            </a:r>
            <a:r>
              <a:rPr lang="ru-RU" sz="43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entropiýa</a:t>
            </a:r>
            <a:r>
              <a:rPr lang="ru-RU" sz="43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endParaRPr lang="ru-RU" sz="4300" b="1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43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300" b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Bu</a:t>
            </a:r>
            <a:r>
              <a:rPr lang="ru-RU" sz="43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300" b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ulgamyň</a:t>
            </a:r>
            <a:r>
              <a:rPr lang="ru-RU" sz="43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ru-RU" sz="4300" b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kristallyň</a:t>
            </a:r>
            <a:r>
              <a:rPr lang="ru-RU" sz="43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4300" b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suwuklygyň</a:t>
            </a:r>
            <a:r>
              <a:rPr lang="ru-RU" sz="43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300" b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we</a:t>
            </a:r>
            <a:r>
              <a:rPr lang="ru-RU" sz="43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300" b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ş.m</a:t>
            </a:r>
            <a:r>
              <a:rPr lang="ru-RU" sz="43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.)</a:t>
            </a:r>
            <a:r>
              <a:rPr lang="ru-RU" sz="4300" b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doly</a:t>
            </a:r>
            <a:r>
              <a:rPr lang="ru-RU" sz="43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300" b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himiki</a:t>
            </a:r>
            <a:r>
              <a:rPr lang="ru-RU" sz="43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300" b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energiýasy</a:t>
            </a:r>
            <a:r>
              <a:rPr lang="ru-RU" sz="43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300" b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diýip</a:t>
            </a:r>
            <a:r>
              <a:rPr lang="ru-RU" sz="43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300" b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düşünip</a:t>
            </a:r>
            <a:r>
              <a:rPr lang="ru-RU" sz="43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300" b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bolýar</a:t>
            </a:r>
            <a:r>
              <a:rPr lang="ru-RU" sz="43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ru-RU" sz="4300" b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Ulgamyň</a:t>
            </a:r>
            <a:r>
              <a:rPr lang="ru-RU" sz="43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300" b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himiki</a:t>
            </a:r>
            <a:r>
              <a:rPr lang="ru-RU" sz="43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300" b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potensialy</a:t>
            </a:r>
            <a:r>
              <a:rPr lang="ru-RU" sz="43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300" b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bu</a:t>
            </a:r>
            <a:r>
              <a:rPr lang="ru-RU" sz="43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300" b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Gibbs</a:t>
            </a:r>
            <a:r>
              <a:rPr lang="ru-RU" sz="43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300" b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energiýasynyň</a:t>
            </a:r>
            <a:r>
              <a:rPr lang="ru-RU" sz="43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300" b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ulgamyň</a:t>
            </a:r>
            <a:r>
              <a:rPr lang="ru-RU" sz="43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300" b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bölejikleriň</a:t>
            </a:r>
            <a:r>
              <a:rPr lang="ru-RU" sz="43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300" b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sanyna</a:t>
            </a:r>
            <a:r>
              <a:rPr lang="ru-RU" sz="43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300" b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bolan</a:t>
            </a:r>
            <a:r>
              <a:rPr lang="ru-RU" sz="43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300" b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gatnaşygy</a:t>
            </a:r>
            <a:r>
              <a:rPr lang="ru-RU" sz="43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 </a:t>
            </a:r>
            <a:r>
              <a:rPr lang="el-GR" sz="43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μ</a:t>
            </a:r>
            <a:r>
              <a:rPr lang="tk-TM" sz="43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= G  </a:t>
            </a:r>
            <a:r>
              <a:rPr lang="el-GR" sz="43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̸</a:t>
            </a:r>
            <a:r>
              <a:rPr lang="tk-TM" sz="43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N</a:t>
            </a:r>
            <a:endParaRPr lang="ru-RU" sz="30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43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Bir</a:t>
            </a:r>
            <a:r>
              <a:rPr lang="ru-RU" sz="43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3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söz</a:t>
            </a:r>
            <a:r>
              <a:rPr lang="ru-RU" sz="43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3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bilen</a:t>
            </a:r>
            <a:r>
              <a:rPr lang="ru-RU" sz="43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3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aýtsak</a:t>
            </a:r>
            <a:r>
              <a:rPr lang="ru-RU" sz="43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300" b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Gibbs</a:t>
            </a:r>
            <a:r>
              <a:rPr lang="en-US" sz="43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3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3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energiýasynyň</a:t>
            </a:r>
            <a:r>
              <a:rPr lang="ru-RU" sz="43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3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üýtgemesiniň</a:t>
            </a:r>
            <a:r>
              <a:rPr lang="ru-RU" sz="43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3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häsiýeti</a:t>
            </a:r>
            <a:r>
              <a:rPr lang="ru-RU" sz="43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3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bize</a:t>
            </a:r>
            <a:r>
              <a:rPr lang="ru-RU" sz="43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3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şol</a:t>
            </a:r>
            <a:r>
              <a:rPr lang="ru-RU" sz="43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300" b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geçir</a:t>
            </a:r>
            <a:r>
              <a:rPr lang="tk-TM" sz="43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jek bolýan </a:t>
            </a:r>
            <a:r>
              <a:rPr lang="ru-RU" sz="43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300" b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prosesimiz</a:t>
            </a:r>
            <a:r>
              <a:rPr lang="ru-RU" sz="43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300" b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geç</a:t>
            </a:r>
            <a:r>
              <a:rPr lang="tk-TM" sz="43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ermi</a:t>
            </a:r>
            <a:r>
              <a:rPr lang="ru-RU" sz="43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3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ýa-da</a:t>
            </a:r>
            <a:r>
              <a:rPr lang="ru-RU" sz="43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3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geçmejekligi</a:t>
            </a:r>
            <a:r>
              <a:rPr lang="ru-RU" sz="43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3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bara-da</a:t>
            </a:r>
            <a:r>
              <a:rPr lang="ru-RU" sz="43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3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aýtmaga</a:t>
            </a:r>
            <a:r>
              <a:rPr lang="ru-RU" sz="43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k-TM" sz="43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mümkinçilik</a:t>
            </a:r>
            <a:r>
              <a:rPr lang="ru-RU" sz="43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3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döredýär</a:t>
            </a:r>
            <a:r>
              <a:rPr lang="ru-RU" sz="43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ru-RU" sz="43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Prosesiň</a:t>
            </a:r>
            <a:r>
              <a:rPr lang="ru-RU" sz="43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3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geçmesiniň</a:t>
            </a:r>
            <a:r>
              <a:rPr lang="ru-RU" sz="43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3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esasy</a:t>
            </a:r>
            <a:r>
              <a:rPr lang="ru-RU" sz="43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3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geçme</a:t>
            </a:r>
            <a:r>
              <a:rPr lang="ru-RU" sz="43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3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şerti</a:t>
            </a:r>
            <a:r>
              <a:rPr lang="ru-RU" sz="43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3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bu</a:t>
            </a:r>
            <a:r>
              <a:rPr lang="ru-RU" sz="43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3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emele</a:t>
            </a:r>
            <a:r>
              <a:rPr lang="ru-RU" sz="43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3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gelýän</a:t>
            </a:r>
            <a:r>
              <a:rPr lang="ru-RU" sz="43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300" b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deňsizlik</a:t>
            </a:r>
            <a:r>
              <a:rPr lang="tk-TM" sz="43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dir</a:t>
            </a:r>
            <a:r>
              <a:rPr lang="ru-RU" sz="43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endParaRPr lang="ru-RU" sz="30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950465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idx="1"/>
          </p:nvPr>
        </p:nvSpPr>
        <p:spPr>
          <a:xfrm>
            <a:off x="0" y="0"/>
            <a:ext cx="12191999" cy="7120128"/>
          </a:xfrm>
        </p:spPr>
        <p:txBody>
          <a:bodyPr>
            <a:normAutofit lnSpcReduction="10000"/>
          </a:bodyPr>
          <a:lstStyle/>
          <a:p>
            <a:pPr algn="ctr">
              <a:spcBef>
                <a:spcPts val="850"/>
              </a:spcBef>
              <a:spcAft>
                <a:spcPts val="565"/>
              </a:spcAft>
            </a:pPr>
            <a:r>
              <a:rPr lang="tk-TM" sz="3600" b="1" dirty="0">
                <a:solidFill>
                  <a:schemeClr val="accent5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H</a:t>
            </a:r>
            <a:r>
              <a:rPr lang="en-US" sz="3600" b="1" dirty="0" err="1" smtClean="0">
                <a:solidFill>
                  <a:schemeClr val="accent5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imiki</a:t>
            </a:r>
            <a:r>
              <a:rPr lang="en-US" sz="3600" b="1" dirty="0" smtClean="0">
                <a:solidFill>
                  <a:schemeClr val="accent5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600" b="1" dirty="0" err="1">
                <a:solidFill>
                  <a:schemeClr val="accent5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täsirleşmeleriň</a:t>
            </a:r>
            <a:r>
              <a:rPr lang="en-US" sz="3600" b="1" dirty="0">
                <a:solidFill>
                  <a:schemeClr val="accent5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 </a:t>
            </a:r>
            <a:r>
              <a:rPr lang="en-US" sz="3600" b="1" dirty="0" err="1">
                <a:solidFill>
                  <a:schemeClr val="accent5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ugurlary</a:t>
            </a:r>
            <a:endParaRPr lang="ru-RU" sz="3600" b="1" dirty="0">
              <a:solidFill>
                <a:schemeClr val="accent5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indent="179705" algn="just">
              <a:lnSpc>
                <a:spcPct val="107000"/>
              </a:lnSpc>
            </a:pPr>
            <a:r>
              <a:rPr lang="en-US" sz="2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Sistema </a:t>
            </a:r>
            <a:r>
              <a:rPr lang="en-US" sz="28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öz-özünden</a:t>
            </a:r>
            <a:r>
              <a:rPr lang="en-US" sz="2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8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ýagny</a:t>
            </a:r>
            <a:r>
              <a:rPr lang="en-US" sz="2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daşyndan</a:t>
            </a:r>
            <a:r>
              <a:rPr lang="en-US" sz="2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iş</a:t>
            </a:r>
            <a:r>
              <a:rPr lang="en-US" sz="2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ýerine</a:t>
            </a:r>
            <a:r>
              <a:rPr lang="en-US" sz="2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ýetirmezden</a:t>
            </a:r>
            <a:r>
              <a:rPr lang="en-US" sz="2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diňe</a:t>
            </a:r>
            <a:r>
              <a:rPr lang="en-US" sz="2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durnuklylygy</a:t>
            </a:r>
            <a:r>
              <a:rPr lang="en-US" sz="2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pes </a:t>
            </a:r>
            <a:r>
              <a:rPr lang="en-US" sz="28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ýagdaýdan</a:t>
            </a:r>
            <a:r>
              <a:rPr lang="en-US" sz="2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has </a:t>
            </a:r>
            <a:r>
              <a:rPr lang="en-US" sz="28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durnukly</a:t>
            </a:r>
            <a:r>
              <a:rPr lang="en-US" sz="2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ýagdaýa</a:t>
            </a:r>
            <a:r>
              <a:rPr lang="en-US" sz="2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geçip</a:t>
            </a:r>
            <a:r>
              <a:rPr lang="en-US" sz="2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bilýär</a:t>
            </a:r>
            <a:r>
              <a:rPr lang="en-US" sz="2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n-US" sz="28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Ýokarda</a:t>
            </a:r>
            <a:r>
              <a:rPr lang="en-US" sz="2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seredilip</a:t>
            </a:r>
            <a:r>
              <a:rPr lang="en-US" sz="2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geçilenlerden</a:t>
            </a:r>
            <a:r>
              <a:rPr lang="en-US" sz="2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8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himiki</a:t>
            </a:r>
            <a:r>
              <a:rPr lang="en-US" sz="2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proseslerde</a:t>
            </a:r>
            <a:r>
              <a:rPr lang="en-US" sz="2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bir</a:t>
            </a:r>
            <a:r>
              <a:rPr lang="en-US" sz="2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wagtda</a:t>
            </a:r>
            <a:r>
              <a:rPr lang="en-US" sz="2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iki</a:t>
            </a:r>
            <a:r>
              <a:rPr lang="en-US" sz="2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sany</a:t>
            </a:r>
            <a:r>
              <a:rPr lang="en-US" sz="2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tendensiýanyň</a:t>
            </a:r>
            <a:r>
              <a:rPr lang="en-US" sz="2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en-US" sz="28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sistemanyň</a:t>
            </a:r>
            <a:r>
              <a:rPr lang="en-US" sz="2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entalpiýasyny</a:t>
            </a:r>
            <a:r>
              <a:rPr lang="en-US" sz="28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kiçeldýän</a:t>
            </a:r>
            <a:r>
              <a:rPr lang="en-US" sz="2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8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bölejikleriň</a:t>
            </a:r>
            <a:r>
              <a:rPr lang="en-US" sz="2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berk</a:t>
            </a:r>
            <a:r>
              <a:rPr lang="en-US" sz="2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baglanyşyklaryň</a:t>
            </a:r>
            <a:r>
              <a:rPr lang="en-US" sz="2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hasabyna</a:t>
            </a:r>
            <a:r>
              <a:rPr lang="en-US" sz="28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has </a:t>
            </a:r>
            <a:r>
              <a:rPr lang="en-US" sz="28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çylşyrymly</a:t>
            </a:r>
            <a:r>
              <a:rPr lang="en-US" sz="2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bölejiklere</a:t>
            </a:r>
            <a:r>
              <a:rPr lang="en-US" sz="2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birikmäge</a:t>
            </a:r>
            <a:r>
              <a:rPr lang="en-US" sz="2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ymtylmagynyň</a:t>
            </a:r>
            <a:r>
              <a:rPr lang="en-US" sz="2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hem-de </a:t>
            </a:r>
            <a:r>
              <a:rPr lang="en-US" sz="2800" b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entropiýany</a:t>
            </a:r>
            <a:r>
              <a:rPr lang="en-US" sz="28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ulaldýan</a:t>
            </a:r>
            <a:r>
              <a:rPr lang="en-US" sz="2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8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bölejikleriň</a:t>
            </a:r>
            <a:r>
              <a:rPr lang="en-US" sz="2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biri-birlerinden</a:t>
            </a:r>
            <a:r>
              <a:rPr lang="en-US" sz="2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daşlaşyp</a:t>
            </a:r>
            <a:r>
              <a:rPr lang="en-US" sz="2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aýrylyşmaga</a:t>
            </a:r>
            <a:r>
              <a:rPr lang="en-US" sz="2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ymtylmagynyň</a:t>
            </a:r>
            <a:r>
              <a:rPr lang="en-US" sz="28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hereket</a:t>
            </a:r>
            <a:r>
              <a:rPr lang="en-US" sz="2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edýändigi</a:t>
            </a:r>
            <a:r>
              <a:rPr lang="en-US" sz="2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gelip</a:t>
            </a:r>
            <a:r>
              <a:rPr lang="en-US" sz="2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çykýar</a:t>
            </a:r>
            <a:r>
              <a:rPr lang="en-US" sz="2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n-US" sz="28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Başgaça</a:t>
            </a:r>
            <a:r>
              <a:rPr lang="en-US" sz="2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aýdylanda</a:t>
            </a:r>
            <a:r>
              <a:rPr lang="en-US" sz="2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8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iki</a:t>
            </a:r>
            <a:r>
              <a:rPr lang="en-US" sz="2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sany</a:t>
            </a:r>
            <a:r>
              <a:rPr lang="en-US" sz="2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gapma-garşylykly</a:t>
            </a:r>
            <a:r>
              <a:rPr lang="en-US" sz="2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faktorlaryň</a:t>
            </a:r>
            <a:r>
              <a:rPr lang="en-US" sz="2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— </a:t>
            </a:r>
            <a:r>
              <a:rPr lang="en-US" sz="28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entalpiýa</a:t>
            </a:r>
            <a:r>
              <a:rPr lang="en-US" sz="2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ru-RU" sz="2800" b="1" dirty="0">
                <a:latin typeface="Symbol" panose="05050102010706020507" pitchFamily="18" charset="2"/>
                <a:ea typeface="Calibri" panose="020F0502020204030204" pitchFamily="34" charset="0"/>
                <a:cs typeface="Symbol" panose="05050102010706020507" pitchFamily="18" charset="2"/>
              </a:rPr>
              <a:t>D</a:t>
            </a:r>
            <a:r>
              <a:rPr lang="en-US" sz="2800" b="1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</a:t>
            </a:r>
            <a:r>
              <a:rPr lang="en-US" sz="2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 we </a:t>
            </a:r>
            <a:r>
              <a:rPr lang="en-US" sz="28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entropiýa</a:t>
            </a:r>
            <a:r>
              <a:rPr lang="en-US" sz="2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en-US" sz="2800" b="1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</a:t>
            </a:r>
            <a:r>
              <a:rPr lang="en-US" sz="2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·</a:t>
            </a:r>
            <a:r>
              <a:rPr lang="ru-RU" sz="2800" b="1" dirty="0">
                <a:latin typeface="Symbol" panose="05050102010706020507" pitchFamily="18" charset="2"/>
                <a:ea typeface="Calibri" panose="020F0502020204030204" pitchFamily="34" charset="0"/>
                <a:cs typeface="Symbol" panose="05050102010706020507" pitchFamily="18" charset="2"/>
              </a:rPr>
              <a:t>D</a:t>
            </a:r>
            <a:r>
              <a:rPr lang="en-US" sz="2800" b="1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</a:t>
            </a:r>
            <a:r>
              <a:rPr lang="en-US" sz="2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 </a:t>
            </a:r>
            <a:r>
              <a:rPr lang="en-US" sz="28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faktorlarynyň</a:t>
            </a:r>
            <a:r>
              <a:rPr lang="en-US" sz="2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hereket</a:t>
            </a:r>
            <a:r>
              <a:rPr lang="tk-TM" sz="28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ler</a:t>
            </a:r>
            <a:r>
              <a:rPr lang="en-US" sz="2800" b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</a:t>
            </a:r>
            <a:r>
              <a:rPr lang="en-US" sz="28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ýüze</a:t>
            </a:r>
            <a:r>
              <a:rPr lang="en-US" sz="2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çykýar</a:t>
            </a:r>
            <a:r>
              <a:rPr lang="en-US" sz="2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Bu </a:t>
            </a:r>
            <a:r>
              <a:rPr lang="en-US" sz="28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gapma-garşylykly</a:t>
            </a:r>
            <a:r>
              <a:rPr lang="en-US" sz="2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tendensiýalaryň</a:t>
            </a:r>
            <a:r>
              <a:rPr lang="en-US" sz="2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en-US" sz="28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gapma-garşylykly</a:t>
            </a:r>
            <a:r>
              <a:rPr lang="en-US" sz="2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ugurlaryň</a:t>
            </a:r>
            <a:r>
              <a:rPr lang="en-US" sz="2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 </a:t>
            </a:r>
            <a:r>
              <a:rPr lang="en-US" sz="28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hemişelik</a:t>
            </a:r>
            <a:r>
              <a:rPr lang="en-US" sz="2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temperaturada</a:t>
            </a:r>
            <a:r>
              <a:rPr lang="en-US" sz="2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</a:t>
            </a:r>
            <a:r>
              <a:rPr lang="en-US" sz="2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we </a:t>
            </a:r>
            <a:r>
              <a:rPr lang="en-US" sz="28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basyşda</a:t>
            </a:r>
            <a:r>
              <a:rPr lang="en-US" sz="2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</a:t>
            </a:r>
            <a:r>
              <a:rPr lang="en-US" sz="2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geçýän</a:t>
            </a:r>
            <a:r>
              <a:rPr lang="en-US" sz="2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proseslerdäki</a:t>
            </a:r>
            <a:r>
              <a:rPr lang="en-US" sz="2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jemleýin</a:t>
            </a:r>
            <a:r>
              <a:rPr lang="en-US" sz="28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effekti</a:t>
            </a:r>
            <a:r>
              <a:rPr lang="en-US" sz="2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Gibbs </a:t>
            </a:r>
            <a:r>
              <a:rPr lang="en-US" sz="2800" b="1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energiýasynyň</a:t>
            </a:r>
            <a:r>
              <a:rPr lang="en-US" sz="2800" b="1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G</a:t>
            </a:r>
            <a:r>
              <a:rPr lang="en-US" sz="2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en-US" sz="28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ýa</a:t>
            </a:r>
            <a:r>
              <a:rPr lang="en-US" sz="2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-da </a:t>
            </a:r>
            <a:r>
              <a:rPr lang="en-US" sz="2800" b="1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izobara</a:t>
            </a:r>
            <a:r>
              <a:rPr lang="en-US" sz="28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</a:t>
            </a:r>
            <a:r>
              <a:rPr lang="en-US" sz="2800" b="1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izotermiki</a:t>
            </a:r>
            <a:r>
              <a:rPr lang="en-US" sz="2800" b="1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potensialyň</a:t>
            </a:r>
            <a:r>
              <a:rPr lang="en-US" sz="2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)* </a:t>
            </a:r>
            <a:r>
              <a:rPr lang="en-US" sz="28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üýtgemegini</a:t>
            </a:r>
            <a:r>
              <a:rPr lang="en-US" sz="2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görkezýär</a:t>
            </a:r>
            <a:r>
              <a:rPr lang="en-US" sz="2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endParaRPr lang="ru-RU" sz="28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ru-RU" sz="2800" b="1" dirty="0">
                <a:latin typeface="Symbol" panose="05050102010706020507" pitchFamily="18" charset="2"/>
                <a:ea typeface="Calibri" panose="020F0502020204030204" pitchFamily="34" charset="0"/>
                <a:cs typeface="Symbol" panose="05050102010706020507" pitchFamily="18" charset="2"/>
              </a:rPr>
              <a:t>D</a:t>
            </a:r>
            <a:r>
              <a:rPr lang="en-US" sz="2800" b="1" i="1" dirty="0">
                <a:latin typeface="Times New Roman" panose="02020603050405020304" pitchFamily="18" charset="0"/>
                <a:ea typeface="Calibri" panose="020F0502020204030204" pitchFamily="34" charset="0"/>
              </a:rPr>
              <a:t>G</a:t>
            </a:r>
            <a:r>
              <a:rPr lang="en-US" sz="2800" b="1" dirty="0">
                <a:latin typeface="Times New Roman" panose="02020603050405020304" pitchFamily="18" charset="0"/>
                <a:ea typeface="Calibri" panose="020F0502020204030204" pitchFamily="34" charset="0"/>
              </a:rPr>
              <a:t> = </a:t>
            </a:r>
            <a:r>
              <a:rPr lang="ru-RU" sz="2800" b="1" dirty="0">
                <a:latin typeface="Symbol" panose="05050102010706020507" pitchFamily="18" charset="2"/>
                <a:ea typeface="Calibri" panose="020F0502020204030204" pitchFamily="34" charset="0"/>
                <a:cs typeface="Symbol" panose="05050102010706020507" pitchFamily="18" charset="2"/>
              </a:rPr>
              <a:t>D</a:t>
            </a:r>
            <a:r>
              <a:rPr lang="en-US" sz="2800" b="1" i="1" dirty="0">
                <a:latin typeface="Times New Roman" panose="02020603050405020304" pitchFamily="18" charset="0"/>
                <a:ea typeface="Calibri" panose="020F0502020204030204" pitchFamily="34" charset="0"/>
              </a:rPr>
              <a:t>H</a:t>
            </a:r>
            <a:r>
              <a:rPr lang="en-US" sz="2800" b="1" dirty="0">
                <a:latin typeface="Times New Roman" panose="02020603050405020304" pitchFamily="18" charset="0"/>
                <a:ea typeface="Calibri" panose="020F0502020204030204" pitchFamily="34" charset="0"/>
              </a:rPr>
              <a:t> – </a:t>
            </a:r>
            <a:r>
              <a:rPr lang="en-US" sz="2800" b="1" i="1" dirty="0">
                <a:latin typeface="Times New Roman" panose="02020603050405020304" pitchFamily="18" charset="0"/>
                <a:ea typeface="Calibri" panose="020F0502020204030204" pitchFamily="34" charset="0"/>
              </a:rPr>
              <a:t>T</a:t>
            </a:r>
            <a:r>
              <a:rPr lang="en-US" sz="2800" b="1" dirty="0">
                <a:latin typeface="Times New Roman" panose="02020603050405020304" pitchFamily="18" charset="0"/>
                <a:ea typeface="Calibri" panose="020F0502020204030204" pitchFamily="34" charset="0"/>
              </a:rPr>
              <a:t>·</a:t>
            </a:r>
            <a:r>
              <a:rPr lang="ru-RU" sz="2800" b="1" dirty="0">
                <a:latin typeface="Symbol" panose="05050102010706020507" pitchFamily="18" charset="2"/>
                <a:ea typeface="Calibri" panose="020F0502020204030204" pitchFamily="34" charset="0"/>
                <a:cs typeface="Symbol" panose="05050102010706020507" pitchFamily="18" charset="2"/>
              </a:rPr>
              <a:t>D</a:t>
            </a:r>
            <a:r>
              <a:rPr lang="en-US" sz="2800" b="1" i="1" dirty="0">
                <a:latin typeface="Times New Roman" panose="02020603050405020304" pitchFamily="18" charset="0"/>
                <a:ea typeface="Calibri" panose="020F0502020204030204" pitchFamily="34" charset="0"/>
              </a:rPr>
              <a:t>S</a:t>
            </a:r>
            <a:endParaRPr lang="ru-RU" sz="2800" b="1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9273783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705599"/>
          </a:xfrm>
        </p:spPr>
        <p:txBody>
          <a:bodyPr>
            <a:normAutofit/>
          </a:bodyPr>
          <a:lstStyle/>
          <a:p>
            <a:pPr indent="179705" algn="just">
              <a:lnSpc>
                <a:spcPct val="107000"/>
              </a:lnSpc>
            </a:pPr>
            <a:r>
              <a:rPr lang="en-US" sz="24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Gapma-garşylykly</a:t>
            </a:r>
            <a:r>
              <a:rPr lang="en-US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ugurlaryň</a:t>
            </a:r>
            <a:r>
              <a:rPr lang="en-US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en-US" sz="24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entalpiýa</a:t>
            </a:r>
            <a:r>
              <a:rPr lang="en-US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we </a:t>
            </a:r>
            <a:r>
              <a:rPr lang="en-US" sz="24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entropiýa</a:t>
            </a:r>
            <a:r>
              <a:rPr lang="en-US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faktorlarynyň</a:t>
            </a:r>
            <a:r>
              <a:rPr lang="en-US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 </a:t>
            </a:r>
            <a:r>
              <a:rPr lang="en-US" sz="24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hemişelik</a:t>
            </a:r>
            <a:r>
              <a:rPr lang="en-US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göwrümde</a:t>
            </a:r>
            <a:r>
              <a:rPr lang="en-US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geçýän</a:t>
            </a:r>
            <a:r>
              <a:rPr lang="en-US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proseslerdäki</a:t>
            </a:r>
            <a:r>
              <a:rPr lang="en-US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jemleýin</a:t>
            </a:r>
            <a:r>
              <a:rPr lang="en-US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effekti</a:t>
            </a:r>
            <a:r>
              <a:rPr lang="en-US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izohor</a:t>
            </a:r>
            <a:r>
              <a:rPr lang="en-US" sz="2400" b="1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potensialyň</a:t>
            </a:r>
            <a:r>
              <a:rPr lang="en-US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üýtgemegi-ni</a:t>
            </a:r>
            <a:r>
              <a:rPr lang="en-US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görkezýär</a:t>
            </a:r>
            <a:r>
              <a:rPr lang="en-US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endParaRPr lang="ru-RU" sz="24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ru-RU" sz="2400" b="1" dirty="0">
                <a:latin typeface="Symbol" panose="05050102010706020507" pitchFamily="18" charset="2"/>
                <a:ea typeface="Calibri" panose="020F0502020204030204" pitchFamily="34" charset="0"/>
                <a:cs typeface="Symbol" panose="05050102010706020507" pitchFamily="18" charset="2"/>
              </a:rPr>
              <a:t>D</a:t>
            </a:r>
            <a:r>
              <a:rPr lang="en-US" sz="2400" b="1" i="1" dirty="0">
                <a:latin typeface="Times New Roman" panose="02020603050405020304" pitchFamily="18" charset="0"/>
                <a:ea typeface="Calibri" panose="020F0502020204030204" pitchFamily="34" charset="0"/>
              </a:rPr>
              <a:t>F</a:t>
            </a:r>
            <a:r>
              <a:rPr lang="en-US" sz="2400" b="1" dirty="0">
                <a:latin typeface="Times New Roman" panose="02020603050405020304" pitchFamily="18" charset="0"/>
                <a:ea typeface="Calibri" panose="020F0502020204030204" pitchFamily="34" charset="0"/>
              </a:rPr>
              <a:t> = </a:t>
            </a:r>
            <a:r>
              <a:rPr lang="ru-RU" sz="2400" b="1" dirty="0">
                <a:latin typeface="Symbol" panose="05050102010706020507" pitchFamily="18" charset="2"/>
                <a:ea typeface="Calibri" panose="020F0502020204030204" pitchFamily="34" charset="0"/>
                <a:cs typeface="Symbol" panose="05050102010706020507" pitchFamily="18" charset="2"/>
              </a:rPr>
              <a:t>D</a:t>
            </a:r>
            <a:r>
              <a:rPr lang="en-US" sz="2400" b="1" i="1" dirty="0">
                <a:latin typeface="Times New Roman" panose="02020603050405020304" pitchFamily="18" charset="0"/>
                <a:ea typeface="Calibri" panose="020F0502020204030204" pitchFamily="34" charset="0"/>
              </a:rPr>
              <a:t>U</a:t>
            </a:r>
            <a:r>
              <a:rPr lang="en-US" sz="2400" b="1" dirty="0">
                <a:latin typeface="Times New Roman" panose="02020603050405020304" pitchFamily="18" charset="0"/>
                <a:ea typeface="Calibri" panose="020F0502020204030204" pitchFamily="34" charset="0"/>
              </a:rPr>
              <a:t> – </a:t>
            </a:r>
            <a:r>
              <a:rPr lang="en-US" sz="2400" b="1" i="1" dirty="0">
                <a:latin typeface="Times New Roman" panose="02020603050405020304" pitchFamily="18" charset="0"/>
                <a:ea typeface="Calibri" panose="020F0502020204030204" pitchFamily="34" charset="0"/>
              </a:rPr>
              <a:t>T</a:t>
            </a:r>
            <a:r>
              <a:rPr lang="en-US" sz="2400" b="1" dirty="0">
                <a:latin typeface="Times New Roman" panose="02020603050405020304" pitchFamily="18" charset="0"/>
                <a:ea typeface="Calibri" panose="020F0502020204030204" pitchFamily="34" charset="0"/>
              </a:rPr>
              <a:t>·</a:t>
            </a:r>
            <a:r>
              <a:rPr lang="ru-RU" sz="2400" b="1" dirty="0">
                <a:latin typeface="Symbol" panose="05050102010706020507" pitchFamily="18" charset="2"/>
                <a:ea typeface="Calibri" panose="020F0502020204030204" pitchFamily="34" charset="0"/>
                <a:cs typeface="Symbol" panose="05050102010706020507" pitchFamily="18" charset="2"/>
              </a:rPr>
              <a:t>D</a:t>
            </a:r>
            <a:r>
              <a:rPr lang="en-US" sz="2400" b="1" i="1" dirty="0">
                <a:latin typeface="Times New Roman" panose="02020603050405020304" pitchFamily="18" charset="0"/>
                <a:ea typeface="Calibri" panose="020F0502020204030204" pitchFamily="34" charset="0"/>
              </a:rPr>
              <a:t>S</a:t>
            </a:r>
            <a:endParaRPr lang="ru-RU" sz="2400" b="1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indent="179705" algn="just">
              <a:lnSpc>
                <a:spcPct val="107000"/>
              </a:lnSpc>
            </a:pPr>
            <a:r>
              <a:rPr lang="en-US" sz="24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Muňa</a:t>
            </a:r>
            <a:r>
              <a:rPr lang="en-US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Gelmgols</a:t>
            </a:r>
            <a:r>
              <a:rPr lang="en-US" sz="2400" b="1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funksiýasy</a:t>
            </a:r>
            <a:r>
              <a:rPr lang="en-US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diýilýär</a:t>
            </a:r>
            <a:r>
              <a:rPr lang="en-US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ru-RU" sz="24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179705" algn="just">
              <a:lnSpc>
                <a:spcPct val="107000"/>
              </a:lnSpc>
            </a:pPr>
            <a:r>
              <a:rPr lang="en-US" sz="24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Köplenç</a:t>
            </a:r>
            <a:r>
              <a:rPr lang="en-US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izobar-izotermiki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potensialy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b="1" dirty="0">
                <a:solidFill>
                  <a:srgbClr val="FF0000"/>
                </a:solidFill>
                <a:latin typeface="Symbol" panose="05050102010706020507" pitchFamily="18" charset="2"/>
                <a:ea typeface="Calibri" panose="020F0502020204030204" pitchFamily="34" charset="0"/>
                <a:cs typeface="Symbol" panose="05050102010706020507" pitchFamily="18" charset="2"/>
              </a:rPr>
              <a:t>D</a:t>
            </a:r>
            <a:r>
              <a:rPr lang="en-US" sz="2400" b="1" i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4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ýagny</a:t>
            </a:r>
            <a:r>
              <a:rPr lang="en-US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Gibbs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energiýasy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giňden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ulanylýar</a:t>
            </a:r>
            <a:r>
              <a:rPr lang="en-US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Bu </a:t>
            </a:r>
            <a:r>
              <a:rPr lang="en-US" sz="24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potensial</a:t>
            </a:r>
            <a:r>
              <a:rPr lang="en-US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teoretiki</a:t>
            </a:r>
            <a:r>
              <a:rPr lang="en-US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en-US" sz="24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nazaryýet</a:t>
            </a:r>
            <a:r>
              <a:rPr lang="en-US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 </a:t>
            </a:r>
            <a:r>
              <a:rPr lang="en-US" sz="24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taýdan</a:t>
            </a:r>
            <a:r>
              <a:rPr lang="en-US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4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ýagny</a:t>
            </a:r>
            <a:r>
              <a:rPr lang="en-US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tejribe</a:t>
            </a:r>
            <a:r>
              <a:rPr lang="en-US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geçirmezden</a:t>
            </a:r>
            <a:r>
              <a:rPr lang="en-US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4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bu</a:t>
            </a:r>
            <a:r>
              <a:rPr lang="en-US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potensial</a:t>
            </a:r>
            <a:r>
              <a:rPr lang="en-US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— Gibbs </a:t>
            </a:r>
            <a:r>
              <a:rPr lang="en-US" sz="24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energiýasynyň</a:t>
            </a:r>
            <a:r>
              <a:rPr lang="en-US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üýtgemeginiň</a:t>
            </a:r>
            <a:r>
              <a:rPr lang="en-US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tebigaty</a:t>
            </a:r>
            <a:r>
              <a:rPr lang="en-US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prosesiň</a:t>
            </a:r>
            <a:r>
              <a:rPr lang="en-US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amala</a:t>
            </a:r>
            <a:r>
              <a:rPr lang="en-US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aşyrylmagynyň</a:t>
            </a:r>
            <a:r>
              <a:rPr lang="en-US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prinsipial</a:t>
            </a:r>
            <a:r>
              <a:rPr lang="en-US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taýdan</a:t>
            </a:r>
            <a:r>
              <a:rPr lang="en-US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mümkindigi</a:t>
            </a:r>
            <a:r>
              <a:rPr lang="en-US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ýa</a:t>
            </a:r>
            <a:r>
              <a:rPr lang="en-US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-da </a:t>
            </a:r>
            <a:r>
              <a:rPr lang="en-US" sz="24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mümkin</a:t>
            </a:r>
            <a:r>
              <a:rPr lang="en-US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däldigi</a:t>
            </a:r>
            <a:r>
              <a:rPr lang="en-US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barada</a:t>
            </a:r>
            <a:r>
              <a:rPr lang="en-US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r>
              <a:rPr lang="en-US" sz="24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pikir</a:t>
            </a:r>
            <a:r>
              <a:rPr lang="en-US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ýöretmäge</a:t>
            </a:r>
            <a:r>
              <a:rPr lang="en-US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en-US" sz="24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baha</a:t>
            </a:r>
            <a:r>
              <a:rPr lang="en-US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bermäge</a:t>
            </a:r>
            <a:r>
              <a:rPr lang="en-US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 </a:t>
            </a:r>
            <a:r>
              <a:rPr lang="en-US" sz="24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mümkinçilik</a:t>
            </a:r>
            <a:r>
              <a:rPr lang="en-US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berýär</a:t>
            </a:r>
            <a:r>
              <a:rPr lang="en-US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endParaRPr lang="ru-RU" sz="24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179705" algn="just">
              <a:lnSpc>
                <a:spcPct val="107000"/>
              </a:lnSpc>
            </a:pPr>
            <a:r>
              <a:rPr lang="en-US" sz="24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Prosesiň</a:t>
            </a:r>
            <a:r>
              <a:rPr lang="en-US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prinsipial</a:t>
            </a:r>
            <a:r>
              <a:rPr lang="en-US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mümkinliginiň</a:t>
            </a:r>
            <a:r>
              <a:rPr lang="en-US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şerti</a:t>
            </a:r>
            <a:r>
              <a:rPr lang="en-US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aşakdaky</a:t>
            </a:r>
            <a:r>
              <a:rPr lang="en-US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deňsizlikdir</a:t>
            </a:r>
            <a:r>
              <a:rPr lang="en-US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endParaRPr lang="ru-RU" sz="24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spcBef>
                <a:spcPts val="285"/>
              </a:spcBef>
              <a:spcAft>
                <a:spcPts val="285"/>
              </a:spcAft>
            </a:pPr>
            <a:r>
              <a:rPr lang="ru-RU" sz="2400" b="1" dirty="0">
                <a:latin typeface="Symbol" panose="05050102010706020507" pitchFamily="18" charset="2"/>
                <a:ea typeface="Calibri" panose="020F0502020204030204" pitchFamily="34" charset="0"/>
                <a:cs typeface="Symbol" panose="05050102010706020507" pitchFamily="18" charset="2"/>
              </a:rPr>
              <a:t>D</a:t>
            </a:r>
            <a:r>
              <a:rPr lang="en-US" sz="2400" b="1" i="1" dirty="0">
                <a:latin typeface="Times New Roman" panose="02020603050405020304" pitchFamily="18" charset="0"/>
                <a:ea typeface="Calibri" panose="020F0502020204030204" pitchFamily="34" charset="0"/>
              </a:rPr>
              <a:t>G</a:t>
            </a:r>
            <a:r>
              <a:rPr lang="en-US" sz="2400" b="1" dirty="0">
                <a:latin typeface="Times New Roman" panose="02020603050405020304" pitchFamily="18" charset="0"/>
                <a:ea typeface="Calibri" panose="020F0502020204030204" pitchFamily="34" charset="0"/>
              </a:rPr>
              <a:t> &lt; 0. </a:t>
            </a:r>
            <a:endParaRPr lang="ru-RU" sz="2400" b="1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indent="179705" algn="just">
              <a:lnSpc>
                <a:spcPct val="107000"/>
              </a:lnSpc>
            </a:pPr>
            <a:r>
              <a:rPr lang="en-US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Eger-de </a:t>
            </a:r>
            <a:r>
              <a:rPr lang="en-US" sz="24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hasaplamalar</a:t>
            </a:r>
            <a:r>
              <a:rPr lang="en-US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netijesinde</a:t>
            </a:r>
            <a:r>
              <a:rPr lang="en-US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b="1" dirty="0">
                <a:latin typeface="Symbol" panose="05050102010706020507" pitchFamily="18" charset="2"/>
                <a:ea typeface="Calibri" panose="020F0502020204030204" pitchFamily="34" charset="0"/>
                <a:cs typeface="Symbol" panose="05050102010706020507" pitchFamily="18" charset="2"/>
              </a:rPr>
              <a:t>D</a:t>
            </a:r>
            <a:r>
              <a:rPr lang="en-US" sz="2400" b="1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</a:t>
            </a:r>
            <a:r>
              <a:rPr lang="en-US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&lt; 0, </a:t>
            </a:r>
            <a:r>
              <a:rPr lang="en-US" sz="24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ýagny</a:t>
            </a:r>
            <a:r>
              <a:rPr lang="en-US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otrisatel</a:t>
            </a:r>
            <a:r>
              <a:rPr lang="en-US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san </a:t>
            </a:r>
            <a:r>
              <a:rPr lang="en-US" sz="24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bolsa</a:t>
            </a:r>
            <a:r>
              <a:rPr lang="en-US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4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onda</a:t>
            </a:r>
            <a:r>
              <a:rPr lang="en-US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täsirleşme</a:t>
            </a:r>
            <a:r>
              <a:rPr lang="en-US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göni</a:t>
            </a:r>
            <a:r>
              <a:rPr lang="en-US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ugra</a:t>
            </a:r>
            <a:r>
              <a:rPr lang="en-US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geçýär</a:t>
            </a:r>
            <a:r>
              <a:rPr lang="en-US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n-US" sz="24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Başgaça</a:t>
            </a:r>
            <a:r>
              <a:rPr lang="en-US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aýdylanda</a:t>
            </a:r>
            <a:r>
              <a:rPr lang="en-US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4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eger</a:t>
            </a:r>
            <a:r>
              <a:rPr lang="en-US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-de Gibbs </a:t>
            </a:r>
            <a:r>
              <a:rPr lang="en-US" sz="24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energiýasy</a:t>
            </a:r>
            <a:r>
              <a:rPr lang="en-US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sistemanyň</a:t>
            </a:r>
            <a:r>
              <a:rPr lang="en-US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ilki</a:t>
            </a:r>
            <a:r>
              <a:rPr lang="en-US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başky</a:t>
            </a:r>
            <a:r>
              <a:rPr lang="en-US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ýagdaýynda</a:t>
            </a:r>
            <a:r>
              <a:rPr lang="en-US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ahyrky</a:t>
            </a:r>
            <a:r>
              <a:rPr lang="en-US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ýagdaýyndakydan</a:t>
            </a:r>
            <a:r>
              <a:rPr lang="en-US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uly</a:t>
            </a:r>
            <a:r>
              <a:rPr lang="en-US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bolsa</a:t>
            </a:r>
            <a:r>
              <a:rPr lang="en-US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4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onda</a:t>
            </a:r>
            <a:r>
              <a:rPr lang="en-US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reaksiýalar</a:t>
            </a:r>
            <a:r>
              <a:rPr lang="en-US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öz</a:t>
            </a:r>
            <a:r>
              <a:rPr lang="en-US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erkine</a:t>
            </a:r>
            <a:r>
              <a:rPr lang="en-US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geçýärler</a:t>
            </a:r>
            <a:r>
              <a:rPr lang="en-US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endParaRPr lang="ru-RU" sz="24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380763166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crush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98764" y="378691"/>
            <a:ext cx="8775238" cy="5985164"/>
          </a:xfrm>
        </p:spPr>
        <p:txBody>
          <a:bodyPr/>
          <a:lstStyle/>
          <a:p>
            <a:pPr indent="179705" algn="just">
              <a:lnSpc>
                <a:spcPct val="107000"/>
              </a:lnSpc>
            </a:pPr>
            <a:r>
              <a:rPr lang="en-US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Eger-de </a:t>
            </a:r>
            <a:r>
              <a:rPr lang="ru-RU" sz="3600" b="1" dirty="0">
                <a:latin typeface="Symbol" panose="05050102010706020507" pitchFamily="18" charset="2"/>
                <a:ea typeface="Calibri" panose="020F0502020204030204" pitchFamily="34" charset="0"/>
                <a:cs typeface="Symbol" panose="05050102010706020507" pitchFamily="18" charset="2"/>
              </a:rPr>
              <a:t>D</a:t>
            </a:r>
            <a:r>
              <a:rPr lang="en-US" sz="3600" b="1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</a:t>
            </a:r>
            <a:r>
              <a:rPr lang="en-US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&gt; 0, </a:t>
            </a:r>
            <a:r>
              <a:rPr lang="en-US" sz="36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ýagny</a:t>
            </a:r>
            <a:r>
              <a:rPr lang="en-US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položitel</a:t>
            </a:r>
            <a:r>
              <a:rPr lang="en-US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san </a:t>
            </a:r>
            <a:r>
              <a:rPr lang="en-US" sz="36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bolsa</a:t>
            </a:r>
            <a:r>
              <a:rPr lang="en-US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36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onda</a:t>
            </a:r>
            <a:r>
              <a:rPr lang="en-US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r>
              <a:rPr lang="en-US" sz="36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täsirleşme</a:t>
            </a:r>
            <a:r>
              <a:rPr lang="en-US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ters</a:t>
            </a:r>
            <a:r>
              <a:rPr lang="en-US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ugra</a:t>
            </a:r>
            <a:r>
              <a:rPr lang="en-US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en-US" sz="36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sagdan</a:t>
            </a:r>
            <a:r>
              <a:rPr lang="en-US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çepe</a:t>
            </a:r>
            <a:r>
              <a:rPr lang="en-US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 </a:t>
            </a:r>
            <a:r>
              <a:rPr lang="en-US" sz="36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geçýär</a:t>
            </a:r>
            <a:r>
              <a:rPr lang="en-US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Gibbs </a:t>
            </a:r>
            <a:r>
              <a:rPr lang="en-US" sz="36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energiýasynyň</a:t>
            </a:r>
            <a:r>
              <a:rPr lang="en-US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ulalmagy</a:t>
            </a:r>
            <a:r>
              <a:rPr lang="en-US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ru-RU" sz="3600" b="1" dirty="0">
                <a:latin typeface="Symbol" panose="05050102010706020507" pitchFamily="18" charset="2"/>
                <a:ea typeface="Calibri" panose="020F0502020204030204" pitchFamily="34" charset="0"/>
                <a:cs typeface="Symbol" panose="05050102010706020507" pitchFamily="18" charset="2"/>
              </a:rPr>
              <a:t>D</a:t>
            </a:r>
            <a:r>
              <a:rPr lang="en-US" sz="3600" b="1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</a:t>
            </a:r>
            <a:r>
              <a:rPr lang="en-US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&gt; 0) </a:t>
            </a:r>
            <a:r>
              <a:rPr lang="en-US" sz="36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berlen</a:t>
            </a:r>
            <a:r>
              <a:rPr lang="en-US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şertlerde</a:t>
            </a:r>
            <a:r>
              <a:rPr lang="en-US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prosesiň</a:t>
            </a:r>
            <a:r>
              <a:rPr lang="en-US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öz</a:t>
            </a:r>
            <a:r>
              <a:rPr lang="en-US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erkine</a:t>
            </a:r>
            <a:r>
              <a:rPr lang="en-US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amala</a:t>
            </a:r>
            <a:r>
              <a:rPr lang="en-US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aşmagynyň</a:t>
            </a:r>
            <a:r>
              <a:rPr lang="en-US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mümkin</a:t>
            </a:r>
            <a:r>
              <a:rPr lang="en-US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däldigine</a:t>
            </a:r>
            <a:r>
              <a:rPr lang="en-US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şaýatlyk</a:t>
            </a:r>
            <a:r>
              <a:rPr lang="en-US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edýär</a:t>
            </a:r>
            <a:r>
              <a:rPr lang="en-US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Eger-de </a:t>
            </a:r>
            <a:r>
              <a:rPr lang="ru-RU" sz="3600" b="1" dirty="0">
                <a:latin typeface="Symbol" panose="05050102010706020507" pitchFamily="18" charset="2"/>
                <a:ea typeface="Calibri" panose="020F0502020204030204" pitchFamily="34" charset="0"/>
                <a:cs typeface="Symbol" panose="05050102010706020507" pitchFamily="18" charset="2"/>
              </a:rPr>
              <a:t>D</a:t>
            </a:r>
            <a:r>
              <a:rPr lang="en-US" sz="3600" b="1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</a:t>
            </a:r>
            <a:r>
              <a:rPr lang="en-US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= 0 </a:t>
            </a:r>
            <a:r>
              <a:rPr lang="en-US" sz="3600" b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bolsa</a:t>
            </a:r>
            <a:r>
              <a:rPr lang="en-US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36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onda</a:t>
            </a:r>
            <a:r>
              <a:rPr lang="en-US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sistema</a:t>
            </a:r>
            <a:r>
              <a:rPr lang="en-US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himiki</a:t>
            </a:r>
            <a:r>
              <a:rPr lang="en-US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deňagramlylyk</a:t>
            </a:r>
            <a:r>
              <a:rPr lang="en-US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ýagdaýynda</a:t>
            </a:r>
            <a:r>
              <a:rPr lang="en-US" sz="36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saklanýar</a:t>
            </a:r>
            <a:r>
              <a:rPr lang="en-US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ru-RU" sz="36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8950298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7576" y="1"/>
            <a:ext cx="12084424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559572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048565" cy="3630706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3630706"/>
            <a:ext cx="12048565" cy="32272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25305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58496" y="-109728"/>
            <a:ext cx="11570208" cy="6967728"/>
          </a:xfrm>
        </p:spPr>
        <p:txBody>
          <a:bodyPr>
            <a:norm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4400" b="1" dirty="0" err="1">
                <a:solidFill>
                  <a:schemeClr val="accent5"/>
                </a:solidFill>
              </a:rPr>
              <a:t>Gess</a:t>
            </a:r>
            <a:r>
              <a:rPr lang="en-US" sz="4400" b="1" dirty="0">
                <a:solidFill>
                  <a:schemeClr val="accent5"/>
                </a:solidFill>
              </a:rPr>
              <a:t> </a:t>
            </a:r>
            <a:r>
              <a:rPr lang="en-US" sz="4400" b="1" dirty="0" err="1">
                <a:solidFill>
                  <a:schemeClr val="accent5"/>
                </a:solidFill>
              </a:rPr>
              <a:t>kanuny</a:t>
            </a:r>
            <a:r>
              <a:rPr lang="en-US" sz="3200" b="1" dirty="0">
                <a:solidFill>
                  <a:schemeClr val="accent5"/>
                </a:solidFill>
              </a:rPr>
              <a:t>. </a:t>
            </a:r>
            <a:r>
              <a:rPr lang="en-US" sz="3600" b="1" dirty="0" err="1"/>
              <a:t>Termohimiki</a:t>
            </a:r>
            <a:r>
              <a:rPr lang="en-US" sz="3600" b="1" dirty="0"/>
              <a:t> </a:t>
            </a:r>
            <a:r>
              <a:rPr lang="en-US" sz="3600" b="1" dirty="0" err="1"/>
              <a:t>hasaplamalaryň</a:t>
            </a:r>
            <a:r>
              <a:rPr lang="en-US" sz="3600" b="1" dirty="0"/>
              <a:t> </a:t>
            </a:r>
            <a:r>
              <a:rPr lang="en-US" sz="3600" b="1" dirty="0" err="1" smtClean="0"/>
              <a:t>esasyny</a:t>
            </a:r>
            <a:r>
              <a:rPr lang="tk-TM" sz="3600" b="1" dirty="0" smtClean="0"/>
              <a:t>,</a:t>
            </a:r>
            <a:r>
              <a:rPr lang="en-US" sz="3600" b="1" dirty="0" smtClean="0"/>
              <a:t> </a:t>
            </a:r>
            <a:r>
              <a:rPr lang="tk-TM" sz="3600" b="1" dirty="0" smtClean="0"/>
              <a:t>Rus himigi </a:t>
            </a:r>
            <a:r>
              <a:rPr lang="en-US" sz="3600" b="1" dirty="0" smtClean="0"/>
              <a:t>German </a:t>
            </a:r>
            <a:r>
              <a:rPr lang="en-US" sz="3600" b="1" dirty="0" err="1" smtClean="0"/>
              <a:t>Iwanowi</a:t>
            </a:r>
            <a:r>
              <a:rPr lang="tk-TM" sz="3600" b="1" dirty="0" smtClean="0"/>
              <a:t>ç </a:t>
            </a:r>
            <a:r>
              <a:rPr lang="en-US" sz="3600" b="1" dirty="0" err="1" smtClean="0"/>
              <a:t>Gess</a:t>
            </a:r>
            <a:r>
              <a:rPr lang="en-US" sz="3600" b="1" dirty="0" smtClean="0"/>
              <a:t> </a:t>
            </a:r>
            <a:r>
              <a:rPr lang="en-US" sz="3600" b="1" dirty="0" err="1"/>
              <a:t>tarapyndan</a:t>
            </a:r>
            <a:r>
              <a:rPr lang="en-US" sz="3600" b="1" dirty="0"/>
              <a:t> (</a:t>
            </a:r>
            <a:r>
              <a:rPr lang="en-US" sz="3600" b="1" dirty="0" smtClean="0"/>
              <a:t>184</a:t>
            </a:r>
            <a:r>
              <a:rPr lang="tk-TM" sz="3600" b="1" dirty="0" smtClean="0"/>
              <a:t>0</a:t>
            </a:r>
            <a:r>
              <a:rPr lang="en-US" sz="3600" b="1" dirty="0" smtClean="0"/>
              <a:t>-</a:t>
            </a:r>
            <a:r>
              <a:rPr lang="en-US" sz="3600" b="1" dirty="0" err="1" smtClean="0"/>
              <a:t>nji</a:t>
            </a:r>
            <a:r>
              <a:rPr lang="en-US" sz="3600" b="1" dirty="0" smtClean="0"/>
              <a:t> </a:t>
            </a:r>
            <a:r>
              <a:rPr lang="en-US" sz="3600" b="1" dirty="0"/>
              <a:t>ý.) </a:t>
            </a:r>
            <a:r>
              <a:rPr lang="en-US" sz="3600" b="1" dirty="0" err="1"/>
              <a:t>teswirlenen</a:t>
            </a:r>
            <a:r>
              <a:rPr lang="en-US" sz="3600" b="1" dirty="0"/>
              <a:t> </a:t>
            </a:r>
            <a:r>
              <a:rPr lang="en-US" sz="3600" b="1" dirty="0" err="1"/>
              <a:t>kanun</a:t>
            </a:r>
            <a:r>
              <a:rPr lang="en-US" sz="3600" b="1" dirty="0"/>
              <a:t> </a:t>
            </a:r>
            <a:r>
              <a:rPr lang="en-US" sz="3600" b="1" dirty="0" err="1"/>
              <a:t>tutýar</a:t>
            </a:r>
            <a:r>
              <a:rPr lang="en-US" sz="3600" b="1" dirty="0"/>
              <a:t>. </a:t>
            </a:r>
            <a:r>
              <a:rPr lang="tk-TM" sz="3600" b="1" dirty="0" smtClean="0"/>
              <a:t>Şol kanuna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laýyklykda</a:t>
            </a:r>
            <a:r>
              <a:rPr lang="tk-TM" sz="3600" b="1" dirty="0" smtClean="0"/>
              <a:t> </a:t>
            </a:r>
            <a:r>
              <a:rPr lang="en-US" sz="4000" b="1" i="1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is</a:t>
            </a:r>
            <a:r>
              <a:rPr lang="ru-RU" sz="4000" b="1" i="1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obar</a:t>
            </a:r>
            <a:r>
              <a:rPr lang="en-US" sz="4000" b="1" i="1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</a:t>
            </a:r>
            <a:r>
              <a:rPr lang="ru-RU" sz="4000" b="1" i="1" dirty="0" smtClean="0">
                <a:solidFill>
                  <a:srgbClr val="FF0000"/>
                </a:solidFill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000" b="1" i="1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izohor</a:t>
            </a:r>
            <a:r>
              <a:rPr lang="ru-RU" sz="4000" b="1" i="1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</a:t>
            </a:r>
            <a:r>
              <a:rPr lang="ru-RU" sz="40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000" b="1" i="1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izotermiki</a:t>
            </a:r>
            <a:r>
              <a:rPr lang="tk-TM" sz="40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k-TM" sz="4000" b="1" i="1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endotermiki</a:t>
            </a:r>
            <a:r>
              <a:rPr lang="ru-RU" sz="40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0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şertlerde</a:t>
            </a:r>
            <a:r>
              <a:rPr lang="ru-RU" sz="40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0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geçirilýän</a:t>
            </a:r>
            <a:r>
              <a:rPr lang="ru-RU" sz="40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himiki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reaksi</a:t>
            </a:r>
            <a:r>
              <a:rPr lang="ru-RU" sz="40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ý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any</a:t>
            </a:r>
            <a:r>
              <a:rPr lang="ru-RU" sz="40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ň </a:t>
            </a:r>
            <a:r>
              <a:rPr lang="ru-RU" sz="4000" b="1" i="1" dirty="0" err="1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ýylylyk</a:t>
            </a:r>
            <a:r>
              <a:rPr lang="ru-RU" sz="4000" b="1" i="1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000" b="1" i="1" dirty="0" err="1" smtClean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effekti</a:t>
            </a:r>
            <a:r>
              <a:rPr lang="en-US" sz="4000" b="1" i="1" dirty="0" smtClean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</a:t>
            </a:r>
            <a:r>
              <a:rPr lang="ru-RU" sz="4000" b="1" i="1" dirty="0" smtClean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0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reaksiýanyň</a:t>
            </a:r>
            <a:r>
              <a:rPr lang="ru-RU" sz="40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000" b="1" dirty="0" err="1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geçiş</a:t>
            </a:r>
            <a:r>
              <a:rPr lang="ru-RU" sz="4000" b="1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000" b="1" dirty="0" err="1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ýoluna</a:t>
            </a:r>
            <a:r>
              <a:rPr lang="ru-RU" sz="4000" b="1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0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bagly</a:t>
            </a:r>
            <a:r>
              <a:rPr lang="ru-RU" sz="40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0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bolman</a:t>
            </a:r>
            <a:r>
              <a:rPr lang="ru-RU" sz="40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0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diňe</a:t>
            </a:r>
            <a:r>
              <a:rPr lang="ru-RU" sz="40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0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başdaky</a:t>
            </a:r>
            <a:r>
              <a:rPr lang="ru-RU" sz="40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0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maddalaryň</a:t>
            </a:r>
            <a:r>
              <a:rPr lang="ru-RU" sz="40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000" b="1" dirty="0" err="1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ýagdaýyna</a:t>
            </a:r>
            <a:r>
              <a:rPr lang="ru-RU" sz="40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4000" b="1" dirty="0" err="1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görnüşine</a:t>
            </a:r>
            <a:r>
              <a:rPr lang="ru-RU" sz="40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0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we</a:t>
            </a:r>
            <a:r>
              <a:rPr lang="ru-RU" sz="40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0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reaksiýanyň</a:t>
            </a:r>
            <a:r>
              <a:rPr lang="ru-RU" sz="40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000" b="1" dirty="0" err="1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önümlerine</a:t>
            </a:r>
            <a:r>
              <a:rPr lang="ru-RU" sz="4000" b="1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000" b="1" dirty="0" err="1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bagly</a:t>
            </a:r>
            <a:r>
              <a:rPr lang="ru-RU" sz="4000" b="1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bolýar</a:t>
            </a:r>
            <a:r>
              <a:rPr lang="tk-TM" sz="40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r>
              <a:rPr lang="ru-RU" sz="40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</a:t>
            </a:r>
            <a:endParaRPr lang="ru-RU" sz="4000" b="1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tk-TM" dirty="0" smtClean="0"/>
              <a:t>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8196325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ractur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4130" y="0"/>
            <a:ext cx="1209787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7671854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1999" cy="67369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565117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618589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46257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35302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699504"/>
          </a:xfrm>
        </p:spPr>
        <p:txBody>
          <a:bodyPr/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36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Ýönekeý</a:t>
            </a:r>
            <a:r>
              <a:rPr lang="ru-RU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söz</a:t>
            </a:r>
            <a:r>
              <a:rPr lang="ru-RU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bilen</a:t>
            </a:r>
            <a:r>
              <a:rPr lang="ru-RU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aýdylanda</a:t>
            </a:r>
            <a:r>
              <a:rPr lang="ru-RU" sz="36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geçýän</a:t>
            </a:r>
            <a:r>
              <a:rPr lang="ru-RU" sz="36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käbir</a:t>
            </a:r>
            <a:r>
              <a:rPr lang="ru-RU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himiki</a:t>
            </a:r>
            <a:r>
              <a:rPr lang="ru-RU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prosesde</a:t>
            </a:r>
            <a:r>
              <a:rPr lang="ru-RU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himiki</a:t>
            </a:r>
            <a:r>
              <a:rPr lang="ru-RU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öwürilme</a:t>
            </a:r>
            <a:r>
              <a:rPr lang="ru-RU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bir</a:t>
            </a:r>
            <a:r>
              <a:rPr lang="ru-RU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stadiýa-da</a:t>
            </a:r>
            <a:r>
              <a:rPr lang="ru-RU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ýa-da</a:t>
            </a:r>
            <a:r>
              <a:rPr lang="ru-RU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birnäçe</a:t>
            </a:r>
            <a:r>
              <a:rPr lang="ru-RU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stadiýa-da</a:t>
            </a:r>
            <a:r>
              <a:rPr lang="ru-RU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geçýänine</a:t>
            </a:r>
            <a:r>
              <a:rPr lang="ru-RU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garamazdan</a:t>
            </a:r>
            <a:r>
              <a:rPr lang="ru-RU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bölünip</a:t>
            </a:r>
            <a:r>
              <a:rPr lang="ru-RU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çykýan</a:t>
            </a:r>
            <a:r>
              <a:rPr lang="ru-RU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ýa-da</a:t>
            </a:r>
            <a:r>
              <a:rPr lang="ru-RU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siňdirilýän</a:t>
            </a:r>
            <a:r>
              <a:rPr lang="ru-RU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ýylyly</a:t>
            </a:r>
            <a:r>
              <a:rPr lang="tk-TM" sz="36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 energiýasynyň</a:t>
            </a:r>
            <a:r>
              <a:rPr lang="ru-RU" sz="36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mukdary</a:t>
            </a:r>
            <a:r>
              <a:rPr lang="ru-RU" sz="36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elm</a:t>
            </a:r>
            <a:r>
              <a:rPr lang="en-US" sz="36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y</a:t>
            </a:r>
            <a:r>
              <a:rPr lang="ru-RU" sz="3600" b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dama</a:t>
            </a:r>
            <a:r>
              <a:rPr lang="ru-RU" sz="36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şol</a:t>
            </a:r>
            <a:r>
              <a:rPr lang="ru-RU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bir</a:t>
            </a:r>
            <a:r>
              <a:rPr lang="ru-RU" sz="36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sana</a:t>
            </a:r>
            <a:r>
              <a:rPr lang="ru-RU" sz="36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deň</a:t>
            </a:r>
            <a:r>
              <a:rPr lang="ru-RU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ru-RU" sz="36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temperatura</a:t>
            </a:r>
            <a:r>
              <a:rPr lang="ru-RU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36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basyş</a:t>
            </a:r>
            <a:r>
              <a:rPr lang="ru-RU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we</a:t>
            </a:r>
            <a:r>
              <a:rPr lang="ru-RU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maddalaryň</a:t>
            </a:r>
            <a:r>
              <a:rPr lang="ru-RU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agregat</a:t>
            </a:r>
            <a:r>
              <a:rPr lang="ru-RU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ýagdaýy</a:t>
            </a:r>
            <a:r>
              <a:rPr lang="ru-RU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bir</a:t>
            </a:r>
            <a:r>
              <a:rPr lang="ru-RU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bo</a:t>
            </a:r>
            <a:r>
              <a:rPr lang="tk-TM" sz="36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lan</a:t>
            </a:r>
            <a:r>
              <a:rPr lang="ru-RU" sz="36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şertinde</a:t>
            </a:r>
            <a:r>
              <a:rPr lang="ru-RU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). </a:t>
            </a:r>
            <a:r>
              <a:rPr lang="ru-RU" sz="36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Mysal</a:t>
            </a:r>
            <a:r>
              <a:rPr lang="ru-RU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üçin</a:t>
            </a:r>
            <a:r>
              <a:rPr lang="ru-RU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adamyň</a:t>
            </a:r>
            <a:r>
              <a:rPr lang="ru-RU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organizminde</a:t>
            </a:r>
            <a:r>
              <a:rPr lang="ru-RU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bolup</a:t>
            </a:r>
            <a:r>
              <a:rPr lang="en-US" sz="36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gec</a:t>
            </a:r>
            <a:r>
              <a:rPr lang="tk-TM" sz="36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ýän </a:t>
            </a:r>
            <a:r>
              <a:rPr lang="ru-RU" sz="3600" b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glýukozanyň</a:t>
            </a:r>
            <a:r>
              <a:rPr lang="ru-RU" sz="36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okislenmesi</a:t>
            </a:r>
            <a:r>
              <a:rPr lang="ru-RU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köp</a:t>
            </a:r>
            <a:r>
              <a:rPr lang="ru-RU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stadyýaly</a:t>
            </a:r>
            <a:r>
              <a:rPr lang="ru-RU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örän</a:t>
            </a:r>
            <a:r>
              <a:rPr lang="ru-RU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çylşyrymly</a:t>
            </a:r>
            <a:r>
              <a:rPr lang="ru-RU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mehanizm</a:t>
            </a:r>
            <a:r>
              <a:rPr lang="ru-RU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boýunça</a:t>
            </a:r>
            <a:r>
              <a:rPr lang="ru-RU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geçýär</a:t>
            </a:r>
            <a:r>
              <a:rPr lang="ru-RU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36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muňa</a:t>
            </a:r>
            <a:r>
              <a:rPr lang="ru-RU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garamazdan</a:t>
            </a:r>
            <a:r>
              <a:rPr lang="ru-RU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bu</a:t>
            </a:r>
            <a:r>
              <a:rPr lang="ru-RU" sz="36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prosesiň</a:t>
            </a:r>
            <a:r>
              <a:rPr lang="ru-RU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hemme</a:t>
            </a:r>
            <a:r>
              <a:rPr lang="ru-RU" sz="36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stadyýalarynyň</a:t>
            </a:r>
            <a:r>
              <a:rPr lang="ru-RU" sz="36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ýylylyk</a:t>
            </a:r>
            <a:r>
              <a:rPr lang="ru-RU" sz="36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effektiniň</a:t>
            </a:r>
            <a:r>
              <a:rPr lang="ru-RU" sz="36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summasy</a:t>
            </a:r>
            <a:r>
              <a:rPr lang="ru-RU" sz="36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ru-RU" sz="3600" b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jemi</a:t>
            </a:r>
            <a:r>
              <a:rPr lang="ru-RU" sz="36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  <a:r>
              <a:rPr lang="tk-TM" sz="36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</a:t>
            </a:r>
            <a:r>
              <a:rPr lang="ru-RU" sz="36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glýukozanyň</a:t>
            </a:r>
            <a:r>
              <a:rPr lang="ru-RU" sz="36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k-TM" sz="36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gös-göni ýöne </a:t>
            </a:r>
            <a:r>
              <a:rPr lang="ru-RU" sz="3600" b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ýakylmagynyň</a:t>
            </a:r>
            <a:r>
              <a:rPr lang="ru-RU" sz="36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ýylyly</a:t>
            </a:r>
            <a:r>
              <a:rPr lang="tk-TM" sz="36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 effekti bilen</a:t>
            </a:r>
            <a:r>
              <a:rPr lang="ru-RU" sz="36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r>
              <a:rPr lang="ru-RU" sz="3600" b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deň</a:t>
            </a:r>
            <a:r>
              <a:rPr lang="ru-RU" sz="36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   </a:t>
            </a:r>
            <a:endParaRPr lang="ru-RU" sz="36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9115397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wind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</p:spPr>
        <p:txBody>
          <a:bodyPr>
            <a:normAutofit/>
          </a:bodyPr>
          <a:lstStyle/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tk-TM" sz="32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Aşakda</a:t>
            </a:r>
            <a:r>
              <a:rPr lang="ru-RU" sz="32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Gess</a:t>
            </a:r>
            <a:r>
              <a:rPr lang="ru-RU" sz="32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kanuny</a:t>
            </a:r>
            <a:r>
              <a:rPr lang="ru-RU" sz="32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umumylaşdyrylan</a:t>
            </a:r>
            <a:r>
              <a:rPr lang="ru-RU" sz="32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shematiki</a:t>
            </a:r>
            <a:r>
              <a:rPr lang="ru-RU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himiki</a:t>
            </a:r>
            <a:r>
              <a:rPr lang="ru-RU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proses</a:t>
            </a:r>
            <a:r>
              <a:rPr lang="ru-RU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görnüşinde</a:t>
            </a:r>
            <a:r>
              <a:rPr lang="ru-RU" sz="32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görkezilen</a:t>
            </a:r>
            <a:r>
              <a:rPr lang="ru-RU" sz="32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ýagny</a:t>
            </a:r>
            <a:r>
              <a:rPr lang="ru-RU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käbir</a:t>
            </a:r>
            <a:r>
              <a:rPr lang="ru-RU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başdaky</a:t>
            </a:r>
            <a:r>
              <a:rPr lang="ru-RU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</a:t>
            </a:r>
            <a:r>
              <a:rPr lang="ru-RU" sz="3200" b="1" baseline="-250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</a:t>
            </a:r>
            <a:r>
              <a:rPr lang="ru-RU" sz="32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A</a:t>
            </a:r>
            <a:r>
              <a:rPr lang="ru-RU" sz="3200" b="1" baseline="-250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ru-RU" sz="32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.... </a:t>
            </a:r>
            <a:r>
              <a:rPr lang="ru-RU" sz="32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maddalaryň</a:t>
            </a:r>
            <a:r>
              <a:rPr lang="ru-RU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täsirleşmesi</a:t>
            </a:r>
            <a:r>
              <a:rPr lang="ru-RU" sz="32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netijesinde</a:t>
            </a:r>
            <a:r>
              <a:rPr lang="ru-RU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</a:t>
            </a:r>
            <a:r>
              <a:rPr lang="ru-RU" sz="3200" b="1" baseline="-250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</a:t>
            </a:r>
            <a:r>
              <a:rPr lang="ru-RU" sz="32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B</a:t>
            </a:r>
            <a:r>
              <a:rPr lang="ru-RU" sz="3200" b="1" baseline="-250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ru-RU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..... </a:t>
            </a:r>
            <a:r>
              <a:rPr lang="ru-RU" sz="32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reaksiýanyň</a:t>
            </a:r>
            <a:r>
              <a:rPr lang="ru-RU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r>
              <a:rPr lang="ru-RU" sz="3200" b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önümleri</a:t>
            </a:r>
            <a:r>
              <a:rPr lang="ru-RU" sz="32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alynýar</a:t>
            </a:r>
            <a:r>
              <a:rPr lang="ru-RU" sz="32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3200" b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şol</a:t>
            </a:r>
            <a:r>
              <a:rPr lang="ru-RU" sz="32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täsirleşme</a:t>
            </a:r>
            <a:r>
              <a:rPr lang="ru-RU" sz="32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k-TM" sz="32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geçýän stadiýalarynyň sany boýunça </a:t>
            </a:r>
            <a:r>
              <a:rPr lang="ru-RU" sz="3200" b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dürli</a:t>
            </a:r>
            <a:r>
              <a:rPr lang="ru-RU" sz="32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ýagny</a:t>
            </a:r>
            <a:r>
              <a:rPr lang="ru-RU" sz="32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bir</a:t>
            </a:r>
            <a:r>
              <a:rPr lang="ru-RU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ýa-da</a:t>
            </a:r>
            <a:r>
              <a:rPr lang="ru-RU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birnäçe</a:t>
            </a:r>
            <a:r>
              <a:rPr lang="ru-RU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stadiýalar</a:t>
            </a:r>
            <a:r>
              <a:rPr lang="tk-TM" sz="32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yň</a:t>
            </a:r>
            <a:r>
              <a:rPr lang="ru-RU" sz="32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n</a:t>
            </a:r>
            <a:r>
              <a:rPr lang="tk-TM" sz="32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etijesinde geçmegi mümkin,</a:t>
            </a:r>
            <a:r>
              <a:rPr lang="ru-RU" sz="32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ş</a:t>
            </a:r>
            <a:r>
              <a:rPr lang="tk-TM" sz="32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ol </a:t>
            </a:r>
            <a:r>
              <a:rPr lang="ru-RU" sz="3200" b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ýylylyk</a:t>
            </a:r>
            <a:r>
              <a:rPr lang="ru-RU" sz="32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effekt</a:t>
            </a:r>
            <a:r>
              <a:rPr lang="tk-TM" sz="32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leriniň </a:t>
            </a:r>
            <a:r>
              <a:rPr lang="en-US" sz="3200" b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ge</a:t>
            </a:r>
            <a:r>
              <a:rPr lang="tk-TM" sz="32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çiş sanyna</a:t>
            </a:r>
            <a:r>
              <a:rPr lang="ru-RU" sz="32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k-TM" sz="32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umumy </a:t>
            </a:r>
            <a:r>
              <a:rPr lang="ru-RU" sz="3200" b="1" i="1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∆</a:t>
            </a:r>
            <a:r>
              <a:rPr lang="ru-RU" sz="3200" b="1" i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</a:t>
            </a:r>
            <a:r>
              <a:rPr lang="ru-RU" sz="3200" b="1" i="1" baseline="-25000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</a:t>
            </a:r>
            <a:r>
              <a:rPr lang="ru-RU" sz="3200" b="1" i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b="1" i="1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k-TM" sz="32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bilen belläliň</a:t>
            </a:r>
            <a:r>
              <a:rPr lang="ru-RU" sz="32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endParaRPr lang="ru-RU" sz="20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tk-TM" sz="3200" b="1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3200" b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Gess</a:t>
            </a:r>
            <a:r>
              <a:rPr lang="ru-RU" sz="32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kanunyna</a:t>
            </a:r>
            <a:r>
              <a:rPr lang="ru-RU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laýyklykda</a:t>
            </a:r>
            <a:r>
              <a:rPr lang="ru-RU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şu</a:t>
            </a:r>
            <a:r>
              <a:rPr lang="ru-RU" sz="32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reaksiýanyň</a:t>
            </a:r>
            <a:r>
              <a:rPr lang="tk-TM" sz="32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ýylylyk</a:t>
            </a:r>
            <a:r>
              <a:rPr lang="ru-RU" sz="32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effektleri</a:t>
            </a:r>
            <a:r>
              <a:rPr lang="ru-RU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indiki</a:t>
            </a:r>
            <a:r>
              <a:rPr lang="ru-RU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gatnaşyk</a:t>
            </a:r>
            <a:r>
              <a:rPr lang="ru-RU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bilen</a:t>
            </a:r>
            <a:r>
              <a:rPr lang="ru-RU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baglydyrlar</a:t>
            </a:r>
            <a:r>
              <a:rPr lang="ru-RU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24292" y="5633197"/>
            <a:ext cx="8324850" cy="552450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07909" y="3252247"/>
            <a:ext cx="6890994" cy="14273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034246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3250">
        <p15:prstTrans prst="origami" invX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1"/>
            <a:ext cx="12192000" cy="6858000"/>
          </a:xfrm>
        </p:spPr>
        <p:txBody>
          <a:bodyPr>
            <a:normAutofit fontScale="92500" lnSpcReduction="10000"/>
          </a:bodyPr>
          <a:lstStyle/>
          <a:p>
            <a:r>
              <a:rPr lang="en-US" sz="3600" b="1" dirty="0" err="1">
                <a:solidFill>
                  <a:schemeClr val="accent5"/>
                </a:solidFill>
              </a:rPr>
              <a:t>Meselem</a:t>
            </a:r>
            <a:r>
              <a:rPr lang="en-US" sz="3600" b="1" dirty="0"/>
              <a:t>, </a:t>
            </a:r>
            <a:r>
              <a:rPr lang="en-US" sz="3600" b="1" dirty="0" err="1"/>
              <a:t>uglerodyň</a:t>
            </a:r>
            <a:r>
              <a:rPr lang="en-US" sz="3600" b="1" dirty="0"/>
              <a:t> (</a:t>
            </a:r>
            <a:r>
              <a:rPr lang="en-US" sz="3600" b="1" dirty="0" smtClean="0"/>
              <a:t>IV </a:t>
            </a:r>
            <a:r>
              <a:rPr lang="en-US" sz="3600" b="1" dirty="0" err="1" smtClean="0"/>
              <a:t>walentli</a:t>
            </a:r>
            <a:r>
              <a:rPr lang="en-US" sz="3600" b="1" dirty="0" smtClean="0"/>
              <a:t>) </a:t>
            </a:r>
            <a:r>
              <a:rPr lang="en-US" sz="3600" b="1" dirty="0" err="1"/>
              <a:t>oksidiniň</a:t>
            </a:r>
            <a:r>
              <a:rPr lang="en-US" sz="3600" b="1" dirty="0"/>
              <a:t> </a:t>
            </a:r>
            <a:r>
              <a:rPr lang="en-US" sz="3600" b="1" dirty="0" err="1"/>
              <a:t>grafitden</a:t>
            </a:r>
            <a:r>
              <a:rPr lang="en-US" sz="3600" b="1" dirty="0"/>
              <a:t> we </a:t>
            </a:r>
            <a:r>
              <a:rPr lang="en-US" sz="3600" b="1" dirty="0" err="1"/>
              <a:t>kisloroddan</a:t>
            </a:r>
            <a:r>
              <a:rPr lang="en-US" sz="3600" b="1" dirty="0"/>
              <a:t> </a:t>
            </a:r>
            <a:r>
              <a:rPr lang="en-US" sz="3600" b="1" dirty="0" err="1"/>
              <a:t>emele</a:t>
            </a:r>
            <a:r>
              <a:rPr lang="en-US" sz="3600" b="1" dirty="0"/>
              <a:t> </a:t>
            </a:r>
            <a:r>
              <a:rPr lang="en-US" sz="3600" b="1" dirty="0" err="1"/>
              <a:t>gelmegini</a:t>
            </a:r>
            <a:r>
              <a:rPr lang="en-US" sz="3600" b="1" dirty="0"/>
              <a:t> </a:t>
            </a:r>
            <a:r>
              <a:rPr lang="en-US" sz="3600" b="1" dirty="0" err="1"/>
              <a:t>ýönekeý</a:t>
            </a:r>
            <a:r>
              <a:rPr lang="en-US" sz="3600" b="1" dirty="0"/>
              <a:t> </a:t>
            </a:r>
            <a:r>
              <a:rPr lang="en-US" sz="3600" b="1" dirty="0" err="1"/>
              <a:t>maddalaryň</a:t>
            </a:r>
            <a:r>
              <a:rPr lang="en-US" sz="3600" b="1" dirty="0"/>
              <a:t> </a:t>
            </a:r>
            <a:r>
              <a:rPr lang="en-US" sz="3600" b="1" dirty="0" err="1"/>
              <a:t>täsirleşmesiniň</a:t>
            </a:r>
            <a:r>
              <a:rPr lang="en-US" sz="3600" b="1" dirty="0"/>
              <a:t> </a:t>
            </a:r>
            <a:r>
              <a:rPr lang="en-US" sz="3600" b="1" dirty="0" err="1"/>
              <a:t>gönüden-göni</a:t>
            </a:r>
            <a:r>
              <a:rPr lang="en-US" sz="3600" b="1" dirty="0"/>
              <a:t> </a:t>
            </a:r>
            <a:r>
              <a:rPr lang="en-US" sz="3600" b="1" dirty="0" err="1"/>
              <a:t>netijesi</a:t>
            </a:r>
            <a:endParaRPr lang="ru-RU" sz="3600" b="1" dirty="0"/>
          </a:p>
          <a:p>
            <a:r>
              <a:rPr lang="en-US" sz="3600" b="1" dirty="0" smtClean="0"/>
              <a:t>C</a:t>
            </a:r>
            <a:r>
              <a:rPr lang="en-US" sz="3600" b="1" baseline="-25000" dirty="0" smtClean="0"/>
              <a:t>(</a:t>
            </a:r>
            <a:r>
              <a:rPr lang="en-US" sz="3600" b="1" baseline="-25000" dirty="0" err="1" smtClean="0"/>
              <a:t>grafit</a:t>
            </a:r>
            <a:r>
              <a:rPr lang="en-US" sz="3600" b="1" baseline="-25000" dirty="0"/>
              <a:t>) </a:t>
            </a:r>
            <a:r>
              <a:rPr lang="en-US" sz="3600" b="1" dirty="0"/>
              <a:t>+ </a:t>
            </a:r>
            <a:r>
              <a:rPr lang="en-US" sz="3600" b="1" dirty="0" smtClean="0"/>
              <a:t>O</a:t>
            </a:r>
            <a:r>
              <a:rPr lang="en-US" sz="3600" b="1" baseline="-25000" dirty="0" smtClean="0"/>
              <a:t>2(</a:t>
            </a:r>
            <a:r>
              <a:rPr lang="en-US" sz="3600" b="1" baseline="-25000" dirty="0" err="1" smtClean="0"/>
              <a:t>gaz</a:t>
            </a:r>
            <a:r>
              <a:rPr lang="en-US" sz="3600" b="1" baseline="-25000" dirty="0"/>
              <a:t>) </a:t>
            </a:r>
            <a:r>
              <a:rPr lang="en-US" sz="3600" b="1" dirty="0"/>
              <a:t>= </a:t>
            </a:r>
            <a:r>
              <a:rPr lang="en-US" sz="3600" b="1" dirty="0" smtClean="0"/>
              <a:t>CO</a:t>
            </a:r>
            <a:r>
              <a:rPr lang="en-US" sz="3600" b="1" baseline="-25000" dirty="0" smtClean="0"/>
              <a:t>2(</a:t>
            </a:r>
            <a:r>
              <a:rPr lang="en-US" sz="3600" b="1" baseline="-25000" dirty="0" err="1" smtClean="0"/>
              <a:t>gaz</a:t>
            </a:r>
            <a:r>
              <a:rPr lang="en-US" sz="3600" b="1" baseline="-25000" dirty="0" smtClean="0"/>
              <a:t>),</a:t>
            </a:r>
            <a:r>
              <a:rPr lang="tk-TM" sz="3600" b="1" baseline="-25000" dirty="0" smtClean="0"/>
              <a:t> </a:t>
            </a:r>
            <a:r>
              <a:rPr lang="tk-TM" sz="3000" b="1" i="1" dirty="0" smtClean="0"/>
              <a:t>ýylyly effekti</a:t>
            </a:r>
            <a:r>
              <a:rPr lang="ru-RU" sz="3000" i="1" dirty="0" smtClean="0">
                <a:latin typeface="Symbol" panose="05050102010706020507" pitchFamily="18" charset="2"/>
                <a:ea typeface="Calibri" panose="020F0502020204030204" pitchFamily="34" charset="0"/>
                <a:cs typeface="Symbol" panose="05050102010706020507" pitchFamily="18" charset="2"/>
              </a:rPr>
              <a:t> </a:t>
            </a:r>
            <a:r>
              <a:rPr lang="ru-RU" sz="3600" i="1" dirty="0" smtClean="0">
                <a:solidFill>
                  <a:srgbClr val="FF0000"/>
                </a:solidFill>
                <a:latin typeface="Symbol" panose="05050102010706020507" pitchFamily="18" charset="2"/>
                <a:ea typeface="Calibri" panose="020F0502020204030204" pitchFamily="34" charset="0"/>
                <a:cs typeface="Symbol" panose="05050102010706020507" pitchFamily="18" charset="2"/>
              </a:rPr>
              <a:t>D</a:t>
            </a:r>
            <a:r>
              <a:rPr lang="en-US" sz="3600" b="1" i="1" dirty="0" smtClean="0">
                <a:solidFill>
                  <a:srgbClr val="FF0000"/>
                </a:solidFill>
              </a:rPr>
              <a:t>H</a:t>
            </a:r>
            <a:r>
              <a:rPr lang="en-US" sz="3600" b="1" baseline="-25000" dirty="0" smtClean="0">
                <a:solidFill>
                  <a:srgbClr val="FF0000"/>
                </a:solidFill>
              </a:rPr>
              <a:t>1</a:t>
            </a:r>
            <a:endParaRPr lang="ru-RU" sz="3600" b="1" baseline="-25000" dirty="0">
              <a:solidFill>
                <a:srgbClr val="FF0000"/>
              </a:solidFill>
            </a:endParaRPr>
          </a:p>
          <a:p>
            <a:r>
              <a:rPr lang="en-US" sz="3600" b="1" dirty="0" err="1"/>
              <a:t>ýa</a:t>
            </a:r>
            <a:r>
              <a:rPr lang="en-US" sz="3600" b="1" dirty="0"/>
              <a:t>-da </a:t>
            </a:r>
            <a:r>
              <a:rPr lang="tk-TM" sz="3600" b="1" dirty="0" smtClean="0"/>
              <a:t>başga-ça bu </a:t>
            </a:r>
            <a:r>
              <a:rPr lang="en-US" sz="3600" b="1" dirty="0" smtClean="0"/>
              <a:t>proses</a:t>
            </a:r>
            <a:r>
              <a:rPr lang="tk-TM" sz="3600" b="1" dirty="0"/>
              <a:t>i, </a:t>
            </a:r>
            <a:r>
              <a:rPr lang="tk-TM" sz="3600" b="1" dirty="0" smtClean="0"/>
              <a:t>başda </a:t>
            </a:r>
            <a:r>
              <a:rPr lang="en-US" sz="3600" b="1" dirty="0" err="1" smtClean="0"/>
              <a:t>uglerodyň</a:t>
            </a:r>
            <a:r>
              <a:rPr lang="en-US" sz="3600" b="1" dirty="0" smtClean="0"/>
              <a:t> </a:t>
            </a:r>
            <a:r>
              <a:rPr lang="en-US" sz="3600" b="1" dirty="0"/>
              <a:t>(II) </a:t>
            </a:r>
            <a:r>
              <a:rPr lang="en-US" sz="3600" b="1" dirty="0" err="1"/>
              <a:t>oksidiniň</a:t>
            </a:r>
            <a:r>
              <a:rPr lang="en-US" sz="3600" b="1" dirty="0"/>
              <a:t> </a:t>
            </a:r>
            <a:r>
              <a:rPr lang="en-US" sz="3600" b="1" dirty="0" err="1"/>
              <a:t>emele</a:t>
            </a:r>
            <a:r>
              <a:rPr lang="en-US" sz="3600" b="1" dirty="0"/>
              <a:t> </a:t>
            </a:r>
            <a:r>
              <a:rPr lang="en-US" sz="3600" b="1" dirty="0" err="1" smtClean="0"/>
              <a:t>gelmegi</a:t>
            </a:r>
            <a:r>
              <a:rPr lang="en-US" sz="3600" b="1" dirty="0" smtClean="0"/>
              <a:t> we</a:t>
            </a:r>
            <a:r>
              <a:rPr lang="tk-TM" sz="3600" b="1" dirty="0" smtClean="0"/>
              <a:t> ikinji stadiýasynda bolsa onuň 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ýanmagy</a:t>
            </a:r>
            <a:r>
              <a:rPr lang="tk-TM" sz="3600" b="1" dirty="0" smtClean="0"/>
              <a:t> ýaly</a:t>
            </a:r>
            <a:r>
              <a:rPr lang="en-US" sz="3600" b="1" dirty="0" smtClean="0"/>
              <a:t> </a:t>
            </a:r>
            <a:r>
              <a:rPr lang="en-US" sz="3600" b="1" dirty="0" err="1"/>
              <a:t>aralyk</a:t>
            </a:r>
            <a:r>
              <a:rPr lang="en-US" sz="3600" b="1" dirty="0"/>
              <a:t> </a:t>
            </a:r>
            <a:r>
              <a:rPr lang="tk-TM" sz="3600" b="1" dirty="0" smtClean="0"/>
              <a:t>geçýän </a:t>
            </a:r>
            <a:r>
              <a:rPr lang="en-US" sz="3600" b="1" dirty="0" err="1" smtClean="0"/>
              <a:t>stadiýa</a:t>
            </a:r>
            <a:r>
              <a:rPr lang="tk-TM" sz="3600" b="1" dirty="0" smtClean="0"/>
              <a:t>laryň</a:t>
            </a:r>
            <a:r>
              <a:rPr lang="en-US" sz="3600" b="1" dirty="0" smtClean="0"/>
              <a:t> </a:t>
            </a:r>
            <a:r>
              <a:rPr lang="en-US" sz="3600" b="1" dirty="0" err="1"/>
              <a:t>üsti</a:t>
            </a:r>
            <a:r>
              <a:rPr lang="en-US" sz="3600" b="1" dirty="0"/>
              <a:t> </a:t>
            </a:r>
            <a:r>
              <a:rPr lang="en-US" sz="3600" b="1" dirty="0" err="1"/>
              <a:t>bilen</a:t>
            </a:r>
            <a:r>
              <a:rPr lang="en-US" sz="3600" b="1" dirty="0"/>
              <a:t> </a:t>
            </a:r>
            <a:r>
              <a:rPr lang="en-US" sz="3600" b="1" dirty="0" err="1" smtClean="0"/>
              <a:t>geç</a:t>
            </a:r>
            <a:r>
              <a:rPr lang="tk-TM" sz="3600" b="1" dirty="0" smtClean="0"/>
              <a:t>işini </a:t>
            </a:r>
            <a:r>
              <a:rPr lang="en-US" sz="3600" b="1" dirty="0" smtClean="0"/>
              <a:t> </a:t>
            </a:r>
            <a:r>
              <a:rPr lang="tk-TM" sz="3600" b="1" dirty="0" smtClean="0"/>
              <a:t>görkezsek onda</a:t>
            </a:r>
            <a:r>
              <a:rPr lang="en-US" sz="3600" b="1" dirty="0" smtClean="0"/>
              <a:t>:</a:t>
            </a:r>
            <a:endParaRPr lang="ru-RU" sz="3600" b="1" dirty="0"/>
          </a:p>
          <a:p>
            <a:r>
              <a:rPr lang="en-US" sz="3600" b="1" dirty="0" smtClean="0"/>
              <a:t>C</a:t>
            </a:r>
            <a:r>
              <a:rPr lang="en-US" sz="3600" b="1" baseline="-25000" dirty="0" smtClean="0"/>
              <a:t>(</a:t>
            </a:r>
            <a:r>
              <a:rPr lang="en-US" sz="3600" b="1" baseline="-25000" dirty="0" err="1" smtClean="0"/>
              <a:t>grafit</a:t>
            </a:r>
            <a:r>
              <a:rPr lang="en-US" sz="3600" b="1" baseline="-25000" dirty="0"/>
              <a:t>) </a:t>
            </a:r>
            <a:r>
              <a:rPr lang="en-US" sz="3600" b="1" dirty="0"/>
              <a:t>+ </a:t>
            </a:r>
            <a:r>
              <a:rPr lang="en-US" sz="3000" b="1" dirty="0"/>
              <a:t>1/2</a:t>
            </a:r>
            <a:r>
              <a:rPr lang="en-US" sz="3600" b="1" dirty="0"/>
              <a:t> </a:t>
            </a:r>
            <a:r>
              <a:rPr lang="en-US" sz="3600" b="1" dirty="0" smtClean="0"/>
              <a:t>O</a:t>
            </a:r>
            <a:r>
              <a:rPr lang="en-US" sz="3600" b="1" baseline="-25000" dirty="0" smtClean="0"/>
              <a:t>2(</a:t>
            </a:r>
            <a:r>
              <a:rPr lang="en-US" sz="3600" b="1" baseline="-25000" dirty="0" err="1" smtClean="0"/>
              <a:t>gaz</a:t>
            </a:r>
            <a:r>
              <a:rPr lang="en-US" sz="3600" b="1" baseline="-25000" dirty="0"/>
              <a:t>) </a:t>
            </a:r>
            <a:r>
              <a:rPr lang="en-US" sz="3600" b="1" dirty="0"/>
              <a:t>= </a:t>
            </a:r>
            <a:r>
              <a:rPr lang="en-US" sz="3600" b="1" dirty="0" smtClean="0"/>
              <a:t>CO</a:t>
            </a:r>
            <a:r>
              <a:rPr lang="en-US" sz="3600" b="1" baseline="-25000" dirty="0" smtClean="0"/>
              <a:t>(</a:t>
            </a:r>
            <a:r>
              <a:rPr lang="en-US" sz="3600" b="1" baseline="-25000" dirty="0" err="1" smtClean="0"/>
              <a:t>gaz</a:t>
            </a:r>
            <a:r>
              <a:rPr lang="en-US" sz="3600" b="1" baseline="-25000" dirty="0"/>
              <a:t>), </a:t>
            </a:r>
            <a:r>
              <a:rPr lang="ru-RU" sz="3600" i="1" dirty="0">
                <a:solidFill>
                  <a:srgbClr val="FF0000"/>
                </a:solidFill>
                <a:latin typeface="Symbol" panose="05050102010706020507" pitchFamily="18" charset="2"/>
                <a:ea typeface="Calibri" panose="020F0502020204030204" pitchFamily="34" charset="0"/>
                <a:cs typeface="Symbol" panose="05050102010706020507" pitchFamily="18" charset="2"/>
              </a:rPr>
              <a:t>D</a:t>
            </a:r>
            <a:r>
              <a:rPr lang="en-US" sz="3600" b="1" i="1" dirty="0" smtClean="0">
                <a:solidFill>
                  <a:srgbClr val="FF0000"/>
                </a:solidFill>
              </a:rPr>
              <a:t>H</a:t>
            </a:r>
            <a:r>
              <a:rPr lang="en-US" sz="3600" b="1" i="1" baseline="-25000" dirty="0" smtClean="0">
                <a:solidFill>
                  <a:srgbClr val="FF0000"/>
                </a:solidFill>
              </a:rPr>
              <a:t>2</a:t>
            </a:r>
            <a:r>
              <a:rPr lang="en-US" sz="3600" b="1" dirty="0">
                <a:solidFill>
                  <a:srgbClr val="FF0000"/>
                </a:solidFill>
              </a:rPr>
              <a:t>,</a:t>
            </a:r>
            <a:endParaRPr lang="ru-RU" sz="3600" b="1" dirty="0">
              <a:solidFill>
                <a:srgbClr val="FF0000"/>
              </a:solidFill>
            </a:endParaRPr>
          </a:p>
          <a:p>
            <a:r>
              <a:rPr lang="en-US" sz="3600" b="1" dirty="0" smtClean="0"/>
              <a:t>CO</a:t>
            </a:r>
            <a:r>
              <a:rPr lang="en-US" sz="3600" b="1" baseline="-25000" dirty="0" smtClean="0"/>
              <a:t>(</a:t>
            </a:r>
            <a:r>
              <a:rPr lang="en-US" sz="3600" b="1" baseline="-25000" dirty="0" err="1" smtClean="0"/>
              <a:t>gaz</a:t>
            </a:r>
            <a:r>
              <a:rPr lang="en-US" sz="3600" b="1" baseline="-25000" dirty="0"/>
              <a:t>) </a:t>
            </a:r>
            <a:r>
              <a:rPr lang="en-US" sz="3600" b="1" dirty="0"/>
              <a:t>+ </a:t>
            </a:r>
            <a:r>
              <a:rPr lang="en-US" sz="3000" b="1" dirty="0"/>
              <a:t>1/2</a:t>
            </a:r>
            <a:r>
              <a:rPr lang="en-US" sz="3600" b="1" dirty="0"/>
              <a:t> </a:t>
            </a:r>
            <a:r>
              <a:rPr lang="en-US" sz="3600" b="1" dirty="0" smtClean="0"/>
              <a:t>O</a:t>
            </a:r>
            <a:r>
              <a:rPr lang="en-US" sz="3600" b="1" baseline="-25000" dirty="0" smtClean="0"/>
              <a:t>2(</a:t>
            </a:r>
            <a:r>
              <a:rPr lang="en-US" sz="3600" b="1" baseline="-25000" dirty="0" err="1" smtClean="0"/>
              <a:t>gaz</a:t>
            </a:r>
            <a:r>
              <a:rPr lang="en-US" sz="3600" b="1" baseline="-25000" dirty="0"/>
              <a:t>) </a:t>
            </a:r>
            <a:r>
              <a:rPr lang="en-US" sz="3600" b="1" dirty="0"/>
              <a:t>= </a:t>
            </a:r>
            <a:r>
              <a:rPr lang="en-US" sz="3600" b="1" dirty="0" smtClean="0"/>
              <a:t>CO</a:t>
            </a:r>
            <a:r>
              <a:rPr lang="en-US" sz="3600" b="1" baseline="-25000" dirty="0" smtClean="0"/>
              <a:t>2(</a:t>
            </a:r>
            <a:r>
              <a:rPr lang="en-US" sz="3600" b="1" baseline="-25000" dirty="0" err="1" smtClean="0"/>
              <a:t>gaz</a:t>
            </a:r>
            <a:r>
              <a:rPr lang="en-US" sz="3600" b="1" baseline="-25000" dirty="0"/>
              <a:t>), </a:t>
            </a:r>
            <a:r>
              <a:rPr lang="ru-RU" sz="3600" i="1" dirty="0">
                <a:solidFill>
                  <a:srgbClr val="FF0000"/>
                </a:solidFill>
                <a:latin typeface="Symbol" panose="05050102010706020507" pitchFamily="18" charset="2"/>
                <a:ea typeface="Calibri" panose="020F0502020204030204" pitchFamily="34" charset="0"/>
                <a:cs typeface="Symbol" panose="05050102010706020507" pitchFamily="18" charset="2"/>
              </a:rPr>
              <a:t>D</a:t>
            </a:r>
            <a:r>
              <a:rPr lang="en-US" sz="3600" b="1" i="1" dirty="0" smtClean="0">
                <a:solidFill>
                  <a:srgbClr val="FF0000"/>
                </a:solidFill>
              </a:rPr>
              <a:t>H</a:t>
            </a:r>
            <a:r>
              <a:rPr lang="en-US" sz="3600" b="1" i="1" baseline="-25000" dirty="0" smtClean="0">
                <a:solidFill>
                  <a:srgbClr val="FF0000"/>
                </a:solidFill>
              </a:rPr>
              <a:t>3</a:t>
            </a:r>
            <a:endParaRPr lang="ru-RU" sz="3600" b="1" i="1" baseline="-25000" dirty="0">
              <a:solidFill>
                <a:srgbClr val="FF0000"/>
              </a:solidFill>
            </a:endParaRPr>
          </a:p>
          <a:p>
            <a:r>
              <a:rPr lang="tk-TM" sz="3600" b="1" dirty="0" smtClean="0"/>
              <a:t>    </a:t>
            </a:r>
            <a:r>
              <a:rPr lang="en-US" sz="3600" b="1" dirty="0" err="1" smtClean="0"/>
              <a:t>jemlenende</a:t>
            </a:r>
            <a:r>
              <a:rPr lang="tk-TM" sz="3600" b="1" dirty="0" smtClean="0"/>
              <a:t>:      </a:t>
            </a:r>
            <a:r>
              <a:rPr lang="en-US" sz="3600" b="1" dirty="0" smtClean="0"/>
              <a:t>C</a:t>
            </a:r>
            <a:r>
              <a:rPr lang="en-US" sz="3600" b="1" baseline="-25000" dirty="0" smtClean="0"/>
              <a:t>(</a:t>
            </a:r>
            <a:r>
              <a:rPr lang="en-US" sz="3600" b="1" baseline="-25000" dirty="0" err="1" smtClean="0"/>
              <a:t>grafit</a:t>
            </a:r>
            <a:r>
              <a:rPr lang="en-US" sz="3600" b="1" baseline="-25000" dirty="0"/>
              <a:t>) </a:t>
            </a:r>
            <a:r>
              <a:rPr lang="en-US" sz="3600" b="1" dirty="0"/>
              <a:t>+ </a:t>
            </a:r>
            <a:r>
              <a:rPr lang="en-US" sz="3600" b="1" dirty="0" smtClean="0"/>
              <a:t>O</a:t>
            </a:r>
            <a:r>
              <a:rPr lang="en-US" sz="3600" b="1" baseline="-25000" dirty="0" smtClean="0"/>
              <a:t>2(</a:t>
            </a:r>
            <a:r>
              <a:rPr lang="en-US" sz="3600" b="1" baseline="-25000" dirty="0" err="1" smtClean="0"/>
              <a:t>gaz</a:t>
            </a:r>
            <a:r>
              <a:rPr lang="en-US" sz="3600" b="1" baseline="-25000" dirty="0"/>
              <a:t>) </a:t>
            </a:r>
            <a:r>
              <a:rPr lang="en-US" sz="3600" b="1" dirty="0"/>
              <a:t>= </a:t>
            </a:r>
            <a:r>
              <a:rPr lang="en-US" sz="3600" b="1" dirty="0" smtClean="0"/>
              <a:t>CO</a:t>
            </a:r>
            <a:r>
              <a:rPr lang="en-US" sz="3600" b="1" baseline="-25000" dirty="0" smtClean="0"/>
              <a:t>2(</a:t>
            </a:r>
            <a:r>
              <a:rPr lang="en-US" sz="3600" b="1" baseline="-25000" dirty="0" err="1" smtClean="0"/>
              <a:t>gaz</a:t>
            </a:r>
            <a:r>
              <a:rPr lang="en-US" sz="3600" b="1" baseline="-25000" dirty="0"/>
              <a:t>), </a:t>
            </a:r>
            <a:r>
              <a:rPr lang="ru-RU" sz="3600" i="1" dirty="0">
                <a:solidFill>
                  <a:srgbClr val="FF0000"/>
                </a:solidFill>
                <a:latin typeface="Symbol" panose="05050102010706020507" pitchFamily="18" charset="2"/>
                <a:ea typeface="Calibri" panose="020F0502020204030204" pitchFamily="34" charset="0"/>
                <a:cs typeface="Symbol" panose="05050102010706020507" pitchFamily="18" charset="2"/>
              </a:rPr>
              <a:t>D</a:t>
            </a:r>
            <a:r>
              <a:rPr lang="en-US" sz="3600" b="1" i="1" dirty="0" smtClean="0">
                <a:solidFill>
                  <a:srgbClr val="FF0000"/>
                </a:solidFill>
              </a:rPr>
              <a:t>H</a:t>
            </a:r>
            <a:r>
              <a:rPr lang="en-US" sz="3600" b="1" i="1" baseline="-25000" dirty="0" smtClean="0">
                <a:solidFill>
                  <a:srgbClr val="FF0000"/>
                </a:solidFill>
              </a:rPr>
              <a:t>2</a:t>
            </a:r>
            <a:r>
              <a:rPr lang="en-US" sz="3600" b="1" i="1" dirty="0" smtClean="0">
                <a:solidFill>
                  <a:srgbClr val="FF0000"/>
                </a:solidFill>
              </a:rPr>
              <a:t> </a:t>
            </a:r>
            <a:r>
              <a:rPr lang="en-US" sz="3600" b="1" dirty="0">
                <a:solidFill>
                  <a:srgbClr val="FF0000"/>
                </a:solidFill>
              </a:rPr>
              <a:t>+ </a:t>
            </a:r>
            <a:r>
              <a:rPr lang="ru-RU" sz="3600" i="1" dirty="0">
                <a:solidFill>
                  <a:srgbClr val="FF0000"/>
                </a:solidFill>
                <a:latin typeface="Symbol" panose="05050102010706020507" pitchFamily="18" charset="2"/>
                <a:ea typeface="Calibri" panose="020F0502020204030204" pitchFamily="34" charset="0"/>
                <a:cs typeface="Symbol" panose="05050102010706020507" pitchFamily="18" charset="2"/>
              </a:rPr>
              <a:t>D</a:t>
            </a:r>
            <a:r>
              <a:rPr lang="en-US" sz="3600" b="1" i="1" dirty="0" smtClean="0">
                <a:solidFill>
                  <a:srgbClr val="FF0000"/>
                </a:solidFill>
              </a:rPr>
              <a:t>H</a:t>
            </a:r>
            <a:r>
              <a:rPr lang="en-US" sz="3600" b="1" i="1" baseline="-25000" dirty="0" smtClean="0">
                <a:solidFill>
                  <a:srgbClr val="FF0000"/>
                </a:solidFill>
              </a:rPr>
              <a:t>3</a:t>
            </a:r>
            <a:r>
              <a:rPr lang="en-US" sz="3600" b="1" i="1" dirty="0" smtClean="0">
                <a:solidFill>
                  <a:srgbClr val="FF0000"/>
                </a:solidFill>
              </a:rPr>
              <a:t> </a:t>
            </a:r>
            <a:r>
              <a:rPr lang="en-US" sz="3600" b="1" dirty="0" smtClean="0">
                <a:solidFill>
                  <a:srgbClr val="FF0000"/>
                </a:solidFill>
              </a:rPr>
              <a:t>=</a:t>
            </a:r>
            <a:r>
              <a:rPr lang="tk-TM" sz="3600" b="1" dirty="0" smtClean="0"/>
              <a:t> </a:t>
            </a:r>
            <a:r>
              <a:rPr lang="ru-RU" sz="3600" i="1" dirty="0" smtClean="0">
                <a:solidFill>
                  <a:srgbClr val="FF0000"/>
                </a:solidFill>
                <a:latin typeface="Symbol" panose="05050102010706020507" pitchFamily="18" charset="2"/>
                <a:ea typeface="Calibri" panose="020F0502020204030204" pitchFamily="34" charset="0"/>
                <a:cs typeface="Symbol" panose="05050102010706020507" pitchFamily="18" charset="2"/>
              </a:rPr>
              <a:t>D</a:t>
            </a:r>
            <a:r>
              <a:rPr lang="en-US" sz="3600" b="1" i="1" dirty="0" smtClean="0">
                <a:solidFill>
                  <a:srgbClr val="FF0000"/>
                </a:solidFill>
              </a:rPr>
              <a:t>H</a:t>
            </a:r>
            <a:r>
              <a:rPr lang="en-US" sz="3600" b="1" baseline="-25000" dirty="0" smtClean="0">
                <a:solidFill>
                  <a:srgbClr val="FF0000"/>
                </a:solidFill>
              </a:rPr>
              <a:t>1</a:t>
            </a:r>
            <a:endParaRPr lang="ru-RU" sz="3600" b="1" i="1" dirty="0">
              <a:solidFill>
                <a:srgbClr val="FF0000"/>
              </a:solidFill>
            </a:endParaRPr>
          </a:p>
          <a:p>
            <a:r>
              <a:rPr lang="tk-TM" sz="3600" b="1" dirty="0" smtClean="0"/>
              <a:t>       </a:t>
            </a:r>
            <a:r>
              <a:rPr lang="en-US" sz="3600" b="1" dirty="0" err="1" smtClean="0"/>
              <a:t>prosesiň</a:t>
            </a:r>
            <a:r>
              <a:rPr lang="en-US" sz="3600" b="1" dirty="0" smtClean="0"/>
              <a:t> </a:t>
            </a:r>
            <a:r>
              <a:rPr lang="en-US" sz="3600" b="1" dirty="0" err="1"/>
              <a:t>netijesi</a:t>
            </a:r>
            <a:r>
              <a:rPr lang="en-US" sz="3600" b="1" dirty="0"/>
              <a:t> </a:t>
            </a:r>
            <a:r>
              <a:rPr lang="en-US" sz="3600" b="1" dirty="0" err="1"/>
              <a:t>hökmünde</a:t>
            </a:r>
            <a:r>
              <a:rPr lang="en-US" sz="3600" b="1" dirty="0"/>
              <a:t> </a:t>
            </a:r>
            <a:r>
              <a:rPr lang="en-US" sz="3600" b="1" dirty="0" err="1"/>
              <a:t>garasa</a:t>
            </a:r>
            <a:r>
              <a:rPr lang="en-US" sz="3600" b="1" dirty="0"/>
              <a:t> </a:t>
            </a:r>
            <a:r>
              <a:rPr lang="en-US" sz="3600" b="1" dirty="0" err="1"/>
              <a:t>bolar</a:t>
            </a:r>
            <a:r>
              <a:rPr lang="en-US" sz="3600" b="1" dirty="0"/>
              <a:t>.</a:t>
            </a:r>
            <a:endParaRPr lang="ru-RU" sz="3600" b="1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817099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0"/>
            <a:ext cx="12192000" cy="7229855"/>
          </a:xfrm>
        </p:spPr>
        <p:txBody>
          <a:bodyPr/>
          <a:lstStyle/>
          <a:p>
            <a:r>
              <a:rPr lang="en-US" sz="3200" b="1" dirty="0" err="1" smtClean="0">
                <a:solidFill>
                  <a:schemeClr val="accent5"/>
                </a:solidFill>
              </a:rPr>
              <a:t>Gess</a:t>
            </a:r>
            <a:r>
              <a:rPr lang="en-US" sz="3200" b="1" dirty="0" smtClean="0">
                <a:solidFill>
                  <a:schemeClr val="accent5"/>
                </a:solidFill>
              </a:rPr>
              <a:t> </a:t>
            </a:r>
            <a:r>
              <a:rPr lang="en-US" sz="3200" b="1" dirty="0" err="1">
                <a:solidFill>
                  <a:schemeClr val="accent5"/>
                </a:solidFill>
              </a:rPr>
              <a:t>kanunyna</a:t>
            </a:r>
            <a:r>
              <a:rPr lang="en-US" sz="3200" b="1" dirty="0">
                <a:solidFill>
                  <a:schemeClr val="accent5"/>
                </a:solidFill>
              </a:rPr>
              <a:t> </a:t>
            </a:r>
            <a:r>
              <a:rPr lang="en-US" sz="3200" b="1" dirty="0" err="1">
                <a:solidFill>
                  <a:schemeClr val="accent5"/>
                </a:solidFill>
              </a:rPr>
              <a:t>laýyklykda</a:t>
            </a:r>
            <a:r>
              <a:rPr lang="en-US" sz="3200" b="1" dirty="0">
                <a:solidFill>
                  <a:schemeClr val="accent5"/>
                </a:solidFill>
              </a:rPr>
              <a:t>, </a:t>
            </a:r>
            <a:r>
              <a:rPr lang="en-US" sz="3200" b="1" dirty="0"/>
              <a:t>CO</a:t>
            </a:r>
            <a:r>
              <a:rPr lang="en-US" sz="3200" b="1" baseline="-25000" dirty="0"/>
              <a:t>2</a:t>
            </a:r>
            <a:r>
              <a:rPr lang="en-US" sz="3200" b="1" dirty="0"/>
              <a:t>-niň hem </a:t>
            </a:r>
            <a:r>
              <a:rPr lang="en-US" sz="3200" b="1" dirty="0" err="1"/>
              <a:t>gönüden-göni</a:t>
            </a:r>
            <a:r>
              <a:rPr lang="en-US" sz="3200" b="1" dirty="0"/>
              <a:t>  </a:t>
            </a:r>
            <a:r>
              <a:rPr lang="en-US" sz="3200" b="1" dirty="0" err="1"/>
              <a:t>ýönekeý</a:t>
            </a:r>
            <a:r>
              <a:rPr lang="en-US" sz="3200" b="1" dirty="0"/>
              <a:t> </a:t>
            </a:r>
            <a:r>
              <a:rPr lang="en-US" sz="3200" b="1" dirty="0" err="1"/>
              <a:t>maddalardan</a:t>
            </a:r>
            <a:r>
              <a:rPr lang="en-US" sz="3200" b="1" dirty="0"/>
              <a:t>, hem CO-</a:t>
            </a:r>
            <a:r>
              <a:rPr lang="en-US" sz="3200" b="1" dirty="0" err="1"/>
              <a:t>nyň</a:t>
            </a:r>
            <a:r>
              <a:rPr lang="en-US" sz="3200" b="1" dirty="0"/>
              <a:t> </a:t>
            </a:r>
            <a:r>
              <a:rPr lang="en-US" sz="3200" b="1" dirty="0" err="1"/>
              <a:t>emele</a:t>
            </a:r>
            <a:r>
              <a:rPr lang="en-US" sz="3200" b="1" dirty="0"/>
              <a:t> </a:t>
            </a:r>
            <a:r>
              <a:rPr lang="en-US" sz="3200" b="1" dirty="0" err="1"/>
              <a:t>gelmeginiň</a:t>
            </a:r>
            <a:r>
              <a:rPr lang="en-US" sz="3200" b="1" dirty="0"/>
              <a:t> we </a:t>
            </a:r>
            <a:r>
              <a:rPr lang="en-US" sz="3200" b="1" dirty="0" err="1" smtClean="0"/>
              <a:t>ýanmagynyň</a:t>
            </a:r>
            <a:r>
              <a:rPr lang="en-US" sz="3200" b="1" dirty="0" smtClean="0"/>
              <a:t> </a:t>
            </a:r>
            <a:r>
              <a:rPr lang="en-US" sz="3200" b="1" dirty="0" err="1"/>
              <a:t>aralyk</a:t>
            </a:r>
            <a:r>
              <a:rPr lang="en-US" sz="3200" b="1" dirty="0"/>
              <a:t> </a:t>
            </a:r>
            <a:r>
              <a:rPr lang="en-US" sz="3200" b="1" dirty="0" err="1"/>
              <a:t>stadiýasynyň</a:t>
            </a:r>
            <a:r>
              <a:rPr lang="en-US" sz="3200" b="1" dirty="0"/>
              <a:t> </a:t>
            </a:r>
            <a:r>
              <a:rPr lang="en-US" sz="3200" b="1" dirty="0" err="1"/>
              <a:t>üsti</a:t>
            </a:r>
            <a:r>
              <a:rPr lang="en-US" sz="3200" b="1" dirty="0"/>
              <a:t> </a:t>
            </a:r>
            <a:r>
              <a:rPr lang="en-US" sz="3200" b="1" dirty="0" err="1"/>
              <a:t>bilen</a:t>
            </a:r>
            <a:r>
              <a:rPr lang="en-US" sz="3200" b="1" dirty="0"/>
              <a:t> </a:t>
            </a:r>
            <a:r>
              <a:rPr lang="en-US" sz="3200" b="1" dirty="0" err="1"/>
              <a:t>emele</a:t>
            </a:r>
            <a:r>
              <a:rPr lang="en-US" sz="3200" b="1" dirty="0"/>
              <a:t> </a:t>
            </a:r>
            <a:r>
              <a:rPr lang="en-US" sz="3200" b="1" dirty="0" err="1"/>
              <a:t>geliş</a:t>
            </a:r>
            <a:r>
              <a:rPr lang="en-US" sz="3200" b="1" dirty="0"/>
              <a:t> </a:t>
            </a:r>
            <a:r>
              <a:rPr lang="en-US" sz="3200" b="1" dirty="0" err="1"/>
              <a:t>ýylylyk</a:t>
            </a:r>
            <a:r>
              <a:rPr lang="en-US" sz="3200" b="1" dirty="0"/>
              <a:t> </a:t>
            </a:r>
            <a:r>
              <a:rPr lang="en-US" sz="3200" b="1" dirty="0" err="1"/>
              <a:t>effektleri</a:t>
            </a:r>
            <a:r>
              <a:rPr lang="en-US" sz="3200" b="1" dirty="0"/>
              <a:t> </a:t>
            </a:r>
            <a:r>
              <a:rPr lang="en-US" sz="3200" b="1" dirty="0" err="1"/>
              <a:t>aşakdaky</a:t>
            </a:r>
            <a:r>
              <a:rPr lang="en-US" sz="3200" b="1" dirty="0"/>
              <a:t> </a:t>
            </a:r>
            <a:r>
              <a:rPr lang="en-US" sz="3200" b="1" dirty="0" err="1"/>
              <a:t>deňleme</a:t>
            </a:r>
            <a:r>
              <a:rPr lang="en-US" sz="3200" b="1" dirty="0"/>
              <a:t> </a:t>
            </a:r>
            <a:r>
              <a:rPr lang="en-US" sz="3200" b="1" dirty="0" err="1"/>
              <a:t>bilen</a:t>
            </a:r>
            <a:r>
              <a:rPr lang="en-US" sz="3200" b="1" dirty="0"/>
              <a:t> </a:t>
            </a:r>
            <a:r>
              <a:rPr lang="en-US" sz="3200" b="1" dirty="0" err="1"/>
              <a:t>aňladylar</a:t>
            </a:r>
            <a:r>
              <a:rPr lang="en-US" sz="3200" b="1" dirty="0"/>
              <a:t>:</a:t>
            </a:r>
            <a:endParaRPr lang="ru-RU" sz="3200" b="1" dirty="0"/>
          </a:p>
          <a:p>
            <a:pPr lvl="8"/>
            <a:r>
              <a:rPr lang="ru-RU" sz="4000" i="1" dirty="0" smtClean="0">
                <a:solidFill>
                  <a:srgbClr val="FF0000"/>
                </a:solidFill>
                <a:latin typeface="Symbol" panose="05050102010706020507" pitchFamily="18" charset="2"/>
                <a:ea typeface="Calibri" panose="020F0502020204030204" pitchFamily="34" charset="0"/>
                <a:cs typeface="Symbol" panose="05050102010706020507" pitchFamily="18" charset="2"/>
              </a:rPr>
              <a:t>D</a:t>
            </a:r>
            <a:r>
              <a:rPr lang="en-US" sz="4000" b="1" i="1" dirty="0" smtClean="0">
                <a:solidFill>
                  <a:srgbClr val="FF0000"/>
                </a:solidFill>
              </a:rPr>
              <a:t>H</a:t>
            </a:r>
            <a:r>
              <a:rPr lang="en-US" sz="4000" b="1" i="1" baseline="-25000" dirty="0" smtClean="0">
                <a:solidFill>
                  <a:srgbClr val="FF0000"/>
                </a:solidFill>
              </a:rPr>
              <a:t>1</a:t>
            </a:r>
            <a:r>
              <a:rPr lang="en-US" sz="4000" b="1" i="1" dirty="0" smtClean="0">
                <a:solidFill>
                  <a:srgbClr val="FF0000"/>
                </a:solidFill>
              </a:rPr>
              <a:t> </a:t>
            </a:r>
            <a:r>
              <a:rPr lang="en-US" sz="4000" b="1" i="1" dirty="0">
                <a:solidFill>
                  <a:srgbClr val="FF0000"/>
                </a:solidFill>
              </a:rPr>
              <a:t>= </a:t>
            </a:r>
            <a:r>
              <a:rPr lang="ru-RU" sz="4000" i="1" dirty="0" smtClean="0">
                <a:solidFill>
                  <a:srgbClr val="FF0000"/>
                </a:solidFill>
                <a:latin typeface="Symbol" panose="05050102010706020507" pitchFamily="18" charset="2"/>
                <a:ea typeface="Calibri" panose="020F0502020204030204" pitchFamily="34" charset="0"/>
                <a:cs typeface="Symbol" panose="05050102010706020507" pitchFamily="18" charset="2"/>
              </a:rPr>
              <a:t>D</a:t>
            </a:r>
            <a:r>
              <a:rPr lang="en-US" sz="4000" b="1" i="1" dirty="0" smtClean="0">
                <a:solidFill>
                  <a:srgbClr val="FF0000"/>
                </a:solidFill>
              </a:rPr>
              <a:t>H</a:t>
            </a:r>
            <a:r>
              <a:rPr lang="en-US" sz="4000" b="1" i="1" baseline="-25000" dirty="0" smtClean="0">
                <a:solidFill>
                  <a:srgbClr val="FF0000"/>
                </a:solidFill>
              </a:rPr>
              <a:t>2</a:t>
            </a:r>
            <a:r>
              <a:rPr lang="en-US" sz="4000" b="1" i="1" dirty="0" smtClean="0">
                <a:solidFill>
                  <a:srgbClr val="FF0000"/>
                </a:solidFill>
              </a:rPr>
              <a:t> </a:t>
            </a:r>
            <a:r>
              <a:rPr lang="en-US" sz="4000" b="1" i="1" dirty="0">
                <a:solidFill>
                  <a:srgbClr val="FF0000"/>
                </a:solidFill>
              </a:rPr>
              <a:t>+ </a:t>
            </a:r>
            <a:r>
              <a:rPr lang="ru-RU" sz="4000" i="1" dirty="0" smtClean="0">
                <a:solidFill>
                  <a:srgbClr val="FF0000"/>
                </a:solidFill>
                <a:latin typeface="Symbol" panose="05050102010706020507" pitchFamily="18" charset="2"/>
                <a:ea typeface="Calibri" panose="020F0502020204030204" pitchFamily="34" charset="0"/>
                <a:cs typeface="Symbol" panose="05050102010706020507" pitchFamily="18" charset="2"/>
              </a:rPr>
              <a:t>D</a:t>
            </a:r>
            <a:r>
              <a:rPr lang="en-US" sz="4000" b="1" i="1" dirty="0" smtClean="0">
                <a:solidFill>
                  <a:srgbClr val="FF0000"/>
                </a:solidFill>
              </a:rPr>
              <a:t>H</a:t>
            </a:r>
            <a:r>
              <a:rPr lang="en-US" sz="4000" b="1" i="1" baseline="-25000" dirty="0" smtClean="0">
                <a:solidFill>
                  <a:srgbClr val="FF0000"/>
                </a:solidFill>
              </a:rPr>
              <a:t>3</a:t>
            </a:r>
            <a:r>
              <a:rPr lang="en-US" sz="4000" b="1" i="1" dirty="0">
                <a:solidFill>
                  <a:srgbClr val="FF0000"/>
                </a:solidFill>
              </a:rPr>
              <a:t>.</a:t>
            </a:r>
            <a:endParaRPr lang="ru-RU" sz="4000" b="1" i="1" dirty="0">
              <a:solidFill>
                <a:srgbClr val="FF0000"/>
              </a:solidFill>
            </a:endParaRPr>
          </a:p>
          <a:p>
            <a:r>
              <a:rPr lang="en-US" sz="3200" b="1" dirty="0" err="1"/>
              <a:t>Ýokarda</a:t>
            </a:r>
            <a:r>
              <a:rPr lang="en-US" sz="3200" b="1" dirty="0"/>
              <a:t> </a:t>
            </a:r>
            <a:r>
              <a:rPr lang="en-US" sz="3200" b="1" dirty="0" err="1" smtClean="0"/>
              <a:t>aýdylanlar</a:t>
            </a:r>
            <a:r>
              <a:rPr lang="tk-TM" sz="3200" b="1" dirty="0" smtClean="0"/>
              <a:t>a</a:t>
            </a:r>
            <a:r>
              <a:rPr lang="en-US" sz="3200" b="1" dirty="0" smtClean="0"/>
              <a:t> </a:t>
            </a:r>
            <a:r>
              <a:rPr lang="en-US" sz="3200" b="1" i="1" dirty="0" err="1">
                <a:solidFill>
                  <a:srgbClr val="FF0000"/>
                </a:solidFill>
              </a:rPr>
              <a:t>entalpiýa</a:t>
            </a:r>
            <a:r>
              <a:rPr lang="en-US" sz="3200" b="1" i="1" dirty="0">
                <a:solidFill>
                  <a:srgbClr val="FF0000"/>
                </a:solidFill>
              </a:rPr>
              <a:t> </a:t>
            </a:r>
            <a:r>
              <a:rPr lang="en-US" sz="3200" b="1" i="1" dirty="0" err="1">
                <a:solidFill>
                  <a:srgbClr val="FF0000"/>
                </a:solidFill>
              </a:rPr>
              <a:t>diagrammasy</a:t>
            </a:r>
            <a:r>
              <a:rPr lang="en-US" sz="3200" b="1" i="1" dirty="0">
                <a:solidFill>
                  <a:srgbClr val="FF0000"/>
                </a:solidFill>
              </a:rPr>
              <a:t> </a:t>
            </a:r>
            <a:r>
              <a:rPr lang="en-US" sz="3200" b="1" dirty="0" err="1" smtClean="0"/>
              <a:t>diý</a:t>
            </a:r>
            <a:r>
              <a:rPr lang="tk-TM" sz="3200" b="1" dirty="0"/>
              <a:t>i</a:t>
            </a:r>
            <a:r>
              <a:rPr lang="en-US" sz="3200" b="1" dirty="0" smtClean="0"/>
              <a:t>lip </a:t>
            </a:r>
            <a:r>
              <a:rPr lang="en-US" sz="3200" b="1" dirty="0" err="1"/>
              <a:t>atlandyrylýan</a:t>
            </a:r>
            <a:r>
              <a:rPr lang="en-US" sz="3200" b="1" dirty="0"/>
              <a:t> </a:t>
            </a:r>
            <a:r>
              <a:rPr lang="en-US" sz="3200" b="1" dirty="0" err="1" smtClean="0"/>
              <a:t>diagramma</a:t>
            </a:r>
            <a:r>
              <a:rPr lang="en-US" sz="3200" b="1" dirty="0" smtClean="0"/>
              <a:t> </a:t>
            </a:r>
            <a:r>
              <a:rPr lang="en-US" sz="3200" b="1" dirty="0" err="1"/>
              <a:t>görnüşinde</a:t>
            </a:r>
            <a:r>
              <a:rPr lang="en-US" sz="3200" b="1" dirty="0"/>
              <a:t> </a:t>
            </a:r>
            <a:r>
              <a:rPr lang="en-US" sz="3200" b="1" dirty="0" err="1" smtClean="0"/>
              <a:t>görke</a:t>
            </a:r>
            <a:r>
              <a:rPr lang="tk-TM" sz="3200" b="1" dirty="0" smtClean="0"/>
              <a:t>z</a:t>
            </a:r>
            <a:r>
              <a:rPr lang="en-US" sz="3200" b="1" dirty="0" smtClean="0"/>
              <a:t>se </a:t>
            </a:r>
            <a:r>
              <a:rPr lang="en-US" sz="3200" b="1" dirty="0" err="1"/>
              <a:t>bolýar</a:t>
            </a:r>
            <a:r>
              <a:rPr lang="en-US" sz="3200" b="1" dirty="0"/>
              <a:t> </a:t>
            </a:r>
            <a:r>
              <a:rPr lang="en-US" sz="3200" b="1" dirty="0" err="1" smtClean="0"/>
              <a:t>Diagramm</a:t>
            </a:r>
            <a:r>
              <a:rPr lang="tk-TM" sz="3200" b="1" dirty="0" smtClean="0"/>
              <a:t>a</a:t>
            </a:r>
            <a:r>
              <a:rPr lang="en-US" sz="3200" b="1" dirty="0" err="1" smtClean="0"/>
              <a:t>daky</a:t>
            </a:r>
            <a:r>
              <a:rPr lang="en-US" sz="3200" b="1" dirty="0" smtClean="0"/>
              <a:t> </a:t>
            </a:r>
            <a:r>
              <a:rPr lang="en-US" sz="3200" b="1" dirty="0" err="1"/>
              <a:t>ilki</a:t>
            </a:r>
            <a:r>
              <a:rPr lang="en-US" sz="3200" b="1" dirty="0"/>
              <a:t> </a:t>
            </a:r>
            <a:r>
              <a:rPr lang="en-US" sz="3200" b="1" dirty="0" err="1"/>
              <a:t>başky</a:t>
            </a:r>
            <a:r>
              <a:rPr lang="en-US" sz="3200" b="1" dirty="0"/>
              <a:t> </a:t>
            </a:r>
            <a:r>
              <a:rPr lang="en-US" sz="3200" b="1" dirty="0" err="1" smtClean="0"/>
              <a:t>maddalaryň</a:t>
            </a:r>
            <a:r>
              <a:rPr lang="en-US" sz="3200" b="1" dirty="0"/>
              <a:t>, </a:t>
            </a:r>
            <a:r>
              <a:rPr lang="en-US" sz="3200" b="1" dirty="0" err="1"/>
              <a:t>aralyk</a:t>
            </a:r>
            <a:r>
              <a:rPr lang="en-US" sz="3200" b="1" dirty="0"/>
              <a:t> we </a:t>
            </a:r>
            <a:r>
              <a:rPr lang="en-US" sz="3200" b="1" dirty="0" err="1"/>
              <a:t>ahyrky</a:t>
            </a:r>
            <a:r>
              <a:rPr lang="en-US" sz="3200" b="1" dirty="0"/>
              <a:t> </a:t>
            </a:r>
            <a:r>
              <a:rPr lang="en-US" sz="3200" b="1" dirty="0" err="1"/>
              <a:t>önümleriň</a:t>
            </a:r>
            <a:r>
              <a:rPr lang="en-US" sz="3200" b="1" dirty="0"/>
              <a:t> </a:t>
            </a:r>
            <a:r>
              <a:rPr lang="en-US" sz="3200" b="1" dirty="0" err="1"/>
              <a:t>entalpiýalarynyň</a:t>
            </a:r>
            <a:r>
              <a:rPr lang="en-US" sz="3200" b="1" dirty="0"/>
              <a:t> </a:t>
            </a:r>
            <a:r>
              <a:rPr lang="en-US" sz="3200" b="1" dirty="0" err="1"/>
              <a:t>derejelerindäki</a:t>
            </a:r>
            <a:r>
              <a:rPr lang="en-US" sz="3200" b="1" dirty="0"/>
              <a:t> </a:t>
            </a:r>
            <a:r>
              <a:rPr lang="en-US" sz="3200" b="1" dirty="0" err="1"/>
              <a:t>tapawut</a:t>
            </a:r>
            <a:r>
              <a:rPr lang="en-US" sz="3200" b="1" dirty="0"/>
              <a:t> </a:t>
            </a:r>
            <a:r>
              <a:rPr lang="en-US" sz="3200" b="1" dirty="0" err="1"/>
              <a:t>degişli</a:t>
            </a:r>
            <a:r>
              <a:rPr lang="en-US" sz="3200" b="1" dirty="0"/>
              <a:t> </a:t>
            </a:r>
            <a:r>
              <a:rPr lang="en-US" sz="3200" b="1" dirty="0" err="1"/>
              <a:t>reaksiýalaryň</a:t>
            </a:r>
            <a:r>
              <a:rPr lang="en-US" sz="3200" b="1" dirty="0"/>
              <a:t> </a:t>
            </a:r>
            <a:r>
              <a:rPr lang="en-US" sz="3200" b="1" dirty="0" err="1"/>
              <a:t>ýylylyk</a:t>
            </a:r>
            <a:r>
              <a:rPr lang="en-US" sz="3200" b="1" dirty="0"/>
              <a:t> </a:t>
            </a:r>
            <a:r>
              <a:rPr lang="en-US" sz="3200" b="1" dirty="0" err="1"/>
              <a:t>effektlerine</a:t>
            </a:r>
            <a:r>
              <a:rPr lang="en-US" sz="3200" b="1" dirty="0"/>
              <a:t> </a:t>
            </a:r>
            <a:r>
              <a:rPr lang="en-US" sz="3200" b="1" dirty="0" err="1"/>
              <a:t>jogap</a:t>
            </a:r>
            <a:r>
              <a:rPr lang="en-US" sz="3200" b="1" dirty="0"/>
              <a:t> </a:t>
            </a:r>
            <a:r>
              <a:rPr lang="en-US" sz="3200" b="1" dirty="0" err="1" smtClean="0"/>
              <a:t>berýär</a:t>
            </a:r>
            <a:r>
              <a:rPr lang="ru-RU" sz="3200" b="1" dirty="0"/>
              <a:t> </a:t>
            </a:r>
            <a:r>
              <a:rPr lang="ru-RU" sz="3200" b="1" dirty="0" smtClean="0"/>
              <a:t>  </a:t>
            </a:r>
          </a:p>
          <a:p>
            <a:r>
              <a:rPr lang="ru-RU" sz="3200" b="1" dirty="0" smtClean="0"/>
              <a:t>        </a:t>
            </a:r>
            <a:r>
              <a:rPr lang="ru-RU" sz="4000" i="1" dirty="0" smtClean="0">
                <a:solidFill>
                  <a:srgbClr val="FF0000"/>
                </a:solidFill>
                <a:latin typeface="Symbol" panose="05050102010706020507" pitchFamily="18" charset="2"/>
                <a:ea typeface="Calibri" panose="020F0502020204030204" pitchFamily="34" charset="0"/>
                <a:cs typeface="Symbol" panose="05050102010706020507" pitchFamily="18" charset="2"/>
              </a:rPr>
              <a:t>D</a:t>
            </a:r>
            <a:r>
              <a:rPr lang="en-US" sz="4000" b="1" i="1" dirty="0" smtClean="0">
                <a:solidFill>
                  <a:srgbClr val="FF0000"/>
                </a:solidFill>
              </a:rPr>
              <a:t>H</a:t>
            </a:r>
            <a:r>
              <a:rPr lang="en-US" sz="4000" b="1" i="1" baseline="-25000" dirty="0" smtClean="0">
                <a:solidFill>
                  <a:srgbClr val="FF0000"/>
                </a:solidFill>
              </a:rPr>
              <a:t>2</a:t>
            </a:r>
            <a:r>
              <a:rPr lang="en-US" sz="4000" b="1" i="1" dirty="0" smtClean="0">
                <a:solidFill>
                  <a:srgbClr val="FF0000"/>
                </a:solidFill>
              </a:rPr>
              <a:t> </a:t>
            </a:r>
            <a:r>
              <a:rPr lang="en-US" sz="4000" b="1" i="1" dirty="0">
                <a:solidFill>
                  <a:srgbClr val="FF0000"/>
                </a:solidFill>
              </a:rPr>
              <a:t>= </a:t>
            </a:r>
            <a:r>
              <a:rPr lang="ru-RU" sz="4000" i="1" dirty="0" smtClean="0">
                <a:solidFill>
                  <a:srgbClr val="FF0000"/>
                </a:solidFill>
                <a:latin typeface="Symbol" panose="05050102010706020507" pitchFamily="18" charset="2"/>
                <a:ea typeface="Calibri" panose="020F0502020204030204" pitchFamily="34" charset="0"/>
                <a:cs typeface="Symbol" panose="05050102010706020507" pitchFamily="18" charset="2"/>
              </a:rPr>
              <a:t>D</a:t>
            </a:r>
            <a:r>
              <a:rPr lang="en-US" sz="4000" b="1" i="1" dirty="0" smtClean="0">
                <a:solidFill>
                  <a:srgbClr val="FF0000"/>
                </a:solidFill>
              </a:rPr>
              <a:t>H</a:t>
            </a:r>
            <a:r>
              <a:rPr lang="en-US" sz="4000" b="1" i="1" baseline="-25000" dirty="0" smtClean="0">
                <a:solidFill>
                  <a:srgbClr val="FF0000"/>
                </a:solidFill>
              </a:rPr>
              <a:t>1</a:t>
            </a:r>
            <a:r>
              <a:rPr lang="en-US" sz="4000" b="1" i="1" dirty="0" smtClean="0">
                <a:solidFill>
                  <a:srgbClr val="FF0000"/>
                </a:solidFill>
              </a:rPr>
              <a:t> </a:t>
            </a:r>
            <a:r>
              <a:rPr lang="en-US" sz="4000" b="1" i="1" dirty="0">
                <a:solidFill>
                  <a:srgbClr val="FF0000"/>
                </a:solidFill>
              </a:rPr>
              <a:t>– </a:t>
            </a:r>
            <a:r>
              <a:rPr lang="ru-RU" sz="4000" i="1" dirty="0" smtClean="0">
                <a:solidFill>
                  <a:srgbClr val="FF0000"/>
                </a:solidFill>
                <a:latin typeface="Symbol" panose="05050102010706020507" pitchFamily="18" charset="2"/>
                <a:ea typeface="Calibri" panose="020F0502020204030204" pitchFamily="34" charset="0"/>
                <a:cs typeface="Symbol" panose="05050102010706020507" pitchFamily="18" charset="2"/>
              </a:rPr>
              <a:t>D</a:t>
            </a:r>
            <a:r>
              <a:rPr lang="en-US" sz="4000" b="1" i="1" dirty="0">
                <a:solidFill>
                  <a:srgbClr val="FF0000"/>
                </a:solidFill>
              </a:rPr>
              <a:t>H</a:t>
            </a:r>
            <a:r>
              <a:rPr lang="en-US" sz="4000" b="1" i="1" baseline="-25000" dirty="0" smtClean="0">
                <a:solidFill>
                  <a:srgbClr val="FF0000"/>
                </a:solidFill>
              </a:rPr>
              <a:t>3</a:t>
            </a:r>
            <a:r>
              <a:rPr lang="en-US" sz="4000" b="1" i="1" dirty="0">
                <a:solidFill>
                  <a:srgbClr val="FF0000"/>
                </a:solidFill>
              </a:rPr>
              <a:t>, </a:t>
            </a:r>
            <a:r>
              <a:rPr lang="ru-RU" sz="4000" i="1" dirty="0" smtClean="0">
                <a:solidFill>
                  <a:srgbClr val="FF0000"/>
                </a:solidFill>
                <a:latin typeface="Symbol" panose="05050102010706020507" pitchFamily="18" charset="2"/>
                <a:ea typeface="Calibri" panose="020F0502020204030204" pitchFamily="34" charset="0"/>
                <a:cs typeface="Symbol" panose="05050102010706020507" pitchFamily="18" charset="2"/>
              </a:rPr>
              <a:t>D</a:t>
            </a:r>
            <a:r>
              <a:rPr lang="en-US" sz="4000" b="1" i="1" dirty="0" smtClean="0">
                <a:solidFill>
                  <a:srgbClr val="FF0000"/>
                </a:solidFill>
              </a:rPr>
              <a:t>H</a:t>
            </a:r>
            <a:r>
              <a:rPr lang="en-US" sz="4000" b="1" i="1" baseline="-25000" dirty="0" smtClean="0">
                <a:solidFill>
                  <a:srgbClr val="FF0000"/>
                </a:solidFill>
              </a:rPr>
              <a:t>2</a:t>
            </a:r>
            <a:r>
              <a:rPr lang="en-US" sz="4000" b="1" i="1" dirty="0" smtClean="0">
                <a:solidFill>
                  <a:srgbClr val="FF0000"/>
                </a:solidFill>
              </a:rPr>
              <a:t> </a:t>
            </a:r>
            <a:r>
              <a:rPr lang="en-US" sz="4000" b="1" dirty="0">
                <a:solidFill>
                  <a:srgbClr val="FF0000"/>
                </a:solidFill>
              </a:rPr>
              <a:t>= – 110,5 kJ/mol</a:t>
            </a:r>
            <a:r>
              <a:rPr lang="en-US" sz="2600" b="1" dirty="0"/>
              <a:t>.</a:t>
            </a:r>
            <a:endParaRPr lang="ru-RU" sz="2600" b="1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808005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6005" y="542366"/>
            <a:ext cx="10228230" cy="560294"/>
          </a:xfrm>
        </p:spPr>
        <p:txBody>
          <a:bodyPr>
            <a:normAutofit fontScale="90000"/>
          </a:bodyPr>
          <a:lstStyle/>
          <a:p>
            <a:r>
              <a:rPr lang="tk-TM" b="1" dirty="0" smtClean="0">
                <a:solidFill>
                  <a:srgbClr val="FF0000"/>
                </a:solidFill>
              </a:rPr>
              <a:t>            </a:t>
            </a:r>
            <a:r>
              <a:rPr lang="tk-TM" b="1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>Maddanyň standart ýagdaýlary- </a:t>
            </a:r>
            <a:endParaRPr lang="ru-RU" b="1" dirty="0">
              <a:solidFill>
                <a:srgbClr val="FF0000"/>
              </a:solidFill>
              <a:latin typeface="Arial Black" panose="020B0A040201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1102660"/>
            <a:ext cx="12192000" cy="6199093"/>
          </a:xfrm>
        </p:spPr>
        <p:txBody>
          <a:bodyPr>
            <a:normAutofit fontScale="92500" lnSpcReduction="20000"/>
          </a:bodyPr>
          <a:lstStyle/>
          <a:p>
            <a:r>
              <a:rPr lang="ru-RU" sz="2900" b="1" dirty="0" err="1">
                <a:latin typeface="Arial Black" panose="020B0A04020102020204" pitchFamily="34" charset="0"/>
              </a:rPr>
              <a:t>t</a:t>
            </a:r>
            <a:r>
              <a:rPr lang="ru-RU" sz="2900" b="1" dirty="0" err="1" smtClean="0">
                <a:latin typeface="Arial Black" panose="020B0A04020102020204" pitchFamily="34" charset="0"/>
              </a:rPr>
              <a:t>ermodinamiki</a:t>
            </a:r>
            <a:r>
              <a:rPr lang="ru-RU" sz="2900" b="1" dirty="0" smtClean="0">
                <a:latin typeface="Arial Black" panose="020B0A04020102020204" pitchFamily="34" charset="0"/>
              </a:rPr>
              <a:t> </a:t>
            </a:r>
            <a:r>
              <a:rPr lang="ru-RU" sz="2900" b="1" dirty="0" err="1" smtClean="0">
                <a:latin typeface="Arial Black" panose="020B0A04020102020204" pitchFamily="34" charset="0"/>
              </a:rPr>
              <a:t>ululyklara</a:t>
            </a:r>
            <a:r>
              <a:rPr lang="ru-RU" sz="2900" b="1" dirty="0" smtClean="0">
                <a:latin typeface="Arial Black" panose="020B0A04020102020204" pitchFamily="34" charset="0"/>
              </a:rPr>
              <a:t> </a:t>
            </a:r>
            <a:r>
              <a:rPr lang="ru-RU" sz="2900" b="1" dirty="0" err="1" smtClean="0">
                <a:latin typeface="Arial Black" panose="020B0A04020102020204" pitchFamily="34" charset="0"/>
              </a:rPr>
              <a:t>baha</a:t>
            </a:r>
            <a:r>
              <a:rPr lang="ru-RU" sz="2900" b="1" dirty="0" smtClean="0">
                <a:latin typeface="Arial Black" panose="020B0A04020102020204" pitchFamily="34" charset="0"/>
              </a:rPr>
              <a:t> </a:t>
            </a:r>
            <a:r>
              <a:rPr lang="ru-RU" sz="2900" b="1" dirty="0" err="1" smtClean="0">
                <a:latin typeface="Arial Black" panose="020B0A04020102020204" pitchFamily="34" charset="0"/>
              </a:rPr>
              <a:t>berilende</a:t>
            </a:r>
            <a:r>
              <a:rPr lang="ru-RU" sz="2900" b="1" dirty="0" smtClean="0">
                <a:latin typeface="Arial Black" panose="020B0A04020102020204" pitchFamily="34" charset="0"/>
              </a:rPr>
              <a:t> </a:t>
            </a:r>
            <a:r>
              <a:rPr lang="ru-RU" sz="2900" b="1" dirty="0" err="1" smtClean="0">
                <a:latin typeface="Arial Black" panose="020B0A04020102020204" pitchFamily="34" charset="0"/>
              </a:rPr>
              <a:t>bu</a:t>
            </a:r>
            <a:r>
              <a:rPr lang="ru-RU" sz="2900" b="1" dirty="0" smtClean="0">
                <a:latin typeface="Arial Black" panose="020B0A04020102020204" pitchFamily="34" charset="0"/>
              </a:rPr>
              <a:t> </a:t>
            </a:r>
            <a:r>
              <a:rPr lang="ru-RU" sz="2900" b="1" dirty="0" err="1" smtClean="0">
                <a:latin typeface="Arial Black" panose="020B0A04020102020204" pitchFamily="34" charset="0"/>
              </a:rPr>
              <a:t>erginleriň</a:t>
            </a:r>
            <a:r>
              <a:rPr lang="ru-RU" sz="2900" b="1" dirty="0" smtClean="0">
                <a:latin typeface="Arial Black" panose="020B0A04020102020204" pitchFamily="34" charset="0"/>
              </a:rPr>
              <a:t> </a:t>
            </a:r>
            <a:r>
              <a:rPr lang="ru-RU" sz="2900" b="1" dirty="0" err="1" smtClean="0">
                <a:latin typeface="Arial Black" panose="020B0A04020102020204" pitchFamily="34" charset="0"/>
              </a:rPr>
              <a:t>komponentleriniň</a:t>
            </a:r>
            <a:r>
              <a:rPr lang="ru-RU" sz="2900" b="1" dirty="0" smtClean="0">
                <a:latin typeface="Arial Black" panose="020B0A04020102020204" pitchFamily="34" charset="0"/>
              </a:rPr>
              <a:t> </a:t>
            </a:r>
            <a:r>
              <a:rPr lang="ru-RU" sz="2900" b="1" dirty="0" err="1" smtClean="0">
                <a:latin typeface="Arial Black" panose="020B0A04020102020204" pitchFamily="34" charset="0"/>
              </a:rPr>
              <a:t>we</a:t>
            </a:r>
            <a:r>
              <a:rPr lang="ru-RU" sz="2900" b="1" dirty="0" smtClean="0">
                <a:latin typeface="Arial Black" panose="020B0A04020102020204" pitchFamily="34" charset="0"/>
              </a:rPr>
              <a:t> </a:t>
            </a:r>
            <a:r>
              <a:rPr lang="ru-RU" sz="2900" b="1" dirty="0" err="1" smtClean="0">
                <a:latin typeface="Arial Black" panose="020B0A04020102020204" pitchFamily="34" charset="0"/>
              </a:rPr>
              <a:t>indiwidual</a:t>
            </a:r>
            <a:r>
              <a:rPr lang="ru-RU" sz="2900" b="1" dirty="0" smtClean="0">
                <a:latin typeface="Arial Black" panose="020B0A04020102020204" pitchFamily="34" charset="0"/>
              </a:rPr>
              <a:t> </a:t>
            </a:r>
            <a:r>
              <a:rPr lang="ru-RU" sz="2900" b="1" dirty="0" err="1" smtClean="0">
                <a:latin typeface="Arial Black" panose="020B0A04020102020204" pitchFamily="34" charset="0"/>
              </a:rPr>
              <a:t>maddalaryň</a:t>
            </a:r>
            <a:r>
              <a:rPr lang="ru-RU" sz="2900" b="1" dirty="0" smtClean="0">
                <a:latin typeface="Arial Black" panose="020B0A04020102020204" pitchFamily="34" charset="0"/>
              </a:rPr>
              <a:t>  </a:t>
            </a:r>
            <a:r>
              <a:rPr lang="ru-RU" sz="2900" b="1" dirty="0" err="1">
                <a:latin typeface="Arial Black" panose="020B0A04020102020204" pitchFamily="34" charset="0"/>
              </a:rPr>
              <a:t>h</a:t>
            </a:r>
            <a:r>
              <a:rPr lang="ru-RU" sz="2900" b="1" dirty="0" err="1" smtClean="0">
                <a:latin typeface="Arial Black" panose="020B0A04020102020204" pitchFamily="34" charset="0"/>
              </a:rPr>
              <a:t>imiki</a:t>
            </a:r>
            <a:r>
              <a:rPr lang="ru-RU" sz="2900" b="1" dirty="0" smtClean="0">
                <a:latin typeface="Arial Black" panose="020B0A04020102020204" pitchFamily="34" charset="0"/>
              </a:rPr>
              <a:t> </a:t>
            </a:r>
            <a:r>
              <a:rPr lang="ru-RU" sz="2900" b="1" dirty="0" err="1" smtClean="0">
                <a:latin typeface="Arial Black" panose="020B0A04020102020204" pitchFamily="34" charset="0"/>
              </a:rPr>
              <a:t>termodinamikada</a:t>
            </a:r>
            <a:r>
              <a:rPr lang="ru-RU" sz="2900" b="1" dirty="0" smtClean="0">
                <a:latin typeface="Arial Black" panose="020B0A04020102020204" pitchFamily="34" charset="0"/>
              </a:rPr>
              <a:t> </a:t>
            </a:r>
            <a:r>
              <a:rPr lang="ru-RU" sz="2900" b="1" dirty="0" err="1" smtClean="0">
                <a:latin typeface="Arial Black" panose="020B0A04020102020204" pitchFamily="34" charset="0"/>
              </a:rPr>
              <a:t>şertleýin</a:t>
            </a:r>
            <a:r>
              <a:rPr lang="ru-RU" sz="2900" b="1" dirty="0" smtClean="0">
                <a:latin typeface="Arial Black" panose="020B0A04020102020204" pitchFamily="34" charset="0"/>
              </a:rPr>
              <a:t> </a:t>
            </a:r>
            <a:r>
              <a:rPr lang="ru-RU" sz="2900" b="1" dirty="0" err="1">
                <a:latin typeface="Arial Black" panose="020B0A04020102020204" pitchFamily="34" charset="0"/>
              </a:rPr>
              <a:t>kabul</a:t>
            </a:r>
            <a:r>
              <a:rPr lang="ru-RU" sz="2900" b="1" dirty="0">
                <a:latin typeface="Arial Black" panose="020B0A04020102020204" pitchFamily="34" charset="0"/>
              </a:rPr>
              <a:t> </a:t>
            </a:r>
            <a:r>
              <a:rPr lang="ru-RU" sz="2900" b="1" dirty="0" err="1" smtClean="0">
                <a:latin typeface="Arial Black" panose="020B0A04020102020204" pitchFamily="34" charset="0"/>
              </a:rPr>
              <a:t>edilen</a:t>
            </a:r>
            <a:r>
              <a:rPr lang="ru-RU" sz="2900" b="1" dirty="0" smtClean="0">
                <a:latin typeface="Arial Black" panose="020B0A04020102020204" pitchFamily="34" charset="0"/>
              </a:rPr>
              <a:t> </a:t>
            </a:r>
            <a:r>
              <a:rPr lang="ru-RU" sz="2900" b="1" dirty="0" err="1" smtClean="0">
                <a:latin typeface="Arial Black" panose="020B0A04020102020204" pitchFamily="34" charset="0"/>
              </a:rPr>
              <a:t>ýagdaýy</a:t>
            </a:r>
            <a:r>
              <a:rPr lang="ru-RU" sz="2900" b="1" dirty="0" smtClean="0">
                <a:latin typeface="Arial Black" panose="020B0A04020102020204" pitchFamily="34" charset="0"/>
              </a:rPr>
              <a:t>. </a:t>
            </a:r>
            <a:r>
              <a:rPr lang="ru-RU" sz="2900" b="1" dirty="0" err="1" smtClean="0">
                <a:latin typeface="Arial Black" panose="020B0A04020102020204" pitchFamily="34" charset="0"/>
              </a:rPr>
              <a:t>Standart</a:t>
            </a:r>
            <a:r>
              <a:rPr lang="ru-RU" sz="2900" b="1" dirty="0" smtClean="0">
                <a:latin typeface="Arial Black" panose="020B0A04020102020204" pitchFamily="34" charset="0"/>
              </a:rPr>
              <a:t> </a:t>
            </a:r>
            <a:r>
              <a:rPr lang="ru-RU" sz="2900" b="1" dirty="0" err="1" smtClean="0">
                <a:latin typeface="Arial Black" panose="020B0A04020102020204" pitchFamily="34" charset="0"/>
              </a:rPr>
              <a:t>ýagdaýlaryň</a:t>
            </a:r>
            <a:r>
              <a:rPr lang="ru-RU" sz="2900" b="1" dirty="0" smtClean="0">
                <a:latin typeface="Arial Black" panose="020B0A04020102020204" pitchFamily="34" charset="0"/>
              </a:rPr>
              <a:t> </a:t>
            </a:r>
            <a:r>
              <a:rPr lang="ru-RU" sz="2900" b="1" dirty="0" err="1" smtClean="0">
                <a:latin typeface="Arial Black" panose="020B0A04020102020204" pitchFamily="34" charset="0"/>
              </a:rPr>
              <a:t>girizilmeginiň</a:t>
            </a:r>
            <a:r>
              <a:rPr lang="ru-RU" sz="2900" b="1" dirty="0" smtClean="0">
                <a:latin typeface="Arial Black" panose="020B0A04020102020204" pitchFamily="34" charset="0"/>
              </a:rPr>
              <a:t> </a:t>
            </a:r>
            <a:r>
              <a:rPr lang="ru-RU" sz="2900" b="1" dirty="0" err="1" smtClean="0">
                <a:latin typeface="Arial Black" panose="020B0A04020102020204" pitchFamily="34" charset="0"/>
              </a:rPr>
              <a:t>sebäbi</a:t>
            </a:r>
            <a:r>
              <a:rPr lang="ru-RU" sz="2900" b="1" dirty="0" smtClean="0">
                <a:latin typeface="Arial Black" panose="020B0A04020102020204" pitchFamily="34" charset="0"/>
              </a:rPr>
              <a:t> </a:t>
            </a:r>
            <a:r>
              <a:rPr lang="ru-RU" sz="2900" b="1" dirty="0" err="1" smtClean="0">
                <a:latin typeface="Arial Black" panose="020B0A04020102020204" pitchFamily="34" charset="0"/>
              </a:rPr>
              <a:t>termodinamiki</a:t>
            </a:r>
            <a:r>
              <a:rPr lang="ru-RU" sz="2900" b="1" dirty="0" smtClean="0">
                <a:latin typeface="Arial Black" panose="020B0A04020102020204" pitchFamily="34" charset="0"/>
              </a:rPr>
              <a:t> </a:t>
            </a:r>
            <a:r>
              <a:rPr lang="ru-RU" sz="2900" b="1" dirty="0" err="1" smtClean="0">
                <a:latin typeface="Arial Black" panose="020B0A04020102020204" pitchFamily="34" charset="0"/>
              </a:rPr>
              <a:t>kanunalaýyklyklar</a:t>
            </a:r>
            <a:r>
              <a:rPr lang="ru-RU" sz="2900" b="1" dirty="0" smtClean="0">
                <a:latin typeface="Arial Black" panose="020B0A04020102020204" pitchFamily="34" charset="0"/>
              </a:rPr>
              <a:t> </a:t>
            </a:r>
            <a:r>
              <a:rPr lang="ru-RU" sz="2900" b="1" dirty="0" err="1" smtClean="0">
                <a:latin typeface="Arial Black" panose="020B0A04020102020204" pitchFamily="34" charset="0"/>
              </a:rPr>
              <a:t>maddalaryň</a:t>
            </a:r>
            <a:r>
              <a:rPr lang="ru-RU" sz="2900" b="1" dirty="0" smtClean="0">
                <a:latin typeface="Arial Black" panose="020B0A04020102020204" pitchFamily="34" charset="0"/>
              </a:rPr>
              <a:t> </a:t>
            </a:r>
            <a:r>
              <a:rPr lang="ru-RU" sz="2900" b="1" dirty="0" err="1" smtClean="0">
                <a:latin typeface="Arial Black" panose="020B0A04020102020204" pitchFamily="34" charset="0"/>
              </a:rPr>
              <a:t>hakyky</a:t>
            </a:r>
            <a:r>
              <a:rPr lang="ru-RU" sz="2900" b="1" dirty="0" smtClean="0">
                <a:latin typeface="Arial Black" panose="020B0A04020102020204" pitchFamily="34" charset="0"/>
              </a:rPr>
              <a:t> </a:t>
            </a:r>
            <a:r>
              <a:rPr lang="ru-RU" sz="2900" b="1" dirty="0" err="1" smtClean="0">
                <a:latin typeface="Arial Black" panose="020B0A04020102020204" pitchFamily="34" charset="0"/>
              </a:rPr>
              <a:t>häsiýetlerini</a:t>
            </a:r>
            <a:r>
              <a:rPr lang="ru-RU" sz="2900" b="1" dirty="0" smtClean="0">
                <a:latin typeface="Arial Black" panose="020B0A04020102020204" pitchFamily="34" charset="0"/>
              </a:rPr>
              <a:t> </a:t>
            </a:r>
            <a:r>
              <a:rPr lang="ru-RU" sz="2900" b="1" dirty="0" err="1" smtClean="0">
                <a:latin typeface="Arial Black" panose="020B0A04020102020204" pitchFamily="34" charset="0"/>
              </a:rPr>
              <a:t>ýeterlik</a:t>
            </a:r>
            <a:r>
              <a:rPr lang="ru-RU" sz="2900" b="1" dirty="0" smtClean="0">
                <a:latin typeface="Arial Black" panose="020B0A04020102020204" pitchFamily="34" charset="0"/>
              </a:rPr>
              <a:t> </a:t>
            </a:r>
            <a:r>
              <a:rPr lang="ru-RU" sz="2900" b="1" dirty="0" err="1" smtClean="0">
                <a:latin typeface="Arial Black" panose="020B0A04020102020204" pitchFamily="34" charset="0"/>
              </a:rPr>
              <a:t>derejede</a:t>
            </a:r>
            <a:r>
              <a:rPr lang="ru-RU" sz="2900" b="1" dirty="0" smtClean="0">
                <a:latin typeface="Arial Black" panose="020B0A04020102020204" pitchFamily="34" charset="0"/>
              </a:rPr>
              <a:t> </a:t>
            </a:r>
            <a:r>
              <a:rPr lang="ru-RU" sz="2900" b="1" dirty="0" err="1" smtClean="0">
                <a:latin typeface="Arial Black" panose="020B0A04020102020204" pitchFamily="34" charset="0"/>
              </a:rPr>
              <a:t>takyk</a:t>
            </a:r>
            <a:r>
              <a:rPr lang="ru-RU" sz="2900" b="1" dirty="0" smtClean="0">
                <a:latin typeface="Arial Black" panose="020B0A04020102020204" pitchFamily="34" charset="0"/>
              </a:rPr>
              <a:t> </a:t>
            </a:r>
            <a:r>
              <a:rPr lang="ru-RU" sz="2900" b="1" dirty="0" err="1" smtClean="0">
                <a:latin typeface="Arial Black" panose="020B0A04020102020204" pitchFamily="34" charset="0"/>
              </a:rPr>
              <a:t>suratlandyryp</a:t>
            </a:r>
            <a:r>
              <a:rPr lang="ru-RU" sz="2900" b="1" dirty="0" smtClean="0">
                <a:latin typeface="Arial Black" panose="020B0A04020102020204" pitchFamily="34" charset="0"/>
              </a:rPr>
              <a:t> </a:t>
            </a:r>
            <a:r>
              <a:rPr lang="ru-RU" sz="2900" b="1" dirty="0" err="1" smtClean="0">
                <a:latin typeface="Arial Black" panose="020B0A04020102020204" pitchFamily="34" charset="0"/>
              </a:rPr>
              <a:t>bilmeýär</a:t>
            </a:r>
            <a:r>
              <a:rPr lang="ru-RU" sz="2900" b="1" dirty="0" smtClean="0">
                <a:latin typeface="Arial Black" panose="020B0A04020102020204" pitchFamily="34" charset="0"/>
              </a:rPr>
              <a:t> </a:t>
            </a:r>
            <a:r>
              <a:rPr lang="ru-RU" sz="2900" b="1" dirty="0" err="1" smtClean="0">
                <a:latin typeface="Arial Black" panose="020B0A04020102020204" pitchFamily="34" charset="0"/>
              </a:rPr>
              <a:t>eger</a:t>
            </a:r>
            <a:r>
              <a:rPr lang="ru-RU" sz="2900" b="1" dirty="0" smtClean="0">
                <a:latin typeface="Arial Black" panose="020B0A04020102020204" pitchFamily="34" charset="0"/>
              </a:rPr>
              <a:t> </a:t>
            </a:r>
            <a:r>
              <a:rPr lang="ru-RU" sz="2900" b="1" dirty="0" err="1" smtClean="0">
                <a:latin typeface="Arial Black" panose="020B0A04020102020204" pitchFamily="34" charset="0"/>
              </a:rPr>
              <a:t>mukdar</a:t>
            </a:r>
            <a:r>
              <a:rPr lang="ru-RU" sz="2900" b="1" dirty="0" smtClean="0">
                <a:latin typeface="Arial Black" panose="020B0A04020102020204" pitchFamily="34" charset="0"/>
              </a:rPr>
              <a:t> </a:t>
            </a:r>
            <a:r>
              <a:rPr lang="ru-RU" sz="2900" b="1" dirty="0" err="1" smtClean="0">
                <a:latin typeface="Arial Black" panose="020B0A04020102020204" pitchFamily="34" charset="0"/>
              </a:rPr>
              <a:t>häsiýetnamasy</a:t>
            </a:r>
            <a:r>
              <a:rPr lang="ru-RU" sz="2900" b="1" dirty="0" smtClean="0">
                <a:latin typeface="Arial Black" panose="020B0A04020102020204" pitchFamily="34" charset="0"/>
              </a:rPr>
              <a:t> </a:t>
            </a:r>
            <a:r>
              <a:rPr lang="ru-RU" sz="2900" b="1" dirty="0" err="1" smtClean="0">
                <a:latin typeface="Arial Black" panose="020B0A04020102020204" pitchFamily="34" charset="0"/>
              </a:rPr>
              <a:t>basyş</a:t>
            </a:r>
            <a:r>
              <a:rPr lang="ru-RU" sz="2900" b="1" dirty="0" smtClean="0">
                <a:latin typeface="Arial Black" panose="020B0A04020102020204" pitchFamily="34" charset="0"/>
              </a:rPr>
              <a:t> </a:t>
            </a:r>
            <a:r>
              <a:rPr lang="ru-RU" sz="2900" b="1" dirty="0" err="1" smtClean="0">
                <a:latin typeface="Arial Black" panose="020B0A04020102020204" pitchFamily="34" charset="0"/>
              </a:rPr>
              <a:t>ýa-da</a:t>
            </a:r>
            <a:r>
              <a:rPr lang="ru-RU" sz="2900" b="1" dirty="0" smtClean="0">
                <a:latin typeface="Arial Black" panose="020B0A04020102020204" pitchFamily="34" charset="0"/>
              </a:rPr>
              <a:t> </a:t>
            </a:r>
            <a:r>
              <a:rPr lang="ru-RU" sz="2900" b="1" dirty="0" err="1" smtClean="0">
                <a:latin typeface="Arial Black" panose="020B0A04020102020204" pitchFamily="34" charset="0"/>
              </a:rPr>
              <a:t>konsentrasiýa</a:t>
            </a:r>
            <a:r>
              <a:rPr lang="ru-RU" sz="2900" b="1" dirty="0" smtClean="0">
                <a:latin typeface="Arial Black" panose="020B0A04020102020204" pitchFamily="34" charset="0"/>
              </a:rPr>
              <a:t> </a:t>
            </a:r>
            <a:r>
              <a:rPr lang="ru-RU" sz="2900" b="1" dirty="0" err="1" smtClean="0">
                <a:latin typeface="Arial Black" panose="020B0A04020102020204" pitchFamily="34" charset="0"/>
              </a:rPr>
              <a:t>bolan</a:t>
            </a:r>
            <a:r>
              <a:rPr lang="ru-RU" sz="2900" b="1" dirty="0" smtClean="0">
                <a:latin typeface="Arial Black" panose="020B0A04020102020204" pitchFamily="34" charset="0"/>
              </a:rPr>
              <a:t> </a:t>
            </a:r>
            <a:r>
              <a:rPr lang="ru-RU" sz="2900" b="1" dirty="0" err="1" smtClean="0">
                <a:latin typeface="Arial Black" panose="020B0A04020102020204" pitchFamily="34" charset="0"/>
              </a:rPr>
              <a:t>ýagdaýynda</a:t>
            </a:r>
            <a:r>
              <a:rPr lang="ru-RU" sz="2900" b="1" dirty="0" smtClean="0">
                <a:latin typeface="Arial Black" panose="020B0A04020102020204" pitchFamily="34" charset="0"/>
              </a:rPr>
              <a:t>. </a:t>
            </a:r>
            <a:r>
              <a:rPr lang="ru-RU" sz="2900" b="1" dirty="0" err="1" smtClean="0">
                <a:latin typeface="Arial Black" panose="020B0A04020102020204" pitchFamily="34" charset="0"/>
              </a:rPr>
              <a:t>Maddalaryň</a:t>
            </a:r>
            <a:r>
              <a:rPr lang="ru-RU" sz="2900" b="1" dirty="0" smtClean="0">
                <a:latin typeface="Arial Black" panose="020B0A04020102020204" pitchFamily="34" charset="0"/>
              </a:rPr>
              <a:t> </a:t>
            </a:r>
            <a:r>
              <a:rPr lang="ru-RU" sz="2900" b="1" dirty="0" err="1" smtClean="0">
                <a:latin typeface="Arial Black" panose="020B0A04020102020204" pitchFamily="34" charset="0"/>
              </a:rPr>
              <a:t>standart</a:t>
            </a:r>
            <a:r>
              <a:rPr lang="ru-RU" sz="2900" b="1" dirty="0" smtClean="0">
                <a:latin typeface="Arial Black" panose="020B0A04020102020204" pitchFamily="34" charset="0"/>
              </a:rPr>
              <a:t> </a:t>
            </a:r>
            <a:r>
              <a:rPr lang="ru-RU" sz="2900" b="1" dirty="0" err="1" smtClean="0">
                <a:latin typeface="Arial Black" panose="020B0A04020102020204" pitchFamily="34" charset="0"/>
              </a:rPr>
              <a:t>ýagdaýy</a:t>
            </a:r>
            <a:r>
              <a:rPr lang="ru-RU" sz="2900" b="1" dirty="0" smtClean="0">
                <a:latin typeface="Arial Black" panose="020B0A04020102020204" pitchFamily="34" charset="0"/>
              </a:rPr>
              <a:t>, </a:t>
            </a:r>
            <a:r>
              <a:rPr lang="ru-RU" sz="2900" b="1" dirty="0" err="1" smtClean="0">
                <a:latin typeface="Arial Black" panose="020B0A04020102020204" pitchFamily="34" charset="0"/>
              </a:rPr>
              <a:t>hasaplamalary</a:t>
            </a:r>
            <a:r>
              <a:rPr lang="ru-RU" sz="2900" b="1" dirty="0" smtClean="0">
                <a:latin typeface="Arial Black" panose="020B0A04020102020204" pitchFamily="34" charset="0"/>
              </a:rPr>
              <a:t> </a:t>
            </a:r>
            <a:r>
              <a:rPr lang="ru-RU" sz="2900" b="1" dirty="0" err="1" smtClean="0">
                <a:latin typeface="Arial Black" panose="020B0A04020102020204" pitchFamily="34" charset="0"/>
              </a:rPr>
              <a:t>geçirmek</a:t>
            </a:r>
            <a:r>
              <a:rPr lang="ru-RU" sz="2900" b="1" dirty="0" smtClean="0">
                <a:latin typeface="Arial Black" panose="020B0A04020102020204" pitchFamily="34" charset="0"/>
              </a:rPr>
              <a:t> </a:t>
            </a:r>
            <a:r>
              <a:rPr lang="ru-RU" sz="2900" b="1" dirty="0" err="1" smtClean="0">
                <a:latin typeface="Arial Black" panose="020B0A04020102020204" pitchFamily="34" charset="0"/>
              </a:rPr>
              <a:t>amatly</a:t>
            </a:r>
            <a:r>
              <a:rPr lang="ru-RU" sz="2900" b="1" dirty="0" smtClean="0">
                <a:latin typeface="Arial Black" panose="020B0A04020102020204" pitchFamily="34" charset="0"/>
              </a:rPr>
              <a:t> </a:t>
            </a:r>
            <a:r>
              <a:rPr lang="ru-RU" sz="2900" b="1" dirty="0" err="1" smtClean="0">
                <a:latin typeface="Arial Black" panose="020B0A04020102020204" pitchFamily="34" charset="0"/>
              </a:rPr>
              <a:t>bolmagy</a:t>
            </a:r>
            <a:r>
              <a:rPr lang="ru-RU" sz="2900" b="1" dirty="0" smtClean="0">
                <a:latin typeface="Arial Black" panose="020B0A04020102020204" pitchFamily="34" charset="0"/>
              </a:rPr>
              <a:t> </a:t>
            </a:r>
            <a:r>
              <a:rPr lang="ru-RU" sz="2900" b="1" dirty="0" err="1" smtClean="0">
                <a:latin typeface="Arial Black" panose="020B0A04020102020204" pitchFamily="34" charset="0"/>
              </a:rPr>
              <a:t>üçin</a:t>
            </a:r>
            <a:r>
              <a:rPr lang="ru-RU" sz="2900" b="1" dirty="0" smtClean="0">
                <a:latin typeface="Arial Black" panose="020B0A04020102020204" pitchFamily="34" charset="0"/>
              </a:rPr>
              <a:t> </a:t>
            </a:r>
            <a:r>
              <a:rPr lang="ru-RU" sz="2900" b="1" dirty="0" err="1" smtClean="0">
                <a:latin typeface="Arial Black" panose="020B0A04020102020204" pitchFamily="34" charset="0"/>
              </a:rPr>
              <a:t>saýlanylýar</a:t>
            </a:r>
            <a:r>
              <a:rPr lang="ru-RU" sz="2900" b="1" dirty="0" smtClean="0">
                <a:latin typeface="Arial Black" panose="020B0A04020102020204" pitchFamily="34" charset="0"/>
              </a:rPr>
              <a:t> </a:t>
            </a:r>
            <a:r>
              <a:rPr lang="ru-RU" sz="2900" b="1" dirty="0" err="1" smtClean="0">
                <a:latin typeface="Arial Black" panose="020B0A04020102020204" pitchFamily="34" charset="0"/>
              </a:rPr>
              <a:t>we</a:t>
            </a:r>
            <a:r>
              <a:rPr lang="ru-RU" sz="2900" b="1" dirty="0" smtClean="0">
                <a:latin typeface="Arial Black" panose="020B0A04020102020204" pitchFamily="34" charset="0"/>
              </a:rPr>
              <a:t> </a:t>
            </a:r>
            <a:r>
              <a:rPr lang="ru-RU" sz="2900" b="1" dirty="0" err="1" smtClean="0">
                <a:latin typeface="Arial Black" panose="020B0A04020102020204" pitchFamily="34" charset="0"/>
              </a:rPr>
              <a:t>olar</a:t>
            </a:r>
            <a:r>
              <a:rPr lang="ru-RU" sz="2900" b="1" dirty="0" smtClean="0">
                <a:latin typeface="Arial Black" panose="020B0A04020102020204" pitchFamily="34" charset="0"/>
              </a:rPr>
              <a:t> </a:t>
            </a:r>
            <a:r>
              <a:rPr lang="ru-RU" sz="2900" b="1" dirty="0" err="1" smtClean="0">
                <a:latin typeface="Arial Black" panose="020B0A04020102020204" pitchFamily="34" charset="0"/>
              </a:rPr>
              <a:t>bir</a:t>
            </a:r>
            <a:r>
              <a:rPr lang="ru-RU" sz="2900" b="1" dirty="0" smtClean="0">
                <a:latin typeface="Arial Black" panose="020B0A04020102020204" pitchFamily="34" charset="0"/>
              </a:rPr>
              <a:t> </a:t>
            </a:r>
            <a:r>
              <a:rPr lang="ru-RU" sz="2900" b="1" dirty="0" err="1" smtClean="0">
                <a:latin typeface="Arial Black" panose="020B0A04020102020204" pitchFamily="34" charset="0"/>
              </a:rPr>
              <a:t>meseleden</a:t>
            </a:r>
            <a:r>
              <a:rPr lang="ru-RU" sz="2900" b="1" dirty="0" smtClean="0">
                <a:latin typeface="Arial Black" panose="020B0A04020102020204" pitchFamily="34" charset="0"/>
              </a:rPr>
              <a:t> </a:t>
            </a:r>
            <a:r>
              <a:rPr lang="ru-RU" sz="2900" b="1" dirty="0" err="1" smtClean="0">
                <a:latin typeface="Arial Black" panose="020B0A04020102020204" pitchFamily="34" charset="0"/>
              </a:rPr>
              <a:t>başga</a:t>
            </a:r>
            <a:r>
              <a:rPr lang="ru-RU" sz="2900" b="1" dirty="0" smtClean="0">
                <a:latin typeface="Arial Black" panose="020B0A04020102020204" pitchFamily="34" charset="0"/>
              </a:rPr>
              <a:t> </a:t>
            </a:r>
            <a:r>
              <a:rPr lang="ru-RU" sz="2900" b="1" dirty="0" err="1" smtClean="0">
                <a:latin typeface="Arial Black" panose="020B0A04020102020204" pitchFamily="34" charset="0"/>
              </a:rPr>
              <a:t>meselä</a:t>
            </a:r>
            <a:r>
              <a:rPr lang="ru-RU" sz="2900" b="1" dirty="0" smtClean="0">
                <a:latin typeface="Arial Black" panose="020B0A04020102020204" pitchFamily="34" charset="0"/>
              </a:rPr>
              <a:t> </a:t>
            </a:r>
            <a:r>
              <a:rPr lang="ru-RU" sz="2900" b="1" dirty="0" err="1" smtClean="0">
                <a:latin typeface="Arial Black" panose="020B0A04020102020204" pitchFamily="34" charset="0"/>
              </a:rPr>
              <a:t>geçilende</a:t>
            </a:r>
            <a:r>
              <a:rPr lang="ru-RU" sz="2900" b="1" dirty="0" smtClean="0">
                <a:latin typeface="Arial Black" panose="020B0A04020102020204" pitchFamily="34" charset="0"/>
              </a:rPr>
              <a:t> </a:t>
            </a:r>
            <a:r>
              <a:rPr lang="ru-RU" sz="2900" b="1" dirty="0" err="1" smtClean="0">
                <a:latin typeface="Arial Black" panose="020B0A04020102020204" pitchFamily="34" charset="0"/>
              </a:rPr>
              <a:t>üýtgäp</a:t>
            </a:r>
            <a:r>
              <a:rPr lang="ru-RU" sz="2900" b="1" dirty="0" smtClean="0">
                <a:latin typeface="Arial Black" panose="020B0A04020102020204" pitchFamily="34" charset="0"/>
              </a:rPr>
              <a:t> </a:t>
            </a:r>
            <a:r>
              <a:rPr lang="ru-RU" sz="2900" b="1" dirty="0" err="1" smtClean="0">
                <a:latin typeface="Arial Black" panose="020B0A04020102020204" pitchFamily="34" charset="0"/>
              </a:rPr>
              <a:t>hem</a:t>
            </a:r>
            <a:r>
              <a:rPr lang="ru-RU" sz="2900" b="1" dirty="0" smtClean="0">
                <a:latin typeface="Arial Black" panose="020B0A04020102020204" pitchFamily="34" charset="0"/>
              </a:rPr>
              <a:t> </a:t>
            </a:r>
            <a:r>
              <a:rPr lang="ru-RU" sz="2900" b="1" dirty="0" err="1" smtClean="0">
                <a:latin typeface="Arial Black" panose="020B0A04020102020204" pitchFamily="34" charset="0"/>
              </a:rPr>
              <a:t>bilerler</a:t>
            </a:r>
            <a:r>
              <a:rPr lang="ru-RU" sz="2900" b="1" dirty="0" smtClean="0">
                <a:latin typeface="Arial Black" panose="020B0A04020102020204" pitchFamily="34" charset="0"/>
              </a:rPr>
              <a:t>. </a:t>
            </a:r>
            <a:r>
              <a:rPr lang="ru-RU" sz="2900" b="1" dirty="0" err="1" smtClean="0">
                <a:latin typeface="Arial Black" panose="020B0A04020102020204" pitchFamily="34" charset="0"/>
              </a:rPr>
              <a:t>Termodinamiki</a:t>
            </a:r>
            <a:r>
              <a:rPr lang="ru-RU" sz="2900" b="1" dirty="0" smtClean="0">
                <a:latin typeface="Arial Black" panose="020B0A04020102020204" pitchFamily="34" charset="0"/>
              </a:rPr>
              <a:t> </a:t>
            </a:r>
            <a:r>
              <a:rPr lang="ru-RU" sz="2900" b="1" dirty="0" err="1" smtClean="0">
                <a:latin typeface="Arial Black" panose="020B0A04020102020204" pitchFamily="34" charset="0"/>
              </a:rPr>
              <a:t>ýagdaýlaryň</a:t>
            </a:r>
            <a:r>
              <a:rPr lang="ru-RU" sz="2900" b="1" dirty="0" smtClean="0">
                <a:latin typeface="Arial Black" panose="020B0A04020102020204" pitchFamily="34" charset="0"/>
              </a:rPr>
              <a:t> </a:t>
            </a:r>
            <a:r>
              <a:rPr lang="ru-RU" sz="2900" b="1" dirty="0" err="1" smtClean="0">
                <a:latin typeface="Arial Black" panose="020B0A04020102020204" pitchFamily="34" charset="0"/>
              </a:rPr>
              <a:t>standart</a:t>
            </a:r>
            <a:r>
              <a:rPr lang="ru-RU" sz="2900" b="1" dirty="0" smtClean="0">
                <a:latin typeface="Arial Black" panose="020B0A04020102020204" pitchFamily="34" charset="0"/>
              </a:rPr>
              <a:t> </a:t>
            </a:r>
            <a:r>
              <a:rPr lang="ru-RU" sz="2900" b="1" dirty="0" err="1" smtClean="0">
                <a:latin typeface="Arial Black" panose="020B0A04020102020204" pitchFamily="34" charset="0"/>
              </a:rPr>
              <a:t>bahalaryny</a:t>
            </a:r>
            <a:r>
              <a:rPr lang="ru-RU" sz="2900" b="1" dirty="0" smtClean="0">
                <a:latin typeface="Arial Black" panose="020B0A04020102020204" pitchFamily="34" charset="0"/>
              </a:rPr>
              <a:t> «</a:t>
            </a:r>
            <a:r>
              <a:rPr lang="ru-RU" sz="2900" b="1" dirty="0" err="1" smtClean="0">
                <a:latin typeface="Arial Black" panose="020B0A04020102020204" pitchFamily="34" charset="0"/>
              </a:rPr>
              <a:t>standart</a:t>
            </a:r>
            <a:r>
              <a:rPr lang="ru-RU" sz="2900" b="1" dirty="0" smtClean="0">
                <a:latin typeface="Arial Black" panose="020B0A04020102020204" pitchFamily="34" charset="0"/>
              </a:rPr>
              <a:t>» </a:t>
            </a:r>
            <a:r>
              <a:rPr lang="ru-RU" sz="2900" b="1" dirty="0" err="1" smtClean="0">
                <a:latin typeface="Arial Black" panose="020B0A04020102020204" pitchFamily="34" charset="0"/>
              </a:rPr>
              <a:t>diýilip</a:t>
            </a:r>
            <a:r>
              <a:rPr lang="ru-RU" sz="2900" b="1" dirty="0">
                <a:latin typeface="Arial Black" panose="020B0A04020102020204" pitchFamily="34" charset="0"/>
              </a:rPr>
              <a:t> </a:t>
            </a:r>
            <a:r>
              <a:rPr lang="ru-RU" sz="2900" b="1" dirty="0" err="1" smtClean="0">
                <a:latin typeface="Arial Black" panose="020B0A04020102020204" pitchFamily="34" charset="0"/>
              </a:rPr>
              <a:t>we</a:t>
            </a:r>
            <a:r>
              <a:rPr lang="ru-RU" sz="2900" b="1" dirty="0" smtClean="0">
                <a:latin typeface="Arial Black" panose="020B0A04020102020204" pitchFamily="34" charset="0"/>
              </a:rPr>
              <a:t> </a:t>
            </a:r>
            <a:r>
              <a:rPr lang="ru-RU" sz="2900" b="1" dirty="0" err="1" smtClean="0">
                <a:latin typeface="Arial Black" panose="020B0A04020102020204" pitchFamily="34" charset="0"/>
              </a:rPr>
              <a:t>şu</a:t>
            </a:r>
            <a:r>
              <a:rPr lang="ru-RU" sz="2900" b="1" dirty="0" smtClean="0">
                <a:latin typeface="Arial Black" panose="020B0A04020102020204" pitchFamily="34" charset="0"/>
              </a:rPr>
              <a:t> </a:t>
            </a:r>
            <a:r>
              <a:rPr lang="ru-RU" sz="2900" b="1" dirty="0" err="1" smtClean="0">
                <a:latin typeface="Arial Black" panose="020B0A04020102020204" pitchFamily="34" charset="0"/>
              </a:rPr>
              <a:t>görnüşde</a:t>
            </a:r>
            <a:r>
              <a:rPr lang="ru-RU" sz="2900" b="1" dirty="0" smtClean="0">
                <a:latin typeface="Arial Black" panose="020B0A04020102020204" pitchFamily="34" charset="0"/>
              </a:rPr>
              <a:t> </a:t>
            </a:r>
            <a:r>
              <a:rPr lang="ru-RU" sz="2900" b="1" dirty="0" err="1" smtClean="0">
                <a:latin typeface="Arial Black" panose="020B0A04020102020204" pitchFamily="34" charset="0"/>
              </a:rPr>
              <a:t>belgilenýär</a:t>
            </a:r>
            <a:r>
              <a:rPr lang="ru-RU" sz="2900" b="1" dirty="0" smtClean="0">
                <a:latin typeface="Arial Black" panose="020B0A04020102020204" pitchFamily="34" charset="0"/>
              </a:rPr>
              <a:t>, </a:t>
            </a:r>
            <a:r>
              <a:rPr lang="ru-RU" sz="2900" b="1" dirty="0" err="1" smtClean="0">
                <a:latin typeface="Arial Black" panose="020B0A04020102020204" pitchFamily="34" charset="0"/>
              </a:rPr>
              <a:t>mysal</a:t>
            </a:r>
            <a:r>
              <a:rPr lang="ru-RU" sz="2900" b="1" dirty="0" smtClean="0">
                <a:latin typeface="Arial Black" panose="020B0A04020102020204" pitchFamily="34" charset="0"/>
              </a:rPr>
              <a:t> </a:t>
            </a:r>
            <a:r>
              <a:rPr lang="ru-RU" sz="2900" b="1" dirty="0" err="1" smtClean="0">
                <a:latin typeface="Arial Black" panose="020B0A04020102020204" pitchFamily="34" charset="0"/>
              </a:rPr>
              <a:t>üçin</a:t>
            </a:r>
            <a:r>
              <a:rPr lang="ru-RU" sz="2900" b="1" dirty="0" smtClean="0">
                <a:latin typeface="Arial Black" panose="020B0A04020102020204" pitchFamily="34" charset="0"/>
              </a:rPr>
              <a:t>:  </a:t>
            </a:r>
            <a:r>
              <a:rPr lang="ru-RU" sz="2900" b="1" dirty="0"/>
              <a:t>G</a:t>
            </a:r>
            <a:r>
              <a:rPr lang="ru-RU" sz="2900" b="1" baseline="30000" dirty="0"/>
              <a:t>0</a:t>
            </a:r>
            <a:r>
              <a:rPr lang="ru-RU" sz="2900" b="1" dirty="0"/>
              <a:t>, H</a:t>
            </a:r>
            <a:r>
              <a:rPr lang="ru-RU" sz="2900" b="1" baseline="30000" dirty="0"/>
              <a:t>0</a:t>
            </a:r>
            <a:r>
              <a:rPr lang="ru-RU" sz="2900" b="1" dirty="0"/>
              <a:t>, </a:t>
            </a:r>
            <a:r>
              <a:rPr lang="ru-RU" sz="2900" b="1" dirty="0" smtClean="0"/>
              <a:t>m</a:t>
            </a:r>
            <a:r>
              <a:rPr lang="ru-RU" sz="2900" b="1" baseline="30000" dirty="0" smtClean="0"/>
              <a:t>0</a:t>
            </a:r>
            <a:r>
              <a:rPr lang="ru-RU" sz="2900" b="1" baseline="-25000" dirty="0" smtClean="0"/>
              <a:t> </a:t>
            </a:r>
            <a:r>
              <a:rPr lang="ru-RU" sz="2900" b="1" dirty="0" smtClean="0"/>
              <a:t>–</a:t>
            </a:r>
            <a:r>
              <a:rPr lang="ru-RU" sz="2900" b="1" dirty="0" smtClean="0">
                <a:latin typeface="Arial Black" panose="020B0A04020102020204" pitchFamily="34" charset="0"/>
              </a:rPr>
              <a:t> </a:t>
            </a:r>
            <a:r>
              <a:rPr lang="ru-RU" sz="2900" b="1" dirty="0" err="1" smtClean="0">
                <a:latin typeface="Arial Black" panose="020B0A04020102020204" pitchFamily="34" charset="0"/>
              </a:rPr>
              <a:t>bular</a:t>
            </a:r>
            <a:r>
              <a:rPr lang="ru-RU" sz="2900" b="1" dirty="0" smtClean="0">
                <a:latin typeface="Arial Black" panose="020B0A04020102020204" pitchFamily="34" charset="0"/>
              </a:rPr>
              <a:t> </a:t>
            </a:r>
            <a:r>
              <a:rPr lang="ru-RU" sz="2900" b="1" dirty="0" err="1" smtClean="0">
                <a:latin typeface="Arial Black" panose="020B0A04020102020204" pitchFamily="34" charset="0"/>
              </a:rPr>
              <a:t>Gibbs</a:t>
            </a:r>
            <a:r>
              <a:rPr lang="ru-RU" sz="2900" b="1" dirty="0" smtClean="0">
                <a:latin typeface="Arial Black" panose="020B0A04020102020204" pitchFamily="34" charset="0"/>
              </a:rPr>
              <a:t> </a:t>
            </a:r>
            <a:r>
              <a:rPr lang="ru-RU" sz="2900" b="1" dirty="0" err="1" smtClean="0">
                <a:latin typeface="Arial Black" panose="020B0A04020102020204" pitchFamily="34" charset="0"/>
              </a:rPr>
              <a:t>energiýasy</a:t>
            </a:r>
            <a:r>
              <a:rPr lang="ru-RU" sz="2900" b="1" dirty="0" smtClean="0">
                <a:latin typeface="Arial Black" panose="020B0A04020102020204" pitchFamily="34" charset="0"/>
              </a:rPr>
              <a:t>, </a:t>
            </a:r>
            <a:r>
              <a:rPr lang="ru-RU" sz="2900" b="1" dirty="0" err="1" smtClean="0">
                <a:latin typeface="Arial Black" panose="020B0A04020102020204" pitchFamily="34" charset="0"/>
              </a:rPr>
              <a:t>entalpiýa</a:t>
            </a:r>
            <a:r>
              <a:rPr lang="ru-RU" sz="2900" b="1" dirty="0" smtClean="0">
                <a:latin typeface="Arial Black" panose="020B0A04020102020204" pitchFamily="34" charset="0"/>
              </a:rPr>
              <a:t>, </a:t>
            </a:r>
            <a:r>
              <a:rPr lang="ru-RU" sz="2900" b="1" dirty="0" err="1" smtClean="0">
                <a:latin typeface="Arial Black" panose="020B0A04020102020204" pitchFamily="34" charset="0"/>
              </a:rPr>
              <a:t>maddanyň</a:t>
            </a:r>
            <a:r>
              <a:rPr lang="ru-RU" sz="2900" b="1" dirty="0" smtClean="0">
                <a:latin typeface="Arial Black" panose="020B0A04020102020204" pitchFamily="34" charset="0"/>
              </a:rPr>
              <a:t> </a:t>
            </a:r>
            <a:r>
              <a:rPr lang="ru-RU" sz="2900" b="1" dirty="0" err="1" smtClean="0">
                <a:latin typeface="Arial Black" panose="020B0A04020102020204" pitchFamily="34" charset="0"/>
              </a:rPr>
              <a:t>himiki</a:t>
            </a:r>
            <a:r>
              <a:rPr lang="ru-RU" sz="2900" b="1" dirty="0" smtClean="0">
                <a:latin typeface="Arial Black" panose="020B0A04020102020204" pitchFamily="34" charset="0"/>
              </a:rPr>
              <a:t> </a:t>
            </a:r>
            <a:r>
              <a:rPr lang="ru-RU" sz="2900" b="1" dirty="0" err="1" smtClean="0">
                <a:latin typeface="Arial Black" panose="020B0A04020102020204" pitchFamily="34" charset="0"/>
              </a:rPr>
              <a:t>potensialy</a:t>
            </a:r>
            <a:r>
              <a:rPr lang="ru-RU" sz="2900" b="1" dirty="0" smtClean="0">
                <a:latin typeface="Arial Black" panose="020B0A04020102020204" pitchFamily="34" charset="0"/>
              </a:rPr>
              <a:t>. </a:t>
            </a:r>
            <a:r>
              <a:rPr lang="tk-TM" sz="2900" b="1" dirty="0" smtClean="0">
                <a:latin typeface="Arial Black" panose="020B0A04020102020204" pitchFamily="34" charset="0"/>
              </a:rPr>
              <a:t>T</a:t>
            </a:r>
            <a:r>
              <a:rPr lang="ru-RU" sz="2900" b="1" dirty="0" err="1" smtClean="0">
                <a:latin typeface="Arial Black" panose="020B0A04020102020204" pitchFamily="34" charset="0"/>
              </a:rPr>
              <a:t>ermodinamiki</a:t>
            </a:r>
            <a:r>
              <a:rPr lang="ru-RU" sz="2900" b="1" dirty="0" smtClean="0">
                <a:latin typeface="Arial Black" panose="020B0A04020102020204" pitchFamily="34" charset="0"/>
              </a:rPr>
              <a:t> </a:t>
            </a:r>
            <a:r>
              <a:rPr lang="ru-RU" sz="2900" b="1" dirty="0" err="1" smtClean="0">
                <a:latin typeface="Arial Black" panose="020B0A04020102020204" pitchFamily="34" charset="0"/>
              </a:rPr>
              <a:t>deňlemelerde</a:t>
            </a:r>
            <a:r>
              <a:rPr lang="ru-RU" sz="2900" b="1" dirty="0" smtClean="0">
                <a:latin typeface="Arial Black" panose="020B0A04020102020204" pitchFamily="34" charset="0"/>
              </a:rPr>
              <a:t> </a:t>
            </a:r>
            <a:r>
              <a:rPr lang="ru-RU" sz="2900" b="1" dirty="0" err="1" smtClean="0">
                <a:latin typeface="Arial Black" panose="020B0A04020102020204" pitchFamily="34" charset="0"/>
              </a:rPr>
              <a:t>basyşa</a:t>
            </a:r>
            <a:r>
              <a:rPr lang="ru-RU" sz="2900" b="1" dirty="0" smtClean="0">
                <a:latin typeface="Arial Black" panose="020B0A04020102020204" pitchFamily="34" charset="0"/>
              </a:rPr>
              <a:t> </a:t>
            </a:r>
            <a:r>
              <a:rPr lang="ru-RU" sz="2900" b="1" dirty="0" err="1" smtClean="0">
                <a:latin typeface="Arial Black" panose="020B0A04020102020204" pitchFamily="34" charset="0"/>
              </a:rPr>
              <a:t>derek</a:t>
            </a:r>
            <a:r>
              <a:rPr lang="ru-RU" sz="2900" b="1" dirty="0" smtClean="0">
                <a:latin typeface="Arial Black" panose="020B0A04020102020204" pitchFamily="34" charset="0"/>
              </a:rPr>
              <a:t>, </a:t>
            </a:r>
            <a:r>
              <a:rPr lang="ru-RU" sz="2900" b="1" dirty="0" err="1" smtClean="0">
                <a:latin typeface="Arial Black" panose="020B0A04020102020204" pitchFamily="34" charset="0"/>
              </a:rPr>
              <a:t>ideal</a:t>
            </a:r>
            <a:r>
              <a:rPr lang="ru-RU" sz="2900" b="1" dirty="0" smtClean="0">
                <a:latin typeface="Arial Black" panose="020B0A04020102020204" pitchFamily="34" charset="0"/>
              </a:rPr>
              <a:t> </a:t>
            </a:r>
            <a:r>
              <a:rPr lang="ru-RU" sz="2900" b="1" dirty="0" err="1" smtClean="0">
                <a:latin typeface="Arial Black" panose="020B0A04020102020204" pitchFamily="34" charset="0"/>
              </a:rPr>
              <a:t>gazlar</a:t>
            </a:r>
            <a:r>
              <a:rPr lang="ru-RU" sz="2900" b="1" dirty="0" smtClean="0">
                <a:latin typeface="Arial Black" panose="020B0A04020102020204" pitchFamily="34" charset="0"/>
              </a:rPr>
              <a:t> </a:t>
            </a:r>
            <a:r>
              <a:rPr lang="ru-RU" sz="2900" b="1" dirty="0" err="1" smtClean="0">
                <a:latin typeface="Arial Black" panose="020B0A04020102020204" pitchFamily="34" charset="0"/>
              </a:rPr>
              <a:t>we</a:t>
            </a:r>
            <a:r>
              <a:rPr lang="ru-RU" sz="2900" b="1" dirty="0" smtClean="0">
                <a:latin typeface="Arial Black" panose="020B0A04020102020204" pitchFamily="34" charset="0"/>
              </a:rPr>
              <a:t> </a:t>
            </a:r>
            <a:r>
              <a:rPr lang="ru-RU" sz="2900" b="1" dirty="0" err="1" smtClean="0">
                <a:latin typeface="Arial Black" panose="020B0A04020102020204" pitchFamily="34" charset="0"/>
              </a:rPr>
              <a:t>erginler</a:t>
            </a:r>
            <a:r>
              <a:rPr lang="ru-RU" sz="2900" b="1" dirty="0" smtClean="0">
                <a:latin typeface="Arial Black" panose="020B0A04020102020204" pitchFamily="34" charset="0"/>
              </a:rPr>
              <a:t> </a:t>
            </a:r>
            <a:r>
              <a:rPr lang="ru-RU" sz="2900" b="1" dirty="0" err="1" smtClean="0">
                <a:latin typeface="Arial Black" panose="020B0A04020102020204" pitchFamily="34" charset="0"/>
              </a:rPr>
              <a:t>üçin</a:t>
            </a:r>
            <a:r>
              <a:rPr lang="ru-RU" sz="2900" b="1" dirty="0" smtClean="0">
                <a:latin typeface="Arial Black" panose="020B0A04020102020204" pitchFamily="34" charset="0"/>
              </a:rPr>
              <a:t> </a:t>
            </a:r>
            <a:r>
              <a:rPr lang="ru-RU" sz="2900" b="1" dirty="0" err="1" smtClean="0">
                <a:latin typeface="Arial Black" panose="020B0A04020102020204" pitchFamily="34" charset="0"/>
              </a:rPr>
              <a:t>fugitiwlik</a:t>
            </a:r>
            <a:r>
              <a:rPr lang="ru-RU" sz="2900" b="1" dirty="0" smtClean="0">
                <a:latin typeface="Arial Black" panose="020B0A04020102020204" pitchFamily="34" charset="0"/>
              </a:rPr>
              <a:t>(</a:t>
            </a:r>
            <a:r>
              <a:rPr lang="ru-RU" sz="2900" b="1" dirty="0" err="1" smtClean="0">
                <a:latin typeface="Arial Black" panose="020B0A04020102020204" pitchFamily="34" charset="0"/>
              </a:rPr>
              <a:t>uçujylyk</a:t>
            </a:r>
            <a:r>
              <a:rPr lang="ru-RU" sz="2900" b="1" dirty="0" smtClean="0">
                <a:latin typeface="Arial Black" panose="020B0A04020102020204" pitchFamily="34" charset="0"/>
              </a:rPr>
              <a:t>), </a:t>
            </a:r>
            <a:r>
              <a:rPr lang="ru-RU" sz="2900" b="1" dirty="0" err="1" smtClean="0">
                <a:latin typeface="Arial Black" panose="020B0A04020102020204" pitchFamily="34" charset="0"/>
              </a:rPr>
              <a:t>konsentrasiýa</a:t>
            </a:r>
            <a:r>
              <a:rPr lang="ru-RU" sz="2900" b="1" dirty="0" smtClean="0">
                <a:latin typeface="Arial Black" panose="020B0A04020102020204" pitchFamily="34" charset="0"/>
              </a:rPr>
              <a:t> </a:t>
            </a:r>
            <a:r>
              <a:rPr lang="ru-RU" sz="2900" b="1" dirty="0" err="1" smtClean="0">
                <a:latin typeface="Arial Black" panose="020B0A04020102020204" pitchFamily="34" charset="0"/>
              </a:rPr>
              <a:t>derek</a:t>
            </a:r>
            <a:r>
              <a:rPr lang="ru-RU" sz="2900" b="1" dirty="0" smtClean="0">
                <a:latin typeface="Arial Black" panose="020B0A04020102020204" pitchFamily="34" charset="0"/>
              </a:rPr>
              <a:t> </a:t>
            </a:r>
            <a:r>
              <a:rPr lang="ru-RU" sz="2900" b="1" dirty="0" err="1" smtClean="0">
                <a:latin typeface="Arial Black" panose="020B0A04020102020204" pitchFamily="34" charset="0"/>
              </a:rPr>
              <a:t>bolsa</a:t>
            </a:r>
            <a:r>
              <a:rPr lang="ru-RU" sz="2900" b="1" dirty="0" smtClean="0">
                <a:latin typeface="Arial Black" panose="020B0A04020102020204" pitchFamily="34" charset="0"/>
              </a:rPr>
              <a:t> -</a:t>
            </a:r>
            <a:r>
              <a:rPr lang="ru-RU" sz="2900" b="1" dirty="0" err="1" smtClean="0">
                <a:latin typeface="Arial Black" panose="020B0A04020102020204" pitchFamily="34" charset="0"/>
              </a:rPr>
              <a:t>işjeňlik</a:t>
            </a:r>
            <a:r>
              <a:rPr lang="ru-RU" sz="2900" b="1" dirty="0" smtClean="0">
                <a:latin typeface="Arial Black" panose="020B0A04020102020204" pitchFamily="34" charset="0"/>
              </a:rPr>
              <a:t> </a:t>
            </a:r>
            <a:r>
              <a:rPr lang="ru-RU" sz="2900" b="1" dirty="0" err="1" smtClean="0">
                <a:latin typeface="Arial Black" panose="020B0A04020102020204" pitchFamily="34" charset="0"/>
              </a:rPr>
              <a:t>kabul</a:t>
            </a:r>
            <a:r>
              <a:rPr lang="ru-RU" sz="2900" b="1" dirty="0" smtClean="0">
                <a:latin typeface="Arial Black" panose="020B0A04020102020204" pitchFamily="34" charset="0"/>
              </a:rPr>
              <a:t> </a:t>
            </a:r>
            <a:r>
              <a:rPr lang="ru-RU" sz="2900" b="1" dirty="0" err="1" smtClean="0">
                <a:latin typeface="Arial Black" panose="020B0A04020102020204" pitchFamily="34" charset="0"/>
              </a:rPr>
              <a:t>edilýär</a:t>
            </a:r>
            <a:r>
              <a:rPr lang="ru-RU" sz="2900" b="1" dirty="0" smtClean="0">
                <a:latin typeface="Arial Black" panose="020B0A04020102020204" pitchFamily="34" charset="0"/>
              </a:rPr>
              <a:t>.   </a:t>
            </a:r>
          </a:p>
          <a:p>
            <a:r>
              <a:rPr lang="ru-RU" sz="2800" b="1" dirty="0" smtClean="0">
                <a:latin typeface="Arial Black" panose="020B0A04020102020204" pitchFamily="34" charset="0"/>
              </a:rPr>
              <a:t> </a:t>
            </a:r>
          </a:p>
          <a:p>
            <a:endParaRPr lang="ru-RU" b="1" dirty="0"/>
          </a:p>
          <a:p>
            <a:endParaRPr lang="ru-RU" b="1" dirty="0" smtClean="0"/>
          </a:p>
          <a:p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71933771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7999"/>
          </a:xfrm>
        </p:spPr>
        <p:txBody>
          <a:bodyPr>
            <a:normAutofit fontScale="85000" lnSpcReduction="10000"/>
          </a:bodyPr>
          <a:lstStyle/>
          <a:p>
            <a:r>
              <a:rPr lang="en-US" sz="3200" b="1" dirty="0" err="1" smtClean="0">
                <a:solidFill>
                  <a:schemeClr val="accent5"/>
                </a:solidFill>
              </a:rPr>
              <a:t>Entropiýa</a:t>
            </a:r>
            <a:r>
              <a:rPr lang="tk-TM" sz="3200" b="1" dirty="0" smtClean="0">
                <a:solidFill>
                  <a:schemeClr val="accent5"/>
                </a:solidFill>
              </a:rPr>
              <a:t> </a:t>
            </a:r>
            <a:r>
              <a:rPr lang="tk-TM" sz="3200" b="1" dirty="0">
                <a:solidFill>
                  <a:schemeClr val="accent5"/>
                </a:solidFill>
              </a:rPr>
              <a:t>(</a:t>
            </a:r>
            <a:r>
              <a:rPr lang="tk-TM" sz="3200" b="1" dirty="0">
                <a:solidFill>
                  <a:srgbClr val="FF0000"/>
                </a:solidFill>
              </a:rPr>
              <a:t>S</a:t>
            </a:r>
            <a:r>
              <a:rPr lang="tk-TM" sz="3200" b="1" dirty="0">
                <a:solidFill>
                  <a:schemeClr val="accent5"/>
                </a:solidFill>
              </a:rPr>
              <a:t>) </a:t>
            </a:r>
            <a:r>
              <a:rPr lang="ru-RU" sz="3200" b="1" dirty="0" smtClean="0">
                <a:solidFill>
                  <a:schemeClr val="accent5"/>
                </a:solidFill>
              </a:rPr>
              <a:t>(</a:t>
            </a:r>
            <a:r>
              <a:rPr lang="tk-TM" sz="2600" b="1" dirty="0" smtClean="0">
                <a:solidFill>
                  <a:schemeClr val="accent5"/>
                </a:solidFill>
              </a:rPr>
              <a:t>gadymy grek sözi bolup- ol aýlanma, öwrülme, özgerme ýaly sözleri aňlatýar</a:t>
            </a:r>
            <a:r>
              <a:rPr lang="ru-RU" sz="3200" b="1" dirty="0" smtClean="0">
                <a:solidFill>
                  <a:schemeClr val="accent5"/>
                </a:solidFill>
              </a:rPr>
              <a:t>)</a:t>
            </a:r>
            <a:r>
              <a:rPr lang="en-US" sz="3200" b="1" dirty="0" smtClean="0"/>
              <a:t>. </a:t>
            </a:r>
            <a:r>
              <a:rPr lang="tk-TM" sz="3200" b="1" dirty="0" smtClean="0"/>
              <a:t>Entropiýa –bu termodinamiki </a:t>
            </a:r>
            <a:r>
              <a:rPr lang="tk-TM" sz="3200" b="1" dirty="0"/>
              <a:t>ulgamyň </a:t>
            </a:r>
            <a:r>
              <a:rPr lang="tk-TM" sz="3200" b="1" dirty="0" smtClean="0"/>
              <a:t>tertipsizliginiň funksiýa </a:t>
            </a:r>
            <a:r>
              <a:rPr lang="tk-TM" sz="3200" b="1" dirty="0"/>
              <a:t>ýagdaýy hökmünde başda termodinamikanyň çäklerinde girizilen ululyk. </a:t>
            </a:r>
            <a:r>
              <a:rPr lang="tk-TM" sz="3200" b="1" dirty="0" smtClean="0"/>
              <a:t>Bu ululyk tebigi we takyk ylymlarynda giňden ulanylýan termin. Entropiýa energiýanyň yza gaýtmasyz ýaýramasynyň ölçegini ýa-da energiýanyň peýdasyzlygynyň ölçegini kesgitleýär, sebäbi ulgamyň hemme energiýasyny käbir peýdaly işe öwürip, ulanyp bolar.</a:t>
            </a:r>
            <a:r>
              <a:rPr lang="ru-RU" sz="3200" b="1" dirty="0" smtClean="0"/>
              <a:t> </a:t>
            </a:r>
            <a:r>
              <a:rPr lang="en-US" sz="3200" b="1" dirty="0" err="1" smtClean="0"/>
              <a:t>Prosesleriň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aglabasy</a:t>
            </a:r>
            <a:r>
              <a:rPr lang="tk-TM" sz="3200" b="1" dirty="0" smtClean="0"/>
              <a:t> </a:t>
            </a:r>
            <a:r>
              <a:rPr lang="en-US" sz="3200" b="1" dirty="0" err="1" smtClean="0"/>
              <a:t>iki</a:t>
            </a:r>
            <a:r>
              <a:rPr lang="en-US" sz="3200" b="1" dirty="0" smtClean="0"/>
              <a:t> </a:t>
            </a:r>
            <a:r>
              <a:rPr lang="en-US" sz="3200" b="1" dirty="0" err="1"/>
              <a:t>sany</a:t>
            </a:r>
            <a:r>
              <a:rPr lang="en-US" sz="3200" b="1" dirty="0"/>
              <a:t> </a:t>
            </a:r>
            <a:r>
              <a:rPr lang="en-US" sz="3200" b="1" dirty="0" err="1"/>
              <a:t>bir</a:t>
            </a:r>
            <a:r>
              <a:rPr lang="en-US" sz="3200" b="1" dirty="0"/>
              <a:t> </a:t>
            </a:r>
            <a:r>
              <a:rPr lang="en-US" sz="3200" b="1" dirty="0" err="1"/>
              <a:t>wagtda</a:t>
            </a:r>
            <a:r>
              <a:rPr lang="en-US" sz="3200" b="1" dirty="0"/>
              <a:t> </a:t>
            </a:r>
            <a:r>
              <a:rPr lang="tk-TM" sz="3200" b="1" dirty="0" smtClean="0"/>
              <a:t>bolup </a:t>
            </a:r>
            <a:r>
              <a:rPr lang="en-US" sz="3200" b="1" dirty="0" err="1" smtClean="0"/>
              <a:t>geçýän</a:t>
            </a:r>
            <a:r>
              <a:rPr lang="en-US" sz="3200" b="1" dirty="0" smtClean="0"/>
              <a:t> </a:t>
            </a:r>
            <a:r>
              <a:rPr lang="en-US" sz="3200" b="1" dirty="0" err="1"/>
              <a:t>hadysalardan</a:t>
            </a:r>
            <a:r>
              <a:rPr lang="en-US" sz="3200" b="1" dirty="0"/>
              <a:t>: </a:t>
            </a:r>
            <a:r>
              <a:rPr lang="en-US" sz="3200" b="1" dirty="0" err="1">
                <a:solidFill>
                  <a:srgbClr val="FF0000"/>
                </a:solidFill>
              </a:rPr>
              <a:t>energiýanyň</a:t>
            </a:r>
            <a:r>
              <a:rPr lang="en-US" sz="3200" b="1" dirty="0">
                <a:solidFill>
                  <a:srgbClr val="FF0000"/>
                </a:solidFill>
              </a:rPr>
              <a:t> </a:t>
            </a:r>
            <a:r>
              <a:rPr lang="tk-TM" sz="3200" b="1" dirty="0" smtClean="0">
                <a:solidFill>
                  <a:srgbClr val="FF0000"/>
                </a:solidFill>
              </a:rPr>
              <a:t>öwrülmesinden</a:t>
            </a:r>
            <a:r>
              <a:rPr lang="en-US" sz="3200" b="1" dirty="0" smtClean="0">
                <a:solidFill>
                  <a:srgbClr val="FF0000"/>
                </a:solidFill>
              </a:rPr>
              <a:t> </a:t>
            </a:r>
            <a:r>
              <a:rPr lang="en-US" sz="3200" b="1" dirty="0"/>
              <a:t>we </a:t>
            </a:r>
            <a:r>
              <a:rPr lang="en-US" sz="3200" b="1" dirty="0" err="1">
                <a:solidFill>
                  <a:srgbClr val="FF0000"/>
                </a:solidFill>
              </a:rPr>
              <a:t>bölejikleriň</a:t>
            </a:r>
            <a:r>
              <a:rPr lang="en-US" sz="3200" b="1" dirty="0">
                <a:solidFill>
                  <a:srgbClr val="FF0000"/>
                </a:solidFill>
              </a:rPr>
              <a:t> </a:t>
            </a:r>
            <a:r>
              <a:rPr lang="en-US" sz="3200" b="1" dirty="0" err="1">
                <a:solidFill>
                  <a:srgbClr val="FF0000"/>
                </a:solidFill>
              </a:rPr>
              <a:t>biri-birlerine</a:t>
            </a:r>
            <a:r>
              <a:rPr lang="en-US" sz="3200" b="1" dirty="0">
                <a:solidFill>
                  <a:srgbClr val="FF0000"/>
                </a:solidFill>
              </a:rPr>
              <a:t> </a:t>
            </a:r>
            <a:r>
              <a:rPr lang="en-US" sz="3200" b="1" dirty="0" err="1">
                <a:solidFill>
                  <a:srgbClr val="FF0000"/>
                </a:solidFill>
              </a:rPr>
              <a:t>görä</a:t>
            </a:r>
            <a:r>
              <a:rPr lang="en-US" sz="3200" b="1" dirty="0">
                <a:solidFill>
                  <a:srgbClr val="FF0000"/>
                </a:solidFill>
              </a:rPr>
              <a:t> </a:t>
            </a:r>
            <a:r>
              <a:rPr lang="en-US" sz="3200" b="1" dirty="0" err="1">
                <a:solidFill>
                  <a:srgbClr val="FF0000"/>
                </a:solidFill>
              </a:rPr>
              <a:t>ýerleşişiniň</a:t>
            </a:r>
            <a:r>
              <a:rPr lang="en-US" sz="3200" b="1" dirty="0">
                <a:solidFill>
                  <a:srgbClr val="FF0000"/>
                </a:solidFill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</a:rPr>
              <a:t>tertipliliginiň</a:t>
            </a:r>
            <a:r>
              <a:rPr lang="en-US" sz="3200" b="1" dirty="0" smtClean="0">
                <a:solidFill>
                  <a:srgbClr val="FF0000"/>
                </a:solidFill>
              </a:rPr>
              <a:t> </a:t>
            </a:r>
            <a:r>
              <a:rPr lang="en-US" sz="3200" b="1" dirty="0" err="1">
                <a:solidFill>
                  <a:srgbClr val="FF0000"/>
                </a:solidFill>
              </a:rPr>
              <a:t>üýtgemeginden</a:t>
            </a:r>
            <a:r>
              <a:rPr lang="en-US" sz="3200" b="1" dirty="0">
                <a:solidFill>
                  <a:srgbClr val="FF0000"/>
                </a:solidFill>
              </a:rPr>
              <a:t> </a:t>
            </a:r>
            <a:r>
              <a:rPr lang="en-US" sz="3200" b="1" dirty="0" err="1"/>
              <a:t>ybaratdyr</a:t>
            </a:r>
            <a:r>
              <a:rPr lang="en-US" sz="3200" b="1" dirty="0"/>
              <a:t>. </a:t>
            </a:r>
            <a:r>
              <a:rPr lang="en-US" sz="3200" b="1" dirty="0" err="1"/>
              <a:t>Bölejiklere</a:t>
            </a:r>
            <a:r>
              <a:rPr lang="en-US" sz="3200" b="1" dirty="0"/>
              <a:t> (</a:t>
            </a:r>
            <a:r>
              <a:rPr lang="en-US" sz="3200" b="1" dirty="0" err="1"/>
              <a:t>molekulalara</a:t>
            </a:r>
            <a:r>
              <a:rPr lang="en-US" sz="3200" b="1" dirty="0"/>
              <a:t>, </a:t>
            </a:r>
            <a:r>
              <a:rPr lang="en-US" sz="3200" b="1" dirty="0" err="1"/>
              <a:t>atomlara</a:t>
            </a:r>
            <a:r>
              <a:rPr lang="en-US" sz="3200" b="1" dirty="0"/>
              <a:t>, </a:t>
            </a:r>
            <a:r>
              <a:rPr lang="en-US" sz="3200" b="1" dirty="0" err="1"/>
              <a:t>ionlara</a:t>
            </a:r>
            <a:r>
              <a:rPr lang="en-US" sz="3200" b="1" dirty="0"/>
              <a:t>) </a:t>
            </a:r>
            <a:r>
              <a:rPr lang="en-US" sz="3200" b="1" dirty="0" err="1"/>
              <a:t>tertipsiz</a:t>
            </a:r>
            <a:r>
              <a:rPr lang="en-US" sz="3200" b="1" dirty="0"/>
              <a:t> </a:t>
            </a:r>
            <a:r>
              <a:rPr lang="en-US" sz="3200" b="1" dirty="0" err="1"/>
              <a:t>hereket</a:t>
            </a:r>
            <a:r>
              <a:rPr lang="en-US" sz="3200" b="1" dirty="0"/>
              <a:t> </a:t>
            </a:r>
            <a:r>
              <a:rPr lang="en-US" sz="3200" b="1" dirty="0" err="1"/>
              <a:t>etmeklige</a:t>
            </a:r>
            <a:r>
              <a:rPr lang="en-US" sz="3200" b="1" dirty="0"/>
              <a:t> </a:t>
            </a:r>
            <a:r>
              <a:rPr lang="en-US" sz="3200" b="1" dirty="0" err="1"/>
              <a:t>ymtylyş</a:t>
            </a:r>
            <a:r>
              <a:rPr lang="en-US" sz="3200" b="1" dirty="0"/>
              <a:t> </a:t>
            </a:r>
            <a:r>
              <a:rPr lang="en-US" sz="3200" b="1" dirty="0" err="1"/>
              <a:t>mahsus</a:t>
            </a:r>
            <a:r>
              <a:rPr lang="en-US" sz="3200" b="1" dirty="0"/>
              <a:t> </a:t>
            </a:r>
            <a:r>
              <a:rPr lang="en-US" sz="3200" b="1" dirty="0" err="1" smtClean="0"/>
              <a:t>bo</a:t>
            </a:r>
            <a:r>
              <a:rPr lang="tk-TM" sz="3200" b="1" dirty="0" smtClean="0"/>
              <a:t>l</a:t>
            </a:r>
            <a:r>
              <a:rPr lang="en-US" sz="3200" b="1" dirty="0" err="1" smtClean="0"/>
              <a:t>ýar</a:t>
            </a:r>
            <a:r>
              <a:rPr lang="en-US" sz="3200" b="1" dirty="0" smtClean="0"/>
              <a:t>. </a:t>
            </a:r>
            <a:r>
              <a:rPr lang="en-US" sz="3200" b="1" dirty="0" err="1" smtClean="0"/>
              <a:t>Meselem</a:t>
            </a:r>
            <a:r>
              <a:rPr lang="en-US" sz="3200" b="1" dirty="0" smtClean="0"/>
              <a:t>, </a:t>
            </a:r>
            <a:r>
              <a:rPr lang="en-US" sz="3200" b="1" dirty="0" err="1"/>
              <a:t>aýdaly</a:t>
            </a:r>
            <a:r>
              <a:rPr lang="en-US" sz="3200" b="1" dirty="0"/>
              <a:t>, </a:t>
            </a:r>
            <a:r>
              <a:rPr lang="tk-TM" sz="3200" b="1" dirty="0" smtClean="0"/>
              <a:t>kiçi göwrümli </a:t>
            </a:r>
            <a:r>
              <a:rPr lang="en-US" sz="3200" b="1" dirty="0" err="1" smtClean="0"/>
              <a:t>gazly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ballon</a:t>
            </a:r>
            <a:r>
              <a:rPr lang="tk-TM" sz="3200" b="1" dirty="0" smtClean="0"/>
              <a:t>y</a:t>
            </a:r>
            <a:r>
              <a:rPr lang="en-US" sz="3200" b="1" dirty="0" smtClean="0"/>
              <a:t> </a:t>
            </a:r>
            <a:r>
              <a:rPr lang="tk-TM" sz="3200" b="1" dirty="0" smtClean="0"/>
              <a:t>uly </a:t>
            </a:r>
            <a:r>
              <a:rPr lang="en-US" sz="3200" b="1" dirty="0" err="1" smtClean="0"/>
              <a:t>gaba</a:t>
            </a:r>
            <a:r>
              <a:rPr lang="en-US" sz="3200" b="1" dirty="0" smtClean="0"/>
              <a:t> </a:t>
            </a:r>
            <a:r>
              <a:rPr lang="en-US" sz="3200" b="1" dirty="0" err="1"/>
              <a:t>birikdirilse</a:t>
            </a:r>
            <a:r>
              <a:rPr lang="en-US" sz="3200" b="1" dirty="0"/>
              <a:t>, </a:t>
            </a:r>
            <a:r>
              <a:rPr lang="en-US" sz="3200" b="1" dirty="0" err="1"/>
              <a:t>onda</a:t>
            </a:r>
            <a:r>
              <a:rPr lang="en-US" sz="3200" b="1" dirty="0"/>
              <a:t> </a:t>
            </a:r>
            <a:r>
              <a:rPr lang="en-US" sz="3200" b="1" dirty="0" err="1"/>
              <a:t>gaz</a:t>
            </a:r>
            <a:r>
              <a:rPr lang="en-US" sz="3200" b="1" dirty="0"/>
              <a:t> </a:t>
            </a:r>
            <a:r>
              <a:rPr lang="tk-TM" sz="3200" b="1" dirty="0" smtClean="0"/>
              <a:t>kiçi </a:t>
            </a:r>
            <a:r>
              <a:rPr lang="en-US" sz="3200" b="1" dirty="0" err="1" smtClean="0"/>
              <a:t>ballondan</a:t>
            </a:r>
            <a:r>
              <a:rPr lang="en-US" sz="3200" b="1" dirty="0" smtClean="0"/>
              <a:t> </a:t>
            </a:r>
            <a:r>
              <a:rPr lang="en-US" sz="3200" b="1" dirty="0" err="1"/>
              <a:t>çykyp</a:t>
            </a:r>
            <a:r>
              <a:rPr lang="en-US" sz="3200" b="1" dirty="0"/>
              <a:t>, </a:t>
            </a:r>
            <a:r>
              <a:rPr lang="tk-TM" sz="3200" b="1" dirty="0" smtClean="0"/>
              <a:t>uly </a:t>
            </a:r>
            <a:r>
              <a:rPr lang="en-US" sz="3200" b="1" dirty="0" err="1" smtClean="0"/>
              <a:t>gabyň</a:t>
            </a:r>
            <a:r>
              <a:rPr lang="en-US" sz="3200" b="1" dirty="0" smtClean="0"/>
              <a:t> </a:t>
            </a:r>
            <a:r>
              <a:rPr lang="en-US" sz="3200" b="1" dirty="0" err="1"/>
              <a:t>ähli</a:t>
            </a:r>
            <a:r>
              <a:rPr lang="en-US" sz="3200" b="1" dirty="0"/>
              <a:t> </a:t>
            </a:r>
            <a:r>
              <a:rPr lang="en-US" sz="3200" b="1" dirty="0" err="1"/>
              <a:t>göwrümine</a:t>
            </a:r>
            <a:r>
              <a:rPr lang="en-US" sz="3200" b="1" dirty="0"/>
              <a:t> </a:t>
            </a:r>
            <a:r>
              <a:rPr lang="en-US" sz="3200" b="1" dirty="0" err="1"/>
              <a:t>paýlanar</a:t>
            </a:r>
            <a:r>
              <a:rPr lang="en-US" sz="3200" b="1" dirty="0"/>
              <a:t>. </a:t>
            </a:r>
            <a:r>
              <a:rPr lang="en-US" sz="3200" b="1" dirty="0" err="1"/>
              <a:t>Şunlukda</a:t>
            </a:r>
            <a:r>
              <a:rPr lang="en-US" sz="3200" b="1" dirty="0"/>
              <a:t>, </a:t>
            </a:r>
            <a:r>
              <a:rPr lang="en-US" sz="3200" b="1" dirty="0" err="1"/>
              <a:t>sistema</a:t>
            </a:r>
            <a:r>
              <a:rPr lang="en-US" sz="3200" b="1" dirty="0"/>
              <a:t> </a:t>
            </a:r>
            <a:r>
              <a:rPr lang="tk-TM" sz="3200" b="1" dirty="0" smtClean="0"/>
              <a:t>belli bir derejede</a:t>
            </a:r>
            <a:r>
              <a:rPr lang="en-US" sz="3200" b="1" dirty="0" smtClean="0"/>
              <a:t> </a:t>
            </a:r>
            <a:r>
              <a:rPr lang="en-US" sz="3200" b="1" dirty="0" err="1"/>
              <a:t>tertipleşdirilen</a:t>
            </a:r>
            <a:r>
              <a:rPr lang="en-US" sz="3200" b="1" dirty="0"/>
              <a:t> </a:t>
            </a:r>
            <a:r>
              <a:rPr lang="en-US" sz="3200" b="1" dirty="0" err="1"/>
              <a:t>ýagdaýdan</a:t>
            </a:r>
            <a:r>
              <a:rPr lang="en-US" sz="3200" b="1" dirty="0"/>
              <a:t> pes </a:t>
            </a:r>
            <a:r>
              <a:rPr lang="en-US" sz="3200" b="1" dirty="0" err="1"/>
              <a:t>tertipleşdirilen</a:t>
            </a:r>
            <a:r>
              <a:rPr lang="en-US" sz="3200" b="1" dirty="0"/>
              <a:t> (</a:t>
            </a:r>
            <a:r>
              <a:rPr lang="en-US" sz="3200" b="1" dirty="0" err="1"/>
              <a:t>tertipsizligi</a:t>
            </a:r>
            <a:r>
              <a:rPr lang="en-US" sz="3200" b="1" dirty="0"/>
              <a:t> </a:t>
            </a:r>
            <a:r>
              <a:rPr lang="en-US" sz="3200" b="1" dirty="0" err="1"/>
              <a:t>köp</a:t>
            </a:r>
            <a:r>
              <a:rPr lang="en-US" sz="3200" b="1" dirty="0"/>
              <a:t>) </a:t>
            </a:r>
            <a:r>
              <a:rPr lang="en-US" sz="3200" b="1" dirty="0" err="1"/>
              <a:t>ýagdaýa</a:t>
            </a:r>
            <a:r>
              <a:rPr lang="en-US" sz="3200" b="1" dirty="0"/>
              <a:t> </a:t>
            </a:r>
            <a:r>
              <a:rPr lang="en-US" sz="3200" b="1" dirty="0" err="1"/>
              <a:t>geçýär</a:t>
            </a:r>
            <a:r>
              <a:rPr lang="en-US" sz="3200" b="1" dirty="0"/>
              <a:t>. </a:t>
            </a:r>
            <a:r>
              <a:rPr lang="en-US" sz="3200" b="1" dirty="0" err="1">
                <a:solidFill>
                  <a:srgbClr val="FF0000"/>
                </a:solidFill>
              </a:rPr>
              <a:t>Tertipsizligiň</a:t>
            </a:r>
            <a:r>
              <a:rPr lang="en-US" sz="3200" b="1" dirty="0">
                <a:solidFill>
                  <a:srgbClr val="FF0000"/>
                </a:solidFill>
              </a:rPr>
              <a:t> </a:t>
            </a:r>
            <a:r>
              <a:rPr lang="en-US" sz="3200" b="1" dirty="0" err="1">
                <a:solidFill>
                  <a:srgbClr val="FF0000"/>
                </a:solidFill>
              </a:rPr>
              <a:t>mukdar</a:t>
            </a:r>
            <a:r>
              <a:rPr lang="en-US" sz="3200" b="1" dirty="0">
                <a:solidFill>
                  <a:srgbClr val="FF0000"/>
                </a:solidFill>
              </a:rPr>
              <a:t> </a:t>
            </a:r>
            <a:r>
              <a:rPr lang="en-US" sz="3200" b="1" dirty="0" err="1">
                <a:solidFill>
                  <a:srgbClr val="FF0000"/>
                </a:solidFill>
              </a:rPr>
              <a:t>ölçegi</a:t>
            </a:r>
            <a:r>
              <a:rPr lang="en-US" sz="3200" b="1" dirty="0">
                <a:solidFill>
                  <a:srgbClr val="FF0000"/>
                </a:solidFill>
              </a:rPr>
              <a:t> </a:t>
            </a:r>
            <a:r>
              <a:rPr lang="en-US" sz="3200" b="1" dirty="0" err="1">
                <a:solidFill>
                  <a:srgbClr val="FF0000"/>
                </a:solidFill>
              </a:rPr>
              <a:t>bolup</a:t>
            </a:r>
            <a:r>
              <a:rPr lang="en-US" sz="3200" b="1" dirty="0">
                <a:solidFill>
                  <a:srgbClr val="FF0000"/>
                </a:solidFill>
              </a:rPr>
              <a:t> </a:t>
            </a:r>
            <a:r>
              <a:rPr lang="en-US" sz="3200" b="1" i="1" dirty="0" err="1">
                <a:solidFill>
                  <a:srgbClr val="FF0000"/>
                </a:solidFill>
              </a:rPr>
              <a:t>entropiýa</a:t>
            </a:r>
            <a:r>
              <a:rPr lang="en-US" sz="3200" b="1" i="1" dirty="0">
                <a:solidFill>
                  <a:srgbClr val="FF0000"/>
                </a:solidFill>
              </a:rPr>
              <a:t> S</a:t>
            </a:r>
            <a:r>
              <a:rPr lang="en-US" sz="3200" b="1" dirty="0">
                <a:solidFill>
                  <a:srgbClr val="FF0000"/>
                </a:solidFill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</a:rPr>
              <a:t>hy</a:t>
            </a:r>
            <a:r>
              <a:rPr lang="tk-TM" sz="3200" b="1" dirty="0" smtClean="0">
                <a:solidFill>
                  <a:srgbClr val="FF0000"/>
                </a:solidFill>
              </a:rPr>
              <a:t>z</a:t>
            </a:r>
            <a:r>
              <a:rPr lang="en-US" sz="3200" b="1" dirty="0" smtClean="0">
                <a:solidFill>
                  <a:srgbClr val="FF0000"/>
                </a:solidFill>
              </a:rPr>
              <a:t>mat </a:t>
            </a:r>
            <a:r>
              <a:rPr lang="en-US" sz="3200" b="1" dirty="0" err="1">
                <a:solidFill>
                  <a:srgbClr val="FF0000"/>
                </a:solidFill>
              </a:rPr>
              <a:t>edýär</a:t>
            </a:r>
            <a:r>
              <a:rPr lang="en-US" sz="3200" b="1" dirty="0"/>
              <a:t>. </a:t>
            </a:r>
            <a:r>
              <a:rPr lang="en-US" sz="3200" b="1" dirty="0" smtClean="0"/>
              <a:t>Sistema</a:t>
            </a:r>
            <a:r>
              <a:rPr lang="tk-TM" sz="3200" b="1" dirty="0" smtClean="0"/>
              <a:t>nyň</a:t>
            </a:r>
            <a:r>
              <a:rPr lang="en-US" sz="3200" b="1" dirty="0" smtClean="0"/>
              <a:t> </a:t>
            </a:r>
            <a:r>
              <a:rPr lang="tk-TM" sz="3200" b="1" dirty="0" smtClean="0"/>
              <a:t>tertipsizligi ýokarlansa,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entropiýa</a:t>
            </a:r>
            <a:r>
              <a:rPr lang="tk-TM" sz="3200" b="1" dirty="0" smtClean="0"/>
              <a:t>sy</a:t>
            </a:r>
            <a:r>
              <a:rPr lang="en-US" sz="3200" b="1" dirty="0" smtClean="0"/>
              <a:t> </a:t>
            </a:r>
            <a:r>
              <a:rPr lang="tk-TM" sz="3200" b="1" dirty="0" smtClean="0"/>
              <a:t>hem </a:t>
            </a:r>
            <a:r>
              <a:rPr lang="en-US" sz="3200" b="1" dirty="0" err="1" smtClean="0"/>
              <a:t>ýokarlanýar</a:t>
            </a:r>
            <a:r>
              <a:rPr lang="en-US" sz="3200" b="1" dirty="0" smtClean="0"/>
              <a:t> (</a:t>
            </a:r>
            <a:r>
              <a:rPr lang="ru-RU" sz="3200" b="1" i="1" dirty="0" smtClean="0">
                <a:latin typeface="Symbol" panose="05050102010706020507" pitchFamily="18" charset="2"/>
                <a:ea typeface="Calibri" panose="020F0502020204030204" pitchFamily="34" charset="0"/>
                <a:cs typeface="Symbol" panose="05050102010706020507" pitchFamily="18" charset="2"/>
              </a:rPr>
              <a:t>D</a:t>
            </a:r>
            <a:r>
              <a:rPr lang="en-US" sz="3200" b="1" i="1" dirty="0" smtClean="0"/>
              <a:t>S</a:t>
            </a:r>
            <a:r>
              <a:rPr lang="en-US" sz="3200" b="1" dirty="0" smtClean="0"/>
              <a:t> </a:t>
            </a:r>
            <a:r>
              <a:rPr lang="en-US" sz="3200" b="1" dirty="0"/>
              <a:t>&gt; 0</a:t>
            </a:r>
            <a:r>
              <a:rPr lang="en-US" sz="3200" b="1" dirty="0" smtClean="0"/>
              <a:t>).</a:t>
            </a:r>
            <a:endParaRPr lang="ru-RU" sz="3200" b="1" dirty="0"/>
          </a:p>
        </p:txBody>
      </p:sp>
    </p:spTree>
    <p:extLst>
      <p:ext uri="{BB962C8B-B14F-4D97-AF65-F5344CB8AC3E}">
        <p14:creationId xmlns:p14="http://schemas.microsoft.com/office/powerpoint/2010/main" val="13721732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1"/>
          <p:cNvSpPr>
            <a:spLocks noGrp="1"/>
          </p:cNvSpPr>
          <p:nvPr>
            <p:ph idx="1"/>
          </p:nvPr>
        </p:nvSpPr>
        <p:spPr>
          <a:xfrm>
            <a:off x="0" y="0"/>
            <a:ext cx="12057887" cy="6105669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sz="3200" b="1" dirty="0" err="1"/>
              <a:t>Sistemanyň</a:t>
            </a:r>
            <a:r>
              <a:rPr lang="en-US" sz="3200" b="1" dirty="0"/>
              <a:t> pes </a:t>
            </a:r>
            <a:r>
              <a:rPr lang="en-US" sz="3200" b="1" dirty="0" err="1"/>
              <a:t>tertipleşdirilen</a:t>
            </a:r>
            <a:r>
              <a:rPr lang="en-US" sz="3200" b="1" dirty="0"/>
              <a:t> </a:t>
            </a:r>
            <a:r>
              <a:rPr lang="en-US" sz="3200" b="1" dirty="0" err="1"/>
              <a:t>ýagdaýdan</a:t>
            </a:r>
            <a:r>
              <a:rPr lang="en-US" sz="3200" b="1" dirty="0"/>
              <a:t> has </a:t>
            </a:r>
            <a:r>
              <a:rPr lang="en-US" sz="3200" b="1" dirty="0" err="1"/>
              <a:t>tertipleşdirilen</a:t>
            </a:r>
            <a:r>
              <a:rPr lang="en-US" sz="3200" b="1" dirty="0"/>
              <a:t> </a:t>
            </a:r>
            <a:r>
              <a:rPr lang="en-US" sz="3200" b="1" dirty="0" err="1"/>
              <a:t>ýagdaýa</a:t>
            </a:r>
            <a:r>
              <a:rPr lang="en-US" sz="3200" b="1" dirty="0"/>
              <a:t> </a:t>
            </a:r>
            <a:r>
              <a:rPr lang="en-US" sz="3200" b="1" dirty="0" err="1" smtClean="0"/>
              <a:t>geçmegi</a:t>
            </a:r>
            <a:r>
              <a:rPr lang="en-US" sz="3200" b="1" dirty="0" smtClean="0"/>
              <a:t> </a:t>
            </a:r>
            <a:r>
              <a:rPr lang="en-US" sz="3200" b="1" dirty="0" err="1"/>
              <a:t>bolsa</a:t>
            </a:r>
            <a:r>
              <a:rPr lang="en-US" sz="3200" b="1" dirty="0"/>
              <a:t>, </a:t>
            </a:r>
            <a:r>
              <a:rPr lang="en-US" sz="3200" b="1" dirty="0" err="1"/>
              <a:t>entropiýanyň</a:t>
            </a:r>
            <a:r>
              <a:rPr lang="en-US" sz="3200" b="1" dirty="0"/>
              <a:t> </a:t>
            </a:r>
            <a:r>
              <a:rPr lang="en-US" sz="3200" b="1" dirty="0" err="1"/>
              <a:t>kiçelmegi</a:t>
            </a:r>
            <a:r>
              <a:rPr lang="en-US" sz="3200" b="1" dirty="0"/>
              <a:t> </a:t>
            </a:r>
            <a:r>
              <a:rPr lang="en-US" sz="3200" b="1" dirty="0" err="1"/>
              <a:t>bilen</a:t>
            </a:r>
            <a:r>
              <a:rPr lang="en-US" sz="3200" b="1" dirty="0"/>
              <a:t> </a:t>
            </a:r>
            <a:r>
              <a:rPr lang="en-US" sz="3200" b="1" dirty="0" err="1"/>
              <a:t>baglanyşyklydyr</a:t>
            </a:r>
            <a:r>
              <a:rPr lang="en-US" sz="3200" b="1" dirty="0"/>
              <a:t>, </a:t>
            </a:r>
            <a:r>
              <a:rPr lang="tk-TM" sz="3200" b="1" dirty="0" smtClean="0"/>
              <a:t>ýöne</a:t>
            </a:r>
            <a:r>
              <a:rPr lang="en-US" sz="3200" b="1" dirty="0" smtClean="0"/>
              <a:t> </a:t>
            </a:r>
            <a:r>
              <a:rPr lang="en-US" sz="3200" b="1" dirty="0" err="1"/>
              <a:t>şuňa</a:t>
            </a:r>
            <a:r>
              <a:rPr lang="en-US" sz="3200" b="1" dirty="0"/>
              <a:t> </a:t>
            </a:r>
            <a:r>
              <a:rPr lang="en-US" sz="3200" b="1" dirty="0" err="1"/>
              <a:t>meňzeş</a:t>
            </a:r>
            <a:r>
              <a:rPr lang="en-US" sz="3200" b="1" dirty="0"/>
              <a:t> </a:t>
            </a:r>
            <a:r>
              <a:rPr lang="en-US" sz="3200" b="1" dirty="0" err="1"/>
              <a:t>prosesiň</a:t>
            </a:r>
            <a:r>
              <a:rPr lang="en-US" sz="3200" b="1" dirty="0"/>
              <a:t> </a:t>
            </a:r>
            <a:r>
              <a:rPr lang="en-US" sz="3200" b="1" dirty="0" err="1"/>
              <a:t>öz-özünden</a:t>
            </a:r>
            <a:r>
              <a:rPr lang="en-US" sz="3200" b="1" dirty="0"/>
              <a:t> </a:t>
            </a:r>
            <a:r>
              <a:rPr lang="en-US" sz="3200" b="1" dirty="0" err="1"/>
              <a:t>geçmeginiň</a:t>
            </a:r>
            <a:r>
              <a:rPr lang="en-US" sz="3200" b="1" dirty="0"/>
              <a:t> </a:t>
            </a:r>
            <a:r>
              <a:rPr lang="en-US" sz="3200" b="1" dirty="0" err="1"/>
              <a:t>ähtimallygy</a:t>
            </a:r>
            <a:r>
              <a:rPr lang="en-US" sz="3200" b="1" dirty="0"/>
              <a:t> </a:t>
            </a:r>
            <a:r>
              <a:rPr lang="tk-TM" sz="3200" b="1" dirty="0" smtClean="0"/>
              <a:t>pesdir</a:t>
            </a:r>
            <a:r>
              <a:rPr lang="en-US" sz="3200" b="1" dirty="0" smtClean="0"/>
              <a:t>. </a:t>
            </a:r>
            <a:r>
              <a:rPr lang="en-US" sz="3200" b="1" dirty="0" err="1"/>
              <a:t>Meselem</a:t>
            </a:r>
            <a:r>
              <a:rPr lang="en-US" sz="3200" b="1" dirty="0"/>
              <a:t>, </a:t>
            </a:r>
            <a:r>
              <a:rPr lang="en-US" sz="3200" b="1" dirty="0" err="1"/>
              <a:t>garalyp</a:t>
            </a:r>
            <a:r>
              <a:rPr lang="en-US" sz="3200" b="1" dirty="0"/>
              <a:t> </a:t>
            </a:r>
            <a:r>
              <a:rPr lang="en-US" sz="3200" b="1" dirty="0" err="1"/>
              <a:t>geçilen</a:t>
            </a:r>
            <a:r>
              <a:rPr lang="en-US" sz="3200" b="1" dirty="0"/>
              <a:t> </a:t>
            </a:r>
            <a:r>
              <a:rPr lang="en-US" sz="3200" b="1" dirty="0" err="1"/>
              <a:t>mysalda</a:t>
            </a:r>
            <a:r>
              <a:rPr lang="en-US" sz="3200" b="1" dirty="0"/>
              <a:t> </a:t>
            </a:r>
            <a:r>
              <a:rPr lang="en-US" sz="3200" b="1" dirty="0" err="1"/>
              <a:t>gazyň</a:t>
            </a:r>
            <a:r>
              <a:rPr lang="en-US" sz="3200" b="1" dirty="0"/>
              <a:t> </a:t>
            </a:r>
            <a:r>
              <a:rPr lang="en-US" sz="3200" b="1" dirty="0" err="1"/>
              <a:t>özi</a:t>
            </a:r>
            <a:r>
              <a:rPr lang="en-US" sz="3200" b="1" dirty="0"/>
              <a:t> </a:t>
            </a:r>
            <a:r>
              <a:rPr lang="tk-TM" sz="3200" b="1" dirty="0" smtClean="0"/>
              <a:t>kiçi </a:t>
            </a:r>
            <a:r>
              <a:rPr lang="en-US" sz="3200" b="1" dirty="0" err="1" smtClean="0"/>
              <a:t>ballona</a:t>
            </a:r>
            <a:r>
              <a:rPr lang="en-US" sz="3200" b="1" dirty="0" smtClean="0"/>
              <a:t> </a:t>
            </a:r>
            <a:r>
              <a:rPr lang="en-US" sz="3200" b="1" dirty="0" err="1"/>
              <a:t>ýygnanyp</a:t>
            </a:r>
            <a:r>
              <a:rPr lang="en-US" sz="3200" b="1" dirty="0"/>
              <a:t> </a:t>
            </a:r>
            <a:r>
              <a:rPr lang="en-US" sz="3200" b="1" dirty="0" err="1"/>
              <a:t>bilmejekdigi</a:t>
            </a:r>
            <a:r>
              <a:rPr lang="en-US" sz="3200" b="1" dirty="0"/>
              <a:t> </a:t>
            </a:r>
            <a:r>
              <a:rPr lang="en-US" sz="3200" b="1" dirty="0" err="1"/>
              <a:t>düşnüklidir</a:t>
            </a:r>
            <a:r>
              <a:rPr lang="en-US" sz="3200" b="1" dirty="0"/>
              <a:t>. </a:t>
            </a:r>
            <a:r>
              <a:rPr lang="tk-TM" sz="3200" b="1" dirty="0" smtClean="0"/>
              <a:t>Eger s</a:t>
            </a:r>
            <a:r>
              <a:rPr lang="en-US" sz="3200" b="1" dirty="0" err="1" smtClean="0"/>
              <a:t>istema</a:t>
            </a:r>
            <a:r>
              <a:rPr lang="en-US" sz="3200" b="1" dirty="0" smtClean="0"/>
              <a:t> </a:t>
            </a:r>
            <a:r>
              <a:rPr lang="en-US" sz="3200" b="1" dirty="0"/>
              <a:t>pes </a:t>
            </a:r>
            <a:r>
              <a:rPr lang="en-US" sz="3200" b="1" dirty="0" err="1" smtClean="0"/>
              <a:t>tertipleşdirilen</a:t>
            </a:r>
            <a:r>
              <a:rPr lang="en-US" sz="3200" b="1" dirty="0" smtClean="0"/>
              <a:t> </a:t>
            </a:r>
            <a:r>
              <a:rPr lang="en-US" sz="3200" b="1" dirty="0" err="1"/>
              <a:t>ýagdaýdan</a:t>
            </a:r>
            <a:r>
              <a:rPr lang="en-US" sz="3200" b="1" dirty="0"/>
              <a:t> has </a:t>
            </a:r>
            <a:r>
              <a:rPr lang="en-US" sz="3200" b="1" dirty="0" err="1"/>
              <a:t>tertipleşdirilen</a:t>
            </a:r>
            <a:r>
              <a:rPr lang="en-US" sz="3200" b="1" dirty="0"/>
              <a:t> </a:t>
            </a:r>
            <a:r>
              <a:rPr lang="en-US" sz="3200" b="1" dirty="0" err="1"/>
              <a:t>ýagdaýa</a:t>
            </a:r>
            <a:r>
              <a:rPr lang="en-US" sz="3200" b="1" dirty="0"/>
              <a:t> </a:t>
            </a:r>
            <a:r>
              <a:rPr lang="en-US" sz="3200" b="1" dirty="0" err="1"/>
              <a:t>geçende</a:t>
            </a:r>
            <a:r>
              <a:rPr lang="en-US" sz="3200" b="1" dirty="0"/>
              <a:t> </a:t>
            </a:r>
            <a:r>
              <a:rPr lang="en-US" sz="3200" b="1" dirty="0" err="1">
                <a:solidFill>
                  <a:srgbClr val="FF0000"/>
                </a:solidFill>
              </a:rPr>
              <a:t>sistemanyň</a:t>
            </a:r>
            <a:r>
              <a:rPr lang="en-US" sz="3200" b="1" dirty="0">
                <a:solidFill>
                  <a:srgbClr val="FF0000"/>
                </a:solidFill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</a:rPr>
              <a:t>entropiýasy</a:t>
            </a:r>
            <a:r>
              <a:rPr lang="en-US" sz="3200" b="1" dirty="0" smtClean="0">
                <a:solidFill>
                  <a:srgbClr val="FF0000"/>
                </a:solidFill>
              </a:rPr>
              <a:t> </a:t>
            </a:r>
            <a:r>
              <a:rPr lang="en-US" sz="3200" b="1" dirty="0" err="1">
                <a:solidFill>
                  <a:srgbClr val="FF0000"/>
                </a:solidFill>
              </a:rPr>
              <a:t>kiçelýär</a:t>
            </a:r>
            <a:r>
              <a:rPr lang="en-US" sz="3200" b="1" dirty="0"/>
              <a:t>.</a:t>
            </a:r>
            <a:endParaRPr lang="ru-RU" sz="3200" b="1" dirty="0"/>
          </a:p>
          <a:p>
            <a:pPr marL="0" indent="0">
              <a:buNone/>
            </a:pPr>
            <a:r>
              <a:rPr lang="en-US" sz="3200" b="1" dirty="0" err="1" smtClean="0">
                <a:solidFill>
                  <a:srgbClr val="FF0000"/>
                </a:solidFill>
              </a:rPr>
              <a:t>Entropiýa</a:t>
            </a:r>
            <a:r>
              <a:rPr lang="tk-TM" sz="3200" b="1" dirty="0" smtClean="0"/>
              <a:t>,</a:t>
            </a:r>
            <a:r>
              <a:rPr lang="en-US" sz="3200" b="1" dirty="0" smtClean="0"/>
              <a:t> </a:t>
            </a:r>
            <a:r>
              <a:rPr lang="en-US" sz="3200" b="1" dirty="0" err="1"/>
              <a:t>suwuklyk</a:t>
            </a:r>
            <a:r>
              <a:rPr lang="en-US" sz="3200" b="1" dirty="0"/>
              <a:t> </a:t>
            </a:r>
            <a:r>
              <a:rPr lang="en-US" sz="3200" b="1" dirty="0" err="1"/>
              <a:t>buga</a:t>
            </a:r>
            <a:r>
              <a:rPr lang="en-US" sz="3200" b="1" dirty="0"/>
              <a:t> </a:t>
            </a:r>
            <a:r>
              <a:rPr lang="en-US" sz="3200" b="1" dirty="0" err="1"/>
              <a:t>öwrülende</a:t>
            </a:r>
            <a:r>
              <a:rPr lang="en-US" sz="3200" b="1" dirty="0"/>
              <a:t>, </a:t>
            </a:r>
            <a:r>
              <a:rPr lang="en-US" sz="3200" b="1" dirty="0" err="1"/>
              <a:t>kristalliki</a:t>
            </a:r>
            <a:r>
              <a:rPr lang="en-US" sz="3200" b="1" dirty="0"/>
              <a:t> </a:t>
            </a:r>
            <a:r>
              <a:rPr lang="en-US" sz="3200" b="1" dirty="0" err="1"/>
              <a:t>madda</a:t>
            </a:r>
            <a:r>
              <a:rPr lang="en-US" sz="3200" b="1" dirty="0"/>
              <a:t> </a:t>
            </a:r>
            <a:r>
              <a:rPr lang="en-US" sz="3200" b="1" dirty="0" err="1"/>
              <a:t>erände</a:t>
            </a:r>
            <a:r>
              <a:rPr lang="en-US" sz="3200" b="1" dirty="0"/>
              <a:t> we ş.m.-</a:t>
            </a:r>
            <a:r>
              <a:rPr lang="en-US" sz="3200" b="1" dirty="0" err="1"/>
              <a:t>lerde</a:t>
            </a:r>
            <a:r>
              <a:rPr lang="en-US" sz="3200" b="1" dirty="0"/>
              <a:t> </a:t>
            </a:r>
            <a:r>
              <a:rPr lang="en-US" sz="3200" b="1" dirty="0" err="1">
                <a:solidFill>
                  <a:srgbClr val="FF0000"/>
                </a:solidFill>
              </a:rPr>
              <a:t>ulalýandygyny</a:t>
            </a:r>
            <a:r>
              <a:rPr lang="en-US" sz="3200" b="1" dirty="0"/>
              <a:t> </a:t>
            </a:r>
            <a:r>
              <a:rPr lang="en-US" sz="3200" b="1" dirty="0" err="1"/>
              <a:t>görkezmek</a:t>
            </a:r>
            <a:r>
              <a:rPr lang="en-US" sz="3200" b="1" dirty="0"/>
              <a:t> </a:t>
            </a:r>
            <a:r>
              <a:rPr lang="en-US" sz="3200" b="1" dirty="0" err="1"/>
              <a:t>kyn</a:t>
            </a:r>
            <a:r>
              <a:rPr lang="en-US" sz="3200" b="1" dirty="0"/>
              <a:t> </a:t>
            </a:r>
            <a:r>
              <a:rPr lang="en-US" sz="3200" b="1" dirty="0" err="1"/>
              <a:t>däl</a:t>
            </a:r>
            <a:r>
              <a:rPr lang="en-US" sz="3200" b="1" dirty="0"/>
              <a:t>. </a:t>
            </a:r>
            <a:r>
              <a:rPr lang="en-US" sz="3200" b="1" dirty="0" err="1"/>
              <a:t>Şeýle</a:t>
            </a:r>
            <a:r>
              <a:rPr lang="en-US" sz="3200" b="1" dirty="0"/>
              <a:t> </a:t>
            </a:r>
            <a:r>
              <a:rPr lang="en-US" sz="3200" b="1" dirty="0" err="1"/>
              <a:t>ýagdaýlaryň</a:t>
            </a:r>
            <a:r>
              <a:rPr lang="en-US" sz="3200" b="1" dirty="0"/>
              <a:t> </a:t>
            </a:r>
            <a:r>
              <a:rPr lang="en-US" sz="3200" b="1" dirty="0" err="1"/>
              <a:t>ählisinde</a:t>
            </a:r>
            <a:r>
              <a:rPr lang="en-US" sz="3200" b="1" dirty="0"/>
              <a:t> </a:t>
            </a:r>
            <a:r>
              <a:rPr lang="en-US" sz="3200" b="1" dirty="0" err="1"/>
              <a:t>bölejikleriň</a:t>
            </a:r>
            <a:r>
              <a:rPr lang="en-US" sz="3200" b="1" dirty="0"/>
              <a:t> </a:t>
            </a:r>
            <a:r>
              <a:rPr lang="en-US" sz="3200" b="1" dirty="0" err="1"/>
              <a:t>biri-birlerine</a:t>
            </a:r>
            <a:r>
              <a:rPr lang="en-US" sz="3200" b="1" dirty="0"/>
              <a:t> </a:t>
            </a:r>
            <a:r>
              <a:rPr lang="en-US" sz="3200" b="1" dirty="0" err="1"/>
              <a:t>görä</a:t>
            </a:r>
            <a:r>
              <a:rPr lang="en-US" sz="3200" b="1" dirty="0"/>
              <a:t> </a:t>
            </a:r>
            <a:r>
              <a:rPr lang="en-US" sz="3200" b="1" dirty="0" err="1"/>
              <a:t>ýerleşişiniň</a:t>
            </a:r>
            <a:r>
              <a:rPr lang="en-US" sz="3200" b="1" dirty="0"/>
              <a:t> </a:t>
            </a:r>
            <a:r>
              <a:rPr lang="en-US" sz="3200" b="1" dirty="0" err="1"/>
              <a:t>tertibi</a:t>
            </a:r>
            <a:r>
              <a:rPr lang="en-US" sz="3200" b="1" dirty="0"/>
              <a:t> </a:t>
            </a:r>
            <a:r>
              <a:rPr lang="en-US" sz="3200" b="1" dirty="0" err="1"/>
              <a:t>azalýar</a:t>
            </a:r>
            <a:r>
              <a:rPr lang="en-US" sz="3200" b="1" dirty="0"/>
              <a:t>. </a:t>
            </a:r>
            <a:r>
              <a:rPr lang="en-US" sz="3200" b="1" dirty="0" err="1">
                <a:solidFill>
                  <a:srgbClr val="FF0000"/>
                </a:solidFill>
              </a:rPr>
              <a:t>Tersine</a:t>
            </a:r>
            <a:r>
              <a:rPr lang="en-US" sz="3200" b="1" dirty="0"/>
              <a:t>, </a:t>
            </a:r>
            <a:r>
              <a:rPr lang="en-US" sz="3200" b="1" dirty="0" err="1"/>
              <a:t>maddalaryň</a:t>
            </a:r>
            <a:r>
              <a:rPr lang="en-US" sz="3200" b="1" dirty="0"/>
              <a:t> </a:t>
            </a:r>
            <a:r>
              <a:rPr lang="en-US" sz="3200" b="1" dirty="0" err="1">
                <a:solidFill>
                  <a:srgbClr val="FF0000"/>
                </a:solidFill>
              </a:rPr>
              <a:t>kondensirlenme</a:t>
            </a:r>
            <a:r>
              <a:rPr lang="en-US" sz="3200" b="1" dirty="0"/>
              <a:t> we </a:t>
            </a:r>
            <a:r>
              <a:rPr lang="en-US" sz="3200" b="1" dirty="0" err="1">
                <a:solidFill>
                  <a:srgbClr val="FF0000"/>
                </a:solidFill>
              </a:rPr>
              <a:t>kristallaşma</a:t>
            </a:r>
            <a:r>
              <a:rPr lang="en-US" sz="3200" b="1" dirty="0">
                <a:solidFill>
                  <a:srgbClr val="FF0000"/>
                </a:solidFill>
              </a:rPr>
              <a:t> </a:t>
            </a:r>
            <a:r>
              <a:rPr lang="en-US" sz="3200" b="1" dirty="0" err="1"/>
              <a:t>proseslerinde</a:t>
            </a:r>
            <a:r>
              <a:rPr lang="en-US" sz="3200" b="1" dirty="0"/>
              <a:t> </a:t>
            </a:r>
            <a:r>
              <a:rPr lang="en-US" sz="3200" b="1" dirty="0" err="1"/>
              <a:t>entropiýa</a:t>
            </a:r>
            <a:r>
              <a:rPr lang="en-US" sz="3200" b="1" dirty="0"/>
              <a:t> </a:t>
            </a:r>
            <a:r>
              <a:rPr lang="en-US" sz="3200" b="1" dirty="0" err="1"/>
              <a:t>kiçelýär</a:t>
            </a:r>
            <a:r>
              <a:rPr lang="en-US" sz="3200" b="1" dirty="0"/>
              <a:t>.</a:t>
            </a:r>
            <a:endParaRPr lang="ru-RU" sz="3200" b="1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6623620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Аспект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2011</TotalTime>
  <Words>1641</Words>
  <Application>Microsoft Office PowerPoint</Application>
  <PresentationFormat>Широкоэкранный</PresentationFormat>
  <Paragraphs>63</Paragraphs>
  <Slides>23</Slides>
  <Notes>4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23</vt:i4>
      </vt:variant>
    </vt:vector>
  </HeadingPairs>
  <TitlesOfParts>
    <vt:vector size="32" baseType="lpstr">
      <vt:lpstr>Arial</vt:lpstr>
      <vt:lpstr>Arial Black</vt:lpstr>
      <vt:lpstr>Calibri</vt:lpstr>
      <vt:lpstr>Symbol</vt:lpstr>
      <vt:lpstr>Times New Roman</vt:lpstr>
      <vt:lpstr>Trebuchet MS</vt:lpstr>
      <vt:lpstr>Wingdings 3</vt:lpstr>
      <vt:lpstr>Аспект</vt:lpstr>
      <vt:lpstr>Уравнение</vt:lpstr>
      <vt:lpstr>Tema: Himiki termodinamika                   Meýilnama: 1.Gess kanuny we ondan gelip çykýan netijeler.  2.Maddalaryň standart ýagdaýlary.   3.Entropiýa hakynda düşünje.  4.Gibbs energiýasy hakynda düşünje.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            Maddanyň standart ýagdaýlary- </vt:lpstr>
      <vt:lpstr>Презентация PowerPoint</vt:lpstr>
      <vt:lpstr>Презентация PowerPoint</vt:lpstr>
      <vt:lpstr>Презентация PowerPoint</vt:lpstr>
      <vt:lpstr>Презентация PowerPoint</vt:lpstr>
      <vt:lpstr>Gibs energiýasy (Gibbsiň termohimiki potensialy)we täsirleşmeleriň ugurlary</vt:lpstr>
      <vt:lpstr>Презентация PowerPoint</vt:lpstr>
      <vt:lpstr>Gibbsyň ýa-da termodinamiki potensialy  G = U + PV - TS 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Himiki termodinamikasy 1.Gessiň kanuny we ondan gelip çykýan netijeler.  2.Maddalaryň standart ýagdaýlary.   3.Entropiýa hakynda düşünje.  4.Gibbsiň energiýasy hakynda düşünje.</dc:title>
  <dc:creator>Lenovo</dc:creator>
  <cp:lastModifiedBy>Microsoft</cp:lastModifiedBy>
  <cp:revision>195</cp:revision>
  <dcterms:created xsi:type="dcterms:W3CDTF">2017-10-24T06:20:41Z</dcterms:created>
  <dcterms:modified xsi:type="dcterms:W3CDTF">2020-11-09T12:18:15Z</dcterms:modified>
</cp:coreProperties>
</file>