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58" r:id="rId4"/>
    <p:sldId id="275" r:id="rId5"/>
    <p:sldId id="264" r:id="rId6"/>
    <p:sldId id="265" r:id="rId7"/>
    <p:sldId id="266" r:id="rId8"/>
    <p:sldId id="277" r:id="rId9"/>
    <p:sldId id="267" r:id="rId10"/>
    <p:sldId id="268" r:id="rId11"/>
    <p:sldId id="269" r:id="rId12"/>
    <p:sldId id="270" r:id="rId13"/>
    <p:sldId id="279"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5F1C4-F916-4603-AD35-BCD6AF3E1028}" type="datetimeFigureOut">
              <a:rPr lang="ru-RU" smtClean="0"/>
              <a:t>23.03.2019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B3FDA-CAD8-4A9C-BF02-88E4BA5B41E3}" type="slidenum">
              <a:rPr lang="ru-RU" smtClean="0"/>
              <a:t>‹#›</a:t>
            </a:fld>
            <a:endParaRPr lang="ru-RU"/>
          </a:p>
        </p:txBody>
      </p:sp>
    </p:spTree>
    <p:extLst>
      <p:ext uri="{BB962C8B-B14F-4D97-AF65-F5344CB8AC3E}">
        <p14:creationId xmlns:p14="http://schemas.microsoft.com/office/powerpoint/2010/main" val="131902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23.03.2019</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23.03.2019</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23.03.2019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23.03.2019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23.03.2019</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23.03.2019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23.03.2019</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23.03.2019</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23.03.2019</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1524000"/>
            <a:ext cx="8229600" cy="5145360"/>
          </a:xfrm>
        </p:spPr>
        <p:txBody>
          <a:bodyPr>
            <a:normAutofit/>
          </a:bodyPr>
          <a:lstStyle/>
          <a:p>
            <a:pPr marL="514350" indent="-514350" algn="ctr">
              <a:lnSpc>
                <a:spcPct val="150000"/>
              </a:lnSpc>
              <a:buAutoNum type="arabicPeriod"/>
            </a:pPr>
            <a:r>
              <a:rPr lang="tk-TM" sz="2800" dirty="0" smtClean="0">
                <a:solidFill>
                  <a:schemeClr val="accent6">
                    <a:lumMod val="75000"/>
                  </a:schemeClr>
                </a:solidFill>
                <a:latin typeface="Times New Roman" panose="02020603050405020304" pitchFamily="18" charset="0"/>
                <a:cs typeface="Times New Roman" panose="02020603050405020304" pitchFamily="18" charset="0"/>
              </a:rPr>
              <a:t>Materiýa, onuň gurluşy, dowam ediş usullary. </a:t>
            </a:r>
          </a:p>
          <a:p>
            <a:pPr marL="514350" indent="-514350" algn="ctr">
              <a:lnSpc>
                <a:spcPct val="150000"/>
              </a:lnSpc>
              <a:buAutoNum type="arabicPeriod"/>
            </a:pPr>
            <a:r>
              <a:rPr lang="tk-TM" sz="2800" dirty="0" smtClean="0">
                <a:solidFill>
                  <a:schemeClr val="accent6">
                    <a:lumMod val="75000"/>
                  </a:schemeClr>
                </a:solidFill>
                <a:latin typeface="Times New Roman" panose="02020603050405020304" pitchFamily="18" charset="0"/>
                <a:cs typeface="Times New Roman" panose="02020603050405020304" pitchFamily="18" charset="0"/>
              </a:rPr>
              <a:t>Hereket we onuň esasy formalary. Hereketiň esasy formalarynyň özara baglanyşyklary. </a:t>
            </a:r>
          </a:p>
          <a:p>
            <a:pPr marL="514350" indent="-514350" algn="ctr">
              <a:lnSpc>
                <a:spcPct val="150000"/>
              </a:lnSpc>
              <a:buAutoNum type="arabicPeriod"/>
            </a:pPr>
            <a:r>
              <a:rPr lang="tk-TM" sz="2800" dirty="0" smtClean="0">
                <a:solidFill>
                  <a:schemeClr val="accent6">
                    <a:lumMod val="75000"/>
                  </a:schemeClr>
                </a:solidFill>
                <a:latin typeface="Times New Roman" panose="02020603050405020304" pitchFamily="18" charset="0"/>
                <a:cs typeface="Times New Roman" panose="02020603050405020304" pitchFamily="18" charset="0"/>
              </a:rPr>
              <a:t>Giňişlik we wagt, olaryň hereket edýän materiýa bilen özara baglanyşyklary.</a:t>
            </a:r>
          </a:p>
          <a:p>
            <a:pPr marL="514350" indent="-514350" algn="ctr">
              <a:lnSpc>
                <a:spcPct val="150000"/>
              </a:lnSpc>
              <a:buAutoNum type="arabicPeriod"/>
            </a:pPr>
            <a:r>
              <a:rPr lang="tk-TM" sz="2800" dirty="0" smtClean="0">
                <a:solidFill>
                  <a:schemeClr val="accent6">
                    <a:lumMod val="75000"/>
                  </a:schemeClr>
                </a:solidFill>
                <a:latin typeface="Times New Roman" panose="02020603050405020304" pitchFamily="18" charset="0"/>
                <a:cs typeface="Times New Roman" panose="02020603050405020304" pitchFamily="18" charset="0"/>
              </a:rPr>
              <a:t>Materiýanyň, hereketiň, giňişligiň we wagtyň bitewiligi</a:t>
            </a:r>
            <a:r>
              <a:rPr lang="tk-TM" dirty="0" smtClean="0">
                <a:solidFill>
                  <a:schemeClr val="accent6">
                    <a:lumMod val="75000"/>
                  </a:schemeClr>
                </a:solidFill>
                <a:latin typeface="Times New Roman" panose="02020603050405020304" pitchFamily="18" charset="0"/>
                <a:cs typeface="Times New Roman" panose="02020603050405020304" pitchFamily="18" charset="0"/>
              </a:rPr>
              <a:t>. </a:t>
            </a:r>
            <a:endParaRPr lang="tk-TM"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fontScale="90000"/>
          </a:bodyPr>
          <a:lstStyle/>
          <a:p>
            <a:pPr algn="ctr"/>
            <a:r>
              <a:rPr lang="sq-AL" dirty="0">
                <a:solidFill>
                  <a:schemeClr val="accent6">
                    <a:lumMod val="75000"/>
                  </a:schemeClr>
                </a:solidFill>
              </a:rPr>
              <a:t>Materiýa, onuň gurluşy, dowam ediş usullary</a:t>
            </a:r>
            <a:endParaRPr lang="ru-RU" dirty="0">
              <a:solidFill>
                <a:schemeClr val="accent6">
                  <a:lumMod val="75000"/>
                </a:schemeClr>
              </a:solidFill>
            </a:endParaRPr>
          </a:p>
        </p:txBody>
      </p:sp>
    </p:spTree>
    <p:extLst>
      <p:ext uri="{BB962C8B-B14F-4D97-AF65-F5344CB8AC3E}">
        <p14:creationId xmlns:p14="http://schemas.microsoft.com/office/powerpoint/2010/main" val="2093858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555641"/>
          </a:xfrm>
          <a:prstGeom prst="rect">
            <a:avLst/>
          </a:prstGeom>
        </p:spPr>
        <p:txBody>
          <a:bodyPr wrap="square">
            <a:spAutoFit/>
          </a:bodyPr>
          <a:lstStyle/>
          <a:p>
            <a:pPr algn="just"/>
            <a:r>
              <a:rPr lang="tk-TM" sz="2800" dirty="0" smtClean="0">
                <a:solidFill>
                  <a:schemeClr val="accent6">
                    <a:lumMod val="75000"/>
                  </a:schemeClr>
                </a:solidFill>
              </a:rPr>
              <a:t>        </a:t>
            </a:r>
            <a:r>
              <a:rPr lang="sq-AL" sz="2800" dirty="0" smtClean="0">
                <a:solidFill>
                  <a:schemeClr val="accent6">
                    <a:lumMod val="75000"/>
                  </a:schemeClr>
                </a:solidFill>
              </a:rPr>
              <a:t>Hereket </a:t>
            </a:r>
            <a:r>
              <a:rPr lang="sq-AL" sz="2800" dirty="0">
                <a:solidFill>
                  <a:schemeClr val="accent6">
                    <a:lumMod val="75000"/>
                  </a:schemeClr>
                </a:solidFill>
              </a:rPr>
              <a:t>hemişe, hemme ýerde bar. Şonuň üçin ol baky, </a:t>
            </a:r>
            <a:r>
              <a:rPr lang="sq-AL" sz="2800" dirty="0" smtClean="0">
                <a:solidFill>
                  <a:schemeClr val="accent6">
                    <a:lumMod val="75000"/>
                  </a:schemeClr>
                </a:solidFill>
              </a:rPr>
              <a:t>absolýut</a:t>
            </a:r>
            <a:r>
              <a:rPr lang="tk-TM" sz="2800" dirty="0" smtClean="0">
                <a:solidFill>
                  <a:schemeClr val="accent6">
                    <a:lumMod val="75000"/>
                  </a:schemeClr>
                </a:solidFill>
              </a:rPr>
              <a:t>.</a:t>
            </a:r>
            <a:r>
              <a:rPr lang="sq-AL" sz="2800" dirty="0" smtClean="0">
                <a:solidFill>
                  <a:schemeClr val="accent6">
                    <a:lumMod val="75000"/>
                  </a:schemeClr>
                </a:solidFill>
              </a:rPr>
              <a:t> </a:t>
            </a:r>
            <a:r>
              <a:rPr lang="sq-AL" sz="2800" dirty="0">
                <a:solidFill>
                  <a:schemeClr val="accent6">
                    <a:lumMod val="75000"/>
                  </a:schemeClr>
                </a:solidFill>
              </a:rPr>
              <a:t>“Dynçlyk” </a:t>
            </a:r>
            <a:r>
              <a:rPr lang="sq-AL" sz="2800" dirty="0" smtClean="0">
                <a:solidFill>
                  <a:schemeClr val="accent6">
                    <a:lumMod val="75000"/>
                  </a:schemeClr>
                </a:solidFill>
              </a:rPr>
              <a:t>wagtlaýyn</a:t>
            </a:r>
            <a:r>
              <a:rPr lang="tk-TM" sz="2800" dirty="0" smtClean="0">
                <a:solidFill>
                  <a:schemeClr val="accent6">
                    <a:lumMod val="75000"/>
                  </a:schemeClr>
                </a:solidFill>
              </a:rPr>
              <a:t>,</a:t>
            </a:r>
            <a:r>
              <a:rPr lang="sq-AL" sz="2800" dirty="0" smtClean="0">
                <a:solidFill>
                  <a:schemeClr val="accent6">
                    <a:lumMod val="75000"/>
                  </a:schemeClr>
                </a:solidFill>
              </a:rPr>
              <a:t> </a:t>
            </a:r>
            <a:r>
              <a:rPr lang="sq-AL" sz="2800" dirty="0">
                <a:solidFill>
                  <a:schemeClr val="accent6">
                    <a:lumMod val="75000"/>
                  </a:schemeClr>
                </a:solidFill>
              </a:rPr>
              <a:t>otnositel.</a:t>
            </a:r>
            <a:endParaRPr lang="tk-TM" sz="2800" dirty="0">
              <a:solidFill>
                <a:schemeClr val="accent6">
                  <a:lumMod val="75000"/>
                </a:schemeClr>
              </a:solidFill>
            </a:endParaRPr>
          </a:p>
          <a:p>
            <a:pPr algn="just"/>
            <a:r>
              <a:rPr lang="sq-AL" sz="2800" dirty="0">
                <a:solidFill>
                  <a:schemeClr val="accent6">
                    <a:lumMod val="75000"/>
                  </a:schemeClr>
                </a:solidFill>
              </a:rPr>
              <a:t> </a:t>
            </a:r>
            <a:r>
              <a:rPr lang="tk-TM" sz="2800" dirty="0" smtClean="0">
                <a:solidFill>
                  <a:schemeClr val="accent6">
                    <a:lumMod val="75000"/>
                  </a:schemeClr>
                </a:solidFill>
              </a:rPr>
              <a:t>       </a:t>
            </a:r>
            <a:r>
              <a:rPr lang="sq-AL" sz="2800" dirty="0" smtClean="0">
                <a:solidFill>
                  <a:schemeClr val="accent6">
                    <a:lumMod val="75000"/>
                  </a:schemeClr>
                </a:solidFill>
              </a:rPr>
              <a:t>Hereket </a:t>
            </a:r>
            <a:r>
              <a:rPr lang="sq-AL" sz="2800" dirty="0">
                <a:solidFill>
                  <a:schemeClr val="accent6">
                    <a:lumMod val="75000"/>
                  </a:schemeClr>
                </a:solidFill>
              </a:rPr>
              <a:t>hemişe absolýutlygy üçin ony saklap, durzup, ýok edip bolanok. Dynçlykda duran zatlar mysal üçin öýüň içinde duran stol, stul we beýleki enjamlar hereketsiz, asuda, dynçlykda ýaly dur. Onuň dynçlygy, asudalygy başga bir zada</a:t>
            </a:r>
            <a:r>
              <a:rPr lang="tk-TM" sz="2800" dirty="0">
                <a:solidFill>
                  <a:schemeClr val="accent6">
                    <a:lumMod val="75000"/>
                  </a:schemeClr>
                </a:solidFill>
              </a:rPr>
              <a:t>,</a:t>
            </a:r>
            <a:r>
              <a:rPr lang="sq-AL" sz="2800" dirty="0">
                <a:solidFill>
                  <a:schemeClr val="accent6">
                    <a:lumMod val="75000"/>
                  </a:schemeClr>
                </a:solidFill>
              </a:rPr>
              <a:t> ýagny</a:t>
            </a:r>
            <a:r>
              <a:rPr lang="tk-TM" sz="2800" dirty="0">
                <a:solidFill>
                  <a:schemeClr val="accent6">
                    <a:lumMod val="75000"/>
                  </a:schemeClr>
                </a:solidFill>
              </a:rPr>
              <a:t>,</a:t>
            </a:r>
            <a:r>
              <a:rPr lang="sq-AL" sz="2800" dirty="0">
                <a:solidFill>
                  <a:schemeClr val="accent6">
                    <a:lumMod val="75000"/>
                  </a:schemeClr>
                </a:solidFill>
              </a:rPr>
              <a:t> öýüň diwaryna seredende, olar bilen deňeşdirilende dynçlykdadygy göze görünýär. Şonuň üçin ol otnositel. Dynçlykda duran zatlar ýer şary bilen bilelikde hereket edýär. Ondan başga-da dynçlykdaky zatlary düzýän içki elementler hereketde, emma olar göze görünmeýär.</a:t>
            </a:r>
            <a:endParaRPr lang="ru-RU" sz="2800" dirty="0">
              <a:solidFill>
                <a:schemeClr val="accent6">
                  <a:lumMod val="75000"/>
                </a:schemeClr>
              </a:solidFill>
            </a:endParaRPr>
          </a:p>
          <a:p>
            <a:pPr algn="just"/>
            <a:r>
              <a:rPr lang="tk-TM" sz="2800" dirty="0" smtClean="0">
                <a:solidFill>
                  <a:schemeClr val="accent6">
                    <a:lumMod val="75000"/>
                  </a:schemeClr>
                </a:solidFill>
              </a:rPr>
              <a:t>        </a:t>
            </a:r>
            <a:r>
              <a:rPr lang="sq-AL" sz="2800" dirty="0" smtClean="0">
                <a:solidFill>
                  <a:schemeClr val="accent6">
                    <a:lumMod val="75000"/>
                  </a:schemeClr>
                </a:solidFill>
              </a:rPr>
              <a:t>Hereket </a:t>
            </a:r>
            <a:r>
              <a:rPr lang="sq-AL" sz="2800" dirty="0">
                <a:solidFill>
                  <a:schemeClr val="accent6">
                    <a:lumMod val="75000"/>
                  </a:schemeClr>
                </a:solidFill>
              </a:rPr>
              <a:t>bilen dynçlyk bir – biri bilen gapma – garşy däl-de, olar yzygiderli baglanyşykda, birligi düzýär.</a:t>
            </a:r>
            <a:endParaRPr lang="ru-RU" sz="2800" dirty="0">
              <a:solidFill>
                <a:schemeClr val="accent6">
                  <a:lumMod val="75000"/>
                </a:schemeClr>
              </a:solidFill>
            </a:endParaRPr>
          </a:p>
        </p:txBody>
      </p:sp>
    </p:spTree>
    <p:extLst>
      <p:ext uri="{BB962C8B-B14F-4D97-AF65-F5344CB8AC3E}">
        <p14:creationId xmlns:p14="http://schemas.microsoft.com/office/powerpoint/2010/main" val="65563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152400"/>
            <a:ext cx="8533705" cy="2844800"/>
          </a:xfrm>
          <a:ln>
            <a:noFill/>
          </a:ln>
        </p:spPr>
        <p:txBody>
          <a:bodyPr>
            <a:noAutofit/>
          </a:bodyPr>
          <a:lstStyle/>
          <a:p>
            <a:pPr algn="just"/>
            <a:r>
              <a:rPr lang="sq-AL" sz="2800" dirty="0">
                <a:ln>
                  <a:noFill/>
                </a:ln>
                <a:solidFill>
                  <a:schemeClr val="accent6">
                    <a:lumMod val="75000"/>
                  </a:schemeClr>
                </a:solidFill>
                <a:effectLst/>
                <a:latin typeface="Times New Roman" panose="02020603050405020304" pitchFamily="18" charset="0"/>
                <a:ea typeface="+mn-ea"/>
                <a:cs typeface="+mn-cs"/>
              </a:rPr>
              <a:t>Dünýädäki materiýa köp görnüşli bolşy ýaly, ondaky hereket hem köp görnüşde. Emma olaryň hemmesini öwrenmek mümkin däl. Sonuň üçin materiýanyň hereketiniň häsiýetine, tutýan ornuna, ýerine ýetirýän wezipesine we şuňa meňzeşlere görä şu aşakdaky formalara bölünýär:</a:t>
            </a:r>
            <a:r>
              <a:rPr lang="sq-AL" sz="2800" b="1" dirty="0">
                <a:ln>
                  <a:noFill/>
                </a:ln>
                <a:solidFill>
                  <a:schemeClr val="accent6">
                    <a:lumMod val="75000"/>
                  </a:schemeClr>
                </a:solidFill>
                <a:effectLst/>
                <a:latin typeface="Times New Roman" panose="02020603050405020304" pitchFamily="18" charset="0"/>
                <a:ea typeface="+mn-ea"/>
                <a:cs typeface="+mn-cs"/>
              </a:rPr>
              <a:t> mehaniki, fiziki, himiki, biologiki we sosial hereket </a:t>
            </a:r>
            <a:r>
              <a:rPr lang="ru-RU" sz="2800" b="1" dirty="0">
                <a:ln>
                  <a:noFill/>
                </a:ln>
                <a:solidFill>
                  <a:schemeClr val="accent6">
                    <a:lumMod val="75000"/>
                  </a:schemeClr>
                </a:solidFill>
                <a:effectLst/>
                <a:latin typeface="Times New Roman" panose="02020603050405020304" pitchFamily="18" charset="0"/>
                <a:ea typeface="+mn-ea"/>
                <a:cs typeface="+mn-cs"/>
              </a:rPr>
              <a:t>(F. </a:t>
            </a:r>
            <a:r>
              <a:rPr lang="ru-RU" sz="2800" b="1" dirty="0" err="1">
                <a:ln>
                  <a:noFill/>
                </a:ln>
                <a:solidFill>
                  <a:schemeClr val="accent6">
                    <a:lumMod val="75000"/>
                  </a:schemeClr>
                </a:solidFill>
                <a:effectLst/>
                <a:latin typeface="Times New Roman" panose="02020603050405020304" pitchFamily="18" charset="0"/>
                <a:ea typeface="+mn-ea"/>
                <a:cs typeface="+mn-cs"/>
              </a:rPr>
              <a:t>Engels</a:t>
            </a:r>
            <a:r>
              <a:rPr lang="ru-RU" sz="2800" b="1" dirty="0">
                <a:ln>
                  <a:noFill/>
                </a:ln>
                <a:solidFill>
                  <a:schemeClr val="accent6">
                    <a:lumMod val="75000"/>
                  </a:schemeClr>
                </a:solidFill>
                <a:effectLst/>
                <a:latin typeface="Times New Roman" panose="02020603050405020304" pitchFamily="18" charset="0"/>
                <a:ea typeface="+mn-ea"/>
                <a:cs typeface="+mn-cs"/>
              </a:rPr>
              <a:t>). </a:t>
            </a:r>
          </a:p>
        </p:txBody>
      </p:sp>
      <p:grpSp>
        <p:nvGrpSpPr>
          <p:cNvPr id="4" name="Group 2"/>
          <p:cNvGrpSpPr>
            <a:grpSpLocks/>
          </p:cNvGrpSpPr>
          <p:nvPr/>
        </p:nvGrpSpPr>
        <p:grpSpPr bwMode="auto">
          <a:xfrm>
            <a:off x="419122" y="3645024"/>
            <a:ext cx="8545366" cy="3059856"/>
            <a:chOff x="1832" y="12645"/>
            <a:chExt cx="6522" cy="3075"/>
          </a:xfrm>
        </p:grpSpPr>
        <p:sp>
          <p:nvSpPr>
            <p:cNvPr id="5" name="Text Box 3"/>
            <p:cNvSpPr txBox="1">
              <a:spLocks noChangeArrowheads="1"/>
            </p:cNvSpPr>
            <p:nvPr/>
          </p:nvSpPr>
          <p:spPr bwMode="auto">
            <a:xfrm>
              <a:off x="1832" y="13473"/>
              <a:ext cx="2200" cy="1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Materiýanyň</a:t>
              </a:r>
            </a:p>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hereketiniň</a:t>
              </a:r>
            </a:p>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formalary</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nvGrpSpPr>
            <p:cNvPr id="6" name="Group 4"/>
            <p:cNvGrpSpPr>
              <a:grpSpLocks/>
            </p:cNvGrpSpPr>
            <p:nvPr/>
          </p:nvGrpSpPr>
          <p:grpSpPr bwMode="auto">
            <a:xfrm>
              <a:off x="6568" y="12645"/>
              <a:ext cx="1786" cy="3075"/>
              <a:chOff x="7622" y="12645"/>
              <a:chExt cx="1786" cy="3075"/>
            </a:xfrm>
          </p:grpSpPr>
          <p:sp>
            <p:nvSpPr>
              <p:cNvPr id="12" name="Text Box 5"/>
              <p:cNvSpPr txBox="1">
                <a:spLocks noChangeArrowheads="1"/>
              </p:cNvSpPr>
              <p:nvPr/>
            </p:nvSpPr>
            <p:spPr bwMode="auto">
              <a:xfrm>
                <a:off x="7622" y="12645"/>
                <a:ext cx="1786" cy="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mehaniki</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13" name="Text Box 6"/>
              <p:cNvSpPr txBox="1">
                <a:spLocks noChangeArrowheads="1"/>
              </p:cNvSpPr>
              <p:nvPr/>
            </p:nvSpPr>
            <p:spPr bwMode="auto">
              <a:xfrm>
                <a:off x="7622" y="13274"/>
                <a:ext cx="1786" cy="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fiziki</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14" name="Text Box 7"/>
              <p:cNvSpPr txBox="1">
                <a:spLocks noChangeArrowheads="1"/>
              </p:cNvSpPr>
              <p:nvPr/>
            </p:nvSpPr>
            <p:spPr bwMode="auto">
              <a:xfrm>
                <a:off x="7622" y="13919"/>
                <a:ext cx="1786" cy="5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himiki</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15" name="Text Box 8"/>
              <p:cNvSpPr txBox="1">
                <a:spLocks noChangeArrowheads="1"/>
              </p:cNvSpPr>
              <p:nvPr/>
            </p:nvSpPr>
            <p:spPr bwMode="auto">
              <a:xfrm>
                <a:off x="7622" y="14551"/>
                <a:ext cx="1786" cy="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k-TM"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b</a:t>
                </a: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iologiki</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16" name="Text Box 9"/>
              <p:cNvSpPr txBox="1">
                <a:spLocks noChangeArrowheads="1"/>
              </p:cNvSpPr>
              <p:nvPr/>
            </p:nvSpPr>
            <p:spPr bwMode="auto">
              <a:xfrm>
                <a:off x="7622" y="15213"/>
                <a:ext cx="1786" cy="50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400" b="1" i="0" u="none" strike="noStrike" cap="none" normalizeH="0" baseline="0" noProof="1" smtClean="0">
                    <a:ln>
                      <a:noFill/>
                    </a:ln>
                    <a:solidFill>
                      <a:schemeClr val="accent6">
                        <a:lumMod val="75000"/>
                      </a:schemeClr>
                    </a:solidFill>
                    <a:effectLst/>
                    <a:latin typeface="Times New Roman" panose="02020603050405020304" pitchFamily="18" charset="0"/>
                  </a:rPr>
                  <a:t>sosisal</a:t>
                </a:r>
                <a:endParaRPr kumimoji="0" lang="ru-RU" altLang="ru-RU" sz="24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cxnSp>
          <p:nvCxnSpPr>
            <p:cNvPr id="7" name="AutoShape 10"/>
            <p:cNvCxnSpPr>
              <a:cxnSpLocks noChangeShapeType="1"/>
            </p:cNvCxnSpPr>
            <p:nvPr/>
          </p:nvCxnSpPr>
          <p:spPr bwMode="auto">
            <a:xfrm>
              <a:off x="4032" y="14089"/>
              <a:ext cx="259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11"/>
            <p:cNvCxnSpPr>
              <a:cxnSpLocks noChangeShapeType="1"/>
            </p:cNvCxnSpPr>
            <p:nvPr/>
          </p:nvCxnSpPr>
          <p:spPr bwMode="auto">
            <a:xfrm flipV="1">
              <a:off x="4032" y="12892"/>
              <a:ext cx="2592" cy="119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12"/>
            <p:cNvCxnSpPr>
              <a:cxnSpLocks noChangeShapeType="1"/>
            </p:cNvCxnSpPr>
            <p:nvPr/>
          </p:nvCxnSpPr>
          <p:spPr bwMode="auto">
            <a:xfrm flipV="1">
              <a:off x="4032" y="13474"/>
              <a:ext cx="2592" cy="6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13"/>
            <p:cNvCxnSpPr>
              <a:cxnSpLocks noChangeShapeType="1"/>
            </p:cNvCxnSpPr>
            <p:nvPr/>
          </p:nvCxnSpPr>
          <p:spPr bwMode="auto">
            <a:xfrm>
              <a:off x="4032" y="14089"/>
              <a:ext cx="2592" cy="5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14"/>
            <p:cNvCxnSpPr>
              <a:cxnSpLocks noChangeShapeType="1"/>
            </p:cNvCxnSpPr>
            <p:nvPr/>
          </p:nvCxnSpPr>
          <p:spPr bwMode="auto">
            <a:xfrm>
              <a:off x="4032" y="14089"/>
              <a:ext cx="2592" cy="11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4506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260648"/>
            <a:ext cx="8640960" cy="6740307"/>
          </a:xfrm>
          <a:prstGeom prst="rect">
            <a:avLst/>
          </a:prstGeom>
        </p:spPr>
        <p:txBody>
          <a:bodyPr wrap="square">
            <a:spAutoFit/>
          </a:bodyPr>
          <a:lstStyle/>
          <a:p>
            <a:pPr indent="457200" algn="just">
              <a:lnSpc>
                <a:spcPct val="150000"/>
              </a:lnSpc>
              <a:spcAft>
                <a:spcPts val="0"/>
              </a:spcAft>
            </a:pPr>
            <a:r>
              <a:rPr lang="sq-AL" sz="2400" dirty="0" smtClean="0">
                <a:solidFill>
                  <a:schemeClr val="accent6">
                    <a:lumMod val="75000"/>
                  </a:schemeClr>
                </a:solidFill>
                <a:latin typeface="Times New Roman" panose="02020603050405020304" pitchFamily="18" charset="0"/>
                <a:ea typeface="Times New Roman" panose="02020603050405020304" pitchFamily="18" charset="0"/>
              </a:rPr>
              <a:t>Mehaniki </a:t>
            </a:r>
            <a:r>
              <a:rPr lang="sq-AL" sz="2400" dirty="0">
                <a:solidFill>
                  <a:schemeClr val="accent6">
                    <a:lumMod val="75000"/>
                  </a:schemeClr>
                </a:solidFill>
                <a:latin typeface="Times New Roman" panose="02020603050405020304" pitchFamily="18" charset="0"/>
                <a:ea typeface="Times New Roman" panose="02020603050405020304" pitchFamily="18" charset="0"/>
              </a:rPr>
              <a:t>hereket – </a:t>
            </a:r>
            <a:r>
              <a:rPr lang="sq-AL" sz="2400" i="1" dirty="0">
                <a:solidFill>
                  <a:schemeClr val="accent6">
                    <a:lumMod val="75000"/>
                  </a:schemeClr>
                </a:solidFill>
                <a:latin typeface="Times New Roman" panose="02020603050405020304" pitchFamily="18" charset="0"/>
                <a:ea typeface="Times New Roman" panose="02020603050405020304" pitchFamily="18" charset="0"/>
              </a:rPr>
              <a:t>giňişlikde gaty, gaz görnüşli we suwuklyk ýagdaýyndaky zatlaryň bir – birine täsiridir we olaryň ýeriniň üýtgemegidir.	</a:t>
            </a:r>
            <a:endParaRPr lang="ru-RU" sz="2400" i="1" dirty="0">
              <a:solidFill>
                <a:schemeClr val="accent6">
                  <a:lumMod val="75000"/>
                </a:schemeClr>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sq-AL" sz="2400" dirty="0">
                <a:solidFill>
                  <a:schemeClr val="accent6">
                    <a:lumMod val="75000"/>
                  </a:schemeClr>
                </a:solidFill>
                <a:latin typeface="Times New Roman" panose="02020603050405020304" pitchFamily="18" charset="0"/>
                <a:ea typeface="Times New Roman" panose="02020603050405020304" pitchFamily="18" charset="0"/>
              </a:rPr>
              <a:t>Hereketiň fiziki formasy </a:t>
            </a:r>
            <a:r>
              <a:rPr lang="sq-AL" sz="2400" i="1" dirty="0">
                <a:solidFill>
                  <a:schemeClr val="accent6">
                    <a:lumMod val="75000"/>
                  </a:schemeClr>
                </a:solidFill>
                <a:latin typeface="Times New Roman" panose="02020603050405020304" pitchFamily="18" charset="0"/>
                <a:ea typeface="Times New Roman" panose="02020603050405020304" pitchFamily="18" charset="0"/>
              </a:rPr>
              <a:t>molekulalaryň we elektromagnit prosesiniň özara täsiridir, ýylylyk energiýasynyň döremegidir we ýaýramagydyr. </a:t>
            </a:r>
            <a:endParaRPr lang="ru-RU" sz="2400" i="1" dirty="0">
              <a:solidFill>
                <a:schemeClr val="accent6">
                  <a:lumMod val="75000"/>
                </a:schemeClr>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sq-AL" sz="2400" dirty="0">
                <a:solidFill>
                  <a:schemeClr val="accent6">
                    <a:lumMod val="75000"/>
                  </a:schemeClr>
                </a:solidFill>
                <a:latin typeface="Times New Roman" panose="02020603050405020304" pitchFamily="18" charset="0"/>
                <a:ea typeface="Times New Roman" panose="02020603050405020304" pitchFamily="18" charset="0"/>
              </a:rPr>
              <a:t>Himiki hereket</a:t>
            </a:r>
            <a:r>
              <a:rPr lang="sq-AL" sz="2400" i="1" dirty="0">
                <a:solidFill>
                  <a:schemeClr val="accent6">
                    <a:lumMod val="75000"/>
                  </a:schemeClr>
                </a:solidFill>
                <a:latin typeface="Times New Roman" panose="02020603050405020304" pitchFamily="18" charset="0"/>
                <a:ea typeface="Times New Roman" panose="02020603050405020304" pitchFamily="18" charset="0"/>
              </a:rPr>
              <a:t>–atomlaryň molekulalara, himiki elementleriň başgalara öwrülmek prosesidir.</a:t>
            </a:r>
            <a:endParaRPr lang="ru-RU" sz="2400" i="1" dirty="0">
              <a:solidFill>
                <a:schemeClr val="accent6">
                  <a:lumMod val="75000"/>
                </a:schemeClr>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sq-AL" sz="2400" dirty="0">
                <a:solidFill>
                  <a:schemeClr val="accent6">
                    <a:lumMod val="75000"/>
                  </a:schemeClr>
                </a:solidFill>
                <a:latin typeface="Times New Roman" panose="02020603050405020304" pitchFamily="18" charset="0"/>
                <a:ea typeface="Times New Roman" panose="02020603050405020304" pitchFamily="18" charset="0"/>
              </a:rPr>
              <a:t>Biologiki hereket-</a:t>
            </a:r>
            <a:r>
              <a:rPr lang="sq-AL" sz="2400" i="1" dirty="0">
                <a:solidFill>
                  <a:schemeClr val="accent6">
                    <a:lumMod val="75000"/>
                  </a:schemeClr>
                </a:solidFill>
                <a:latin typeface="Times New Roman" panose="02020603050405020304" pitchFamily="18" charset="0"/>
                <a:ea typeface="Times New Roman" panose="02020603050405020304" pitchFamily="18" charset="0"/>
              </a:rPr>
              <a:t>janly organizmleriň adamlaryň, haýwanlaryň we ösümlikleriň organizminde bolup geçýän üýtgemelerdir.</a:t>
            </a:r>
            <a:endParaRPr lang="ru-RU" sz="2400" i="1" dirty="0">
              <a:solidFill>
                <a:schemeClr val="accent6">
                  <a:lumMod val="75000"/>
                </a:schemeClr>
              </a:solidFill>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sq-AL" sz="2400" dirty="0">
                <a:solidFill>
                  <a:schemeClr val="accent6">
                    <a:lumMod val="75000"/>
                  </a:schemeClr>
                </a:solidFill>
                <a:latin typeface="Times New Roman" panose="02020603050405020304" pitchFamily="18" charset="0"/>
                <a:ea typeface="Times New Roman" panose="02020603050405020304" pitchFamily="18" charset="0"/>
              </a:rPr>
              <a:t>Hereketiň sosial formasy </a:t>
            </a:r>
            <a:r>
              <a:rPr lang="sq-AL" sz="2400" i="1" dirty="0">
                <a:solidFill>
                  <a:schemeClr val="accent6">
                    <a:lumMod val="75000"/>
                  </a:schemeClr>
                </a:solidFill>
                <a:latin typeface="Times New Roman" panose="02020603050405020304" pitchFamily="18" charset="0"/>
                <a:ea typeface="Times New Roman" panose="02020603050405020304" pitchFamily="18" charset="0"/>
              </a:rPr>
              <a:t>adamyň jemgyýetçilik döredijiliginiň ähli görnüşiniň jemidir</a:t>
            </a:r>
            <a:r>
              <a:rPr lang="sq-AL" sz="2400" i="1" dirty="0" smtClean="0">
                <a:solidFill>
                  <a:schemeClr val="accent6">
                    <a:lumMod val="75000"/>
                  </a:schemeClr>
                </a:solidFill>
                <a:latin typeface="Times New Roman" panose="02020603050405020304" pitchFamily="18" charset="0"/>
                <a:ea typeface="Times New Roman" panose="02020603050405020304" pitchFamily="18" charset="0"/>
              </a:rPr>
              <a:t>.</a:t>
            </a:r>
            <a:endParaRPr lang="tk-TM" sz="2400" i="1" dirty="0" smtClean="0">
              <a:solidFill>
                <a:schemeClr val="accent6">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859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2952328" cy="316835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1" y="116632"/>
            <a:ext cx="2880320" cy="3168352"/>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3" y="3260277"/>
            <a:ext cx="4204955" cy="342857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19083"/>
            <a:ext cx="3024335" cy="3165902"/>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2459" y="3284984"/>
            <a:ext cx="4724036" cy="3403864"/>
          </a:xfrm>
          <a:prstGeom prst="rect">
            <a:avLst/>
          </a:prstGeom>
        </p:spPr>
      </p:pic>
    </p:spTree>
    <p:extLst>
      <p:ext uri="{BB962C8B-B14F-4D97-AF65-F5344CB8AC3E}">
        <p14:creationId xmlns:p14="http://schemas.microsoft.com/office/powerpoint/2010/main" val="67206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sq-AL" sz="4400" b="1" dirty="0">
                <a:solidFill>
                  <a:schemeClr val="accent6">
                    <a:lumMod val="75000"/>
                  </a:schemeClr>
                </a:solidFill>
                <a:effectLst/>
                <a:latin typeface="Times New Roman" panose="02020603050405020304" pitchFamily="18" charset="0"/>
                <a:ea typeface="Times New Roman" panose="02020603050405020304" pitchFamily="18" charset="0"/>
              </a:rPr>
              <a:t>Giňişlik we wagt, olaryň hereket edýän materiýa bilen özara baglanyşyklary. </a:t>
            </a:r>
            <a:endParaRPr lang="ru-RU" dirty="0">
              <a:solidFill>
                <a:schemeClr val="accent6">
                  <a:lumMod val="75000"/>
                </a:schemeClr>
              </a:solidFill>
            </a:endParaRPr>
          </a:p>
        </p:txBody>
      </p:sp>
      <p:sp>
        <p:nvSpPr>
          <p:cNvPr id="3" name="Объект 2"/>
          <p:cNvSpPr>
            <a:spLocks noGrp="1"/>
          </p:cNvSpPr>
          <p:nvPr>
            <p:ph idx="1"/>
          </p:nvPr>
        </p:nvSpPr>
        <p:spPr>
          <a:xfrm>
            <a:off x="179512" y="1524000"/>
            <a:ext cx="8784976" cy="5073352"/>
          </a:xfrm>
        </p:spPr>
        <p:txBody>
          <a:bodyPr>
            <a:normAutofit fontScale="92500" lnSpcReduction="20000"/>
          </a:bodyPr>
          <a:lstStyle/>
          <a:p>
            <a:pPr algn="just">
              <a:lnSpc>
                <a:spcPct val="150000"/>
              </a:lnSpc>
            </a:pPr>
            <a:r>
              <a:rPr lang="sq-AL" sz="3200" b="1" dirty="0">
                <a:solidFill>
                  <a:schemeClr val="accent6">
                    <a:lumMod val="75000"/>
                  </a:schemeClr>
                </a:solidFill>
                <a:latin typeface="Times New Roman" panose="02020603050405020304" pitchFamily="18" charset="0"/>
                <a:ea typeface="Times New Roman" panose="02020603050405020304" pitchFamily="18" charset="0"/>
              </a:rPr>
              <a:t>Giňişlik we wagt-materiýanyň ýaşamagynyň formasy. Materiýanyň hereketiniň netijesinde olar ýaşaýar. </a:t>
            </a:r>
            <a:endParaRPr lang="tk-TM" sz="3200" b="1" dirty="0" smtClean="0">
              <a:solidFill>
                <a:schemeClr val="accent6">
                  <a:lumMod val="75000"/>
                </a:schemeClr>
              </a:solidFill>
              <a:latin typeface="Times New Roman" panose="02020603050405020304" pitchFamily="18" charset="0"/>
              <a:ea typeface="Times New Roman" panose="02020603050405020304" pitchFamily="18" charset="0"/>
            </a:endParaRPr>
          </a:p>
          <a:p>
            <a:pPr algn="just">
              <a:lnSpc>
                <a:spcPct val="150000"/>
              </a:lnSpc>
            </a:pPr>
            <a:r>
              <a:rPr lang="sq-AL" sz="3200" b="1" dirty="0" smtClean="0">
                <a:solidFill>
                  <a:schemeClr val="accent6">
                    <a:lumMod val="75000"/>
                  </a:schemeClr>
                </a:solidFill>
                <a:latin typeface="Times New Roman" panose="02020603050405020304" pitchFamily="18" charset="0"/>
                <a:ea typeface="Times New Roman" panose="02020603050405020304" pitchFamily="18" charset="0"/>
              </a:rPr>
              <a:t>Giňişlik </a:t>
            </a:r>
            <a:r>
              <a:rPr lang="tk-TM" sz="3200" b="1" dirty="0">
                <a:solidFill>
                  <a:schemeClr val="accent6">
                    <a:lumMod val="75000"/>
                  </a:schemeClr>
                </a:solidFill>
                <a:latin typeface="Times New Roman" panose="02020603050405020304" pitchFamily="18" charset="0"/>
                <a:ea typeface="Times New Roman" panose="02020603050405020304" pitchFamily="18" charset="0"/>
              </a:rPr>
              <a:t>-</a:t>
            </a:r>
            <a:r>
              <a:rPr lang="sq-AL" sz="3200" b="1" dirty="0">
                <a:solidFill>
                  <a:schemeClr val="accent6">
                    <a:lumMod val="75000"/>
                  </a:schemeClr>
                </a:solidFill>
                <a:latin typeface="Times New Roman" panose="02020603050405020304" pitchFamily="18" charset="0"/>
                <a:ea typeface="Times New Roman" panose="02020603050405020304" pitchFamily="18" charset="0"/>
              </a:rPr>
              <a:t> ähli zatlaryň ýerleşýän ýeri</a:t>
            </a:r>
            <a:r>
              <a:rPr lang="tk-TM" sz="3200" b="1" dirty="0">
                <a:solidFill>
                  <a:schemeClr val="accent6">
                    <a:lumMod val="75000"/>
                  </a:schemeClr>
                </a:solidFill>
                <a:latin typeface="Times New Roman" panose="02020603050405020304" pitchFamily="18" charset="0"/>
                <a:ea typeface="Times New Roman" panose="02020603050405020304" pitchFamily="18" charset="0"/>
              </a:rPr>
              <a:t>di</a:t>
            </a:r>
            <a:r>
              <a:rPr lang="sq-AL" sz="3200" b="1" dirty="0">
                <a:solidFill>
                  <a:schemeClr val="accent6">
                    <a:lumMod val="75000"/>
                  </a:schemeClr>
                </a:solidFill>
                <a:latin typeface="Times New Roman" panose="02020603050405020304" pitchFamily="18" charset="0"/>
                <a:ea typeface="Times New Roman" panose="02020603050405020304" pitchFamily="18" charset="0"/>
              </a:rPr>
              <a:t>r. </a:t>
            </a:r>
            <a:endParaRPr lang="tk-TM" sz="3200" b="1" dirty="0">
              <a:solidFill>
                <a:schemeClr val="accent6">
                  <a:lumMod val="75000"/>
                </a:schemeClr>
              </a:solidFill>
              <a:latin typeface="Times New Roman" panose="02020603050405020304" pitchFamily="18" charset="0"/>
              <a:ea typeface="Times New Roman" panose="02020603050405020304" pitchFamily="18" charset="0"/>
            </a:endParaRPr>
          </a:p>
          <a:p>
            <a:pPr algn="just">
              <a:lnSpc>
                <a:spcPct val="150000"/>
              </a:lnSpc>
            </a:pPr>
            <a:r>
              <a:rPr lang="sq-AL" sz="3200" b="1" dirty="0">
                <a:solidFill>
                  <a:schemeClr val="accent6">
                    <a:lumMod val="75000"/>
                  </a:schemeClr>
                </a:solidFill>
                <a:latin typeface="Times New Roman" panose="02020603050405020304" pitchFamily="18" charset="0"/>
                <a:ea typeface="Times New Roman" panose="02020603050405020304" pitchFamily="18" charset="0"/>
              </a:rPr>
              <a:t>Wagt </a:t>
            </a:r>
            <a:r>
              <a:rPr lang="tk-TM" sz="3200" b="1" dirty="0">
                <a:solidFill>
                  <a:schemeClr val="accent6">
                    <a:lumMod val="75000"/>
                  </a:schemeClr>
                </a:solidFill>
                <a:latin typeface="Times New Roman" panose="02020603050405020304" pitchFamily="18" charset="0"/>
                <a:ea typeface="Times New Roman" panose="02020603050405020304" pitchFamily="18" charset="0"/>
              </a:rPr>
              <a:t>-</a:t>
            </a:r>
            <a:r>
              <a:rPr lang="sq-AL" sz="3200" b="1" dirty="0">
                <a:solidFill>
                  <a:schemeClr val="accent6">
                    <a:lumMod val="75000"/>
                  </a:schemeClr>
                </a:solidFill>
                <a:latin typeface="Times New Roman" panose="02020603050405020304" pitchFamily="18" charset="0"/>
                <a:ea typeface="Times New Roman" panose="02020603050405020304" pitchFamily="18" charset="0"/>
              </a:rPr>
              <a:t> materiýanyň hereketiniň, üýtgemeginiň, ösmeginiň, baglanyşygynyň dowamlylygy</a:t>
            </a:r>
            <a:r>
              <a:rPr lang="tk-TM" sz="3200" b="1" dirty="0">
                <a:solidFill>
                  <a:schemeClr val="accent6">
                    <a:lumMod val="75000"/>
                  </a:schemeClr>
                </a:solidFill>
                <a:latin typeface="Times New Roman" panose="02020603050405020304" pitchFamily="18" charset="0"/>
                <a:ea typeface="Times New Roman" panose="02020603050405020304" pitchFamily="18" charset="0"/>
              </a:rPr>
              <a:t>dyr</a:t>
            </a:r>
            <a:r>
              <a:rPr lang="sq-AL" sz="3200" b="1" dirty="0">
                <a:solidFill>
                  <a:schemeClr val="accent6">
                    <a:lumMod val="75000"/>
                  </a:schemeClr>
                </a:solidFill>
                <a:latin typeface="Times New Roman" panose="02020603050405020304" pitchFamily="18" charset="0"/>
                <a:ea typeface="Times New Roman" panose="02020603050405020304" pitchFamily="18" charset="0"/>
              </a:rPr>
              <a:t>. Giňişligem, wagtam hereket bilen aýrylmaz baglanyşykda bolýarlar.</a:t>
            </a:r>
            <a:r>
              <a:rPr lang="sq-AL" sz="3200" dirty="0">
                <a:solidFill>
                  <a:schemeClr val="accent6">
                    <a:lumMod val="75000"/>
                  </a:schemeClr>
                </a:solidFill>
                <a:latin typeface="Times New Roman" panose="02020603050405020304" pitchFamily="18" charset="0"/>
                <a:ea typeface="Times New Roman" panose="02020603050405020304" pitchFamily="18" charset="0"/>
              </a:rPr>
              <a:t> </a:t>
            </a:r>
            <a:endParaRPr lang="ru-RU" sz="3200" dirty="0">
              <a:solidFill>
                <a:schemeClr val="accent6">
                  <a:lumMod val="75000"/>
                </a:schemeClr>
              </a:solidFill>
            </a:endParaRPr>
          </a:p>
          <a:p>
            <a:endParaRPr lang="ru-RU" dirty="0">
              <a:solidFill>
                <a:schemeClr val="accent6">
                  <a:lumMod val="75000"/>
                </a:schemeClr>
              </a:solidFill>
            </a:endParaRPr>
          </a:p>
        </p:txBody>
      </p:sp>
    </p:spTree>
    <p:extLst>
      <p:ext uri="{BB962C8B-B14F-4D97-AF65-F5344CB8AC3E}">
        <p14:creationId xmlns:p14="http://schemas.microsoft.com/office/powerpoint/2010/main" val="1363961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p:cNvGrpSpPr/>
          <p:nvPr/>
        </p:nvGrpSpPr>
        <p:grpSpPr>
          <a:xfrm>
            <a:off x="251521" y="260648"/>
            <a:ext cx="8569321" cy="6169739"/>
            <a:chOff x="764271" y="431352"/>
            <a:chExt cx="10970693" cy="5960402"/>
          </a:xfrm>
          <a:noFill/>
        </p:grpSpPr>
        <p:sp>
          <p:nvSpPr>
            <p:cNvPr id="31" name="Text Box 4"/>
            <p:cNvSpPr txBox="1">
              <a:spLocks noChangeArrowheads="1"/>
            </p:cNvSpPr>
            <p:nvPr/>
          </p:nvSpPr>
          <p:spPr bwMode="auto">
            <a:xfrm>
              <a:off x="852981" y="745158"/>
              <a:ext cx="3248167" cy="12830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600" b="1" i="0" u="none" strike="noStrike" cap="none" normalizeH="0" baseline="0" noProof="1" smtClean="0">
                  <a:ln>
                    <a:noFill/>
                  </a:ln>
                  <a:solidFill>
                    <a:schemeClr val="accent6">
                      <a:lumMod val="75000"/>
                    </a:schemeClr>
                  </a:solidFill>
                  <a:effectLst/>
                  <a:latin typeface="Times New Roman" panose="02020603050405020304" pitchFamily="18" charset="0"/>
                </a:rPr>
                <a:t>Giňişligiň ölçegleri</a:t>
              </a:r>
              <a:endParaRPr kumimoji="0" lang="ru-RU" altLang="ru-RU" sz="44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nvGrpSpPr>
            <p:cNvPr id="32" name="Group 5"/>
            <p:cNvGrpSpPr>
              <a:grpSpLocks/>
            </p:cNvGrpSpPr>
            <p:nvPr/>
          </p:nvGrpSpPr>
          <p:grpSpPr bwMode="auto">
            <a:xfrm>
              <a:off x="7298582" y="431352"/>
              <a:ext cx="3875468" cy="1910688"/>
              <a:chOff x="5038" y="2339"/>
              <a:chExt cx="2210" cy="1808"/>
            </a:xfrm>
            <a:grpFill/>
          </p:grpSpPr>
          <p:sp>
            <p:nvSpPr>
              <p:cNvPr id="50" name="Text Box 6"/>
              <p:cNvSpPr txBox="1">
                <a:spLocks noChangeArrowheads="1"/>
              </p:cNvSpPr>
              <p:nvPr/>
            </p:nvSpPr>
            <p:spPr bwMode="auto">
              <a:xfrm>
                <a:off x="5038" y="2339"/>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uzynlygy</a:t>
                </a:r>
                <a:endParaRPr kumimoji="0" lang="ru-RU" altLang="ru-RU" sz="4000" b="0" i="0" u="none" strike="noStrike" cap="none" normalizeH="0" baseline="0" smtClean="0">
                  <a:ln>
                    <a:noFill/>
                  </a:ln>
                  <a:solidFill>
                    <a:schemeClr val="accent6">
                      <a:lumMod val="75000"/>
                    </a:schemeClr>
                  </a:solidFill>
                  <a:effectLst/>
                  <a:latin typeface="Arial" panose="020B0604020202020204" pitchFamily="34" charset="0"/>
                </a:endParaRPr>
              </a:p>
            </p:txBody>
          </p:sp>
          <p:sp>
            <p:nvSpPr>
              <p:cNvPr id="51" name="Text Box 7"/>
              <p:cNvSpPr txBox="1">
                <a:spLocks noChangeArrowheads="1"/>
              </p:cNvSpPr>
              <p:nvPr/>
            </p:nvSpPr>
            <p:spPr bwMode="auto">
              <a:xfrm>
                <a:off x="5038" y="2961"/>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ini</a:t>
                </a:r>
                <a:endParaRPr kumimoji="0" lang="ru-RU" altLang="ru-RU" sz="4000" b="0" i="0" u="none" strike="noStrike" cap="none" normalizeH="0" baseline="0" smtClean="0">
                  <a:ln>
                    <a:noFill/>
                  </a:ln>
                  <a:solidFill>
                    <a:schemeClr val="accent6">
                      <a:lumMod val="75000"/>
                    </a:schemeClr>
                  </a:solidFill>
                  <a:effectLst/>
                  <a:latin typeface="Arial" panose="020B0604020202020204" pitchFamily="34" charset="0"/>
                </a:endParaRPr>
              </a:p>
            </p:txBody>
          </p:sp>
          <p:sp>
            <p:nvSpPr>
              <p:cNvPr id="52" name="Text Box 8"/>
              <p:cNvSpPr txBox="1">
                <a:spLocks noChangeArrowheads="1"/>
              </p:cNvSpPr>
              <p:nvPr/>
            </p:nvSpPr>
            <p:spPr bwMode="auto">
              <a:xfrm>
                <a:off x="5038" y="3594"/>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beýikligi</a:t>
                </a:r>
                <a:endParaRPr kumimoji="0" lang="ru-RU" altLang="ru-RU" sz="40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grpSp>
          <p:nvGrpSpPr>
            <p:cNvPr id="33" name="Группа 32"/>
            <p:cNvGrpSpPr/>
            <p:nvPr/>
          </p:nvGrpSpPr>
          <p:grpSpPr>
            <a:xfrm>
              <a:off x="4210197" y="816365"/>
              <a:ext cx="3020244" cy="1303031"/>
              <a:chOff x="5069311" y="740994"/>
              <a:chExt cx="3020244" cy="1303031"/>
            </a:xfrm>
            <a:grpFill/>
          </p:grpSpPr>
          <p:sp>
            <p:nvSpPr>
              <p:cNvPr id="47" name="Line 3"/>
              <p:cNvSpPr>
                <a:spLocks noChangeShapeType="1"/>
              </p:cNvSpPr>
              <p:nvPr/>
            </p:nvSpPr>
            <p:spPr bwMode="auto">
              <a:xfrm flipV="1">
                <a:off x="5069311" y="1386698"/>
                <a:ext cx="3020244" cy="0"/>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sp>
            <p:nvSpPr>
              <p:cNvPr id="48" name="Line 9"/>
              <p:cNvSpPr>
                <a:spLocks noChangeShapeType="1"/>
              </p:cNvSpPr>
              <p:nvPr/>
            </p:nvSpPr>
            <p:spPr bwMode="auto">
              <a:xfrm flipV="1">
                <a:off x="5069311" y="740994"/>
                <a:ext cx="3020244" cy="645703"/>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sp>
            <p:nvSpPr>
              <p:cNvPr id="49" name="Line 10"/>
              <p:cNvSpPr>
                <a:spLocks noChangeShapeType="1"/>
              </p:cNvSpPr>
              <p:nvPr/>
            </p:nvSpPr>
            <p:spPr bwMode="auto">
              <a:xfrm>
                <a:off x="5069311" y="1386698"/>
                <a:ext cx="3020244" cy="657327"/>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grpSp>
        <p:sp>
          <p:nvSpPr>
            <p:cNvPr id="34" name="Text Box 13"/>
            <p:cNvSpPr txBox="1">
              <a:spLocks noChangeArrowheads="1"/>
            </p:cNvSpPr>
            <p:nvPr/>
          </p:nvSpPr>
          <p:spPr bwMode="auto">
            <a:xfrm>
              <a:off x="764271" y="3103563"/>
              <a:ext cx="3425587" cy="12835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600" b="1" i="0" u="none" strike="noStrike" cap="none" normalizeH="0" baseline="0" noProof="1" smtClean="0">
                  <a:ln>
                    <a:noFill/>
                  </a:ln>
                  <a:solidFill>
                    <a:schemeClr val="accent6">
                      <a:lumMod val="75000"/>
                    </a:schemeClr>
                  </a:solidFill>
                  <a:effectLst/>
                  <a:latin typeface="Times New Roman" panose="02020603050405020304" pitchFamily="18" charset="0"/>
                </a:rPr>
                <a:t>Giňişlikdäki hereket</a:t>
              </a:r>
              <a:endParaRPr kumimoji="0" lang="ru-RU" altLang="ru-RU" sz="44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nvGrpSpPr>
            <p:cNvPr id="35" name="Group 14"/>
            <p:cNvGrpSpPr>
              <a:grpSpLocks/>
            </p:cNvGrpSpPr>
            <p:nvPr/>
          </p:nvGrpSpPr>
          <p:grpSpPr bwMode="auto">
            <a:xfrm>
              <a:off x="6928152" y="2668504"/>
              <a:ext cx="4806812" cy="1992574"/>
              <a:chOff x="5038" y="2339"/>
              <a:chExt cx="2210" cy="1808"/>
            </a:xfrm>
            <a:grpFill/>
          </p:grpSpPr>
          <p:sp>
            <p:nvSpPr>
              <p:cNvPr id="44" name="Text Box 15"/>
              <p:cNvSpPr txBox="1">
                <a:spLocks noChangeArrowheads="1"/>
              </p:cNvSpPr>
              <p:nvPr/>
            </p:nvSpPr>
            <p:spPr bwMode="auto">
              <a:xfrm>
                <a:off x="5038" y="2339"/>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öňe-yza</a:t>
                </a:r>
                <a:endParaRPr kumimoji="0" lang="ru-RU" altLang="ru-RU" sz="4000" b="0" i="0" u="none" strike="noStrike" cap="none" normalizeH="0" baseline="0" smtClean="0">
                  <a:ln>
                    <a:noFill/>
                  </a:ln>
                  <a:solidFill>
                    <a:schemeClr val="accent6">
                      <a:lumMod val="75000"/>
                    </a:schemeClr>
                  </a:solidFill>
                  <a:effectLst/>
                  <a:latin typeface="Arial" panose="020B0604020202020204" pitchFamily="34" charset="0"/>
                </a:endParaRPr>
              </a:p>
            </p:txBody>
          </p:sp>
          <p:sp>
            <p:nvSpPr>
              <p:cNvPr id="45" name="Text Box 16"/>
              <p:cNvSpPr txBox="1">
                <a:spLocks noChangeArrowheads="1"/>
              </p:cNvSpPr>
              <p:nvPr/>
            </p:nvSpPr>
            <p:spPr bwMode="auto">
              <a:xfrm>
                <a:off x="5038" y="2961"/>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saga-çepe</a:t>
                </a:r>
                <a:endParaRPr kumimoji="0" lang="ru-RU" altLang="ru-RU" sz="40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46" name="Text Box 17"/>
              <p:cNvSpPr txBox="1">
                <a:spLocks noChangeArrowheads="1"/>
              </p:cNvSpPr>
              <p:nvPr/>
            </p:nvSpPr>
            <p:spPr bwMode="auto">
              <a:xfrm>
                <a:off x="5038" y="3594"/>
                <a:ext cx="2210" cy="5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200" b="1" i="0" u="none" strike="noStrike" cap="none" normalizeH="0" baseline="0" noProof="1" smtClean="0">
                    <a:ln>
                      <a:noFill/>
                    </a:ln>
                    <a:solidFill>
                      <a:schemeClr val="accent6">
                        <a:lumMod val="75000"/>
                      </a:schemeClr>
                    </a:solidFill>
                    <a:effectLst/>
                    <a:latin typeface="Times New Roman" panose="02020603050405020304" pitchFamily="18" charset="0"/>
                  </a:rPr>
                  <a:t>ýokaryk-aşak</a:t>
                </a:r>
                <a:endParaRPr kumimoji="0" lang="ru-RU" altLang="ru-RU" sz="40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grpSp>
          <p:nvGrpSpPr>
            <p:cNvPr id="36" name="Группа 35"/>
            <p:cNvGrpSpPr/>
            <p:nvPr/>
          </p:nvGrpSpPr>
          <p:grpSpPr>
            <a:xfrm>
              <a:off x="4210197" y="3040249"/>
              <a:ext cx="3020244" cy="1346815"/>
              <a:chOff x="4766075" y="3225725"/>
              <a:chExt cx="3185215" cy="1796318"/>
            </a:xfrm>
            <a:grpFill/>
          </p:grpSpPr>
          <p:sp>
            <p:nvSpPr>
              <p:cNvPr id="41" name="Line 12"/>
              <p:cNvSpPr>
                <a:spLocks noChangeShapeType="1"/>
              </p:cNvSpPr>
              <p:nvPr/>
            </p:nvSpPr>
            <p:spPr bwMode="auto">
              <a:xfrm flipV="1">
                <a:off x="4766075" y="4115871"/>
                <a:ext cx="3185215" cy="0"/>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sp>
            <p:nvSpPr>
              <p:cNvPr id="42" name="Line 18"/>
              <p:cNvSpPr>
                <a:spLocks noChangeShapeType="1"/>
              </p:cNvSpPr>
              <p:nvPr/>
            </p:nvSpPr>
            <p:spPr bwMode="auto">
              <a:xfrm flipV="1">
                <a:off x="4766075" y="3225725"/>
                <a:ext cx="3185215" cy="890146"/>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sp>
            <p:nvSpPr>
              <p:cNvPr id="43" name="Line 19"/>
              <p:cNvSpPr>
                <a:spLocks noChangeShapeType="1"/>
              </p:cNvSpPr>
              <p:nvPr/>
            </p:nvSpPr>
            <p:spPr bwMode="auto">
              <a:xfrm>
                <a:off x="4766075" y="4115871"/>
                <a:ext cx="3185215" cy="906172"/>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grpSp>
        <p:sp>
          <p:nvSpPr>
            <p:cNvPr id="37" name="Line 21"/>
            <p:cNvSpPr>
              <a:spLocks noChangeShapeType="1"/>
            </p:cNvSpPr>
            <p:nvPr/>
          </p:nvSpPr>
          <p:spPr bwMode="auto">
            <a:xfrm>
              <a:off x="4210197" y="5687608"/>
              <a:ext cx="1303499" cy="3507"/>
            </a:xfrm>
            <a:prstGeom prst="line">
              <a:avLst/>
            </a:prstGeom>
            <a:grpFill/>
            <a:ln w="57150">
              <a:solidFill>
                <a:srgbClr val="000000"/>
              </a:solidFill>
              <a:round/>
              <a:headEnd/>
              <a:tailEnd type="triangle" w="med" len="med"/>
            </a:ln>
            <a:extLst/>
          </p:spPr>
          <p:txBody>
            <a:bodyPr vert="horz" wrap="square" lIns="91440" tIns="45720" rIns="91440" bIns="45720" numCol="1" anchor="t" anchorCtr="0" compatLnSpc="1">
              <a:prstTxWarp prst="textNoShape">
                <a:avLst/>
              </a:prstTxWarp>
            </a:bodyPr>
            <a:lstStyle/>
            <a:p>
              <a:endParaRPr lang="ru-RU" sz="3600">
                <a:solidFill>
                  <a:schemeClr val="accent6">
                    <a:lumMod val="75000"/>
                  </a:schemeClr>
                </a:solidFill>
              </a:endParaRPr>
            </a:p>
          </p:txBody>
        </p:sp>
        <p:sp>
          <p:nvSpPr>
            <p:cNvPr id="38" name="Text Box 22"/>
            <p:cNvSpPr txBox="1">
              <a:spLocks noChangeArrowheads="1"/>
            </p:cNvSpPr>
            <p:nvPr/>
          </p:nvSpPr>
          <p:spPr bwMode="auto">
            <a:xfrm>
              <a:off x="798389" y="5036510"/>
              <a:ext cx="3357350" cy="1355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3600" b="1" i="0" u="none" strike="noStrike" cap="none" normalizeH="0" baseline="0" noProof="1" smtClean="0">
                  <a:ln>
                    <a:noFill/>
                  </a:ln>
                  <a:solidFill>
                    <a:schemeClr val="accent6">
                      <a:lumMod val="75000"/>
                    </a:schemeClr>
                  </a:solidFill>
                  <a:effectLst/>
                  <a:latin typeface="Times New Roman" panose="02020603050405020304" pitchFamily="18" charset="0"/>
                </a:rPr>
                <a:t>Wagtyň bir ölçegi</a:t>
              </a:r>
              <a:endParaRPr kumimoji="0" lang="ru-RU" altLang="ru-RU" sz="44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39" name="Text Box 23"/>
            <p:cNvSpPr txBox="1">
              <a:spLocks noChangeArrowheads="1"/>
            </p:cNvSpPr>
            <p:nvPr/>
          </p:nvSpPr>
          <p:spPr bwMode="auto">
            <a:xfrm>
              <a:off x="5513696" y="5183901"/>
              <a:ext cx="6220794" cy="1021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noProof="1" smtClean="0">
                  <a:ln>
                    <a:noFill/>
                  </a:ln>
                  <a:solidFill>
                    <a:schemeClr val="accent6">
                      <a:lumMod val="75000"/>
                    </a:schemeClr>
                  </a:solidFill>
                  <a:effectLst/>
                  <a:latin typeface="Times New Roman" panose="02020603050405020304" pitchFamily="18" charset="0"/>
                </a:rPr>
                <a:t>geçmişden → şu güne,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dirty="0" smtClean="0">
                  <a:ln>
                    <a:noFill/>
                  </a:ln>
                  <a:solidFill>
                    <a:schemeClr val="accent6">
                      <a:lumMod val="75000"/>
                    </a:schemeClr>
                  </a:solidFill>
                  <a:effectLst/>
                  <a:latin typeface="Times New Roman" panose="02020603050405020304" pitchFamily="18" charset="0"/>
                </a:rPr>
                <a:t>şu günden → gelejege tarap</a:t>
              </a:r>
              <a:endParaRPr kumimoji="0" lang="ru-RU" altLang="ru-RU" sz="40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spTree>
    <p:extLst>
      <p:ext uri="{BB962C8B-B14F-4D97-AF65-F5344CB8AC3E}">
        <p14:creationId xmlns:p14="http://schemas.microsoft.com/office/powerpoint/2010/main" val="3811448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24000"/>
            <a:ext cx="8712968" cy="5001344"/>
          </a:xfrm>
        </p:spPr>
        <p:txBody>
          <a:bodyPr>
            <a:normAutofit/>
          </a:bodyPr>
          <a:lstStyle/>
          <a:p>
            <a:pPr algn="just"/>
            <a:r>
              <a:rPr lang="sq-AL" sz="3200" b="1" dirty="0">
                <a:solidFill>
                  <a:schemeClr val="accent6">
                    <a:lumMod val="75000"/>
                  </a:schemeClr>
                </a:solidFill>
                <a:latin typeface="Times New Roman" panose="02020603050405020304" pitchFamily="18" charset="0"/>
                <a:ea typeface="Times New Roman" panose="02020603050405020304" pitchFamily="18" charset="0"/>
              </a:rPr>
              <a:t>Giňişlik we wagt obýektiw materiallaýyn zat bolup, adamyň aňyna we erkine bagly däl.</a:t>
            </a:r>
            <a:r>
              <a:rPr lang="sq-AL" sz="3200" dirty="0">
                <a:solidFill>
                  <a:schemeClr val="accent6">
                    <a:lumMod val="75000"/>
                  </a:schemeClr>
                </a:solidFill>
                <a:latin typeface="Times New Roman" panose="02020603050405020304" pitchFamily="18" charset="0"/>
                <a:ea typeface="Times New Roman" panose="02020603050405020304" pitchFamily="18" charset="0"/>
              </a:rPr>
              <a:t> Giňişlik we wagt filosofiýanyň kategoriýasy bolup, ol obýektiw giňişligiň we obýektiw wagtyň esasy, uniwersal häsiýetini aňladýar. Şonuň üçin filosofiýa we häzirki ylym giňişligiň we wagtyň hereket edýän materiýa bilen bölünmezligi, giňişlikde we wagtda materiýanyň hereketiniň tükeniksizligini ylmy tarapdan tassyklady.</a:t>
            </a:r>
            <a:endParaRPr lang="ru-RU" sz="3200" dirty="0">
              <a:solidFill>
                <a:schemeClr val="accent6">
                  <a:lumMod val="75000"/>
                </a:schemeClr>
              </a:solidFill>
            </a:endParaRPr>
          </a:p>
        </p:txBody>
      </p:sp>
      <p:sp>
        <p:nvSpPr>
          <p:cNvPr id="3" name="Заголовок 2"/>
          <p:cNvSpPr>
            <a:spLocks noGrp="1"/>
          </p:cNvSpPr>
          <p:nvPr>
            <p:ph type="title"/>
          </p:nvPr>
        </p:nvSpPr>
        <p:spPr/>
        <p:txBody>
          <a:bodyPr>
            <a:normAutofit fontScale="90000"/>
          </a:bodyPr>
          <a:lstStyle/>
          <a:p>
            <a:pPr algn="ctr"/>
            <a:r>
              <a:rPr lang="sq-AL" sz="4400" b="1" dirty="0">
                <a:solidFill>
                  <a:schemeClr val="accent6">
                    <a:lumMod val="75000"/>
                  </a:schemeClr>
                </a:solidFill>
                <a:effectLst/>
                <a:latin typeface="Times New Roman" panose="02020603050405020304" pitchFamily="18" charset="0"/>
                <a:ea typeface="Times New Roman" panose="02020603050405020304" pitchFamily="18" charset="0"/>
              </a:rPr>
              <a:t>Materiýanyň, hereketiň, giňişligiň we wagtyň bitewiligi</a:t>
            </a:r>
            <a:r>
              <a:rPr lang="sq-AL" sz="4400" b="1" dirty="0" smtClean="0">
                <a:solidFill>
                  <a:schemeClr val="accent6">
                    <a:lumMod val="75000"/>
                  </a:schemeClr>
                </a:solidFill>
                <a:effectLst/>
                <a:latin typeface="Times New Roman" panose="02020603050405020304" pitchFamily="18" charset="0"/>
                <a:ea typeface="Times New Roman" panose="02020603050405020304" pitchFamily="18" charset="0"/>
              </a:rPr>
              <a:t>.</a:t>
            </a:r>
            <a:endParaRPr lang="ru-RU" dirty="0">
              <a:solidFill>
                <a:schemeClr val="accent6">
                  <a:lumMod val="75000"/>
                </a:schemeClr>
              </a:solidFill>
            </a:endParaRPr>
          </a:p>
        </p:txBody>
      </p:sp>
    </p:spTree>
    <p:extLst>
      <p:ext uri="{BB962C8B-B14F-4D97-AF65-F5344CB8AC3E}">
        <p14:creationId xmlns:p14="http://schemas.microsoft.com/office/powerpoint/2010/main" val="4156952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640960" cy="5693866"/>
          </a:xfrm>
          <a:prstGeom prst="rect">
            <a:avLst/>
          </a:prstGeom>
        </p:spPr>
        <p:txBody>
          <a:bodyPr wrap="square">
            <a:spAutoFit/>
          </a:bodyPr>
          <a:lstStyle/>
          <a:p>
            <a:pPr algn="just"/>
            <a:r>
              <a:rPr lang="tk-TM" dirty="0" smtClean="0">
                <a:solidFill>
                  <a:schemeClr val="accent6">
                    <a:lumMod val="75000"/>
                  </a:schemeClr>
                </a:solidFill>
              </a:rPr>
              <a:t>	</a:t>
            </a:r>
            <a:r>
              <a:rPr lang="tk-TM" sz="2800" dirty="0" smtClean="0">
                <a:solidFill>
                  <a:schemeClr val="accent6">
                    <a:lumMod val="75000"/>
                  </a:schemeClr>
                </a:solidFill>
              </a:rPr>
              <a:t>Takyk ylymlaryň we tebigat bilimleriniň täze gazananlary </a:t>
            </a:r>
            <a:r>
              <a:rPr lang="tk-TM" sz="2800" b="1" i="1" dirty="0" smtClean="0">
                <a:solidFill>
                  <a:schemeClr val="accent6">
                    <a:lumMod val="75000"/>
                  </a:schemeClr>
                </a:solidFill>
              </a:rPr>
              <a:t>birinjiden, materiýa, hereket, giňişlik </a:t>
            </a:r>
            <a:r>
              <a:rPr lang="tk-TM" sz="2800" dirty="0" smtClean="0">
                <a:solidFill>
                  <a:schemeClr val="accent6">
                    <a:lumMod val="75000"/>
                  </a:schemeClr>
                </a:solidFill>
              </a:rPr>
              <a:t>we </a:t>
            </a:r>
            <a:r>
              <a:rPr lang="tk-TM" sz="2800" b="1" i="1" dirty="0" smtClean="0">
                <a:solidFill>
                  <a:schemeClr val="accent6">
                    <a:lumMod val="75000"/>
                  </a:schemeClr>
                </a:solidFill>
              </a:rPr>
              <a:t>wagt </a:t>
            </a:r>
            <a:r>
              <a:rPr lang="tk-TM" sz="2800" dirty="0" smtClean="0">
                <a:solidFill>
                  <a:schemeClr val="accent6">
                    <a:lumMod val="75000"/>
                  </a:schemeClr>
                </a:solidFill>
              </a:rPr>
              <a:t>baradaky garaýyşlaryň has-da çuňlaşmagyna getirse, </a:t>
            </a:r>
            <a:r>
              <a:rPr lang="tk-TM" sz="2800" b="1" i="1" dirty="0" smtClean="0">
                <a:solidFill>
                  <a:schemeClr val="accent6">
                    <a:lumMod val="75000"/>
                  </a:schemeClr>
                </a:solidFill>
              </a:rPr>
              <a:t>ikinji tarapdan </a:t>
            </a:r>
            <a:r>
              <a:rPr lang="tk-TM" sz="2800" dirty="0" smtClean="0">
                <a:solidFill>
                  <a:schemeClr val="accent6">
                    <a:lumMod val="75000"/>
                  </a:schemeClr>
                </a:solidFill>
              </a:rPr>
              <a:t>bolsa, olaryň özara aýrylmaz baglanyşyklydygyny, has dogrusy, olaryň </a:t>
            </a:r>
            <a:r>
              <a:rPr lang="tk-TM" sz="2800" b="1" i="1" dirty="0" smtClean="0">
                <a:solidFill>
                  <a:schemeClr val="accent6">
                    <a:lumMod val="75000"/>
                  </a:schemeClr>
                </a:solidFill>
              </a:rPr>
              <a:t>birligini </a:t>
            </a:r>
            <a:r>
              <a:rPr lang="tk-TM" sz="2800" dirty="0" smtClean="0">
                <a:solidFill>
                  <a:schemeClr val="accent6">
                    <a:lumMod val="75000"/>
                  </a:schemeClr>
                </a:solidFill>
              </a:rPr>
              <a:t>doly subut edýär. Hakykatdan-da, materiýa elmydama hereketdedir, onuň hereketi bolsa elmydama giňişligiň we wagtyň çäginde bolup geçýär.</a:t>
            </a:r>
          </a:p>
          <a:p>
            <a:pPr algn="just"/>
            <a:r>
              <a:rPr lang="tk-TM" sz="2800" dirty="0" smtClean="0">
                <a:solidFill>
                  <a:schemeClr val="accent6">
                    <a:lumMod val="75000"/>
                  </a:schemeClr>
                </a:solidFill>
              </a:rPr>
              <a:t>	Materiýany hereketsiz halda göz öňüne getirmekligiň mümkin bolmaýşy ýaly, onuň üznüksiz hereketdeliginiň-de giňişligiň we wag­tyň çäginden daşda bolup biljekligini göz öňüne getirmek mümkin däldir.</a:t>
            </a:r>
            <a:endParaRPr lang="tk-TM" sz="2800" dirty="0">
              <a:solidFill>
                <a:schemeClr val="accent6">
                  <a:lumMod val="75000"/>
                </a:schemeClr>
              </a:solidFill>
            </a:endParaRPr>
          </a:p>
        </p:txBody>
      </p:sp>
    </p:spTree>
    <p:extLst>
      <p:ext uri="{BB962C8B-B14F-4D97-AF65-F5344CB8AC3E}">
        <p14:creationId xmlns:p14="http://schemas.microsoft.com/office/powerpoint/2010/main" val="4093922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060848"/>
            <a:ext cx="8136904" cy="4392488"/>
          </a:xfrm>
        </p:spPr>
        <p:txBody>
          <a:bodyPr>
            <a:normAutofit fontScale="92500" lnSpcReduction="10000"/>
          </a:bodyPr>
          <a:lstStyle/>
          <a:p>
            <a:pPr marL="68580" indent="0" algn="just">
              <a:buNone/>
            </a:pPr>
            <a:r>
              <a:rPr lang="tk-TM" dirty="0" smtClean="0">
                <a:solidFill>
                  <a:schemeClr val="accent6">
                    <a:lumMod val="75000"/>
                  </a:schemeClr>
                </a:solidFill>
                <a:latin typeface="Times New Roman" pitchFamily="18" charset="0"/>
                <a:cs typeface="Times New Roman" pitchFamily="18" charset="0"/>
              </a:rPr>
              <a:t>	Filosofiýada materiýa dünýädäki ähli zatlaryň we hadysalaryň esasyny, substansiýasyny kesgitleýär.  </a:t>
            </a:r>
            <a:endParaRPr lang="en-US" dirty="0" smtClean="0">
              <a:solidFill>
                <a:schemeClr val="accent6">
                  <a:lumMod val="75000"/>
                </a:schemeClr>
              </a:solidFill>
              <a:latin typeface="Times New Roman" pitchFamily="18" charset="0"/>
              <a:cs typeface="Times New Roman" pitchFamily="18" charset="0"/>
            </a:endParaRPr>
          </a:p>
          <a:p>
            <a:pPr marL="68580" indent="0" algn="just">
              <a:buNone/>
            </a:pPr>
            <a:r>
              <a:rPr lang="en-US" dirty="0">
                <a:solidFill>
                  <a:schemeClr val="accent6">
                    <a:lumMod val="75000"/>
                  </a:schemeClr>
                </a:solidFill>
                <a:latin typeface="Times New Roman" pitchFamily="18" charset="0"/>
                <a:cs typeface="Times New Roman" pitchFamily="18" charset="0"/>
              </a:rPr>
              <a:t> </a:t>
            </a:r>
            <a:r>
              <a:rPr lang="en-US" dirty="0" smtClean="0">
                <a:solidFill>
                  <a:schemeClr val="accent6">
                    <a:lumMod val="75000"/>
                  </a:schemeClr>
                </a:solidFill>
                <a:latin typeface="Times New Roman" pitchFamily="18" charset="0"/>
                <a:cs typeface="Times New Roman" pitchFamily="18" charset="0"/>
              </a:rPr>
              <a:t>           </a:t>
            </a:r>
            <a:r>
              <a:rPr lang="tk-TM" dirty="0" smtClean="0">
                <a:solidFill>
                  <a:schemeClr val="accent6">
                    <a:lumMod val="75000"/>
                  </a:schemeClr>
                </a:solidFill>
                <a:latin typeface="Times New Roman" pitchFamily="18" charset="0"/>
                <a:cs typeface="Times New Roman" pitchFamily="18" charset="0"/>
              </a:rPr>
              <a:t>Adamyň daş töweregini köp dürli zatlar we prosesler, hadysalar hem-de wakalar, şonuň bilen birlikde haýwanlar we ösümlikler, dürli maşynlar we gurallar, himiki birleşmeler, tebigatyň hadysalary we şuňa meňzeşler gurşap alýar. Biziň bilşimiz ýaly bu zatlaryň hemmesi malekulalardan we bölünmeýän atomlardan düzülýär. Olar özüniň köp dürlüligine  seretmezden adamyň aňyndan daşarda we adamyň aňyna bagly bolmadyk, ýagdaýda ýaşaýar. Başgaça aýdanymyzda bizi gurşap alan ähli zatlar we prosesler obýektiw hakykylygy ýa-da obýektiw reallygy düzýär.</a:t>
            </a:r>
            <a:endParaRPr lang="tk-TM" dirty="0">
              <a:solidFill>
                <a:schemeClr val="accent6">
                  <a:lumMod val="75000"/>
                </a:schemeClr>
              </a:solidFill>
              <a:latin typeface="Times New Roman" pitchFamily="18" charset="0"/>
              <a:cs typeface="Times New Roman" pitchFamily="18" charset="0"/>
            </a:endParaRPr>
          </a:p>
        </p:txBody>
      </p:sp>
      <p:sp>
        <p:nvSpPr>
          <p:cNvPr id="2" name="Заголовок 1"/>
          <p:cNvSpPr>
            <a:spLocks noGrp="1"/>
          </p:cNvSpPr>
          <p:nvPr>
            <p:ph type="title"/>
          </p:nvPr>
        </p:nvSpPr>
        <p:spPr>
          <a:xfrm>
            <a:off x="611560" y="692696"/>
            <a:ext cx="7920880" cy="1143000"/>
          </a:xfrm>
        </p:spPr>
        <p:txBody>
          <a:bodyPr>
            <a:normAutofit fontScale="90000"/>
          </a:bodyPr>
          <a:lstStyle/>
          <a:p>
            <a:pPr algn="ctr"/>
            <a:r>
              <a:rPr lang="tk-TM" dirty="0" smtClean="0">
                <a:solidFill>
                  <a:schemeClr val="accent6">
                    <a:lumMod val="75000"/>
                  </a:schemeClr>
                </a:solidFill>
              </a:rPr>
              <a:t>Materiýa, onuň gurluşy, dowam ediş usullary. </a:t>
            </a:r>
            <a:endParaRPr lang="tk-TM" dirty="0">
              <a:solidFill>
                <a:schemeClr val="accent6">
                  <a:lumMod val="75000"/>
                </a:schemeClr>
              </a:solidFill>
            </a:endParaRPr>
          </a:p>
        </p:txBody>
      </p:sp>
    </p:spTree>
    <p:extLst>
      <p:ext uri="{BB962C8B-B14F-4D97-AF65-F5344CB8AC3E}">
        <p14:creationId xmlns:p14="http://schemas.microsoft.com/office/powerpoint/2010/main" val="169330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23528" y="692150"/>
            <a:ext cx="8424936" cy="5761038"/>
          </a:xfrm>
        </p:spPr>
        <p:txBody>
          <a:bodyPr>
            <a:normAutofit lnSpcReduction="10000"/>
          </a:bodyPr>
          <a:lstStyle/>
          <a:p>
            <a:pPr marL="68580" indent="0" algn="just">
              <a:lnSpc>
                <a:spcPct val="150000"/>
              </a:lnSpc>
              <a:buNone/>
            </a:pPr>
            <a:r>
              <a:rPr lang="tr-TR" sz="3200" b="1" dirty="0">
                <a:solidFill>
                  <a:schemeClr val="accent6">
                    <a:lumMod val="75000"/>
                  </a:schemeClr>
                </a:solidFill>
              </a:rPr>
              <a:t>“Materiýa” </a:t>
            </a:r>
            <a:r>
              <a:rPr lang="tr-TR" sz="3200" dirty="0">
                <a:solidFill>
                  <a:schemeClr val="accent6">
                    <a:lumMod val="75000"/>
                  </a:schemeClr>
                </a:solidFill>
              </a:rPr>
              <a:t>düşünjesi eýýäm antiki </a:t>
            </a:r>
            <a:r>
              <a:rPr lang="tk-TM" sz="3200" dirty="0" smtClean="0">
                <a:solidFill>
                  <a:schemeClr val="accent6">
                    <a:lumMod val="75000"/>
                  </a:schemeClr>
                </a:solidFill>
              </a:rPr>
              <a:t>  f</a:t>
            </a:r>
            <a:r>
              <a:rPr lang="tr-TR" sz="3200" dirty="0" smtClean="0">
                <a:solidFill>
                  <a:schemeClr val="accent6">
                    <a:lumMod val="75000"/>
                  </a:schemeClr>
                </a:solidFill>
              </a:rPr>
              <a:t>ilosofiýada </a:t>
            </a:r>
            <a:r>
              <a:rPr lang="tr-TR" sz="3200" dirty="0">
                <a:solidFill>
                  <a:schemeClr val="accent6">
                    <a:lumMod val="75000"/>
                  </a:schemeClr>
                </a:solidFill>
              </a:rPr>
              <a:t>dörän </a:t>
            </a:r>
            <a:r>
              <a:rPr lang="tr-TR" sz="3200" dirty="0" smtClean="0">
                <a:solidFill>
                  <a:schemeClr val="accent6">
                    <a:lumMod val="75000"/>
                  </a:schemeClr>
                </a:solidFill>
              </a:rPr>
              <a:t>düşünjeleriň</a:t>
            </a:r>
            <a:r>
              <a:rPr lang="tk-TM" sz="3200" dirty="0" smtClean="0">
                <a:solidFill>
                  <a:schemeClr val="accent6">
                    <a:lumMod val="75000"/>
                  </a:schemeClr>
                </a:solidFill>
              </a:rPr>
              <a:t> </a:t>
            </a:r>
            <a:r>
              <a:rPr lang="tr-TR" sz="3200" dirty="0" smtClean="0">
                <a:solidFill>
                  <a:schemeClr val="accent6">
                    <a:lumMod val="75000"/>
                  </a:schemeClr>
                </a:solidFill>
              </a:rPr>
              <a:t>biridir</a:t>
            </a:r>
            <a:r>
              <a:rPr lang="tr-TR" sz="3200" dirty="0">
                <a:solidFill>
                  <a:schemeClr val="accent6">
                    <a:lumMod val="75000"/>
                  </a:schemeClr>
                </a:solidFill>
              </a:rPr>
              <a:t>. Bu söz aslynda dokmaçylyk senedinden alnyp</a:t>
            </a:r>
            <a:r>
              <a:rPr lang="tr-TR" sz="3200" dirty="0" smtClean="0">
                <a:solidFill>
                  <a:schemeClr val="accent6">
                    <a:lumMod val="75000"/>
                  </a:schemeClr>
                </a:solidFill>
              </a:rPr>
              <a:t>,</a:t>
            </a:r>
            <a:r>
              <a:rPr lang="tk-TM" sz="3200" dirty="0" smtClean="0">
                <a:solidFill>
                  <a:schemeClr val="accent6">
                    <a:lumMod val="75000"/>
                  </a:schemeClr>
                </a:solidFill>
              </a:rPr>
              <a:t> </a:t>
            </a:r>
            <a:r>
              <a:rPr lang="tr-TR" sz="3200" dirty="0" smtClean="0">
                <a:solidFill>
                  <a:schemeClr val="accent6">
                    <a:lumMod val="75000"/>
                  </a:schemeClr>
                </a:solidFill>
              </a:rPr>
              <a:t>göni terjime</a:t>
            </a:r>
            <a:r>
              <a:rPr lang="tk-TM" sz="3200" dirty="0" smtClean="0">
                <a:solidFill>
                  <a:schemeClr val="accent6">
                    <a:lumMod val="75000"/>
                  </a:schemeClr>
                </a:solidFill>
              </a:rPr>
              <a:t> edilende </a:t>
            </a:r>
            <a:r>
              <a:rPr lang="tr-TR" sz="3200" dirty="0" smtClean="0">
                <a:solidFill>
                  <a:schemeClr val="accent6">
                    <a:lumMod val="75000"/>
                  </a:schemeClr>
                </a:solidFill>
              </a:rPr>
              <a:t>“esas</a:t>
            </a:r>
            <a:r>
              <a:rPr lang="tr-TR" sz="3200" dirty="0">
                <a:solidFill>
                  <a:schemeClr val="accent6">
                    <a:lumMod val="75000"/>
                  </a:schemeClr>
                </a:solidFill>
              </a:rPr>
              <a:t>” diýen manyny berýär</a:t>
            </a:r>
            <a:r>
              <a:rPr lang="tr-TR" sz="3200" dirty="0" smtClean="0">
                <a:solidFill>
                  <a:schemeClr val="accent6">
                    <a:lumMod val="75000"/>
                  </a:schemeClr>
                </a:solidFill>
              </a:rPr>
              <a:t>.</a:t>
            </a:r>
            <a:r>
              <a:rPr lang="tk-TM" sz="3200" dirty="0" smtClean="0">
                <a:solidFill>
                  <a:schemeClr val="accent6">
                    <a:lumMod val="75000"/>
                  </a:schemeClr>
                </a:solidFill>
              </a:rPr>
              <a:t> Umuman, materiýa zat-predmet-espap-esas  diýen manylary hem özünde jemleýär. </a:t>
            </a:r>
          </a:p>
          <a:p>
            <a:pPr marL="0" indent="0" algn="just">
              <a:buNone/>
            </a:pPr>
            <a:r>
              <a:rPr lang="en-US" sz="3200" dirty="0" smtClean="0">
                <a:solidFill>
                  <a:schemeClr val="accent6">
                    <a:lumMod val="75000"/>
                  </a:schemeClr>
                </a:solidFill>
              </a:rPr>
              <a:t>       </a:t>
            </a:r>
            <a:r>
              <a:rPr lang="sq-AL" sz="3200" dirty="0" smtClean="0">
                <a:solidFill>
                  <a:schemeClr val="accent6">
                    <a:lumMod val="75000"/>
                  </a:schemeClr>
                </a:solidFill>
              </a:rPr>
              <a:t>Materiýa </a:t>
            </a:r>
            <a:r>
              <a:rPr lang="sq-AL" sz="3200" dirty="0">
                <a:solidFill>
                  <a:schemeClr val="accent6">
                    <a:lumMod val="75000"/>
                  </a:schemeClr>
                </a:solidFill>
              </a:rPr>
              <a:t>obýektiw hakykylygy we reallygy aňladýan kategoriýa bolup, filosofiýanyň iň düýpli, iň esasy düşünjeleriniň biridir. </a:t>
            </a:r>
            <a:endParaRPr lang="tk-TM" sz="3200" dirty="0">
              <a:solidFill>
                <a:schemeClr val="accent6">
                  <a:lumMod val="75000"/>
                </a:schemeClr>
              </a:solidFill>
            </a:endParaRPr>
          </a:p>
          <a:p>
            <a:pPr algn="just"/>
            <a:endParaRPr lang="ru-RU" dirty="0">
              <a:solidFill>
                <a:schemeClr val="accent6">
                  <a:lumMod val="75000"/>
                </a:schemeClr>
              </a:solidFill>
            </a:endParaRPr>
          </a:p>
          <a:p>
            <a:pPr marL="68580" indent="0" algn="just">
              <a:buNone/>
            </a:pPr>
            <a:endParaRPr lang="ru-RU" dirty="0">
              <a:solidFill>
                <a:schemeClr val="accent6">
                  <a:lumMod val="75000"/>
                </a:schemeClr>
              </a:solidFill>
            </a:endParaRPr>
          </a:p>
        </p:txBody>
      </p:sp>
    </p:spTree>
    <p:extLst>
      <p:ext uri="{BB962C8B-B14F-4D97-AF65-F5344CB8AC3E}">
        <p14:creationId xmlns:p14="http://schemas.microsoft.com/office/powerpoint/2010/main" val="247865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67544" y="548680"/>
            <a:ext cx="3672408" cy="5976664"/>
          </a:xfrm>
        </p:spPr>
        <p:txBody>
          <a:bodyPr>
            <a:normAutofit fontScale="92500" lnSpcReduction="20000"/>
          </a:bodyPr>
          <a:lstStyle/>
          <a:p>
            <a:pPr marL="68580" indent="0" algn="just">
              <a:lnSpc>
                <a:spcPct val="150000"/>
              </a:lnSpc>
              <a:buNone/>
            </a:pPr>
            <a:r>
              <a:rPr lang="sq-AL" sz="2800" dirty="0">
                <a:solidFill>
                  <a:schemeClr val="accent6">
                    <a:lumMod val="75000"/>
                  </a:schemeClr>
                </a:solidFill>
                <a:latin typeface="Traditional Arabic" pitchFamily="18" charset="-78"/>
                <a:cs typeface="Traditional Arabic" pitchFamily="18" charset="-78"/>
              </a:rPr>
              <a:t>Materiýa – bu obýektiw reallygy kesgitlemek üçin filosofiki kategoriýa bolup, bu obýektiw reallyk adamyň ten duýgularyna berilendir, ol adamyň aňyna garaşsyzlykda ýaşap, ten duýgulary arkaly suratlanýar, şekillenýär we kopiýalaşýar</a:t>
            </a:r>
            <a:r>
              <a:rPr lang="sq-AL" dirty="0">
                <a:solidFill>
                  <a:schemeClr val="accent6">
                    <a:lumMod val="75000"/>
                  </a:schemeClr>
                </a:solidFill>
                <a:latin typeface="Traditional Arabic" pitchFamily="18" charset="-78"/>
                <a:cs typeface="Traditional Arabic" pitchFamily="18" charset="-78"/>
              </a:rPr>
              <a:t>.</a:t>
            </a:r>
            <a:endParaRPr lang="ru-RU" dirty="0">
              <a:solidFill>
                <a:schemeClr val="accent6">
                  <a:lumMod val="75000"/>
                </a:schemeClr>
              </a:solidFill>
              <a:cs typeface="Traditional Arabic" pitchFamily="18" charset="-78"/>
            </a:endParaRPr>
          </a:p>
          <a:p>
            <a:endParaRPr lang="ru-RU" dirty="0">
              <a:solidFill>
                <a:schemeClr val="accent6">
                  <a:lumMod val="75000"/>
                </a:schemeClr>
              </a:solidFill>
            </a:endParaRPr>
          </a:p>
          <a:p>
            <a:endParaRPr lang="ru-RU" dirty="0">
              <a:solidFill>
                <a:schemeClr val="accent6">
                  <a:lumMod val="75000"/>
                </a:schemeClr>
              </a:solidFill>
            </a:endParaRP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11960" y="620688"/>
            <a:ext cx="4392488" cy="5832648"/>
          </a:xfrm>
        </p:spPr>
      </p:pic>
    </p:spTree>
    <p:extLst>
      <p:ext uri="{BB962C8B-B14F-4D97-AF65-F5344CB8AC3E}">
        <p14:creationId xmlns:p14="http://schemas.microsoft.com/office/powerpoint/2010/main" val="547937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1"/>
          <p:cNvGrpSpPr>
            <a:grpSpLocks/>
          </p:cNvGrpSpPr>
          <p:nvPr/>
        </p:nvGrpSpPr>
        <p:grpSpPr bwMode="auto">
          <a:xfrm>
            <a:off x="949065" y="1844823"/>
            <a:ext cx="6935143" cy="3364815"/>
            <a:chOff x="1701" y="12937"/>
            <a:chExt cx="8634" cy="1735"/>
          </a:xfrm>
        </p:grpSpPr>
        <p:sp>
          <p:nvSpPr>
            <p:cNvPr id="29" name="Text Box 32"/>
            <p:cNvSpPr txBox="1">
              <a:spLocks noChangeArrowheads="1"/>
            </p:cNvSpPr>
            <p:nvPr/>
          </p:nvSpPr>
          <p:spPr bwMode="auto">
            <a:xfrm>
              <a:off x="5037" y="12937"/>
              <a:ext cx="1820" cy="2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noProof="1" smtClean="0">
                  <a:ln>
                    <a:noFill/>
                  </a:ln>
                  <a:solidFill>
                    <a:schemeClr val="accent6">
                      <a:lumMod val="75000"/>
                    </a:schemeClr>
                  </a:solidFill>
                  <a:effectLst/>
                  <a:latin typeface="Times New Roman" panose="02020603050405020304" pitchFamily="18" charset="0"/>
                </a:rPr>
                <a:t>Zat</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30" name="Text Box 33"/>
            <p:cNvSpPr txBox="1">
              <a:spLocks noChangeArrowheads="1"/>
            </p:cNvSpPr>
            <p:nvPr/>
          </p:nvSpPr>
          <p:spPr bwMode="auto">
            <a:xfrm>
              <a:off x="1701" y="13634"/>
              <a:ext cx="2176" cy="2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noProof="1" smtClean="0">
                  <a:ln>
                    <a:noFill/>
                  </a:ln>
                  <a:solidFill>
                    <a:schemeClr val="accent6">
                      <a:lumMod val="75000"/>
                    </a:schemeClr>
                  </a:solidFill>
                  <a:effectLst/>
                  <a:latin typeface="Times New Roman" panose="02020603050405020304" pitchFamily="18" charset="0"/>
                </a:rPr>
                <a:t>Materiýa</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31" name="Text Box 34"/>
            <p:cNvSpPr txBox="1">
              <a:spLocks noChangeArrowheads="1"/>
            </p:cNvSpPr>
            <p:nvPr/>
          </p:nvSpPr>
          <p:spPr bwMode="auto">
            <a:xfrm>
              <a:off x="8123" y="13531"/>
              <a:ext cx="2212" cy="5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noProof="1" smtClean="0">
                  <a:ln>
                    <a:noFill/>
                  </a:ln>
                  <a:solidFill>
                    <a:schemeClr val="accent6">
                      <a:lumMod val="75000"/>
                    </a:schemeClr>
                  </a:solidFill>
                  <a:effectLst/>
                  <a:latin typeface="Times New Roman" panose="02020603050405020304" pitchFamily="18" charset="0"/>
                </a:rPr>
                <a:t>Görnüşde bolýar</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32" name="Text Box 35"/>
            <p:cNvSpPr txBox="1">
              <a:spLocks noChangeArrowheads="1"/>
            </p:cNvSpPr>
            <p:nvPr/>
          </p:nvSpPr>
          <p:spPr bwMode="auto">
            <a:xfrm>
              <a:off x="4979" y="14377"/>
              <a:ext cx="1820" cy="2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noProof="1" smtClean="0">
                  <a:ln>
                    <a:noFill/>
                  </a:ln>
                  <a:solidFill>
                    <a:schemeClr val="accent6">
                      <a:lumMod val="75000"/>
                    </a:schemeClr>
                  </a:solidFill>
                  <a:effectLst/>
                  <a:latin typeface="Times New Roman" panose="02020603050405020304" pitchFamily="18" charset="0"/>
                </a:rPr>
                <a:t>Meýdan</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cxnSp>
          <p:nvCxnSpPr>
            <p:cNvPr id="2084" name="AutoShape 36"/>
            <p:cNvCxnSpPr>
              <a:cxnSpLocks noChangeShapeType="1"/>
              <a:stCxn id="30" idx="3"/>
            </p:cNvCxnSpPr>
            <p:nvPr/>
          </p:nvCxnSpPr>
          <p:spPr bwMode="auto">
            <a:xfrm flipV="1">
              <a:off x="3877" y="13234"/>
              <a:ext cx="2132" cy="54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85" name="AutoShape 37"/>
            <p:cNvCxnSpPr>
              <a:cxnSpLocks noChangeShapeType="1"/>
            </p:cNvCxnSpPr>
            <p:nvPr/>
          </p:nvCxnSpPr>
          <p:spPr bwMode="auto">
            <a:xfrm>
              <a:off x="3908" y="13771"/>
              <a:ext cx="2039" cy="59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86" name="AutoShape 38"/>
            <p:cNvCxnSpPr>
              <a:cxnSpLocks noChangeShapeType="1"/>
              <a:stCxn id="29" idx="2"/>
            </p:cNvCxnSpPr>
            <p:nvPr/>
          </p:nvCxnSpPr>
          <p:spPr bwMode="auto">
            <a:xfrm>
              <a:off x="5947" y="13234"/>
              <a:ext cx="2101" cy="54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87" name="AutoShape 39"/>
            <p:cNvCxnSpPr>
              <a:cxnSpLocks noChangeShapeType="1"/>
            </p:cNvCxnSpPr>
            <p:nvPr/>
          </p:nvCxnSpPr>
          <p:spPr bwMode="auto">
            <a:xfrm flipV="1">
              <a:off x="5947" y="13786"/>
              <a:ext cx="2101" cy="58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38" name="Объект 2"/>
          <p:cNvSpPr>
            <a:spLocks noGrp="1"/>
          </p:cNvSpPr>
          <p:nvPr>
            <p:ph idx="1"/>
          </p:nvPr>
        </p:nvSpPr>
        <p:spPr>
          <a:xfrm>
            <a:off x="55771" y="188640"/>
            <a:ext cx="9021170" cy="1314862"/>
          </a:xfrm>
        </p:spPr>
        <p:txBody>
          <a:bodyPr/>
          <a:lstStyle/>
          <a:p>
            <a:r>
              <a:rPr lang="sq-AL" dirty="0">
                <a:solidFill>
                  <a:schemeClr val="accent6">
                    <a:lumMod val="75000"/>
                  </a:schemeClr>
                </a:solidFill>
              </a:rPr>
              <a:t>Materiýa, esasan, 2 görnüşde zat we meýdan </a:t>
            </a:r>
            <a:r>
              <a:rPr lang="sq-AL" dirty="0" smtClean="0">
                <a:solidFill>
                  <a:schemeClr val="accent6">
                    <a:lumMod val="75000"/>
                  </a:schemeClr>
                </a:solidFill>
              </a:rPr>
              <a:t>görnüşinde </a:t>
            </a:r>
            <a:r>
              <a:rPr lang="sq-AL" dirty="0">
                <a:solidFill>
                  <a:schemeClr val="accent6">
                    <a:lumMod val="75000"/>
                  </a:schemeClr>
                </a:solidFill>
              </a:rPr>
              <a:t>bolup, olaryň üýtgemegi materiýanyň ösmegine, üýtgemegine getirýär. </a:t>
            </a:r>
            <a:endParaRPr lang="ru-RU" dirty="0">
              <a:solidFill>
                <a:schemeClr val="accent6">
                  <a:lumMod val="75000"/>
                </a:schemeClr>
              </a:solidFill>
            </a:endParaRPr>
          </a:p>
        </p:txBody>
      </p:sp>
    </p:spTree>
    <p:extLst>
      <p:ext uri="{BB962C8B-B14F-4D97-AF65-F5344CB8AC3E}">
        <p14:creationId xmlns:p14="http://schemas.microsoft.com/office/powerpoint/2010/main" val="1554702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731506" y="1465415"/>
            <a:ext cx="7543088" cy="3620527"/>
            <a:chOff x="1819" y="12578"/>
            <a:chExt cx="7585" cy="1699"/>
          </a:xfrm>
        </p:grpSpPr>
        <p:sp>
          <p:nvSpPr>
            <p:cNvPr id="6" name="Text Box 3"/>
            <p:cNvSpPr txBox="1">
              <a:spLocks noChangeArrowheads="1"/>
            </p:cNvSpPr>
            <p:nvPr/>
          </p:nvSpPr>
          <p:spPr bwMode="auto">
            <a:xfrm>
              <a:off x="1819" y="12993"/>
              <a:ext cx="3158" cy="8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dirty="0" smtClean="0">
                  <a:ln>
                    <a:noFill/>
                  </a:ln>
                  <a:solidFill>
                    <a:schemeClr val="accent6">
                      <a:lumMod val="75000"/>
                    </a:schemeClr>
                  </a:solidFill>
                  <a:effectLst/>
                  <a:latin typeface="Times New Roman" panose="02020603050405020304" pitchFamily="18" charset="0"/>
                </a:rPr>
                <a:t>Materiýanyň atributy ýa-da elmydama mahsus häsiýetleri</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nvGrpSpPr>
            <p:cNvPr id="7" name="Group 4"/>
            <p:cNvGrpSpPr>
              <a:grpSpLocks/>
            </p:cNvGrpSpPr>
            <p:nvPr/>
          </p:nvGrpSpPr>
          <p:grpSpPr bwMode="auto">
            <a:xfrm>
              <a:off x="7896" y="12578"/>
              <a:ext cx="1508" cy="1699"/>
              <a:chOff x="7896" y="12578"/>
              <a:chExt cx="1508" cy="1699"/>
            </a:xfrm>
          </p:grpSpPr>
          <p:sp>
            <p:nvSpPr>
              <p:cNvPr id="8" name="Text Box 5"/>
              <p:cNvSpPr txBox="1">
                <a:spLocks noChangeArrowheads="1"/>
              </p:cNvSpPr>
              <p:nvPr/>
            </p:nvSpPr>
            <p:spPr bwMode="auto">
              <a:xfrm>
                <a:off x="7896" y="12578"/>
                <a:ext cx="1478" cy="25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dirty="0" smtClean="0">
                    <a:ln>
                      <a:noFill/>
                    </a:ln>
                    <a:solidFill>
                      <a:schemeClr val="accent6">
                        <a:lumMod val="75000"/>
                      </a:schemeClr>
                    </a:solidFill>
                    <a:effectLst/>
                    <a:latin typeface="Times New Roman" panose="02020603050405020304" pitchFamily="18" charset="0"/>
                  </a:rPr>
                  <a:t>hereket</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9" name="Text Box 6"/>
              <p:cNvSpPr txBox="1">
                <a:spLocks noChangeArrowheads="1"/>
              </p:cNvSpPr>
              <p:nvPr/>
            </p:nvSpPr>
            <p:spPr bwMode="auto">
              <a:xfrm>
                <a:off x="7926" y="13297"/>
                <a:ext cx="1478" cy="25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dirty="0" smtClean="0">
                    <a:ln>
                      <a:noFill/>
                    </a:ln>
                    <a:solidFill>
                      <a:schemeClr val="accent6">
                        <a:lumMod val="75000"/>
                      </a:schemeClr>
                    </a:solidFill>
                    <a:effectLst/>
                    <a:latin typeface="Times New Roman" panose="02020603050405020304" pitchFamily="18" charset="0"/>
                  </a:rPr>
                  <a:t>giňişlik</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sp>
            <p:nvSpPr>
              <p:cNvPr id="10" name="Text Box 7"/>
              <p:cNvSpPr txBox="1">
                <a:spLocks noChangeArrowheads="1"/>
              </p:cNvSpPr>
              <p:nvPr/>
            </p:nvSpPr>
            <p:spPr bwMode="auto">
              <a:xfrm>
                <a:off x="7926" y="14026"/>
                <a:ext cx="1478" cy="2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sq-AL" altLang="ru-RU" sz="2800" b="1" i="0" u="none" strike="noStrike" cap="none" normalizeH="0" baseline="0" dirty="0" smtClean="0">
                    <a:ln>
                      <a:noFill/>
                    </a:ln>
                    <a:solidFill>
                      <a:schemeClr val="accent6">
                        <a:lumMod val="75000"/>
                      </a:schemeClr>
                    </a:solidFill>
                    <a:effectLst/>
                    <a:latin typeface="Times New Roman" panose="02020603050405020304" pitchFamily="18" charset="0"/>
                  </a:rPr>
                  <a:t>wagt</a:t>
                </a:r>
                <a:endParaRPr kumimoji="0" lang="ru-RU" altLang="ru-RU" sz="2800" b="0" i="0" u="none" strike="noStrike" cap="none" normalizeH="0" baseline="0" dirty="0" smtClean="0">
                  <a:ln>
                    <a:noFill/>
                  </a:ln>
                  <a:solidFill>
                    <a:schemeClr val="accent6">
                      <a:lumMod val="75000"/>
                    </a:schemeClr>
                  </a:solidFill>
                  <a:effectLst/>
                  <a:latin typeface="Arial" panose="020B0604020202020204" pitchFamily="34" charset="0"/>
                </a:endParaRPr>
              </a:p>
            </p:txBody>
          </p:sp>
        </p:grpSp>
        <p:cxnSp>
          <p:nvCxnSpPr>
            <p:cNvPr id="3080" name="AutoShape 8"/>
            <p:cNvCxnSpPr>
              <a:cxnSpLocks noChangeShapeType="1"/>
            </p:cNvCxnSpPr>
            <p:nvPr/>
          </p:nvCxnSpPr>
          <p:spPr bwMode="auto">
            <a:xfrm>
              <a:off x="5080" y="13421"/>
              <a:ext cx="260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81" name="AutoShape 9"/>
            <p:cNvCxnSpPr>
              <a:cxnSpLocks noChangeShapeType="1"/>
            </p:cNvCxnSpPr>
            <p:nvPr/>
          </p:nvCxnSpPr>
          <p:spPr bwMode="auto">
            <a:xfrm flipV="1">
              <a:off x="5080" y="12708"/>
              <a:ext cx="2604" cy="71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82" name="AutoShape 10"/>
            <p:cNvCxnSpPr>
              <a:cxnSpLocks noChangeShapeType="1"/>
            </p:cNvCxnSpPr>
            <p:nvPr/>
          </p:nvCxnSpPr>
          <p:spPr bwMode="auto">
            <a:xfrm>
              <a:off x="5080" y="13421"/>
              <a:ext cx="2604" cy="71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23678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sq-AL" sz="3200" b="1" dirty="0">
                <a:solidFill>
                  <a:schemeClr val="accent6">
                    <a:lumMod val="75000"/>
                  </a:schemeClr>
                </a:solidFill>
              </a:rPr>
              <a:t>Hereket we onuň esasy formalary. Hereketiň esasy formalarynyň özara </a:t>
            </a:r>
            <a:r>
              <a:rPr lang="sq-AL" sz="3200" b="1" dirty="0" smtClean="0">
                <a:solidFill>
                  <a:schemeClr val="accent6">
                    <a:lumMod val="75000"/>
                  </a:schemeClr>
                </a:solidFill>
              </a:rPr>
              <a:t>baglanyşyklary</a:t>
            </a:r>
            <a:endParaRPr lang="ru-RU" sz="3200" dirty="0">
              <a:solidFill>
                <a:schemeClr val="accent6">
                  <a:lumMod val="75000"/>
                </a:schemeClr>
              </a:solidFill>
            </a:endParaRPr>
          </a:p>
        </p:txBody>
      </p:sp>
      <p:sp>
        <p:nvSpPr>
          <p:cNvPr id="2" name="Объект 1"/>
          <p:cNvSpPr>
            <a:spLocks noGrp="1"/>
          </p:cNvSpPr>
          <p:nvPr>
            <p:ph sz="half" idx="1"/>
          </p:nvPr>
        </p:nvSpPr>
        <p:spPr/>
        <p:txBody>
          <a:bodyPr>
            <a:normAutofit/>
          </a:bodyPr>
          <a:lstStyle/>
          <a:p>
            <a:pPr algn="just">
              <a:lnSpc>
                <a:spcPct val="150000"/>
              </a:lnSpc>
            </a:pPr>
            <a:r>
              <a:rPr lang="sq-AL" sz="3200" dirty="0">
                <a:solidFill>
                  <a:schemeClr val="accent6">
                    <a:lumMod val="75000"/>
                  </a:schemeClr>
                </a:solidFill>
                <a:latin typeface="Times New Roman" pitchFamily="18" charset="0"/>
                <a:cs typeface="Times New Roman" pitchFamily="18" charset="0"/>
              </a:rPr>
              <a:t>Hereket materiýanyň ýaşamagynyň esasy usuly. Hereket bu dünýä akyl ýetirmegiň şerti</a:t>
            </a:r>
            <a:r>
              <a:rPr lang="sq-AL" sz="3200" dirty="0" smtClean="0">
                <a:solidFill>
                  <a:schemeClr val="accent6">
                    <a:lumMod val="75000"/>
                  </a:schemeClr>
                </a:solidFill>
                <a:latin typeface="Times New Roman" pitchFamily="18" charset="0"/>
                <a:cs typeface="Times New Roman" pitchFamily="18" charset="0"/>
              </a:rPr>
              <a:t>.</a:t>
            </a:r>
            <a:r>
              <a:rPr lang="tk-TM" sz="3200" dirty="0" smtClean="0">
                <a:solidFill>
                  <a:schemeClr val="accent6">
                    <a:lumMod val="75000"/>
                  </a:schemeClr>
                </a:solidFill>
                <a:latin typeface="Times New Roman" pitchFamily="18" charset="0"/>
                <a:cs typeface="Times New Roman" pitchFamily="18" charset="0"/>
              </a:rPr>
              <a:t> </a:t>
            </a:r>
          </a:p>
          <a:p>
            <a:pPr marL="0" indent="0">
              <a:buNone/>
            </a:pPr>
            <a:endParaRPr lang="ru-RU" dirty="0">
              <a:solidFill>
                <a:schemeClr val="accent6">
                  <a:lumMod val="75000"/>
                </a:schemeClr>
              </a:solidFill>
            </a:endParaRP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2217" y="1524000"/>
            <a:ext cx="3766304" cy="4572000"/>
          </a:xfrm>
        </p:spPr>
      </p:pic>
      <p:sp>
        <p:nvSpPr>
          <p:cNvPr id="4" name="Прямоугольник 3"/>
          <p:cNvSpPr/>
          <p:nvPr/>
        </p:nvSpPr>
        <p:spPr>
          <a:xfrm>
            <a:off x="2286000" y="2967335"/>
            <a:ext cx="4572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871657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216" y="2060848"/>
            <a:ext cx="8245584" cy="4392488"/>
          </a:xfrm>
        </p:spPr>
      </p:pic>
      <p:sp>
        <p:nvSpPr>
          <p:cNvPr id="3" name="Заголовок 2"/>
          <p:cNvSpPr>
            <a:spLocks noGrp="1"/>
          </p:cNvSpPr>
          <p:nvPr>
            <p:ph type="title"/>
          </p:nvPr>
        </p:nvSpPr>
        <p:spPr>
          <a:xfrm>
            <a:off x="457200" y="152400"/>
            <a:ext cx="8229600" cy="1836440"/>
          </a:xfrm>
        </p:spPr>
        <p:txBody>
          <a:bodyPr>
            <a:noAutofit/>
          </a:bodyPr>
          <a:lstStyle/>
          <a:p>
            <a:pPr algn="just"/>
            <a:r>
              <a:rPr lang="tk-TM" sz="2800" dirty="0" smtClean="0">
                <a:solidFill>
                  <a:schemeClr val="accent6">
                    <a:lumMod val="75000"/>
                  </a:schemeClr>
                </a:solidFill>
                <a:latin typeface="Times New Roman" pitchFamily="18" charset="0"/>
                <a:cs typeface="Times New Roman" pitchFamily="18" charset="0"/>
              </a:rPr>
              <a:t>	H</a:t>
            </a:r>
            <a:r>
              <a:rPr lang="sq-AL" sz="2800" dirty="0" smtClean="0">
                <a:solidFill>
                  <a:schemeClr val="accent6">
                    <a:lumMod val="75000"/>
                  </a:schemeClr>
                </a:solidFill>
                <a:latin typeface="Times New Roman" pitchFamily="18" charset="0"/>
                <a:cs typeface="Times New Roman" pitchFamily="18" charset="0"/>
              </a:rPr>
              <a:t>ereket </a:t>
            </a:r>
            <a:r>
              <a:rPr lang="sq-AL" sz="2800" dirty="0">
                <a:solidFill>
                  <a:schemeClr val="accent6">
                    <a:lumMod val="75000"/>
                  </a:schemeClr>
                </a:solidFill>
                <a:latin typeface="Times New Roman" pitchFamily="18" charset="0"/>
                <a:cs typeface="Times New Roman" pitchFamily="18" charset="0"/>
              </a:rPr>
              <a:t>dünýäni düzýän predmetleriň hadysalaryň, wakalaryň adamzat jemgyýetiniň içki elementleriniň we sistemalarynyň ýerini çalyşmagy, bir-birine täsiri, üýtgemegi, baglanyşygy. </a:t>
            </a:r>
            <a:endParaRPr lang="ru-RU" sz="2800" dirty="0"/>
          </a:p>
        </p:txBody>
      </p:sp>
    </p:spTree>
    <p:extLst>
      <p:ext uri="{BB962C8B-B14F-4D97-AF65-F5344CB8AC3E}">
        <p14:creationId xmlns:p14="http://schemas.microsoft.com/office/powerpoint/2010/main" val="2010513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79512" y="188640"/>
            <a:ext cx="8712968" cy="6264696"/>
          </a:xfrm>
        </p:spPr>
        <p:txBody>
          <a:bodyPr>
            <a:normAutofit lnSpcReduction="10000"/>
          </a:bodyPr>
          <a:lstStyle/>
          <a:p>
            <a:pPr algn="just">
              <a:lnSpc>
                <a:spcPct val="150000"/>
              </a:lnSpc>
            </a:pPr>
            <a:r>
              <a:rPr lang="tk-TM" sz="2800" dirty="0" smtClean="0">
                <a:solidFill>
                  <a:schemeClr val="accent6">
                    <a:lumMod val="75000"/>
                  </a:schemeClr>
                </a:solidFill>
                <a:latin typeface="Times New Roman" pitchFamily="18" charset="0"/>
                <a:cs typeface="Times New Roman" pitchFamily="18" charset="0"/>
              </a:rPr>
              <a:t>       </a:t>
            </a:r>
            <a:r>
              <a:rPr lang="sq-AL" sz="2800" dirty="0" smtClean="0">
                <a:solidFill>
                  <a:schemeClr val="accent6">
                    <a:lumMod val="75000"/>
                  </a:schemeClr>
                </a:solidFill>
                <a:latin typeface="Times New Roman" pitchFamily="18" charset="0"/>
                <a:cs typeface="Times New Roman" pitchFamily="18" charset="0"/>
              </a:rPr>
              <a:t>Hereket </a:t>
            </a:r>
            <a:r>
              <a:rPr lang="sq-AL" sz="2800" dirty="0">
                <a:solidFill>
                  <a:schemeClr val="accent6">
                    <a:lumMod val="75000"/>
                  </a:schemeClr>
                </a:solidFill>
                <a:latin typeface="Times New Roman" pitchFamily="18" charset="0"/>
                <a:cs typeface="Times New Roman" pitchFamily="18" charset="0"/>
              </a:rPr>
              <a:t>materiýanyň atributy hökmünde ählumumy, ýok edilmeýän, täzeden döredilmeýän häsiýete eýe. Materiýanyň ýaşamagynyň sebäbiniň ýoklugy ýaly, hereketiň hem sebäbi ýok. Hereket elementleriň bir-birine täsiriniň, olaryň üýtgemeginiň, baglanyşygynyň we şuňa meňzeşleriň netijesinde dörän gapma-garşylyklara daýanýar. Materiýany hereketsiz, bir-birine täsirsiz, üýtgemeýän, ösmeýän ýagdaýda göz öňüne getirmek mümkin däl. Hereketsiz materiýa ýok, materiýasyz hereket.</a:t>
            </a:r>
            <a:endParaRPr lang="ru-RU" sz="2800" dirty="0">
              <a:solidFill>
                <a:schemeClr val="accent6">
                  <a:lumMod val="75000"/>
                </a:schemeClr>
              </a:solidFill>
              <a:latin typeface="Times New Roman" pitchFamily="18" charset="0"/>
              <a:cs typeface="Times New Roman" pitchFamily="18" charset="0"/>
            </a:endParaRPr>
          </a:p>
          <a:p>
            <a:endParaRPr lang="ru-RU" dirty="0">
              <a:solidFill>
                <a:schemeClr val="accent6">
                  <a:lumMod val="75000"/>
                </a:schemeClr>
              </a:solidFill>
            </a:endParaRPr>
          </a:p>
        </p:txBody>
      </p:sp>
    </p:spTree>
    <p:extLst>
      <p:ext uri="{BB962C8B-B14F-4D97-AF65-F5344CB8AC3E}">
        <p14:creationId xmlns:p14="http://schemas.microsoft.com/office/powerpoint/2010/main" val="189607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407</TotalTime>
  <Words>635</Words>
  <Application>Microsoft Office PowerPoint</Application>
  <PresentationFormat>Экран (4:3)</PresentationFormat>
  <Paragraphs>60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Constantia</vt:lpstr>
      <vt:lpstr>Times New Roman</vt:lpstr>
      <vt:lpstr>Traditional Arabic</vt:lpstr>
      <vt:lpstr>Wingdings 2</vt:lpstr>
      <vt:lpstr>Бумажная</vt:lpstr>
      <vt:lpstr>Materiýa, onuň gurluşy, dowam ediş usullary</vt:lpstr>
      <vt:lpstr>Materiýa, onuň gurluşy, dowam ediş usullary. </vt:lpstr>
      <vt:lpstr>Презентация PowerPoint</vt:lpstr>
      <vt:lpstr>Презентация PowerPoint</vt:lpstr>
      <vt:lpstr>Презентация PowerPoint</vt:lpstr>
      <vt:lpstr>Презентация PowerPoint</vt:lpstr>
      <vt:lpstr>Hereket we onuň esasy formalary. Hereketiň esasy formalarynyň özara baglanyşyklary</vt:lpstr>
      <vt:lpstr> Hereket dünýäni düzýän predmetleriň hadysalaryň, wakalaryň adamzat jemgyýetiniň içki elementleriniň we sistemalarynyň ýerini çalyşmagy, bir-birine täsiri, üýtgemegi, baglanyşygy. </vt:lpstr>
      <vt:lpstr>Презентация PowerPoint</vt:lpstr>
      <vt:lpstr>Презентация PowerPoint</vt:lpstr>
      <vt:lpstr>Dünýädäki materiýa köp görnüşli bolşy ýaly, ondaky hereket hem köp görnüşde. Emma olaryň hemmesini öwrenmek mümkin däl. Sonuň üçin materiýanyň hereketiniň häsiýetine, tutýan ornuna, ýerine ýetirýän wezipesine we şuňa meňzeşlere görä şu aşakdaky formalara bölünýär: mehaniki, fiziki, himiki, biologiki we sosial hereket (F. Engels). </vt:lpstr>
      <vt:lpstr>Презентация PowerPoint</vt:lpstr>
      <vt:lpstr>Презентация PowerPoint</vt:lpstr>
      <vt:lpstr>Giňişlik we wagt, olaryň hereket edýän materiýa bilen özara baglanyşyklary. </vt:lpstr>
      <vt:lpstr>Презентация PowerPoint</vt:lpstr>
      <vt:lpstr>Materiýanyň, hereketiň, giňişligiň we wagtyň bitewiligi.</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Materiýa, onuň gurluşy, dowam ediş usullary</dc:title>
  <dc:creator>User</dc:creator>
  <cp:lastModifiedBy>Lenovo</cp:lastModifiedBy>
  <cp:revision>36</cp:revision>
  <dcterms:created xsi:type="dcterms:W3CDTF">2015-10-29T08:57:17Z</dcterms:created>
  <dcterms:modified xsi:type="dcterms:W3CDTF">2019-03-23T09:20:57Z</dcterms:modified>
</cp:coreProperties>
</file>