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11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03.05.2021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03.05.2021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03.05.2021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03.05.2021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234407224"/>
              </p:ext>
            </p:extLst>
          </p:nvPr>
        </p:nvGraphicFramePr>
        <p:xfrm>
          <a:off x="-2433917" y="471055"/>
          <a:ext cx="14274935" cy="6031345"/>
        </p:xfrm>
        <a:graphic>
          <a:graphicData uri="http://schemas.openxmlformats.org/drawingml/2006/table">
            <a:tbl>
              <a:tblPr>
                <a:tableStyleId>{5C22544A-7EE6-4342-B048-85BDC9FD1C3A}</a:tableStyleId>
              </a:tblPr>
              <a:tblGrid>
                <a:gridCol w="14274935">
                  <a:extLst>
                    <a:ext uri="{9D8B030D-6E8A-4147-A177-3AD203B41FA5}">
                      <a16:colId xmlns:a16="http://schemas.microsoft.com/office/drawing/2014/main" val="1200676204"/>
                    </a:ext>
                  </a:extLst>
                </a:gridCol>
              </a:tblGrid>
              <a:tr h="6031345">
                <a:tc>
                  <a:txBody>
                    <a:bodyPr/>
                    <a:lstStyle/>
                    <a:p>
                      <a:pPr algn="ctr"/>
                      <a:r>
                        <a:rPr lang="tk-TM" sz="4800" b="1" dirty="0" smtClean="0">
                          <a:effectLst/>
                          <a:latin typeface="Times New Roman" panose="02020603050405020304" pitchFamily="18" charset="0"/>
                          <a:cs typeface="Times New Roman" panose="02020603050405020304" pitchFamily="18" charset="0"/>
                        </a:rPr>
                        <a:t>Umumy </a:t>
                      </a:r>
                      <a:r>
                        <a:rPr lang="tk-TM" sz="4800" b="1" dirty="0" smtClean="0">
                          <a:effectLst/>
                          <a:latin typeface="Times New Roman" panose="02020603050405020304" pitchFamily="18" charset="0"/>
                          <a:cs typeface="Times New Roman" panose="02020603050405020304" pitchFamily="18" charset="0"/>
                        </a:rPr>
                        <a:t>okuw</a:t>
                      </a:r>
                      <a:endParaRPr lang="tk-TM" sz="4800" b="1" dirty="0" smtClean="0">
                        <a:effectLst/>
                        <a:latin typeface="Times New Roman" panose="02020603050405020304" pitchFamily="18" charset="0"/>
                        <a:cs typeface="Times New Roman" panose="02020603050405020304" pitchFamily="18" charset="0"/>
                      </a:endParaRPr>
                    </a:p>
                    <a:p>
                      <a:r>
                        <a:rPr lang="tk-TM" sz="4400" b="1" dirty="0" smtClean="0">
                          <a:effectLst/>
                          <a:latin typeface="Times New Roman" panose="02020603050405020304" pitchFamily="18" charset="0"/>
                          <a:cs typeface="Times New Roman" panose="02020603050405020304" pitchFamily="18" charset="0"/>
                        </a:rPr>
                        <a:t>Tema</a:t>
                      </a:r>
                      <a:r>
                        <a:rPr lang="tk-TM" sz="4000" b="1" dirty="0" smtClean="0">
                          <a:effectLst/>
                          <a:latin typeface="Times New Roman" panose="02020603050405020304" pitchFamily="18" charset="0"/>
                          <a:cs typeface="Times New Roman" panose="02020603050405020304" pitchFamily="18" charset="0"/>
                        </a:rPr>
                        <a:t>:</a:t>
                      </a:r>
                      <a:r>
                        <a:rPr lang="hr-HR" sz="4800" b="1" kern="1200" dirty="0" smtClean="0">
                          <a:solidFill>
                            <a:schemeClr val="dk1"/>
                          </a:solidFill>
                          <a:effectLst/>
                          <a:latin typeface="Times New Roman" panose="02020603050405020304" pitchFamily="18" charset="0"/>
                          <a:ea typeface="+mn-ea"/>
                          <a:cs typeface="Times New Roman" panose="02020603050405020304" pitchFamily="18" charset="0"/>
                        </a:rPr>
                        <a:t>Ýagtylandyryjy desgalar </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800" kern="1200" dirty="0" smtClean="0">
                          <a:solidFill>
                            <a:schemeClr val="dk1"/>
                          </a:solidFill>
                          <a:effectLst/>
                          <a:latin typeface="Times New Roman" panose="02020603050405020304" pitchFamily="18" charset="0"/>
                          <a:ea typeface="+mn-ea"/>
                          <a:cs typeface="Times New Roman" panose="02020603050405020304" pitchFamily="18" charset="0"/>
                        </a:rPr>
                        <a:t>1. </a:t>
                      </a:r>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Yşyklandyrmagyň hasaplanyşy. </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800" kern="1200" dirty="0" smtClean="0">
                          <a:solidFill>
                            <a:schemeClr val="dk1"/>
                          </a:solidFill>
                          <a:effectLst/>
                          <a:latin typeface="Times New Roman" panose="02020603050405020304" pitchFamily="18" charset="0"/>
                          <a:ea typeface="+mn-ea"/>
                          <a:cs typeface="Times New Roman" panose="02020603050405020304" pitchFamily="18" charset="0"/>
                        </a:rPr>
                        <a:t>2. </a:t>
                      </a:r>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Elektrotehnikanyň düzgünleriniň talaplary.</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800" kern="1200" dirty="0" smtClean="0">
                          <a:solidFill>
                            <a:schemeClr val="dk1"/>
                          </a:solidFill>
                          <a:effectLst/>
                          <a:latin typeface="Times New Roman" panose="02020603050405020304" pitchFamily="18" charset="0"/>
                          <a:ea typeface="+mn-ea"/>
                          <a:cs typeface="Times New Roman" panose="02020603050405020304" pitchFamily="18" charset="0"/>
                        </a:rPr>
                        <a:t>3. </a:t>
                      </a:r>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Elektrotehnikanyň düzgünnamalarynyň bölümleri.</a:t>
                      </a:r>
                      <a:endParaRPr lang="ru-RU" sz="400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val="134526892"/>
                  </a:ext>
                </a:extLst>
              </a:tr>
            </a:tbl>
          </a:graphicData>
        </a:graphic>
      </p:graphicFrame>
    </p:spTree>
    <p:extLst>
      <p:ext uri="{BB962C8B-B14F-4D97-AF65-F5344CB8AC3E}">
        <p14:creationId xmlns:p14="http://schemas.microsoft.com/office/powerpoint/2010/main" val="1073914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9594" y="132521"/>
            <a:ext cx="11438792" cy="6626087"/>
          </a:xfrm>
          <a:solidFill>
            <a:schemeClr val="accent4">
              <a:lumMod val="40000"/>
              <a:lumOff val="60000"/>
            </a:schemeClr>
          </a:solidFill>
        </p:spPr>
        <p:txBody>
          <a:bodyPr>
            <a:noAutofit/>
          </a:bodyPr>
          <a:lstStyle/>
          <a:p>
            <a:pPr algn="just"/>
            <a:r>
              <a:rPr lang="sq-AL" sz="3200" dirty="0">
                <a:latin typeface="Times New Roman" panose="02020603050405020304" pitchFamily="18" charset="0"/>
                <a:cs typeface="Times New Roman" panose="02020603050405020304" pitchFamily="18" charset="0"/>
              </a:rPr>
              <a:t>Ýagtylandyryjy enjamlary yşyklandyrmak üçin berkidilende oturdylan ýerleri hemmetaraplaýyn amatly bolup, çar tarapa ýagtylygy </a:t>
            </a:r>
            <a:r>
              <a:rPr lang="sq-AL" sz="3200" dirty="0" smtClean="0">
                <a:latin typeface="Times New Roman" panose="02020603050405020304" pitchFamily="18" charset="0"/>
                <a:cs typeface="Times New Roman" panose="02020603050405020304" pitchFamily="18" charset="0"/>
              </a:rPr>
              <a:t>de</a:t>
            </a:r>
            <a:r>
              <a:rPr lang="tk-TM" sz="3200" smtClean="0">
                <a:latin typeface="Times New Roman" panose="02020603050405020304" pitchFamily="18" charset="0"/>
                <a:cs typeface="Times New Roman" panose="02020603050405020304" pitchFamily="18" charset="0"/>
              </a:rPr>
              <a:t>ň</a:t>
            </a:r>
            <a:r>
              <a:rPr lang="sq-AL" sz="3200" smtClean="0">
                <a:latin typeface="Times New Roman" panose="02020603050405020304" pitchFamily="18" charset="0"/>
                <a:cs typeface="Times New Roman" panose="02020603050405020304" pitchFamily="18" charset="0"/>
              </a:rPr>
              <a:t>ölçegli </a:t>
            </a:r>
            <a:r>
              <a:rPr lang="sq-AL" sz="3200" dirty="0">
                <a:latin typeface="Times New Roman" panose="02020603050405020304" pitchFamily="18" charset="0"/>
                <a:cs typeface="Times New Roman" panose="02020603050405020304" pitchFamily="18" charset="0"/>
              </a:rPr>
              <a:t>ýaýradar ýaly edip berkidilýär. Emma yşyklandyryşy tekizligiň üstüne deňölçegli üpjün etmek aňsat düşmeýär. Şonuň üçin-de, deňölçegli ýagtylygy üpjün etmek üçin yşyklandyryjylaryň (swetilnikleriň) sanyny köpeltýärler.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Hakykatda welin, swetilnikleriň sany köpeldigiçe, dürli sebäpler bilen , şonça-da swetilniklerdäki çyralaryň kuwwatlary pese gaçýar. Diýmek ýagtylyk akymy-da azalýar. Şonuň üçin-de nakally we ДРЛ-çyralar üçin çyralaryň ýagtylyk berijiligi peselýär. Bu bolsa, öz gezeginde swetilnikleriň kuwwatlaryny ulaltmaga iterýär. Şonuň bilen birlikde bu meseleleriň hemmesi elektroenergiýanyň artykmaç harçlanmagyna sebäp bolýarlar.</a:t>
            </a:r>
            <a:endParaRPr lang="ru-RU" sz="3200" dirty="0">
              <a:latin typeface="Times New Roman" panose="02020603050405020304" pitchFamily="18" charset="0"/>
              <a:cs typeface="Times New Roman" panose="02020603050405020304" pitchFamily="18" charset="0"/>
            </a:endParaRPr>
          </a:p>
          <a:p>
            <a:pPr marL="457200" lvl="1" indent="0" algn="just">
              <a:buNone/>
            </a:pP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8281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160" y="230910"/>
            <a:ext cx="11456377" cy="6428508"/>
          </a:xfrm>
          <a:solidFill>
            <a:schemeClr val="accent4">
              <a:lumMod val="40000"/>
              <a:lumOff val="60000"/>
            </a:schemeClr>
          </a:solidFill>
        </p:spPr>
        <p:txBody>
          <a:bodyPr>
            <a:noAutofit/>
          </a:bodyPr>
          <a:lstStyle/>
          <a:p>
            <a:pPr algn="just"/>
            <a:r>
              <a:rPr lang="sq-AL" sz="3200" dirty="0">
                <a:latin typeface="Times New Roman" panose="02020603050405020304" pitchFamily="18" charset="0"/>
                <a:cs typeface="Times New Roman" panose="02020603050405020304" pitchFamily="18" charset="0"/>
              </a:rPr>
              <a:t>Şular ýaly gapma-garşylyklar täze bir kompromis (ylalaşylan) çözgüdi gözlemäge mejbur edýär. Şeýle meseleleriň çözgüdini degişli jaýlaryň içersinde swetilnikler hasaplamalara esaslanyp ýerleşdirýärler. Geçirilen hasaplar L/h – gatnaşyga görä ýerine ýetirilýär. Bu ýerde L- swetilnikleriň aradaşlyklary, h-ýer tekizliginden swetilnige çenli beýiklik. Meselem, (УП, УПМ)-markaly nakally çyralar üçin L/h=1,9; (LД, ЛДОР) –markaly çyralar üçin 1,4; (Г к Р, ДРЛ)-markaly  swetilnikler üçin 0,8.</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Degişli hasaplamalar geçirilenden soň swetilnikler ýerleşdirilende L/h-gatnaşygyň bahasyndan sähelçe az ýa-da sähelçe köp bolmagyna rugsat berilýär.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Yşyklandyryşyň  deňölçegli bolmagyny gazanmak üçin iň çetki  swetilnikler gazanmak </a:t>
            </a:r>
            <a:r>
              <a:rPr lang="sq-AL" sz="3200" dirty="0" smtClean="0">
                <a:latin typeface="Times New Roman" panose="02020603050405020304" pitchFamily="18" charset="0"/>
                <a:cs typeface="Times New Roman" panose="02020603050405020304" pitchFamily="18" charset="0"/>
              </a:rPr>
              <a:t>0,3</a:t>
            </a:r>
            <a:r>
              <a:rPr lang="tk-TM" sz="3200" dirty="0" smtClean="0">
                <a:latin typeface="Times New Roman" panose="02020603050405020304" pitchFamily="18" charset="0"/>
                <a:cs typeface="Times New Roman" panose="02020603050405020304" pitchFamily="18" charset="0"/>
              </a:rPr>
              <a:t>m</a:t>
            </a:r>
            <a:r>
              <a:rPr lang="sq-AL" sz="3200" dirty="0" smtClean="0">
                <a:latin typeface="Times New Roman" panose="02020603050405020304" pitchFamily="18" charset="0"/>
                <a:cs typeface="Times New Roman" panose="02020603050405020304" pitchFamily="18" charset="0"/>
              </a:rPr>
              <a:t> </a:t>
            </a:r>
            <a:r>
              <a:rPr lang="sq-AL" sz="3200" dirty="0">
                <a:latin typeface="Times New Roman" panose="02020603050405020304" pitchFamily="18" charset="0"/>
                <a:cs typeface="Times New Roman" panose="02020603050405020304" pitchFamily="18" charset="0"/>
              </a:rPr>
              <a:t>töweregi uzaklykdan berkidilip başlanýar.</a:t>
            </a:r>
            <a:endParaRPr lang="ru-RU" sz="3200" dirty="0">
              <a:latin typeface="Times New Roman" panose="02020603050405020304" pitchFamily="18" charset="0"/>
              <a:cs typeface="Times New Roman" panose="02020603050405020304" pitchFamily="18" charset="0"/>
            </a:endParaRPr>
          </a:p>
          <a:p>
            <a:pPr algn="just"/>
            <a:endParaRPr lang="ru-RU" sz="3200" dirty="0">
              <a:latin typeface="Times New Roman" panose="02020603050405020304" pitchFamily="18" charset="0"/>
              <a:cs typeface="Times New Roman" panose="02020603050405020304" pitchFamily="18" charset="0"/>
            </a:endParaRPr>
          </a:p>
        </p:txBody>
      </p:sp>
      <p:sp>
        <p:nvSpPr>
          <p:cNvPr id="18" name="Rectangle 16"/>
          <p:cNvSpPr>
            <a:spLocks noChangeArrowheads="1"/>
          </p:cNvSpPr>
          <p:nvPr/>
        </p:nvSpPr>
        <p:spPr bwMode="auto">
          <a:xfrm>
            <a:off x="-230909"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230909"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Rectangle 68"/>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74"/>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692480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106017"/>
            <a:ext cx="11648661" cy="6581110"/>
          </a:xfrm>
          <a:solidFill>
            <a:schemeClr val="accent4">
              <a:lumMod val="40000"/>
              <a:lumOff val="60000"/>
            </a:schemeClr>
          </a:solidFill>
        </p:spPr>
        <p:txBody>
          <a:bodyPr>
            <a:normAutofit/>
          </a:bodyPr>
          <a:lstStyle/>
          <a:p>
            <a:pPr algn="just"/>
            <a:r>
              <a:rPr lang="sq-AL" sz="3200" dirty="0">
                <a:latin typeface="Times New Roman" panose="02020603050405020304" pitchFamily="18" charset="0"/>
                <a:cs typeface="Times New Roman" panose="02020603050405020304" pitchFamily="18" charset="0"/>
              </a:rPr>
              <a:t>Yşyklandyryşyň normasy saýlanandan soň hem-de swetilnikler oturdylandan soň çyralaryň yşyklandyryşynyň kuwwaty kesgitlenilýär, eger-de gerek bolsa swetilnikleriň sany-da hasaplanýar.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Hasap geçirmegiň birnäçe usullaryndan peýdalanylýar. Iň ýönekeý usul her m</a:t>
            </a:r>
            <a:r>
              <a:rPr lang="sq-AL" sz="3200" baseline="30000" dirty="0">
                <a:latin typeface="Times New Roman" panose="02020603050405020304" pitchFamily="18" charset="0"/>
                <a:cs typeface="Times New Roman" panose="02020603050405020304" pitchFamily="18" charset="0"/>
              </a:rPr>
              <a:t>2  </a:t>
            </a:r>
            <a:r>
              <a:rPr lang="sq-AL" sz="3200" dirty="0">
                <a:latin typeface="Times New Roman" panose="02020603050405020304" pitchFamily="18" charset="0"/>
                <a:cs typeface="Times New Roman" panose="02020603050405020304" pitchFamily="18" charset="0"/>
              </a:rPr>
              <a:t>meýdana düşýän udel kuwwatyň dykyzlygy boýunça hasap geçirmek giňden ulanylýar.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Bu usuldan gorizontal üstli giňişliklerde yşyklandyryşy deňölçegli üpjün etmeli bolanda peýdalanylýar. Udel kuwwat diýlip ýagtylyk çeşmesiniň ykrar edilen kuwwatynyň jemini jaýyň meýdanyna bolan gatnaşygyna aýdylýar.</a:t>
            </a:r>
            <a:endParaRPr lang="ru-RU" sz="3200" dirty="0">
              <a:latin typeface="Times New Roman" panose="02020603050405020304" pitchFamily="18" charset="0"/>
              <a:cs typeface="Times New Roman" panose="02020603050405020304" pitchFamily="18" charset="0"/>
            </a:endParaRPr>
          </a:p>
          <a:p>
            <a:pPr algn="just">
              <a:lnSpc>
                <a:spcPct val="120000"/>
              </a:lnSpc>
            </a:pP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9021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742123" y="291548"/>
            <a:ext cx="10893286" cy="6294782"/>
          </a:xfrm>
          <a:prstGeom prst="rect">
            <a:avLst/>
          </a:prstGeom>
          <a:solidFill>
            <a:schemeClr val="accent1">
              <a:lumMod val="40000"/>
              <a:lumOff val="60000"/>
            </a:schemeClr>
          </a:solidFill>
        </p:spPr>
      </p:pic>
    </p:spTree>
    <p:extLst>
      <p:ext uri="{BB962C8B-B14F-4D97-AF65-F5344CB8AC3E}">
        <p14:creationId xmlns:p14="http://schemas.microsoft.com/office/powerpoint/2010/main" val="1412537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9382" y="230909"/>
            <a:ext cx="11693236" cy="6400800"/>
          </a:xfrm>
          <a:solidFill>
            <a:schemeClr val="accent4">
              <a:lumMod val="40000"/>
              <a:lumOff val="60000"/>
            </a:schemeClr>
          </a:solidFill>
        </p:spPr>
        <p:txBody>
          <a:bodyPr>
            <a:normAutofit/>
          </a:bodyPr>
          <a:lstStyle/>
          <a:p>
            <a:pPr algn="just"/>
            <a:r>
              <a:rPr lang="sq-AL" sz="3200" dirty="0">
                <a:latin typeface="Times New Roman" panose="02020603050405020304" pitchFamily="18" charset="0"/>
                <a:cs typeface="Times New Roman" panose="02020603050405020304" pitchFamily="18" charset="0"/>
              </a:rPr>
              <a:t>Ähli elektirik ulgamlary, enjamlary, esbaplary elektirik gurnamalaryna (desgalaryna) degişli bolup, olarda elektirik energiýanyň öndirilmegi, özgerdilmegi, baýlanmagy we kabul edilmegi bolup geçýär. Eger-de, elektirik gurnamalar açyk meýdanda ýa-da basdyrmalaryň astynda bolsalar, onda olara daşky elekdirik gurnamalary diýilýär. Eger-de, elektrik gurnamalar ýapyk jaýlaryň içinde ýerleşdirilen bolsalar, onda olara içerki elektrik gurnamalary diýilýär.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Elektrik ulgamlarynyň ýa-da ähli elektrik gurnamalarynyň esasy dokumentleri hökmünde “Elektrik gurnamalarynyň düzgünnamasy” —kabul edilýär (ПУЭ-правила устройства электроустановок): Bu düzgünnamada ähli talaplar, görkezmeler, gözegçilikler we başga-da ençeme peýdaly maslahatlar ýerleşdirilýär. Şol düzgünnamada yşyklandyryş tehnikasy hakda ähli görkezmeleri tapmak bolýar.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193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3826" y="198783"/>
            <a:ext cx="11304104" cy="6281530"/>
          </a:xfrm>
          <a:solidFill>
            <a:schemeClr val="accent1">
              <a:lumMod val="20000"/>
              <a:lumOff val="80000"/>
            </a:schemeClr>
          </a:solidFill>
        </p:spPr>
        <p:txBody>
          <a:bodyPr/>
          <a:lstStyle/>
          <a:p>
            <a:pPr algn="just"/>
            <a:r>
              <a:rPr lang="sq-AL" sz="3200" dirty="0">
                <a:latin typeface="Times New Roman" panose="02020603050405020304" pitchFamily="18" charset="0"/>
                <a:cs typeface="Times New Roman" panose="02020603050405020304" pitchFamily="18" charset="0"/>
              </a:rPr>
              <a:t>ПУЭ-niň talaplaryny ýerine ýetirmek tehniki howpsuzlygy, tygşytlygy, abat iş düzgünini, ähtibarlygy ýaly ähli proýektleniş işlerinde </a:t>
            </a:r>
            <a:r>
              <a:rPr lang="sq-AL" sz="3200" dirty="0" smtClean="0">
                <a:latin typeface="Times New Roman" panose="02020603050405020304" pitchFamily="18" charset="0"/>
                <a:cs typeface="Times New Roman" panose="02020603050405020304" pitchFamily="18" charset="0"/>
              </a:rPr>
              <a:t>peýdalanylmalyd</a:t>
            </a:r>
            <a:r>
              <a:rPr lang="tk-TM" sz="3200" dirty="0" smtClean="0">
                <a:latin typeface="Times New Roman" panose="02020603050405020304" pitchFamily="18" charset="0"/>
                <a:cs typeface="Times New Roman" panose="02020603050405020304" pitchFamily="18" charset="0"/>
              </a:rPr>
              <a:t>y</a:t>
            </a:r>
            <a:r>
              <a:rPr lang="sq-AL" sz="3200" dirty="0" smtClean="0">
                <a:latin typeface="Times New Roman" panose="02020603050405020304" pitchFamily="18" charset="0"/>
                <a:cs typeface="Times New Roman" panose="02020603050405020304" pitchFamily="18" charset="0"/>
              </a:rPr>
              <a:t>gyny </a:t>
            </a:r>
            <a:r>
              <a:rPr lang="sq-AL" sz="3200" dirty="0">
                <a:latin typeface="Times New Roman" panose="02020603050405020304" pitchFamily="18" charset="0"/>
                <a:cs typeface="Times New Roman" panose="02020603050405020304" pitchFamily="18" charset="0"/>
              </a:rPr>
              <a:t>görkezýär.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Elektrotehniki düzgünnamada birnäçe bölümler seredilýär, önümçilikde tötänlikde döreýän soraglara takyk jogaplary tapmak bolýar. Öz gezeginde her bölüm birnäçe paragraflara bölünýär. Bölümleriň nomerlenişi ilki rim sifrleri bölümleri aňlatsa, arap sifrleri paragraflary aňladýar. Meselem ПУЭ VI-5-17  VI-bölümiň, 5-nji babyny 17-nji  paragrafyny aňladýar.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ПУЭ-düzgünnamadan başga-da ПТЭ we ПТБ düzgünlerden hem peýdalanylýar. Öz gezeginde ПУЭ-</a:t>
            </a:r>
            <a:r>
              <a:rPr lang="ru-RU" sz="3200" dirty="0">
                <a:latin typeface="Times New Roman" panose="02020603050405020304" pitchFamily="18" charset="0"/>
                <a:cs typeface="Times New Roman" panose="02020603050405020304" pitchFamily="18" charset="0"/>
              </a:rPr>
              <a:t>правила технической эксплуатации,</a:t>
            </a:r>
          </a:p>
          <a:p>
            <a:pPr algn="just"/>
            <a:r>
              <a:rPr lang="ru-RU" sz="3200" dirty="0">
                <a:latin typeface="Times New Roman" panose="02020603050405020304" pitchFamily="18" charset="0"/>
                <a:cs typeface="Times New Roman" panose="02020603050405020304" pitchFamily="18" charset="0"/>
              </a:rPr>
              <a:t>ПТБ-правила технической безопасности.</a:t>
            </a:r>
          </a:p>
          <a:p>
            <a:endParaRPr lang="ru-RU" dirty="0"/>
          </a:p>
        </p:txBody>
      </p:sp>
    </p:spTree>
    <p:extLst>
      <p:ext uri="{BB962C8B-B14F-4D97-AF65-F5344CB8AC3E}">
        <p14:creationId xmlns:p14="http://schemas.microsoft.com/office/powerpoint/2010/main" val="2771708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4313" y="185530"/>
            <a:ext cx="11489635" cy="6334540"/>
          </a:xfrm>
          <a:solidFill>
            <a:schemeClr val="accent1">
              <a:lumMod val="40000"/>
              <a:lumOff val="60000"/>
            </a:schemeClr>
          </a:solidFill>
        </p:spPr>
        <p:txBody>
          <a:bodyPr/>
          <a:lstStyle/>
          <a:p>
            <a:pPr algn="just"/>
            <a:r>
              <a:rPr lang="sq-AL" sz="3200" dirty="0">
                <a:latin typeface="Times New Roman" panose="02020603050405020304" pitchFamily="18" charset="0"/>
                <a:cs typeface="Times New Roman" panose="02020603050405020304" pitchFamily="18" charset="0"/>
              </a:rPr>
              <a:t>Terjimeleri- </a:t>
            </a:r>
            <a:r>
              <a:rPr lang="ru-RU" sz="3200" dirty="0">
                <a:latin typeface="Times New Roman" panose="02020603050405020304" pitchFamily="18" charset="0"/>
                <a:cs typeface="Times New Roman" panose="02020603050405020304" pitchFamily="18" charset="0"/>
              </a:rPr>
              <a:t>ПТЭ</a:t>
            </a:r>
            <a:r>
              <a:rPr lang="sq-AL" sz="3200" dirty="0">
                <a:latin typeface="Times New Roman" panose="02020603050405020304" pitchFamily="18" charset="0"/>
                <a:cs typeface="Times New Roman" panose="02020603050405020304" pitchFamily="18" charset="0"/>
              </a:rPr>
              <a:t> tehniki ekspluatasiýanyň düzgünleri, we </a:t>
            </a:r>
            <a:r>
              <a:rPr lang="ru-RU" sz="3200" dirty="0">
                <a:latin typeface="Times New Roman" panose="02020603050405020304" pitchFamily="18" charset="0"/>
                <a:cs typeface="Times New Roman" panose="02020603050405020304" pitchFamily="18" charset="0"/>
              </a:rPr>
              <a:t>ПТБ-</a:t>
            </a:r>
            <a:r>
              <a:rPr lang="sq-AL" sz="3200" dirty="0">
                <a:latin typeface="Times New Roman" panose="02020603050405020304" pitchFamily="18" charset="0"/>
                <a:cs typeface="Times New Roman" panose="02020603050405020304" pitchFamily="18" charset="0"/>
              </a:rPr>
              <a:t>tehniki howpsuzlygyň düzgünleri.</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Bu düzgünnamalaryň ählisi tehniki işleri gurnamagy, sazlamagy, işgärlere bolan talaplary, hünärmenleri nähili we dogry taýýarlamagy, işgärleriň hukuklaryny, borçlaryny we jogapkärçiliklerini öwredýär.</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97196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5131</TotalTime>
  <Words>549</Words>
  <Application>Microsoft Office PowerPoint</Application>
  <PresentationFormat>Широкоэкранный</PresentationFormat>
  <Paragraphs>21</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Пользователь</cp:lastModifiedBy>
  <cp:revision>35</cp:revision>
  <dcterms:created xsi:type="dcterms:W3CDTF">2020-12-30T08:40:54Z</dcterms:created>
  <dcterms:modified xsi:type="dcterms:W3CDTF">2021-05-03T03:20:20Z</dcterms:modified>
</cp:coreProperties>
</file>