
<file path=[Content_Types].xml><?xml version="1.0" encoding="utf-8"?>
<Types xmlns="http://schemas.openxmlformats.org/package/2006/content-types">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86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4"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5029BD-BF17-4B3A-8A18-AA5779966111}" type="datetimeFigureOut">
              <a:rPr lang="ru-RU" smtClean="0"/>
              <a:t>26.03.2020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7E1F55-D179-4E03-B63D-8CF02ECD90F5}" type="slidenum">
              <a:rPr lang="ru-RU" smtClean="0"/>
              <a:t>‹#›</a:t>
            </a:fld>
            <a:endParaRPr lang="ru-RU"/>
          </a:p>
        </p:txBody>
      </p:sp>
    </p:spTree>
    <p:extLst>
      <p:ext uri="{BB962C8B-B14F-4D97-AF65-F5344CB8AC3E}">
        <p14:creationId xmlns:p14="http://schemas.microsoft.com/office/powerpoint/2010/main" val="1488854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47E1F55-D179-4E03-B63D-8CF02ECD90F5}" type="slidenum">
              <a:rPr lang="ru-RU" smtClean="0"/>
              <a:t>6</a:t>
            </a:fld>
            <a:endParaRPr lang="ru-RU"/>
          </a:p>
        </p:txBody>
      </p:sp>
    </p:spTree>
    <p:extLst>
      <p:ext uri="{BB962C8B-B14F-4D97-AF65-F5344CB8AC3E}">
        <p14:creationId xmlns:p14="http://schemas.microsoft.com/office/powerpoint/2010/main" val="289715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C220A72-5F7C-411F-82A6-1C599837EE3E}" type="datetimeFigureOut">
              <a:rPr lang="ru-RU" smtClean="0"/>
              <a:t>26.03.2020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06AA7A9-AFA8-4223-8757-6BC2DD8F0F50}" type="slidenum">
              <a:rPr lang="ru-RU" smtClean="0"/>
              <a:t>‹#›</a:t>
            </a:fld>
            <a:endParaRPr lang="ru-RU"/>
          </a:p>
        </p:txBody>
      </p:sp>
    </p:spTree>
    <p:extLst>
      <p:ext uri="{BB962C8B-B14F-4D97-AF65-F5344CB8AC3E}">
        <p14:creationId xmlns:p14="http://schemas.microsoft.com/office/powerpoint/2010/main" val="3293138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C220A72-5F7C-411F-82A6-1C599837EE3E}" type="datetimeFigureOut">
              <a:rPr lang="ru-RU" smtClean="0"/>
              <a:t>26.03.2020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06AA7A9-AFA8-4223-8757-6BC2DD8F0F50}" type="slidenum">
              <a:rPr lang="ru-RU" smtClean="0"/>
              <a:t>‹#›</a:t>
            </a:fld>
            <a:endParaRPr lang="ru-RU"/>
          </a:p>
        </p:txBody>
      </p:sp>
    </p:spTree>
    <p:extLst>
      <p:ext uri="{BB962C8B-B14F-4D97-AF65-F5344CB8AC3E}">
        <p14:creationId xmlns:p14="http://schemas.microsoft.com/office/powerpoint/2010/main" val="939962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C220A72-5F7C-411F-82A6-1C599837EE3E}" type="datetimeFigureOut">
              <a:rPr lang="ru-RU" smtClean="0"/>
              <a:t>26.03.2020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06AA7A9-AFA8-4223-8757-6BC2DD8F0F50}" type="slidenum">
              <a:rPr lang="ru-RU" smtClean="0"/>
              <a:t>‹#›</a:t>
            </a:fld>
            <a:endParaRPr lang="ru-RU"/>
          </a:p>
        </p:txBody>
      </p:sp>
    </p:spTree>
    <p:extLst>
      <p:ext uri="{BB962C8B-B14F-4D97-AF65-F5344CB8AC3E}">
        <p14:creationId xmlns:p14="http://schemas.microsoft.com/office/powerpoint/2010/main" val="1105331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C220A72-5F7C-411F-82A6-1C599837EE3E}" type="datetimeFigureOut">
              <a:rPr lang="ru-RU" smtClean="0"/>
              <a:t>26.03.2020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06AA7A9-AFA8-4223-8757-6BC2DD8F0F50}" type="slidenum">
              <a:rPr lang="ru-RU" smtClean="0"/>
              <a:t>‹#›</a:t>
            </a:fld>
            <a:endParaRPr lang="ru-RU"/>
          </a:p>
        </p:txBody>
      </p:sp>
    </p:spTree>
    <p:extLst>
      <p:ext uri="{BB962C8B-B14F-4D97-AF65-F5344CB8AC3E}">
        <p14:creationId xmlns:p14="http://schemas.microsoft.com/office/powerpoint/2010/main" val="3594345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C220A72-5F7C-411F-82A6-1C599837EE3E}" type="datetimeFigureOut">
              <a:rPr lang="ru-RU" smtClean="0"/>
              <a:t>26.03.2020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06AA7A9-AFA8-4223-8757-6BC2DD8F0F50}" type="slidenum">
              <a:rPr lang="ru-RU" smtClean="0"/>
              <a:t>‹#›</a:t>
            </a:fld>
            <a:endParaRPr lang="ru-RU"/>
          </a:p>
        </p:txBody>
      </p:sp>
    </p:spTree>
    <p:extLst>
      <p:ext uri="{BB962C8B-B14F-4D97-AF65-F5344CB8AC3E}">
        <p14:creationId xmlns:p14="http://schemas.microsoft.com/office/powerpoint/2010/main" val="2947768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C220A72-5F7C-411F-82A6-1C599837EE3E}" type="datetimeFigureOut">
              <a:rPr lang="ru-RU" smtClean="0"/>
              <a:t>26.03.2020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06AA7A9-AFA8-4223-8757-6BC2DD8F0F50}" type="slidenum">
              <a:rPr lang="ru-RU" smtClean="0"/>
              <a:t>‹#›</a:t>
            </a:fld>
            <a:endParaRPr lang="ru-RU"/>
          </a:p>
        </p:txBody>
      </p:sp>
    </p:spTree>
    <p:extLst>
      <p:ext uri="{BB962C8B-B14F-4D97-AF65-F5344CB8AC3E}">
        <p14:creationId xmlns:p14="http://schemas.microsoft.com/office/powerpoint/2010/main" val="1915044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C220A72-5F7C-411F-82A6-1C599837EE3E}" type="datetimeFigureOut">
              <a:rPr lang="ru-RU" smtClean="0"/>
              <a:t>26.03.2020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06AA7A9-AFA8-4223-8757-6BC2DD8F0F50}" type="slidenum">
              <a:rPr lang="ru-RU" smtClean="0"/>
              <a:t>‹#›</a:t>
            </a:fld>
            <a:endParaRPr lang="ru-RU"/>
          </a:p>
        </p:txBody>
      </p:sp>
    </p:spTree>
    <p:extLst>
      <p:ext uri="{BB962C8B-B14F-4D97-AF65-F5344CB8AC3E}">
        <p14:creationId xmlns:p14="http://schemas.microsoft.com/office/powerpoint/2010/main" val="326314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C220A72-5F7C-411F-82A6-1C599837EE3E}" type="datetimeFigureOut">
              <a:rPr lang="ru-RU" smtClean="0"/>
              <a:t>26.03.2020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06AA7A9-AFA8-4223-8757-6BC2DD8F0F50}" type="slidenum">
              <a:rPr lang="ru-RU" smtClean="0"/>
              <a:t>‹#›</a:t>
            </a:fld>
            <a:endParaRPr lang="ru-RU"/>
          </a:p>
        </p:txBody>
      </p:sp>
    </p:spTree>
    <p:extLst>
      <p:ext uri="{BB962C8B-B14F-4D97-AF65-F5344CB8AC3E}">
        <p14:creationId xmlns:p14="http://schemas.microsoft.com/office/powerpoint/2010/main" val="2168862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C220A72-5F7C-411F-82A6-1C599837EE3E}" type="datetimeFigureOut">
              <a:rPr lang="ru-RU" smtClean="0"/>
              <a:t>26.03.2020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06AA7A9-AFA8-4223-8757-6BC2DD8F0F50}" type="slidenum">
              <a:rPr lang="ru-RU" smtClean="0"/>
              <a:t>‹#›</a:t>
            </a:fld>
            <a:endParaRPr lang="ru-RU"/>
          </a:p>
        </p:txBody>
      </p:sp>
    </p:spTree>
    <p:extLst>
      <p:ext uri="{BB962C8B-B14F-4D97-AF65-F5344CB8AC3E}">
        <p14:creationId xmlns:p14="http://schemas.microsoft.com/office/powerpoint/2010/main" val="2105876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C220A72-5F7C-411F-82A6-1C599837EE3E}" type="datetimeFigureOut">
              <a:rPr lang="ru-RU" smtClean="0"/>
              <a:t>26.03.2020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06AA7A9-AFA8-4223-8757-6BC2DD8F0F50}" type="slidenum">
              <a:rPr lang="ru-RU" smtClean="0"/>
              <a:t>‹#›</a:t>
            </a:fld>
            <a:endParaRPr lang="ru-RU"/>
          </a:p>
        </p:txBody>
      </p:sp>
    </p:spTree>
    <p:extLst>
      <p:ext uri="{BB962C8B-B14F-4D97-AF65-F5344CB8AC3E}">
        <p14:creationId xmlns:p14="http://schemas.microsoft.com/office/powerpoint/2010/main" val="3108371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C220A72-5F7C-411F-82A6-1C599837EE3E}" type="datetimeFigureOut">
              <a:rPr lang="ru-RU" smtClean="0"/>
              <a:t>26.03.2020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06AA7A9-AFA8-4223-8757-6BC2DD8F0F50}" type="slidenum">
              <a:rPr lang="ru-RU" smtClean="0"/>
              <a:t>‹#›</a:t>
            </a:fld>
            <a:endParaRPr lang="ru-RU"/>
          </a:p>
        </p:txBody>
      </p:sp>
    </p:spTree>
    <p:extLst>
      <p:ext uri="{BB962C8B-B14F-4D97-AF65-F5344CB8AC3E}">
        <p14:creationId xmlns:p14="http://schemas.microsoft.com/office/powerpoint/2010/main" val="1946585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220A72-5F7C-411F-82A6-1C599837EE3E}" type="datetimeFigureOut">
              <a:rPr lang="ru-RU" smtClean="0"/>
              <a:t>26.03.2020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6AA7A9-AFA8-4223-8757-6BC2DD8F0F50}" type="slidenum">
              <a:rPr lang="ru-RU" smtClean="0"/>
              <a:t>‹#›</a:t>
            </a:fld>
            <a:endParaRPr lang="ru-RU"/>
          </a:p>
        </p:txBody>
      </p:sp>
    </p:spTree>
    <p:extLst>
      <p:ext uri="{BB962C8B-B14F-4D97-AF65-F5344CB8AC3E}">
        <p14:creationId xmlns:p14="http://schemas.microsoft.com/office/powerpoint/2010/main" val="703305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oleObject" Target="../embeddings/oleObject1.bin"/><Relationship Id="rId7"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11" Type="http://schemas.openxmlformats.org/officeDocument/2006/relationships/image" Target="../media/image8.wmf"/><Relationship Id="rId5" Type="http://schemas.openxmlformats.org/officeDocument/2006/relationships/oleObject" Target="../embeddings/oleObject2.bin"/><Relationship Id="rId10" Type="http://schemas.openxmlformats.org/officeDocument/2006/relationships/image" Target="../media/image7.wmf"/><Relationship Id="rId4" Type="http://schemas.openxmlformats.org/officeDocument/2006/relationships/image" Target="../media/image2.wmf"/><Relationship Id="rId9" Type="http://schemas.openxmlformats.org/officeDocument/2006/relationships/image" Target="../media/image6.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0.wmf"/><Relationship Id="rId5" Type="http://schemas.openxmlformats.org/officeDocument/2006/relationships/oleObject" Target="../embeddings/oleObject4.bin"/><Relationship Id="rId4" Type="http://schemas.openxmlformats.org/officeDocument/2006/relationships/image" Target="../media/image9.w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1.wmf"/><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3.wmf"/><Relationship Id="rId5" Type="http://schemas.openxmlformats.org/officeDocument/2006/relationships/oleObject" Target="../embeddings/oleObject7.bin"/><Relationship Id="rId10" Type="http://schemas.openxmlformats.org/officeDocument/2006/relationships/image" Target="../media/image15.wmf"/><Relationship Id="rId4" Type="http://schemas.openxmlformats.org/officeDocument/2006/relationships/image" Target="../media/image12.wmf"/><Relationship Id="rId9" Type="http://schemas.openxmlformats.org/officeDocument/2006/relationships/oleObject" Target="../embeddings/oleObject9.bin"/></Relationships>
</file>

<file path=ppt/slides/_rels/slide8.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100355"/>
            <a:ext cx="12192000" cy="1393371"/>
          </a:xfrm>
        </p:spPr>
        <p:txBody>
          <a:bodyPr>
            <a:normAutofit fontScale="90000"/>
          </a:bodyPr>
          <a:lstStyle/>
          <a:p>
            <a:r>
              <a:rPr lang="hr-HR" b="1" dirty="0">
                <a:solidFill>
                  <a:srgbClr val="FF0000"/>
                </a:solidFill>
                <a:latin typeface="Arial Rounded MT Bold" panose="020F0704030504030204" pitchFamily="34" charset="0"/>
              </a:rPr>
              <a:t>Bırfazaly asınhron </a:t>
            </a:r>
            <a:r>
              <a:rPr lang="hr-HR" b="1" dirty="0" smtClean="0">
                <a:solidFill>
                  <a:srgbClr val="FF0000"/>
                </a:solidFill>
                <a:latin typeface="Arial Rounded MT Bold" panose="020F0704030504030204" pitchFamily="34" charset="0"/>
              </a:rPr>
              <a:t>elektrodwigateller</a:t>
            </a:r>
            <a:r>
              <a:rPr lang="en-US" b="1" dirty="0" smtClean="0">
                <a:solidFill>
                  <a:srgbClr val="FF0000"/>
                </a:solidFill>
                <a:latin typeface="Arial Rounded MT Bold" panose="020F0704030504030204" pitchFamily="34" charset="0"/>
              </a:rPr>
              <a:t>.</a:t>
            </a:r>
            <a:endParaRPr lang="ru-RU" dirty="0">
              <a:solidFill>
                <a:srgbClr val="FF0000"/>
              </a:solidFill>
            </a:endParaRPr>
          </a:p>
        </p:txBody>
      </p:sp>
      <p:sp>
        <p:nvSpPr>
          <p:cNvPr id="3" name="Подзаголовок 2"/>
          <p:cNvSpPr>
            <a:spLocks noGrp="1"/>
          </p:cNvSpPr>
          <p:nvPr>
            <p:ph type="subTitle" idx="1"/>
          </p:nvPr>
        </p:nvSpPr>
        <p:spPr>
          <a:xfrm>
            <a:off x="0" y="1325880"/>
            <a:ext cx="12192000" cy="1360508"/>
          </a:xfrm>
        </p:spPr>
        <p:txBody>
          <a:bodyPr>
            <a:noAutofit/>
          </a:bodyPr>
          <a:lstStyle/>
          <a:p>
            <a:r>
              <a:rPr lang="tk-TM" b="1" i="1" dirty="0" smtClean="0">
                <a:solidFill>
                  <a:srgbClr val="7030A0"/>
                </a:solidFill>
                <a:latin typeface="Arial" panose="020B0604020202020204" pitchFamily="34" charset="0"/>
                <a:cs typeface="Arial" panose="020B0604020202020204" pitchFamily="34" charset="0"/>
              </a:rPr>
              <a:t>        </a:t>
            </a:r>
            <a:r>
              <a:rPr lang="tk-TM" sz="2800" b="1" i="1" dirty="0" smtClean="0">
                <a:latin typeface="Arial" panose="020B0604020202020204" pitchFamily="34" charset="0"/>
                <a:cs typeface="Arial" panose="020B0604020202020204" pitchFamily="34" charset="0"/>
              </a:rPr>
              <a:t>Meýilnama</a:t>
            </a:r>
          </a:p>
          <a:p>
            <a:pPr marL="742950" indent="-742950">
              <a:buAutoNum type="arabicPeriod"/>
            </a:pPr>
            <a:r>
              <a:rPr lang="hr-HR" b="1" i="1" dirty="0" smtClean="0">
                <a:solidFill>
                  <a:srgbClr val="7030A0"/>
                </a:solidFill>
                <a:latin typeface="Arial" panose="020B0604020202020204" pitchFamily="34" charset="0"/>
                <a:cs typeface="Arial" panose="020B0604020202020204" pitchFamily="34" charset="0"/>
              </a:rPr>
              <a:t>Birfazaly </a:t>
            </a:r>
            <a:r>
              <a:rPr lang="hr-HR" b="1" i="1" dirty="0">
                <a:solidFill>
                  <a:srgbClr val="7030A0"/>
                </a:solidFill>
                <a:latin typeface="Arial" panose="020B0604020202020204" pitchFamily="34" charset="0"/>
                <a:cs typeface="Arial" panose="020B0604020202020204" pitchFamily="34" charset="0"/>
              </a:rPr>
              <a:t>dwigateliň işleýiş </a:t>
            </a:r>
            <a:r>
              <a:rPr lang="tk-TM" b="1" i="1" dirty="0" smtClean="0">
                <a:solidFill>
                  <a:srgbClr val="7030A0"/>
                </a:solidFill>
                <a:latin typeface="Arial" panose="020B0604020202020204" pitchFamily="34" charset="0"/>
                <a:cs typeface="Arial" panose="020B0604020202020204" pitchFamily="34" charset="0"/>
              </a:rPr>
              <a:t>prinsipi.</a:t>
            </a:r>
          </a:p>
          <a:p>
            <a:r>
              <a:rPr lang="tk-TM" b="1" i="1" dirty="0" smtClean="0">
                <a:solidFill>
                  <a:srgbClr val="7030A0"/>
                </a:solidFill>
                <a:latin typeface="Arial" panose="020B0604020202020204" pitchFamily="34" charset="0"/>
                <a:cs typeface="Arial" panose="020B0604020202020204" pitchFamily="34" charset="0"/>
              </a:rPr>
              <a:t>2</a:t>
            </a:r>
            <a:r>
              <a:rPr lang="hr-HR" sz="1600" b="1" i="1" dirty="0" smtClean="0">
                <a:solidFill>
                  <a:srgbClr val="7030A0"/>
                </a:solidFill>
                <a:latin typeface="Arial" panose="020B0604020202020204" pitchFamily="34" charset="0"/>
                <a:cs typeface="Arial" panose="020B0604020202020204" pitchFamily="34" charset="0"/>
              </a:rPr>
              <a:t> </a:t>
            </a:r>
            <a:r>
              <a:rPr lang="tk-TM" sz="1600" b="1" i="1" dirty="0" smtClean="0">
                <a:solidFill>
                  <a:srgbClr val="7030A0"/>
                </a:solidFill>
                <a:latin typeface="Arial" panose="020B0604020202020204" pitchFamily="34" charset="0"/>
                <a:cs typeface="Arial" panose="020B0604020202020204" pitchFamily="34" charset="0"/>
              </a:rPr>
              <a:t>.     </a:t>
            </a:r>
            <a:r>
              <a:rPr lang="tk-TM" b="1" i="1" dirty="0" smtClean="0">
                <a:solidFill>
                  <a:srgbClr val="7030A0"/>
                </a:solidFill>
                <a:latin typeface="Arial" panose="020B0604020202020204" pitchFamily="34" charset="0"/>
                <a:cs typeface="Arial" panose="020B0604020202020204" pitchFamily="34" charset="0"/>
              </a:rPr>
              <a:t>M</a:t>
            </a:r>
            <a:r>
              <a:rPr lang="hr-HR" b="1" i="1" dirty="0" smtClean="0">
                <a:solidFill>
                  <a:srgbClr val="7030A0"/>
                </a:solidFill>
                <a:latin typeface="Arial" panose="020B0604020202020204" pitchFamily="34" charset="0"/>
                <a:cs typeface="Arial" panose="020B0604020202020204" pitchFamily="34" charset="0"/>
              </a:rPr>
              <a:t>agnit akymy</a:t>
            </a:r>
            <a:r>
              <a:rPr lang="tk-TM" b="1" i="1" dirty="0" smtClean="0">
                <a:solidFill>
                  <a:srgbClr val="7030A0"/>
                </a:solidFill>
                <a:latin typeface="Arial" panose="020B0604020202020204" pitchFamily="34" charset="0"/>
                <a:cs typeface="Arial" panose="020B0604020202020204" pitchFamily="34" charset="0"/>
              </a:rPr>
              <a:t>nyň paýlanyşy.</a:t>
            </a:r>
            <a:endParaRPr lang="ru-RU" b="1" i="1" dirty="0">
              <a:solidFill>
                <a:srgbClr val="7030A0"/>
              </a:solidFill>
              <a:latin typeface="Arial" panose="020B0604020202020204" pitchFamily="34" charset="0"/>
              <a:cs typeface="Arial" panose="020B0604020202020204" pitchFamily="34" charset="0"/>
            </a:endParaRPr>
          </a:p>
        </p:txBody>
      </p:sp>
      <p:pic>
        <p:nvPicPr>
          <p:cNvPr id="4" name="Объект 3"/>
          <p:cNvPicPr>
            <a:picLocks noGrp="1" noChangeAspect="1"/>
          </p:cNvPicPr>
          <p:nvPr/>
        </p:nvPicPr>
        <p:blipFill>
          <a:blip r:embed="rId2"/>
          <a:stretch>
            <a:fillRect/>
          </a:stretch>
        </p:blipFill>
        <p:spPr>
          <a:xfrm>
            <a:off x="3066986" y="2738719"/>
            <a:ext cx="6058027" cy="4119281"/>
          </a:xfrm>
          <a:prstGeom prst="rect">
            <a:avLst/>
          </a:prstGeom>
        </p:spPr>
      </p:pic>
    </p:spTree>
    <p:extLst>
      <p:ext uri="{BB962C8B-B14F-4D97-AF65-F5344CB8AC3E}">
        <p14:creationId xmlns:p14="http://schemas.microsoft.com/office/powerpoint/2010/main" val="3352558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12192000" cy="6858000"/>
          </a:xfrm>
        </p:spPr>
        <p:txBody>
          <a:bodyPr>
            <a:noAutofit/>
          </a:bodyPr>
          <a:lstStyle/>
          <a:p>
            <a:pPr marL="0" indent="0">
              <a:buNone/>
            </a:pPr>
            <a:r>
              <a:rPr lang="en-US" sz="4000">
                <a:solidFill>
                  <a:srgbClr val="7030A0"/>
                </a:solidFill>
              </a:rPr>
              <a:t> </a:t>
            </a:r>
            <a:r>
              <a:rPr lang="en-US" sz="4000" smtClean="0">
                <a:solidFill>
                  <a:srgbClr val="7030A0"/>
                </a:solidFill>
              </a:rPr>
              <a:t> </a:t>
            </a:r>
            <a:r>
              <a:rPr lang="tk-TM" sz="4000" smtClean="0">
                <a:solidFill>
                  <a:srgbClr val="7030A0"/>
                </a:solidFill>
              </a:rPr>
              <a:t>Birfazaly </a:t>
            </a:r>
            <a:r>
              <a:rPr lang="tk-TM" sz="4000" dirty="0" smtClean="0">
                <a:solidFill>
                  <a:srgbClr val="7030A0"/>
                </a:solidFill>
              </a:rPr>
              <a:t>sinusoidal toguň çeşmesinden iýmitlenýän asinhron elektrodwigatellere birfazaly asinhron elektrodwigateller diyilyär. Olar esasan awtomatikada aýlaw hereketiniň ululygy we ugry üytgedilmeyän pes kuwwatly mehanizmleri herekete getirmek üçin ulanylýar. Birfazaly asinhron dwigateller statordan we rotordan durýar. Rotor öz gurluşy boýunça üçfazaly asinhron dwigateliň rotoryndan hiç hili tapawutlanmaýar. Statoryň 2/3 böleginde işçi sarym, galan 1/3 böleginde bolsa göýberiji sarym ýerleşdirilýär. Göýberiji sarymyň oky bilen işçi sarymyň oky öz aralarynda 90° burçy emele getirýär. </a:t>
            </a:r>
            <a:endParaRPr lang="tk-TM" sz="4000" dirty="0">
              <a:solidFill>
                <a:srgbClr val="7030A0"/>
              </a:solidFill>
            </a:endParaRPr>
          </a:p>
        </p:txBody>
      </p:sp>
    </p:spTree>
    <p:extLst>
      <p:ext uri="{BB962C8B-B14F-4D97-AF65-F5344CB8AC3E}">
        <p14:creationId xmlns:p14="http://schemas.microsoft.com/office/powerpoint/2010/main" val="199309489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4514"/>
            <a:ext cx="12192000" cy="6843486"/>
          </a:xfrm>
        </p:spPr>
        <p:txBody>
          <a:bodyPr>
            <a:normAutofit/>
          </a:bodyPr>
          <a:lstStyle/>
          <a:p>
            <a:endParaRPr lang="tk-TM" sz="3600" dirty="0" smtClean="0">
              <a:solidFill>
                <a:srgbClr val="7030A0"/>
              </a:solidFill>
            </a:endParaRPr>
          </a:p>
          <a:p>
            <a:r>
              <a:rPr lang="tk-TM" sz="4000" dirty="0" smtClean="0">
                <a:solidFill>
                  <a:srgbClr val="7030A0"/>
                </a:solidFill>
              </a:rPr>
              <a:t>Işçi sarym birfazaly sinusoidal toguň çeşmesine birikdirilýär. İşçi toguň statorda döredýän magnit hereketlendiriji güyji dwigateliň işlemegi üçin esasy şertleriň biri bolan aýlanýan magnit meýdanyny döredip bilmeyär, ýagny bu magnit meýdan oky giňişlikde üytgemeýän maksimal ululygy</a:t>
            </a:r>
            <a:r>
              <a:rPr lang="en-US" sz="4000" dirty="0" smtClean="0">
                <a:solidFill>
                  <a:srgbClr val="7030A0"/>
                </a:solidFill>
              </a:rPr>
              <a:t> </a:t>
            </a:r>
            <a:r>
              <a:rPr lang="en-US" sz="4000" dirty="0" smtClean="0"/>
              <a:t>+</a:t>
            </a:r>
            <a:r>
              <a:rPr lang="ru-RU" sz="4000" dirty="0" smtClean="0"/>
              <a:t>Ф</a:t>
            </a:r>
            <a:r>
              <a:rPr lang="en-US" sz="2400" dirty="0" smtClean="0"/>
              <a:t>max</a:t>
            </a:r>
            <a:r>
              <a:rPr lang="tk-TM" sz="4000" dirty="0" smtClean="0"/>
              <a:t> </a:t>
            </a:r>
            <a:r>
              <a:rPr lang="en-US" sz="4000" dirty="0" smtClean="0"/>
              <a:t>÷</a:t>
            </a:r>
            <a:r>
              <a:rPr lang="tk-TM" sz="4000" dirty="0" smtClean="0"/>
              <a:t> </a:t>
            </a:r>
            <a:r>
              <a:rPr lang="en-US" sz="4000" dirty="0" smtClean="0"/>
              <a:t>−</a:t>
            </a:r>
            <a:r>
              <a:rPr lang="ru-RU" sz="4000" dirty="0" smtClean="0"/>
              <a:t>Ф</a:t>
            </a:r>
            <a:r>
              <a:rPr lang="en-US" sz="2400" dirty="0" smtClean="0"/>
              <a:t>max</a:t>
            </a:r>
            <a:r>
              <a:rPr lang="en-US" sz="4000" dirty="0" smtClean="0"/>
              <a:t> </a:t>
            </a:r>
            <a:r>
              <a:rPr lang="tk-TM" sz="4000" dirty="0" smtClean="0">
                <a:solidFill>
                  <a:srgbClr val="7030A0"/>
                </a:solidFill>
              </a:rPr>
              <a:t>aralykda pulsirlenýän magnit meýdanyny döredýär. Netijede, dwigatel bu ýagdaýda işe goýberlende herekete gelip bilmeyär. Emma, rotora daşdan mehaniki täsir bolan ýagdaýynda ol herekete gelyär we belli bir aýlaw ýygylyk bilen hereket edip başlaýar. </a:t>
            </a:r>
            <a:endParaRPr lang="tk-TM" sz="4000" dirty="0">
              <a:solidFill>
                <a:srgbClr val="7030A0"/>
              </a:solidFill>
            </a:endParaRPr>
          </a:p>
        </p:txBody>
      </p:sp>
    </p:spTree>
    <p:extLst>
      <p:ext uri="{BB962C8B-B14F-4D97-AF65-F5344CB8AC3E}">
        <p14:creationId xmlns:p14="http://schemas.microsoft.com/office/powerpoint/2010/main" val="364724423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514" y="0"/>
            <a:ext cx="12206514" cy="6858000"/>
          </a:xfrm>
        </p:spPr>
        <p:txBody>
          <a:bodyPr>
            <a:noAutofit/>
          </a:bodyPr>
          <a:lstStyle/>
          <a:p>
            <a:r>
              <a:rPr lang="tk-TM" sz="3200" dirty="0" smtClean="0">
                <a:solidFill>
                  <a:srgbClr val="002060"/>
                </a:solidFill>
              </a:rPr>
              <a:t>Şeylelikde, birfazaly dwigateli işe göýbermek üçin rotora daşdan mehaniki täsir etmek ýa-da gysga wagtlyk  hem bolsa  statorda aýlanýan  magnit  meýdanyny döretmek zerurlygy ýüze çykýar. Birfazaly dwigateliň işleýiş prinsipine düşünmek üçin pulsirlenýän </a:t>
            </a:r>
            <a:r>
              <a:rPr lang="ru-RU" sz="3200" dirty="0" smtClean="0"/>
              <a:t>Ф</a:t>
            </a:r>
            <a:r>
              <a:rPr lang="en-US" sz="2000" dirty="0" smtClean="0"/>
              <a:t>max</a:t>
            </a:r>
            <a:r>
              <a:rPr lang="en-US" sz="3200" dirty="0" smtClean="0"/>
              <a:t> </a:t>
            </a:r>
            <a:r>
              <a:rPr lang="tk-TM" sz="3200" dirty="0" smtClean="0">
                <a:solidFill>
                  <a:srgbClr val="002060"/>
                </a:solidFill>
              </a:rPr>
              <a:t>magnit akymy ululyklary boýunça özara deň, biri-biriniň garşysyna tarap deň ýygylyk bilen aýlanýan iki sany göni we ters magnit akymlara dargadalyň</a:t>
            </a:r>
            <a:r>
              <a:rPr lang="en-US" sz="3200" dirty="0" smtClean="0">
                <a:solidFill>
                  <a:srgbClr val="002060"/>
                </a:solidFill>
              </a:rPr>
              <a:t>:</a:t>
            </a:r>
            <a:r>
              <a:rPr lang="tk-TM" sz="3200" dirty="0" smtClean="0">
                <a:solidFill>
                  <a:srgbClr val="002060"/>
                </a:solidFill>
              </a:rPr>
              <a:t>             </a:t>
            </a:r>
            <a:r>
              <a:rPr lang="en-US" sz="3200" dirty="0" smtClean="0">
                <a:solidFill>
                  <a:srgbClr val="002060"/>
                </a:solidFill>
              </a:rPr>
              <a:t>  </a:t>
            </a:r>
            <a:r>
              <a:rPr lang="tk-TM" sz="3200" dirty="0" smtClean="0">
                <a:solidFill>
                  <a:srgbClr val="002060"/>
                </a:solidFill>
              </a:rPr>
              <a:t>     </a:t>
            </a:r>
            <a:r>
              <a:rPr lang="en-US" sz="3200" dirty="0" smtClean="0">
                <a:solidFill>
                  <a:srgbClr val="002060"/>
                </a:solidFill>
              </a:rPr>
              <a:t>;</a:t>
            </a:r>
            <a:r>
              <a:rPr lang="tk-TM" sz="3200" dirty="0" smtClean="0">
                <a:solidFill>
                  <a:srgbClr val="002060"/>
                </a:solidFill>
              </a:rPr>
              <a:t> </a:t>
            </a:r>
            <a:r>
              <a:rPr lang="en-US" sz="3200" dirty="0" smtClean="0">
                <a:solidFill>
                  <a:srgbClr val="002060"/>
                </a:solidFill>
              </a:rPr>
              <a:t>   </a:t>
            </a:r>
            <a:r>
              <a:rPr lang="tk-TM" sz="3200" dirty="0" smtClean="0">
                <a:solidFill>
                  <a:srgbClr val="002060"/>
                </a:solidFill>
              </a:rPr>
              <a:t>                  </a:t>
            </a:r>
            <a:r>
              <a:rPr lang="en-US" sz="3200" dirty="0" smtClean="0">
                <a:solidFill>
                  <a:srgbClr val="002060"/>
                </a:solidFill>
              </a:rPr>
              <a:t>, </a:t>
            </a:r>
            <a:r>
              <a:rPr lang="tk-TM" sz="3200" dirty="0" smtClean="0">
                <a:solidFill>
                  <a:srgbClr val="002060"/>
                </a:solidFill>
              </a:rPr>
              <a:t>      </a:t>
            </a:r>
            <a:r>
              <a:rPr lang="en-US" sz="3200" dirty="0" smtClean="0">
                <a:solidFill>
                  <a:srgbClr val="002060"/>
                </a:solidFill>
              </a:rPr>
              <a:t>(2.85-nji sur).</a:t>
            </a:r>
            <a:endParaRPr lang="tk-TM" sz="3200" dirty="0" smtClean="0">
              <a:solidFill>
                <a:srgbClr val="002060"/>
              </a:solidFill>
            </a:endParaRPr>
          </a:p>
          <a:p>
            <a:endParaRPr lang="tk-TM" sz="3600" dirty="0">
              <a:solidFill>
                <a:srgbClr val="002060"/>
              </a:solidFill>
            </a:endParaRPr>
          </a:p>
          <a:p>
            <a:endParaRPr lang="tk-TM" sz="3600" dirty="0" smtClean="0">
              <a:solidFill>
                <a:srgbClr val="002060"/>
              </a:solidFill>
            </a:endParaRPr>
          </a:p>
          <a:p>
            <a:endParaRPr lang="tk-TM" sz="3600" dirty="0">
              <a:solidFill>
                <a:srgbClr val="002060"/>
              </a:solidFill>
            </a:endParaRPr>
          </a:p>
          <a:p>
            <a:endParaRPr lang="tk-TM" dirty="0" smtClean="0"/>
          </a:p>
          <a:p>
            <a:endParaRPr lang="tk-TM" dirty="0" smtClean="0"/>
          </a:p>
          <a:p>
            <a:r>
              <a:rPr lang="tk-TM" dirty="0" smtClean="0"/>
              <a:t>Pulsirlenýän</a:t>
            </a:r>
            <a:r>
              <a:rPr lang="en-US" dirty="0" smtClean="0"/>
              <a:t> </a:t>
            </a:r>
            <a:r>
              <a:rPr lang="el-GR" b="1" dirty="0" smtClean="0"/>
              <a:t>Φ</a:t>
            </a:r>
            <a:r>
              <a:rPr lang="en-US" sz="2000" b="1" dirty="0" smtClean="0"/>
              <a:t>max</a:t>
            </a:r>
            <a:r>
              <a:rPr lang="en-US" b="1" dirty="0" smtClean="0"/>
              <a:t> </a:t>
            </a:r>
            <a:r>
              <a:rPr lang="tk-TM" dirty="0" smtClean="0"/>
              <a:t>magnit akymynyň göni we ters aýlanýan magnit akymlaryna dargadylyşy.</a:t>
            </a:r>
            <a:endParaRPr lang="tk-TM" dirty="0"/>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5" name="Объект 4"/>
          <p:cNvGraphicFramePr>
            <a:graphicFrameLocks noChangeAspect="1"/>
          </p:cNvGraphicFramePr>
          <p:nvPr>
            <p:extLst>
              <p:ext uri="{D42A27DB-BD31-4B8C-83A1-F6EECF244321}">
                <p14:modId xmlns:p14="http://schemas.microsoft.com/office/powerpoint/2010/main" val="184119745"/>
              </p:ext>
            </p:extLst>
          </p:nvPr>
        </p:nvGraphicFramePr>
        <p:xfrm>
          <a:off x="2334614" y="2595858"/>
          <a:ext cx="1737302" cy="840014"/>
        </p:xfrm>
        <a:graphic>
          <a:graphicData uri="http://schemas.openxmlformats.org/presentationml/2006/ole">
            <mc:AlternateContent xmlns:mc="http://schemas.openxmlformats.org/markup-compatibility/2006">
              <mc:Choice xmlns:v="urn:schemas-microsoft-com:vml" Requires="v">
                <p:oleObj spid="_x0000_s1200" name="Equation" r:id="rId3" imgW="787058" imgH="393529" progId="Equation.DSMT4">
                  <p:embed/>
                </p:oleObj>
              </mc:Choice>
              <mc:Fallback>
                <p:oleObj name="Equation" r:id="rId3" imgW="787058" imgH="393529"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4614" y="2595858"/>
                        <a:ext cx="1737302" cy="840014"/>
                      </a:xfrm>
                      <a:prstGeom prst="rect">
                        <a:avLst/>
                      </a:prstGeom>
                      <a:noFill/>
                    </p:spPr>
                  </p:pic>
                </p:oleObj>
              </mc:Fallback>
            </mc:AlternateContent>
          </a:graphicData>
        </a:graphic>
      </p:graphicFrame>
      <p:sp>
        <p:nvSpPr>
          <p:cNvPr id="6"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7" name="Объект 6"/>
          <p:cNvGraphicFramePr>
            <a:graphicFrameLocks noChangeAspect="1"/>
          </p:cNvGraphicFramePr>
          <p:nvPr>
            <p:extLst>
              <p:ext uri="{D42A27DB-BD31-4B8C-83A1-F6EECF244321}">
                <p14:modId xmlns:p14="http://schemas.microsoft.com/office/powerpoint/2010/main" val="1446882862"/>
              </p:ext>
            </p:extLst>
          </p:nvPr>
        </p:nvGraphicFramePr>
        <p:xfrm>
          <a:off x="4328885" y="2595858"/>
          <a:ext cx="1767115" cy="883558"/>
        </p:xfrm>
        <a:graphic>
          <a:graphicData uri="http://schemas.openxmlformats.org/presentationml/2006/ole">
            <mc:AlternateContent xmlns:mc="http://schemas.openxmlformats.org/markup-compatibility/2006">
              <mc:Choice xmlns:v="urn:schemas-microsoft-com:vml" Requires="v">
                <p:oleObj spid="_x0000_s1201" name="Equation" r:id="rId5" imgW="761669" imgH="393529" progId="Equation.DSMT4">
                  <p:embed/>
                </p:oleObj>
              </mc:Choice>
              <mc:Fallback>
                <p:oleObj name="Equation" r:id="rId5" imgW="761669" imgH="393529"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28885" y="2595858"/>
                        <a:ext cx="1767115" cy="883558"/>
                      </a:xfrm>
                      <a:prstGeom prst="rect">
                        <a:avLst/>
                      </a:prstGeom>
                      <a:noFill/>
                    </p:spPr>
                  </p:pic>
                </p:oleObj>
              </mc:Fallback>
            </mc:AlternateContent>
          </a:graphicData>
        </a:graphic>
      </p:graphicFrame>
      <p:grpSp>
        <p:nvGrpSpPr>
          <p:cNvPr id="8" name="Group 7"/>
          <p:cNvGrpSpPr>
            <a:grpSpLocks noChangeAspect="1"/>
          </p:cNvGrpSpPr>
          <p:nvPr/>
        </p:nvGrpSpPr>
        <p:grpSpPr bwMode="auto">
          <a:xfrm>
            <a:off x="960335" y="3132021"/>
            <a:ext cx="8587674" cy="3077257"/>
            <a:chOff x="2214" y="8616"/>
            <a:chExt cx="7774" cy="3064"/>
          </a:xfrm>
        </p:grpSpPr>
        <p:pic>
          <p:nvPicPr>
            <p:cNvPr id="1032"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20" y="9123"/>
              <a:ext cx="340" cy="38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40" y="9165"/>
              <a:ext cx="300" cy="3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30" y="9167"/>
              <a:ext cx="620" cy="279"/>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11"/>
            <p:cNvGrpSpPr>
              <a:grpSpLocks noChangeAspect="1"/>
            </p:cNvGrpSpPr>
            <p:nvPr/>
          </p:nvGrpSpPr>
          <p:grpSpPr bwMode="auto">
            <a:xfrm>
              <a:off x="2214" y="8616"/>
              <a:ext cx="7774" cy="3064"/>
              <a:chOff x="2214" y="8616"/>
              <a:chExt cx="7774" cy="3064"/>
            </a:xfrm>
          </p:grpSpPr>
          <p:grpSp>
            <p:nvGrpSpPr>
              <p:cNvPr id="10" name="Group 12"/>
              <p:cNvGrpSpPr>
                <a:grpSpLocks noChangeAspect="1"/>
              </p:cNvGrpSpPr>
              <p:nvPr/>
            </p:nvGrpSpPr>
            <p:grpSpPr bwMode="auto">
              <a:xfrm>
                <a:off x="2214" y="8616"/>
                <a:ext cx="7774" cy="3064"/>
                <a:chOff x="2301" y="8280"/>
                <a:chExt cx="7774" cy="3064"/>
              </a:xfrm>
            </p:grpSpPr>
            <p:grpSp>
              <p:nvGrpSpPr>
                <p:cNvPr id="11" name="Group 13"/>
                <p:cNvGrpSpPr>
                  <a:grpSpLocks noChangeAspect="1"/>
                </p:cNvGrpSpPr>
                <p:nvPr/>
              </p:nvGrpSpPr>
              <p:grpSpPr bwMode="auto">
                <a:xfrm>
                  <a:off x="2301" y="8280"/>
                  <a:ext cx="7774" cy="3064"/>
                  <a:chOff x="2393" y="12123"/>
                  <a:chExt cx="7774" cy="3064"/>
                </a:xfrm>
              </p:grpSpPr>
              <p:grpSp>
                <p:nvGrpSpPr>
                  <p:cNvPr id="16" name="Group 14"/>
                  <p:cNvGrpSpPr>
                    <a:grpSpLocks noChangeAspect="1"/>
                  </p:cNvGrpSpPr>
                  <p:nvPr/>
                </p:nvGrpSpPr>
                <p:grpSpPr bwMode="auto">
                  <a:xfrm>
                    <a:off x="2393" y="12237"/>
                    <a:ext cx="1260" cy="2038"/>
                    <a:chOff x="2393" y="12237"/>
                    <a:chExt cx="1260" cy="2038"/>
                  </a:xfrm>
                </p:grpSpPr>
                <p:sp>
                  <p:nvSpPr>
                    <p:cNvPr id="40" name="Oval 15"/>
                    <p:cNvSpPr>
                      <a:spLocks noChangeAspect="1" noChangeArrowheads="1"/>
                    </p:cNvSpPr>
                    <p:nvPr/>
                  </p:nvSpPr>
                  <p:spPr bwMode="auto">
                    <a:xfrm>
                      <a:off x="2393" y="13015"/>
                      <a:ext cx="1260" cy="126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1" name="Oval 16"/>
                    <p:cNvSpPr>
                      <a:spLocks noChangeAspect="1" noChangeArrowheads="1"/>
                    </p:cNvSpPr>
                    <p:nvPr/>
                  </p:nvSpPr>
                  <p:spPr bwMode="auto">
                    <a:xfrm rot="3600000">
                      <a:off x="3001" y="13633"/>
                      <a:ext cx="45" cy="46"/>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Line 17"/>
                    <p:cNvSpPr>
                      <a:spLocks noChangeAspect="1" noChangeShapeType="1"/>
                    </p:cNvSpPr>
                    <p:nvPr/>
                  </p:nvSpPr>
                  <p:spPr bwMode="auto">
                    <a:xfrm flipV="1">
                      <a:off x="3018" y="12237"/>
                      <a:ext cx="1" cy="141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3" name="Line 18"/>
                    <p:cNvSpPr>
                      <a:spLocks noChangeAspect="1" noChangeShapeType="1"/>
                    </p:cNvSpPr>
                    <p:nvPr/>
                  </p:nvSpPr>
                  <p:spPr bwMode="auto">
                    <a:xfrm flipV="1">
                      <a:off x="3326" y="13110"/>
                      <a:ext cx="1" cy="5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4" name="Line 19"/>
                    <p:cNvSpPr>
                      <a:spLocks noChangeAspect="1" noChangeShapeType="1"/>
                    </p:cNvSpPr>
                    <p:nvPr/>
                  </p:nvSpPr>
                  <p:spPr bwMode="auto">
                    <a:xfrm flipV="1">
                      <a:off x="2709" y="13110"/>
                      <a:ext cx="1" cy="5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grpSp>
              <p:grpSp>
                <p:nvGrpSpPr>
                  <p:cNvPr id="17" name="Group 20"/>
                  <p:cNvGrpSpPr>
                    <a:grpSpLocks noChangeAspect="1"/>
                  </p:cNvGrpSpPr>
                  <p:nvPr/>
                </p:nvGrpSpPr>
                <p:grpSpPr bwMode="auto">
                  <a:xfrm>
                    <a:off x="4047" y="12630"/>
                    <a:ext cx="1260" cy="1645"/>
                    <a:chOff x="4047" y="12630"/>
                    <a:chExt cx="1260" cy="1645"/>
                  </a:xfrm>
                </p:grpSpPr>
                <p:sp>
                  <p:nvSpPr>
                    <p:cNvPr id="35" name="Oval 21"/>
                    <p:cNvSpPr>
                      <a:spLocks noChangeAspect="1" noChangeArrowheads="1"/>
                    </p:cNvSpPr>
                    <p:nvPr/>
                  </p:nvSpPr>
                  <p:spPr bwMode="auto">
                    <a:xfrm>
                      <a:off x="4047" y="13015"/>
                      <a:ext cx="1260" cy="126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6" name="Oval 22"/>
                    <p:cNvSpPr>
                      <a:spLocks noChangeAspect="1" noChangeArrowheads="1"/>
                    </p:cNvSpPr>
                    <p:nvPr/>
                  </p:nvSpPr>
                  <p:spPr bwMode="auto">
                    <a:xfrm rot="3600000">
                      <a:off x="4655" y="13633"/>
                      <a:ext cx="45" cy="46"/>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Line 23"/>
                    <p:cNvSpPr>
                      <a:spLocks noChangeAspect="1" noChangeShapeType="1"/>
                    </p:cNvSpPr>
                    <p:nvPr/>
                  </p:nvSpPr>
                  <p:spPr bwMode="auto">
                    <a:xfrm flipV="1">
                      <a:off x="4672" y="12630"/>
                      <a:ext cx="1" cy="102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8" name="Line 24"/>
                    <p:cNvSpPr>
                      <a:spLocks noChangeAspect="1" noChangeShapeType="1"/>
                    </p:cNvSpPr>
                    <p:nvPr/>
                  </p:nvSpPr>
                  <p:spPr bwMode="auto">
                    <a:xfrm rot="2700000" flipV="1">
                      <a:off x="4907" y="13113"/>
                      <a:ext cx="1" cy="62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9" name="Line 25"/>
                    <p:cNvSpPr>
                      <a:spLocks noChangeAspect="1" noChangeShapeType="1"/>
                    </p:cNvSpPr>
                    <p:nvPr/>
                  </p:nvSpPr>
                  <p:spPr bwMode="auto">
                    <a:xfrm rot="18900000" flipV="1">
                      <a:off x="4431" y="13110"/>
                      <a:ext cx="1" cy="62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grpSp>
              <p:grpSp>
                <p:nvGrpSpPr>
                  <p:cNvPr id="18" name="Group 26"/>
                  <p:cNvGrpSpPr>
                    <a:grpSpLocks noChangeAspect="1"/>
                  </p:cNvGrpSpPr>
                  <p:nvPr/>
                </p:nvGrpSpPr>
                <p:grpSpPr bwMode="auto">
                  <a:xfrm>
                    <a:off x="5667" y="13015"/>
                    <a:ext cx="1260" cy="1260"/>
                    <a:chOff x="5667" y="13015"/>
                    <a:chExt cx="1260" cy="1260"/>
                  </a:xfrm>
                </p:grpSpPr>
                <p:sp>
                  <p:nvSpPr>
                    <p:cNvPr id="32" name="Line 27"/>
                    <p:cNvSpPr>
                      <a:spLocks noChangeAspect="1" noChangeShapeType="1"/>
                    </p:cNvSpPr>
                    <p:nvPr/>
                  </p:nvSpPr>
                  <p:spPr bwMode="auto">
                    <a:xfrm>
                      <a:off x="5667" y="13650"/>
                      <a:ext cx="1260"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3" name="Oval 28"/>
                    <p:cNvSpPr>
                      <a:spLocks noChangeAspect="1" noChangeArrowheads="1"/>
                    </p:cNvSpPr>
                    <p:nvPr/>
                  </p:nvSpPr>
                  <p:spPr bwMode="auto">
                    <a:xfrm>
                      <a:off x="5667" y="13015"/>
                      <a:ext cx="1260" cy="126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4" name="Oval 29"/>
                    <p:cNvSpPr>
                      <a:spLocks noChangeAspect="1" noChangeArrowheads="1"/>
                    </p:cNvSpPr>
                    <p:nvPr/>
                  </p:nvSpPr>
                  <p:spPr bwMode="auto">
                    <a:xfrm rot="3600000">
                      <a:off x="6275" y="13633"/>
                      <a:ext cx="45" cy="46"/>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9" name="Group 30"/>
                  <p:cNvGrpSpPr>
                    <a:grpSpLocks noChangeAspect="1"/>
                  </p:cNvGrpSpPr>
                  <p:nvPr/>
                </p:nvGrpSpPr>
                <p:grpSpPr bwMode="auto">
                  <a:xfrm flipV="1">
                    <a:off x="7287" y="13032"/>
                    <a:ext cx="1260" cy="1645"/>
                    <a:chOff x="4047" y="12630"/>
                    <a:chExt cx="1260" cy="1645"/>
                  </a:xfrm>
                </p:grpSpPr>
                <p:sp>
                  <p:nvSpPr>
                    <p:cNvPr id="27" name="Oval 31"/>
                    <p:cNvSpPr>
                      <a:spLocks noChangeAspect="1" noChangeArrowheads="1"/>
                    </p:cNvSpPr>
                    <p:nvPr/>
                  </p:nvSpPr>
                  <p:spPr bwMode="auto">
                    <a:xfrm>
                      <a:off x="4047" y="13015"/>
                      <a:ext cx="1260" cy="126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8" name="Oval 32"/>
                    <p:cNvSpPr>
                      <a:spLocks noChangeAspect="1" noChangeArrowheads="1"/>
                    </p:cNvSpPr>
                    <p:nvPr/>
                  </p:nvSpPr>
                  <p:spPr bwMode="auto">
                    <a:xfrm rot="3600000">
                      <a:off x="4655" y="13633"/>
                      <a:ext cx="45" cy="46"/>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Line 33"/>
                    <p:cNvSpPr>
                      <a:spLocks noChangeAspect="1" noChangeShapeType="1"/>
                    </p:cNvSpPr>
                    <p:nvPr/>
                  </p:nvSpPr>
                  <p:spPr bwMode="auto">
                    <a:xfrm flipV="1">
                      <a:off x="4672" y="12630"/>
                      <a:ext cx="1" cy="102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0" name="Line 34"/>
                    <p:cNvSpPr>
                      <a:spLocks noChangeAspect="1" noChangeShapeType="1"/>
                    </p:cNvSpPr>
                    <p:nvPr/>
                  </p:nvSpPr>
                  <p:spPr bwMode="auto">
                    <a:xfrm rot="2700000" flipV="1">
                      <a:off x="4907" y="13113"/>
                      <a:ext cx="1" cy="62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1" name="Line 35"/>
                    <p:cNvSpPr>
                      <a:spLocks noChangeAspect="1" noChangeShapeType="1"/>
                    </p:cNvSpPr>
                    <p:nvPr/>
                  </p:nvSpPr>
                  <p:spPr bwMode="auto">
                    <a:xfrm rot="18900000" flipV="1">
                      <a:off x="4431" y="13110"/>
                      <a:ext cx="1" cy="62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grpSp>
              <p:grpSp>
                <p:nvGrpSpPr>
                  <p:cNvPr id="20" name="Group 36"/>
                  <p:cNvGrpSpPr>
                    <a:grpSpLocks noChangeAspect="1"/>
                  </p:cNvGrpSpPr>
                  <p:nvPr/>
                </p:nvGrpSpPr>
                <p:grpSpPr bwMode="auto">
                  <a:xfrm flipV="1">
                    <a:off x="8907" y="13042"/>
                    <a:ext cx="1260" cy="2038"/>
                    <a:chOff x="2393" y="12237"/>
                    <a:chExt cx="1260" cy="2038"/>
                  </a:xfrm>
                </p:grpSpPr>
                <p:sp>
                  <p:nvSpPr>
                    <p:cNvPr id="22" name="Oval 37"/>
                    <p:cNvSpPr>
                      <a:spLocks noChangeAspect="1" noChangeArrowheads="1"/>
                    </p:cNvSpPr>
                    <p:nvPr/>
                  </p:nvSpPr>
                  <p:spPr bwMode="auto">
                    <a:xfrm>
                      <a:off x="2393" y="13015"/>
                      <a:ext cx="1260" cy="126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3" name="Oval 38"/>
                    <p:cNvSpPr>
                      <a:spLocks noChangeAspect="1" noChangeArrowheads="1"/>
                    </p:cNvSpPr>
                    <p:nvPr/>
                  </p:nvSpPr>
                  <p:spPr bwMode="auto">
                    <a:xfrm rot="3600000">
                      <a:off x="3001" y="13633"/>
                      <a:ext cx="45" cy="46"/>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Line 39"/>
                    <p:cNvSpPr>
                      <a:spLocks noChangeAspect="1" noChangeShapeType="1"/>
                    </p:cNvSpPr>
                    <p:nvPr/>
                  </p:nvSpPr>
                  <p:spPr bwMode="auto">
                    <a:xfrm flipV="1">
                      <a:off x="3018" y="12237"/>
                      <a:ext cx="1" cy="141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5" name="Line 40"/>
                    <p:cNvSpPr>
                      <a:spLocks noChangeAspect="1" noChangeShapeType="1"/>
                    </p:cNvSpPr>
                    <p:nvPr/>
                  </p:nvSpPr>
                  <p:spPr bwMode="auto">
                    <a:xfrm flipV="1">
                      <a:off x="3326" y="13110"/>
                      <a:ext cx="1" cy="5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6" name="Line 41"/>
                    <p:cNvSpPr>
                      <a:spLocks noChangeAspect="1" noChangeShapeType="1"/>
                    </p:cNvSpPr>
                    <p:nvPr/>
                  </p:nvSpPr>
                  <p:spPr bwMode="auto">
                    <a:xfrm flipV="1">
                      <a:off x="2709" y="13110"/>
                      <a:ext cx="1" cy="5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grpSp>
              <p:sp>
                <p:nvSpPr>
                  <p:cNvPr id="21" name="Freeform 42"/>
                  <p:cNvSpPr>
                    <a:spLocks noChangeAspect="1"/>
                  </p:cNvSpPr>
                  <p:nvPr/>
                </p:nvSpPr>
                <p:spPr bwMode="auto">
                  <a:xfrm>
                    <a:off x="2411" y="12123"/>
                    <a:ext cx="7736" cy="3064"/>
                  </a:xfrm>
                  <a:custGeom>
                    <a:avLst/>
                    <a:gdLst>
                      <a:gd name="T0" fmla="*/ 0 w 7736"/>
                      <a:gd name="T1" fmla="*/ 0 h 3064"/>
                      <a:gd name="T2" fmla="*/ 2244 w 7736"/>
                      <a:gd name="T3" fmla="*/ 485 h 3064"/>
                      <a:gd name="T4" fmla="*/ 3885 w 7736"/>
                      <a:gd name="T5" fmla="*/ 1524 h 3064"/>
                      <a:gd name="T6" fmla="*/ 5492 w 7736"/>
                      <a:gd name="T7" fmla="*/ 2562 h 3064"/>
                      <a:gd name="T8" fmla="*/ 7736 w 7736"/>
                      <a:gd name="T9" fmla="*/ 3064 h 3064"/>
                    </a:gdLst>
                    <a:ahLst/>
                    <a:cxnLst>
                      <a:cxn ang="0">
                        <a:pos x="T0" y="T1"/>
                      </a:cxn>
                      <a:cxn ang="0">
                        <a:pos x="T2" y="T3"/>
                      </a:cxn>
                      <a:cxn ang="0">
                        <a:pos x="T4" y="T5"/>
                      </a:cxn>
                      <a:cxn ang="0">
                        <a:pos x="T6" y="T7"/>
                      </a:cxn>
                      <a:cxn ang="0">
                        <a:pos x="T8" y="T9"/>
                      </a:cxn>
                    </a:cxnLst>
                    <a:rect l="0" t="0" r="r" b="b"/>
                    <a:pathLst>
                      <a:path w="7736" h="3064">
                        <a:moveTo>
                          <a:pt x="0" y="0"/>
                        </a:moveTo>
                        <a:cubicBezTo>
                          <a:pt x="377" y="81"/>
                          <a:pt x="1597" y="231"/>
                          <a:pt x="2244" y="485"/>
                        </a:cubicBezTo>
                        <a:cubicBezTo>
                          <a:pt x="2891" y="739"/>
                          <a:pt x="3344" y="1178"/>
                          <a:pt x="3885" y="1524"/>
                        </a:cubicBezTo>
                        <a:cubicBezTo>
                          <a:pt x="4426" y="1870"/>
                          <a:pt x="4850" y="2305"/>
                          <a:pt x="5492" y="2562"/>
                        </a:cubicBezTo>
                        <a:cubicBezTo>
                          <a:pt x="6134" y="2819"/>
                          <a:pt x="7268" y="2959"/>
                          <a:pt x="7736" y="3064"/>
                        </a:cubicBezTo>
                      </a:path>
                    </a:pathLst>
                  </a:custGeom>
                  <a:noFill/>
                  <a:ln w="9525">
                    <a:solidFill>
                      <a:srgbClr val="000000"/>
                    </a:solidFill>
                    <a:prstDash val="lg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grpSp>
            <p:sp>
              <p:nvSpPr>
                <p:cNvPr id="12" name="Arc 43"/>
                <p:cNvSpPr>
                  <a:spLocks noChangeAspect="1"/>
                </p:cNvSpPr>
                <p:nvPr/>
              </p:nvSpPr>
              <p:spPr bwMode="auto">
                <a:xfrm rot="-1057306">
                  <a:off x="8205" y="9146"/>
                  <a:ext cx="249" cy="36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3" name="Arc 44"/>
                <p:cNvSpPr>
                  <a:spLocks noChangeAspect="1"/>
                </p:cNvSpPr>
                <p:nvPr/>
              </p:nvSpPr>
              <p:spPr bwMode="auto">
                <a:xfrm rot="1057306" flipH="1">
                  <a:off x="7203" y="9146"/>
                  <a:ext cx="249" cy="36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4" name="Arc 45"/>
                <p:cNvSpPr>
                  <a:spLocks noChangeAspect="1"/>
                </p:cNvSpPr>
                <p:nvPr/>
              </p:nvSpPr>
              <p:spPr bwMode="auto">
                <a:xfrm rot="-1057306">
                  <a:off x="4914" y="9122"/>
                  <a:ext cx="249" cy="36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5" name="Arc 46"/>
                <p:cNvSpPr>
                  <a:spLocks noChangeAspect="1"/>
                </p:cNvSpPr>
                <p:nvPr/>
              </p:nvSpPr>
              <p:spPr bwMode="auto">
                <a:xfrm rot="1057306" flipH="1">
                  <a:off x="3963" y="9139"/>
                  <a:ext cx="249" cy="36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grpSp>
          <p:pic>
            <p:nvPicPr>
              <p:cNvPr id="1071" name="Picture 4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098" y="9221"/>
                <a:ext cx="300" cy="360"/>
              </a:xfrm>
              <a:prstGeom prst="rect">
                <a:avLst/>
              </a:prstGeom>
              <a:noFill/>
              <a:extLst>
                <a:ext uri="{909E8E84-426E-40DD-AFC4-6F175D3DCCD1}">
                  <a14:hiddenFill xmlns:a14="http://schemas.microsoft.com/office/drawing/2010/main">
                    <a:solidFill>
                      <a:srgbClr val="FFFFFF"/>
                    </a:solidFill>
                  </a14:hiddenFill>
                </a:ext>
              </a:extLst>
            </p:spPr>
          </p:pic>
          <p:pic>
            <p:nvPicPr>
              <p:cNvPr id="1072" name="Picture 4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18" y="9179"/>
                <a:ext cx="340" cy="380"/>
              </a:xfrm>
              <a:prstGeom prst="rect">
                <a:avLst/>
              </a:prstGeom>
              <a:noFill/>
              <a:extLst>
                <a:ext uri="{909E8E84-426E-40DD-AFC4-6F175D3DCCD1}">
                  <a14:hiddenFill xmlns:a14="http://schemas.microsoft.com/office/drawing/2010/main">
                    <a:solidFill>
                      <a:srgbClr val="FFFFFF"/>
                    </a:solidFill>
                  </a14:hiddenFill>
                </a:ext>
              </a:extLst>
            </p:spPr>
          </p:pic>
          <p:pic>
            <p:nvPicPr>
              <p:cNvPr id="1073" name="Picture 4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52" y="10743"/>
                <a:ext cx="300" cy="360"/>
              </a:xfrm>
              <a:prstGeom prst="rect">
                <a:avLst/>
              </a:prstGeom>
              <a:noFill/>
              <a:extLst>
                <a:ext uri="{909E8E84-426E-40DD-AFC4-6F175D3DCCD1}">
                  <a14:hiddenFill xmlns:a14="http://schemas.microsoft.com/office/drawing/2010/main">
                    <a:solidFill>
                      <a:srgbClr val="FFFFFF"/>
                    </a:solidFill>
                  </a14:hiddenFill>
                </a:ext>
              </a:extLst>
            </p:spPr>
          </p:pic>
          <p:pic>
            <p:nvPicPr>
              <p:cNvPr id="1074" name="Picture 5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88" y="10743"/>
                <a:ext cx="340" cy="380"/>
              </a:xfrm>
              <a:prstGeom prst="rect">
                <a:avLst/>
              </a:prstGeom>
              <a:noFill/>
              <a:extLst>
                <a:ext uri="{909E8E84-426E-40DD-AFC4-6F175D3DCCD1}">
                  <a14:hiddenFill xmlns:a14="http://schemas.microsoft.com/office/drawing/2010/main">
                    <a:solidFill>
                      <a:srgbClr val="FFFFFF"/>
                    </a:solidFill>
                  </a14:hiddenFill>
                </a:ext>
              </a:extLst>
            </p:spPr>
          </p:pic>
        </p:grpSp>
        <p:pic>
          <p:nvPicPr>
            <p:cNvPr id="1075" name="Picture 5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492" y="8873"/>
              <a:ext cx="360" cy="3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067712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12192000" cy="6858000"/>
          </a:xfrm>
        </p:spPr>
        <p:txBody>
          <a:bodyPr>
            <a:normAutofit/>
          </a:bodyPr>
          <a:lstStyle/>
          <a:p>
            <a:r>
              <a:rPr lang="en-US" sz="3600" dirty="0" err="1" smtClean="0"/>
              <a:t>Bular</a:t>
            </a:r>
            <a:r>
              <a:rPr lang="en-US" sz="3600" dirty="0" smtClean="0"/>
              <a:t> </a:t>
            </a:r>
            <a:r>
              <a:rPr lang="en-US" sz="3600" dirty="0" err="1" smtClean="0"/>
              <a:t>bir</a:t>
            </a:r>
            <a:r>
              <a:rPr lang="en-US" sz="3600" dirty="0" smtClean="0"/>
              <a:t> </a:t>
            </a:r>
            <a:r>
              <a:rPr lang="en-US" sz="3600" dirty="0" err="1" smtClean="0"/>
              <a:t>minudyň</a:t>
            </a:r>
            <a:r>
              <a:rPr lang="en-US" sz="3600" dirty="0" smtClean="0"/>
              <a:t> </a:t>
            </a:r>
            <a:r>
              <a:rPr lang="en-US" sz="3600" dirty="0" err="1" smtClean="0"/>
              <a:t>dowamynda</a:t>
            </a:r>
            <a:r>
              <a:rPr lang="en-US" sz="3600" dirty="0" smtClean="0"/>
              <a:t> </a:t>
            </a:r>
            <a:r>
              <a:rPr lang="en-US" sz="3600" dirty="0" err="1" smtClean="0"/>
              <a:t>aşakdaky</a:t>
            </a:r>
            <a:r>
              <a:rPr lang="en-US" sz="3600" dirty="0" smtClean="0"/>
              <a:t> </a:t>
            </a:r>
            <a:r>
              <a:rPr lang="en-US" sz="3600" dirty="0" err="1" smtClean="0"/>
              <a:t>ýaly</a:t>
            </a:r>
            <a:r>
              <a:rPr lang="en-US" sz="3600" dirty="0" smtClean="0"/>
              <a:t> </a:t>
            </a:r>
            <a:r>
              <a:rPr lang="en-US" sz="3600" dirty="0" err="1" smtClean="0"/>
              <a:t>aýlawy</a:t>
            </a:r>
            <a:r>
              <a:rPr lang="en-US" sz="3600" dirty="0" smtClean="0"/>
              <a:t> </a:t>
            </a:r>
            <a:r>
              <a:rPr lang="en-US" sz="3600" dirty="0" err="1" smtClean="0"/>
              <a:t>ýerine</a:t>
            </a:r>
            <a:r>
              <a:rPr lang="en-US" sz="3600" dirty="0" smtClean="0"/>
              <a:t> </a:t>
            </a:r>
            <a:r>
              <a:rPr lang="en-US" sz="3600" dirty="0" err="1" smtClean="0"/>
              <a:t>ýetirýärler</a:t>
            </a:r>
            <a:r>
              <a:rPr lang="en-US" sz="3600" dirty="0" smtClean="0"/>
              <a:t>:</a:t>
            </a:r>
            <a:endParaRPr lang="tk-TM" sz="3600" dirty="0" smtClean="0"/>
          </a:p>
          <a:p>
            <a:endParaRPr lang="tk-TM" sz="3600" dirty="0"/>
          </a:p>
          <a:p>
            <a:r>
              <a:rPr lang="tk-TM" sz="3600" dirty="0" smtClean="0">
                <a:solidFill>
                  <a:srgbClr val="7030A0"/>
                </a:solidFill>
              </a:rPr>
              <a:t>Analizi ýeňilleşdirmek üçin, magnit akymlaryň rotoryň hereketiniň ugry bilen gabat gelyänini </a:t>
            </a:r>
            <a:r>
              <a:rPr lang="ru-RU" sz="3600" dirty="0" smtClean="0"/>
              <a:t>Ф</a:t>
            </a:r>
            <a:r>
              <a:rPr lang="en-US" sz="1800" dirty="0" err="1" smtClean="0"/>
              <a:t>göni</a:t>
            </a:r>
            <a:r>
              <a:rPr lang="en-US" sz="3600" dirty="0" smtClean="0"/>
              <a:t> </a:t>
            </a:r>
            <a:r>
              <a:rPr lang="en-US" sz="3600" dirty="0" err="1" smtClean="0">
                <a:solidFill>
                  <a:srgbClr val="7030A0"/>
                </a:solidFill>
              </a:rPr>
              <a:t>göni</a:t>
            </a:r>
            <a:r>
              <a:rPr lang="en-US" sz="3600" dirty="0" smtClean="0">
                <a:solidFill>
                  <a:srgbClr val="7030A0"/>
                </a:solidFill>
              </a:rPr>
              <a:t>, </a:t>
            </a:r>
            <a:r>
              <a:rPr lang="en-US" sz="3600" dirty="0" err="1" smtClean="0">
                <a:solidFill>
                  <a:srgbClr val="7030A0"/>
                </a:solidFill>
              </a:rPr>
              <a:t>tersine</a:t>
            </a:r>
            <a:r>
              <a:rPr lang="en-US" sz="3600" dirty="0" smtClean="0">
                <a:solidFill>
                  <a:srgbClr val="7030A0"/>
                </a:solidFill>
              </a:rPr>
              <a:t> </a:t>
            </a:r>
            <a:r>
              <a:rPr lang="en-US" sz="3600" dirty="0" err="1" smtClean="0">
                <a:solidFill>
                  <a:srgbClr val="7030A0"/>
                </a:solidFill>
              </a:rPr>
              <a:t>tarap</a:t>
            </a:r>
            <a:r>
              <a:rPr lang="en-US" sz="3600" dirty="0" smtClean="0">
                <a:solidFill>
                  <a:srgbClr val="7030A0"/>
                </a:solidFill>
              </a:rPr>
              <a:t> </a:t>
            </a:r>
            <a:r>
              <a:rPr lang="tk-TM" sz="3600" dirty="0" smtClean="0">
                <a:solidFill>
                  <a:srgbClr val="7030A0"/>
                </a:solidFill>
              </a:rPr>
              <a:t>hereket edyänini bolsa </a:t>
            </a:r>
            <a:r>
              <a:rPr lang="ru-RU" sz="3600" dirty="0" smtClean="0"/>
              <a:t>Ф</a:t>
            </a:r>
            <a:r>
              <a:rPr lang="en-US" sz="1800" dirty="0" err="1" smtClean="0"/>
              <a:t>ters</a:t>
            </a:r>
            <a:r>
              <a:rPr lang="en-US" sz="3600" dirty="0" smtClean="0">
                <a:solidFill>
                  <a:srgbClr val="7030A0"/>
                </a:solidFill>
              </a:rPr>
              <a:t> </a:t>
            </a:r>
            <a:r>
              <a:rPr lang="tk-TM" sz="3600" dirty="0" smtClean="0">
                <a:solidFill>
                  <a:srgbClr val="7030A0"/>
                </a:solidFill>
              </a:rPr>
              <a:t>ters diýip şertleşeliň. Rotoryň </a:t>
            </a:r>
            <a:r>
              <a:rPr lang="en-US" sz="3600" dirty="0" smtClean="0"/>
              <a:t>n</a:t>
            </a:r>
            <a:r>
              <a:rPr lang="en-US" sz="3600" dirty="0" smtClean="0">
                <a:solidFill>
                  <a:srgbClr val="7030A0"/>
                </a:solidFill>
              </a:rPr>
              <a:t> </a:t>
            </a:r>
            <a:r>
              <a:rPr lang="tk-TM" sz="3600" dirty="0" smtClean="0">
                <a:solidFill>
                  <a:srgbClr val="7030A0"/>
                </a:solidFill>
              </a:rPr>
              <a:t>aýlaw ýygylygynyň aýlanýan magnit meýdanynyň sinhron </a:t>
            </a:r>
            <a:r>
              <a:rPr lang="tk-TM" sz="3600" dirty="0" smtClean="0"/>
              <a:t>n</a:t>
            </a:r>
            <a:r>
              <a:rPr lang="tk-TM" sz="1800" dirty="0" smtClean="0"/>
              <a:t>1</a:t>
            </a:r>
            <a:r>
              <a:rPr lang="tk-TM" sz="3600" dirty="0" smtClean="0">
                <a:solidFill>
                  <a:srgbClr val="7030A0"/>
                </a:solidFill>
              </a:rPr>
              <a:t> aýlaw ýygylygyndan azlygy </a:t>
            </a:r>
            <a:r>
              <a:rPr lang="en-US" sz="3600" dirty="0" err="1" smtClean="0">
                <a:solidFill>
                  <a:srgbClr val="7030A0"/>
                </a:solidFill>
              </a:rPr>
              <a:t>sebäpli</a:t>
            </a:r>
            <a:r>
              <a:rPr lang="en-US" sz="3600" dirty="0" smtClean="0">
                <a:solidFill>
                  <a:srgbClr val="7030A0"/>
                </a:solidFill>
              </a:rPr>
              <a:t>, </a:t>
            </a:r>
            <a:r>
              <a:rPr lang="en-US" sz="3600" dirty="0" err="1" smtClean="0">
                <a:solidFill>
                  <a:srgbClr val="7030A0"/>
                </a:solidFill>
              </a:rPr>
              <a:t>onuň</a:t>
            </a:r>
            <a:r>
              <a:rPr lang="en-US" sz="3600" dirty="0" smtClean="0">
                <a:solidFill>
                  <a:srgbClr val="7030A0"/>
                </a:solidFill>
              </a:rPr>
              <a:t> </a:t>
            </a:r>
            <a:r>
              <a:rPr lang="ru-RU" sz="3600" dirty="0" smtClean="0"/>
              <a:t>Ф</a:t>
            </a:r>
            <a:r>
              <a:rPr lang="en-US" sz="2000" dirty="0" err="1" smtClean="0"/>
              <a:t>göni</a:t>
            </a:r>
            <a:r>
              <a:rPr lang="en-US" sz="3600" dirty="0" smtClean="0"/>
              <a:t> </a:t>
            </a:r>
            <a:r>
              <a:rPr lang="en-US" sz="3600" dirty="0" err="1" smtClean="0">
                <a:solidFill>
                  <a:srgbClr val="7030A0"/>
                </a:solidFill>
              </a:rPr>
              <a:t>göni</a:t>
            </a:r>
            <a:r>
              <a:rPr lang="en-US" sz="3600" dirty="0" smtClean="0">
                <a:solidFill>
                  <a:srgbClr val="7030A0"/>
                </a:solidFill>
              </a:rPr>
              <a:t> </a:t>
            </a:r>
            <a:r>
              <a:rPr lang="en-US" sz="3600" dirty="0" err="1" smtClean="0">
                <a:solidFill>
                  <a:srgbClr val="7030A0"/>
                </a:solidFill>
              </a:rPr>
              <a:t>aýlanýan</a:t>
            </a:r>
            <a:r>
              <a:rPr lang="en-US" sz="3600" dirty="0" smtClean="0">
                <a:solidFill>
                  <a:srgbClr val="7030A0"/>
                </a:solidFill>
              </a:rPr>
              <a:t> </a:t>
            </a:r>
            <a:r>
              <a:rPr lang="tk-TM" sz="3600" dirty="0" smtClean="0">
                <a:solidFill>
                  <a:srgbClr val="7030A0"/>
                </a:solidFill>
              </a:rPr>
              <a:t>magnit meýdanyna görä </a:t>
            </a:r>
            <a:r>
              <a:rPr lang="en-US" sz="3600" dirty="0" smtClean="0"/>
              <a:t>s</a:t>
            </a:r>
            <a:r>
              <a:rPr lang="tk-TM" sz="3600" dirty="0" smtClean="0">
                <a:solidFill>
                  <a:srgbClr val="7030A0"/>
                </a:solidFill>
              </a:rPr>
              <a:t> göni göni typma aşakdaky aňlatma bilen hasaplaýarys:</a:t>
            </a:r>
            <a:endParaRPr lang="tk-TM" sz="3600" dirty="0">
              <a:solidFill>
                <a:srgbClr val="7030A0"/>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5" name="Объект 4"/>
          <p:cNvGraphicFramePr>
            <a:graphicFrameLocks noChangeAspect="1"/>
          </p:cNvGraphicFramePr>
          <p:nvPr>
            <p:extLst>
              <p:ext uri="{D42A27DB-BD31-4B8C-83A1-F6EECF244321}">
                <p14:modId xmlns:p14="http://schemas.microsoft.com/office/powerpoint/2010/main" val="1638594404"/>
              </p:ext>
            </p:extLst>
          </p:nvPr>
        </p:nvGraphicFramePr>
        <p:xfrm>
          <a:off x="2772228" y="725714"/>
          <a:ext cx="3545718" cy="1037771"/>
        </p:xfrm>
        <a:graphic>
          <a:graphicData uri="http://schemas.openxmlformats.org/presentationml/2006/ole">
            <mc:AlternateContent xmlns:mc="http://schemas.openxmlformats.org/markup-compatibility/2006">
              <mc:Choice xmlns:v="urn:schemas-microsoft-com:vml" Requires="v">
                <p:oleObj spid="_x0000_s2159" name="Equation" r:id="rId3" imgW="1371600" imgH="419040" progId="Equation.DSMT4">
                  <p:embed/>
                </p:oleObj>
              </mc:Choice>
              <mc:Fallback>
                <p:oleObj name="Equation" r:id="rId3" imgW="1371600" imgH="419040" progId="Equation.DSMT4">
                  <p:embed/>
                  <p:pic>
                    <p:nvPicPr>
                      <p:cNvPr id="0" name="Object 1"/>
                      <p:cNvPicPr>
                        <a:picLocks noChangeAspect="1" noChangeArrowheads="1"/>
                      </p:cNvPicPr>
                      <p:nvPr/>
                    </p:nvPicPr>
                    <p:blipFill>
                      <a:blip r:embed="rId4"/>
                      <a:srcRect/>
                      <a:stretch>
                        <a:fillRect/>
                      </a:stretch>
                    </p:blipFill>
                    <p:spPr bwMode="auto">
                      <a:xfrm>
                        <a:off x="2772228" y="725714"/>
                        <a:ext cx="3545718" cy="1037771"/>
                      </a:xfrm>
                      <a:prstGeom prst="rect">
                        <a:avLst/>
                      </a:prstGeom>
                      <a:noFill/>
                    </p:spPr>
                  </p:pic>
                </p:oleObj>
              </mc:Fallback>
            </mc:AlternateContent>
          </a:graphicData>
        </a:graphic>
      </p:graphicFrame>
      <p:sp>
        <p:nvSpPr>
          <p:cNvPr id="6"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7" name="Объект 6"/>
          <p:cNvGraphicFramePr>
            <a:graphicFrameLocks noChangeAspect="1"/>
          </p:cNvGraphicFramePr>
          <p:nvPr>
            <p:extLst>
              <p:ext uri="{D42A27DB-BD31-4B8C-83A1-F6EECF244321}">
                <p14:modId xmlns:p14="http://schemas.microsoft.com/office/powerpoint/2010/main" val="743706224"/>
              </p:ext>
            </p:extLst>
          </p:nvPr>
        </p:nvGraphicFramePr>
        <p:xfrm>
          <a:off x="3613602" y="5246740"/>
          <a:ext cx="3629025" cy="1393545"/>
        </p:xfrm>
        <a:graphic>
          <a:graphicData uri="http://schemas.openxmlformats.org/presentationml/2006/ole">
            <mc:AlternateContent xmlns:mc="http://schemas.openxmlformats.org/markup-compatibility/2006">
              <mc:Choice xmlns:v="urn:schemas-microsoft-com:vml" Requires="v">
                <p:oleObj spid="_x0000_s2160" name="Equation" r:id="rId5" imgW="1117600" imgH="431800" progId="Equation.DSMT4">
                  <p:embed/>
                </p:oleObj>
              </mc:Choice>
              <mc:Fallback>
                <p:oleObj name="Equation" r:id="rId5" imgW="1117600" imgH="43180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13602" y="5246740"/>
                        <a:ext cx="3629025" cy="1393545"/>
                      </a:xfrm>
                      <a:prstGeom prst="rect">
                        <a:avLst/>
                      </a:prstGeom>
                      <a:noFill/>
                    </p:spPr>
                  </p:pic>
                </p:oleObj>
              </mc:Fallback>
            </mc:AlternateContent>
          </a:graphicData>
        </a:graphic>
      </p:graphicFrame>
      <p:sp>
        <p:nvSpPr>
          <p:cNvPr id="8" name="Прямоугольник 7"/>
          <p:cNvSpPr/>
          <p:nvPr/>
        </p:nvSpPr>
        <p:spPr>
          <a:xfrm>
            <a:off x="8022646" y="5574180"/>
            <a:ext cx="1542268" cy="584775"/>
          </a:xfrm>
          <a:prstGeom prst="rect">
            <a:avLst/>
          </a:prstGeom>
        </p:spPr>
        <p:txBody>
          <a:bodyPr wrap="square">
            <a:spAutoFit/>
          </a:bodyPr>
          <a:lstStyle/>
          <a:p>
            <a:r>
              <a:rPr lang="hr-HR" sz="3200" dirty="0">
                <a:latin typeface="Times New Roman" panose="02020603050405020304" pitchFamily="18" charset="0"/>
                <a:ea typeface="Times New Roman" panose="02020603050405020304" pitchFamily="18" charset="0"/>
              </a:rPr>
              <a:t>(</a:t>
            </a:r>
            <a:r>
              <a:rPr lang="hr-HR" sz="3200" dirty="0" smtClean="0">
                <a:latin typeface="Times New Roman" panose="02020603050405020304" pitchFamily="18" charset="0"/>
                <a:ea typeface="Times New Roman" panose="02020603050405020304" pitchFamily="18" charset="0"/>
              </a:rPr>
              <a:t>2.115)</a:t>
            </a:r>
            <a:endParaRPr lang="ru-RU" sz="3200" dirty="0"/>
          </a:p>
        </p:txBody>
      </p:sp>
    </p:spTree>
    <p:extLst>
      <p:ext uri="{BB962C8B-B14F-4D97-AF65-F5344CB8AC3E}">
        <p14:creationId xmlns:p14="http://schemas.microsoft.com/office/powerpoint/2010/main" val="24768619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12192000" cy="6858000"/>
          </a:xfrm>
        </p:spPr>
        <p:txBody>
          <a:bodyPr>
            <a:normAutofit/>
          </a:bodyPr>
          <a:lstStyle/>
          <a:p>
            <a:r>
              <a:rPr lang="tk-TM" sz="3600" dirty="0" smtClean="0">
                <a:solidFill>
                  <a:srgbClr val="7030A0"/>
                </a:solidFill>
              </a:rPr>
              <a:t>Rotoryň</a:t>
            </a:r>
            <a:r>
              <a:rPr lang="en-US" sz="3600" dirty="0" smtClean="0">
                <a:solidFill>
                  <a:srgbClr val="7030A0"/>
                </a:solidFill>
              </a:rPr>
              <a:t>, </a:t>
            </a:r>
            <a:r>
              <a:rPr lang="ru-RU" sz="3600" dirty="0" smtClean="0"/>
              <a:t>Ф</a:t>
            </a:r>
            <a:r>
              <a:rPr lang="en-US" sz="2400" dirty="0" err="1" smtClean="0"/>
              <a:t>ters</a:t>
            </a:r>
            <a:r>
              <a:rPr lang="en-US" sz="3600" dirty="0" smtClean="0"/>
              <a:t> </a:t>
            </a:r>
            <a:r>
              <a:rPr lang="tk-TM" sz="3600" dirty="0" smtClean="0">
                <a:solidFill>
                  <a:srgbClr val="7030A0"/>
                </a:solidFill>
              </a:rPr>
              <a:t>ters aýlanýan magnit meýdanyna görä typma koeffisiýenti:</a:t>
            </a:r>
          </a:p>
          <a:p>
            <a:r>
              <a:rPr lang="tk-TM" sz="3600" dirty="0" smtClean="0">
                <a:solidFill>
                  <a:srgbClr val="7030A0"/>
                </a:solidFill>
              </a:rPr>
              <a:t>                                                                                                  </a:t>
            </a:r>
            <a:r>
              <a:rPr lang="tk-TM" sz="3600" dirty="0" smtClean="0"/>
              <a:t>(2.116)</a:t>
            </a:r>
          </a:p>
          <a:p>
            <a:endParaRPr lang="tk-TM" sz="3600" dirty="0"/>
          </a:p>
          <a:p>
            <a:r>
              <a:rPr lang="ru-RU" sz="3600" dirty="0" smtClean="0"/>
              <a:t>Ф</a:t>
            </a:r>
            <a:r>
              <a:rPr lang="tk-TM" sz="2000" dirty="0" smtClean="0"/>
              <a:t>göni</a:t>
            </a:r>
            <a:r>
              <a:rPr lang="tk-TM" sz="3600" dirty="0" smtClean="0"/>
              <a:t> </a:t>
            </a:r>
            <a:r>
              <a:rPr lang="tk-TM" sz="3600" dirty="0" smtClean="0">
                <a:solidFill>
                  <a:srgbClr val="7030A0"/>
                </a:solidFill>
              </a:rPr>
              <a:t>we </a:t>
            </a:r>
            <a:r>
              <a:rPr lang="ru-RU" sz="3600" dirty="0" smtClean="0"/>
              <a:t>Ф</a:t>
            </a:r>
            <a:r>
              <a:rPr lang="tk-TM" sz="2000" dirty="0" smtClean="0"/>
              <a:t>ters</a:t>
            </a:r>
            <a:r>
              <a:rPr lang="tk-TM" sz="3600" dirty="0" smtClean="0"/>
              <a:t> </a:t>
            </a:r>
            <a:r>
              <a:rPr lang="tk-TM" sz="3600" dirty="0" smtClean="0">
                <a:solidFill>
                  <a:srgbClr val="7030A0"/>
                </a:solidFill>
              </a:rPr>
              <a:t>aýlanýan magnit akymlary rotorda degişlilikde </a:t>
            </a:r>
            <a:r>
              <a:rPr lang="tk-TM" sz="3600" dirty="0" smtClean="0"/>
              <a:t>E</a:t>
            </a:r>
            <a:r>
              <a:rPr lang="tk-TM" sz="1600" dirty="0" smtClean="0"/>
              <a:t>2göni</a:t>
            </a:r>
            <a:r>
              <a:rPr lang="tk-TM" sz="3600" dirty="0" smtClean="0">
                <a:solidFill>
                  <a:srgbClr val="7030A0"/>
                </a:solidFill>
              </a:rPr>
              <a:t> we </a:t>
            </a:r>
            <a:r>
              <a:rPr lang="tk-TM" sz="3600" dirty="0" smtClean="0"/>
              <a:t>E</a:t>
            </a:r>
            <a:r>
              <a:rPr lang="tk-TM" sz="2000" dirty="0" smtClean="0"/>
              <a:t>2ters</a:t>
            </a:r>
            <a:r>
              <a:rPr lang="tk-TM" sz="3600" dirty="0" smtClean="0">
                <a:solidFill>
                  <a:srgbClr val="7030A0"/>
                </a:solidFill>
              </a:rPr>
              <a:t> elektrik hereketlendiriji güýçleri indusirleýär. Olar bolsa öz gezeginde rotoryň zynjyrynda </a:t>
            </a:r>
            <a:r>
              <a:rPr lang="tk-TM" sz="3600" dirty="0" smtClean="0"/>
              <a:t>I</a:t>
            </a:r>
            <a:r>
              <a:rPr lang="tk-TM" sz="2000" dirty="0" smtClean="0"/>
              <a:t>2göni</a:t>
            </a:r>
            <a:r>
              <a:rPr lang="tk-TM" sz="3600" dirty="0" smtClean="0"/>
              <a:t> </a:t>
            </a:r>
            <a:r>
              <a:rPr lang="tk-TM" sz="3600" dirty="0" smtClean="0">
                <a:solidFill>
                  <a:srgbClr val="7030A0"/>
                </a:solidFill>
              </a:rPr>
              <a:t>we </a:t>
            </a:r>
            <a:r>
              <a:rPr lang="tk-TM" sz="3600" dirty="0" smtClean="0"/>
              <a:t>I</a:t>
            </a:r>
            <a:r>
              <a:rPr lang="tk-TM" sz="1800" dirty="0" smtClean="0"/>
              <a:t>2ters</a:t>
            </a:r>
            <a:r>
              <a:rPr lang="tk-TM" sz="3600" dirty="0" smtClean="0">
                <a:solidFill>
                  <a:srgbClr val="7030A0"/>
                </a:solidFill>
              </a:rPr>
              <a:t> toklary döredýär. Rotoryň togunyň ýygylygynyň </a:t>
            </a:r>
            <a:r>
              <a:rPr lang="tk-TM" sz="3600" dirty="0" smtClean="0"/>
              <a:t>s </a:t>
            </a:r>
            <a:r>
              <a:rPr lang="tk-TM" sz="3600" dirty="0" smtClean="0">
                <a:solidFill>
                  <a:srgbClr val="7030A0"/>
                </a:solidFill>
              </a:rPr>
              <a:t>typma koeffisiýentine baglydygy </a:t>
            </a:r>
            <a:r>
              <a:rPr lang="tk-TM" sz="3600" dirty="0" smtClean="0"/>
              <a:t>(f</a:t>
            </a:r>
            <a:r>
              <a:rPr lang="tk-TM" sz="2400" dirty="0" smtClean="0"/>
              <a:t>2</a:t>
            </a:r>
            <a:r>
              <a:rPr lang="tk-TM" sz="3600" dirty="0" smtClean="0"/>
              <a:t>=f</a:t>
            </a:r>
            <a:r>
              <a:rPr lang="tk-TM" sz="2000" dirty="0" smtClean="0"/>
              <a:t>1</a:t>
            </a:r>
            <a:r>
              <a:rPr lang="tk-TM" sz="3600" dirty="0" smtClean="0"/>
              <a:t>)</a:t>
            </a:r>
            <a:r>
              <a:rPr lang="tk-TM" sz="3600" dirty="0" smtClean="0">
                <a:solidFill>
                  <a:srgbClr val="7030A0"/>
                </a:solidFill>
              </a:rPr>
              <a:t> sebäpli </a:t>
            </a:r>
            <a:r>
              <a:rPr lang="tk-TM" sz="3600" dirty="0" smtClean="0"/>
              <a:t>I</a:t>
            </a:r>
            <a:r>
              <a:rPr lang="tk-TM" sz="2400" dirty="0" smtClean="0"/>
              <a:t>2ters</a:t>
            </a:r>
            <a:r>
              <a:rPr lang="tk-TM" sz="3600" dirty="0" smtClean="0">
                <a:solidFill>
                  <a:srgbClr val="7030A0"/>
                </a:solidFill>
              </a:rPr>
              <a:t> ters toguň ýygylygy </a:t>
            </a:r>
            <a:r>
              <a:rPr lang="tk-TM" sz="3600" dirty="0" smtClean="0"/>
              <a:t>I</a:t>
            </a:r>
            <a:r>
              <a:rPr lang="tk-TM" sz="2400" dirty="0" smtClean="0"/>
              <a:t>2göni</a:t>
            </a:r>
            <a:r>
              <a:rPr lang="tk-TM" sz="3600" dirty="0" smtClean="0">
                <a:solidFill>
                  <a:srgbClr val="7030A0"/>
                </a:solidFill>
              </a:rPr>
              <a:t> göni toguň ýygylygyndan has uludyr. Bir mysala seredeliň:</a:t>
            </a:r>
          </a:p>
          <a:p>
            <a:r>
              <a:rPr lang="tk-TM" sz="3600" dirty="0" smtClean="0">
                <a:solidFill>
                  <a:srgbClr val="7030A0"/>
                </a:solidFill>
              </a:rPr>
              <a:t>Göy, dwigateliň sinhron aýlaw ýygylygy </a:t>
            </a:r>
            <a:r>
              <a:rPr lang="tk-TM" sz="3600" dirty="0" smtClean="0"/>
              <a:t>n</a:t>
            </a:r>
            <a:r>
              <a:rPr lang="tk-TM" sz="1600" dirty="0" smtClean="0"/>
              <a:t>1</a:t>
            </a:r>
            <a:r>
              <a:rPr lang="tk-TM" sz="3600" dirty="0" smtClean="0"/>
              <a:t>=1500 aýl/min; </a:t>
            </a:r>
            <a:r>
              <a:rPr lang="tk-TM" sz="3600" dirty="0" smtClean="0">
                <a:solidFill>
                  <a:srgbClr val="7030A0"/>
                </a:solidFill>
              </a:rPr>
              <a:t>rotoryň aýalaw ýygylygy </a:t>
            </a:r>
            <a:r>
              <a:rPr lang="tk-TM" sz="3600" dirty="0" smtClean="0"/>
              <a:t>n</a:t>
            </a:r>
            <a:r>
              <a:rPr lang="tk-TM" sz="2000" dirty="0" smtClean="0"/>
              <a:t>2</a:t>
            </a:r>
            <a:r>
              <a:rPr lang="tk-TM" sz="3600" dirty="0" smtClean="0"/>
              <a:t>=1450 </a:t>
            </a:r>
            <a:r>
              <a:rPr lang="tk-TM" sz="3600" dirty="0" smtClean="0">
                <a:solidFill>
                  <a:srgbClr val="7030A0"/>
                </a:solidFill>
              </a:rPr>
              <a:t>aýl/min; </a:t>
            </a:r>
            <a:r>
              <a:rPr lang="tk-TM" sz="3600" dirty="0" smtClean="0"/>
              <a:t>f</a:t>
            </a:r>
            <a:r>
              <a:rPr lang="tk-TM" sz="2000" dirty="0" smtClean="0"/>
              <a:t>1</a:t>
            </a:r>
            <a:r>
              <a:rPr lang="tk-TM" sz="3600" dirty="0" smtClean="0"/>
              <a:t>=50 Hz </a:t>
            </a:r>
            <a:r>
              <a:rPr lang="tk-TM" sz="3600" dirty="0" smtClean="0">
                <a:solidFill>
                  <a:srgbClr val="7030A0"/>
                </a:solidFill>
              </a:rPr>
              <a:t>deň diýeliň.</a:t>
            </a:r>
            <a:endParaRPr lang="tk-TM" sz="3600" dirty="0">
              <a:solidFill>
                <a:srgbClr val="7030A0"/>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5" name="Объект 4"/>
          <p:cNvGraphicFramePr>
            <a:graphicFrameLocks noChangeAspect="1"/>
          </p:cNvGraphicFramePr>
          <p:nvPr>
            <p:extLst>
              <p:ext uri="{D42A27DB-BD31-4B8C-83A1-F6EECF244321}">
                <p14:modId xmlns:p14="http://schemas.microsoft.com/office/powerpoint/2010/main" val="163061006"/>
              </p:ext>
            </p:extLst>
          </p:nvPr>
        </p:nvGraphicFramePr>
        <p:xfrm>
          <a:off x="435428" y="1103086"/>
          <a:ext cx="9881129" cy="1216139"/>
        </p:xfrm>
        <a:graphic>
          <a:graphicData uri="http://schemas.openxmlformats.org/presentationml/2006/ole">
            <mc:AlternateContent xmlns:mc="http://schemas.openxmlformats.org/markup-compatibility/2006">
              <mc:Choice xmlns:v="urn:schemas-microsoft-com:vml" Requires="v">
                <p:oleObj spid="_x0000_s3124" name="Equation" r:id="rId4" imgW="3492500" imgH="431800" progId="Equation.DSMT4">
                  <p:embed/>
                </p:oleObj>
              </mc:Choice>
              <mc:Fallback>
                <p:oleObj name="Equation" r:id="rId4" imgW="3492500" imgH="4318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428" y="1103086"/>
                        <a:ext cx="9881129" cy="1216139"/>
                      </a:xfrm>
                      <a:prstGeom prst="rect">
                        <a:avLst/>
                      </a:prstGeom>
                      <a:noFill/>
                    </p:spPr>
                  </p:pic>
                </p:oleObj>
              </mc:Fallback>
            </mc:AlternateContent>
          </a:graphicData>
        </a:graphic>
      </p:graphicFrame>
    </p:spTree>
    <p:extLst>
      <p:ext uri="{BB962C8B-B14F-4D97-AF65-F5344CB8AC3E}">
        <p14:creationId xmlns:p14="http://schemas.microsoft.com/office/powerpoint/2010/main" val="10678832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12192000" cy="6858000"/>
          </a:xfrm>
        </p:spPr>
        <p:txBody>
          <a:bodyPr>
            <a:normAutofit/>
          </a:bodyPr>
          <a:lstStyle/>
          <a:p>
            <a:r>
              <a:rPr lang="en-US" sz="3600" dirty="0" err="1" smtClean="0">
                <a:solidFill>
                  <a:srgbClr val="7030A0"/>
                </a:solidFill>
              </a:rPr>
              <a:t>Onda</a:t>
            </a:r>
            <a:r>
              <a:rPr lang="en-US" sz="3600" dirty="0" smtClean="0">
                <a:solidFill>
                  <a:srgbClr val="7030A0"/>
                </a:solidFill>
              </a:rPr>
              <a:t>:</a:t>
            </a:r>
            <a:endParaRPr lang="tk-TM" sz="3600" dirty="0" smtClean="0">
              <a:solidFill>
                <a:srgbClr val="7030A0"/>
              </a:solidFill>
            </a:endParaRPr>
          </a:p>
          <a:p>
            <a:endParaRPr lang="tk-TM" sz="3600" dirty="0">
              <a:solidFill>
                <a:srgbClr val="7030A0"/>
              </a:solidFill>
            </a:endParaRPr>
          </a:p>
          <a:p>
            <a:endParaRPr lang="tk-TM" sz="3600" dirty="0" smtClean="0">
              <a:solidFill>
                <a:srgbClr val="7030A0"/>
              </a:solidFill>
            </a:endParaRPr>
          </a:p>
          <a:p>
            <a:endParaRPr lang="tk-TM" sz="3600" dirty="0">
              <a:solidFill>
                <a:srgbClr val="7030A0"/>
              </a:solidFill>
            </a:endParaRPr>
          </a:p>
          <a:p>
            <a:endParaRPr lang="tk-TM" sz="3600" dirty="0" smtClean="0">
              <a:solidFill>
                <a:srgbClr val="7030A0"/>
              </a:solidFill>
            </a:endParaRPr>
          </a:p>
          <a:p>
            <a:r>
              <a:rPr lang="tk-TM" sz="3600" dirty="0" smtClean="0">
                <a:solidFill>
                  <a:srgbClr val="7030A0"/>
                </a:solidFill>
              </a:rPr>
              <a:t>Şu sebäpli, rotoryň </a:t>
            </a:r>
            <a:r>
              <a:rPr lang="tk-TM" sz="3600" dirty="0" smtClean="0"/>
              <a:t>I</a:t>
            </a:r>
            <a:r>
              <a:rPr lang="tk-TM" sz="2000" dirty="0" smtClean="0"/>
              <a:t>2ters</a:t>
            </a:r>
            <a:r>
              <a:rPr lang="tk-TM" sz="3600" dirty="0" smtClean="0"/>
              <a:t> </a:t>
            </a:r>
            <a:r>
              <a:rPr lang="tk-TM" sz="3600" dirty="0" smtClean="0">
                <a:solidFill>
                  <a:srgbClr val="7030A0"/>
                </a:solidFill>
              </a:rPr>
              <a:t>ters toga görkezýän induktiw garşylygy </a:t>
            </a:r>
            <a:r>
              <a:rPr lang="en-US" sz="3600" dirty="0" smtClean="0"/>
              <a:t>(</a:t>
            </a:r>
            <a:r>
              <a:rPr lang="en-US" sz="3600" dirty="0" smtClean="0"/>
              <a:t>X</a:t>
            </a:r>
            <a:r>
              <a:rPr lang="en-US" sz="2000" dirty="0" smtClean="0"/>
              <a:t>2ters</a:t>
            </a:r>
            <a:r>
              <a:rPr lang="en-US" sz="3600" dirty="0" smtClean="0"/>
              <a:t>=2</a:t>
            </a:r>
            <a:r>
              <a:rPr lang="el-GR" sz="3600" dirty="0" smtClean="0"/>
              <a:t>π</a:t>
            </a:r>
            <a:r>
              <a:rPr lang="tk-TM" sz="3600" dirty="0" smtClean="0"/>
              <a:t>f</a:t>
            </a:r>
            <a:r>
              <a:rPr lang="tk-TM" sz="1800" dirty="0" smtClean="0"/>
              <a:t>ters</a:t>
            </a:r>
            <a:r>
              <a:rPr lang="tk-TM" sz="3600" dirty="0" smtClean="0"/>
              <a:t>L) </a:t>
            </a:r>
            <a:r>
              <a:rPr lang="tk-TM" sz="3600" dirty="0" smtClean="0">
                <a:solidFill>
                  <a:srgbClr val="7030A0"/>
                </a:solidFill>
              </a:rPr>
              <a:t>onuň  </a:t>
            </a:r>
            <a:r>
              <a:rPr lang="en-US" sz="3600" dirty="0" smtClean="0"/>
              <a:t>I</a:t>
            </a:r>
            <a:r>
              <a:rPr lang="en-US" sz="2400" dirty="0" smtClean="0"/>
              <a:t>2göni</a:t>
            </a:r>
            <a:r>
              <a:rPr lang="en-US" sz="3600" dirty="0" smtClean="0"/>
              <a:t> </a:t>
            </a:r>
            <a:r>
              <a:rPr lang="tk-TM" sz="3600" dirty="0" smtClean="0">
                <a:solidFill>
                  <a:srgbClr val="7030A0"/>
                </a:solidFill>
              </a:rPr>
              <a:t>göni toga görkezýän induktiw garşylygyndan takmynan iki esse uludyr. Şeyle-de </a:t>
            </a:r>
            <a:r>
              <a:rPr lang="tk-TM" sz="3600" dirty="0" smtClean="0"/>
              <a:t>I</a:t>
            </a:r>
            <a:r>
              <a:rPr lang="tk-TM" sz="2400" dirty="0" smtClean="0"/>
              <a:t>2ters</a:t>
            </a:r>
            <a:r>
              <a:rPr lang="tk-TM" sz="3600" dirty="0" smtClean="0">
                <a:solidFill>
                  <a:srgbClr val="7030A0"/>
                </a:solidFill>
              </a:rPr>
              <a:t> ters tok öz häsiýeti boýunça </a:t>
            </a:r>
            <a:r>
              <a:rPr lang="tk-TM" sz="3600" dirty="0" smtClean="0"/>
              <a:t>(R</a:t>
            </a:r>
            <a:r>
              <a:rPr lang="tk-TM" sz="2000" dirty="0" smtClean="0"/>
              <a:t>2</a:t>
            </a:r>
            <a:r>
              <a:rPr lang="tk-TM" sz="3600" dirty="0" smtClean="0"/>
              <a:t>&lt;&lt;X</a:t>
            </a:r>
            <a:r>
              <a:rPr lang="tk-TM" sz="2000" dirty="0" smtClean="0"/>
              <a:t>2ters</a:t>
            </a:r>
            <a:r>
              <a:rPr lang="tk-TM" sz="3600" dirty="0" smtClean="0"/>
              <a:t>) </a:t>
            </a:r>
            <a:r>
              <a:rPr lang="tk-TM" sz="3600" dirty="0" smtClean="0">
                <a:solidFill>
                  <a:srgbClr val="7030A0"/>
                </a:solidFill>
              </a:rPr>
              <a:t>arassa induktiw häsiýetli toga ýakyndyr. Şonuň üçin, bu toguň döredyän magnit meýdany göni yzygidedrligiň döredýän magnit meýdanyny magnitsizlendirmäge sarp bolýar</a:t>
            </a:r>
            <a:r>
              <a:rPr lang="en-US" sz="3600" dirty="0" smtClean="0">
                <a:solidFill>
                  <a:srgbClr val="7030A0"/>
                </a:solidFill>
              </a:rPr>
              <a:t> </a:t>
            </a:r>
            <a:r>
              <a:rPr lang="en-US" sz="3600" dirty="0" smtClean="0"/>
              <a:t>(2.86-njy </a:t>
            </a:r>
            <a:r>
              <a:rPr lang="en-US" sz="3600" dirty="0" err="1" smtClean="0"/>
              <a:t>surat</a:t>
            </a:r>
            <a:r>
              <a:rPr lang="en-US" sz="3600" dirty="0" smtClean="0"/>
              <a:t>).</a:t>
            </a:r>
            <a:r>
              <a:rPr lang="en-US" sz="3600" dirty="0" smtClean="0">
                <a:solidFill>
                  <a:srgbClr val="7030A0"/>
                </a:solidFill>
              </a:rPr>
              <a:t> </a:t>
            </a:r>
            <a:endParaRPr lang="ru-RU" sz="3600" dirty="0">
              <a:solidFill>
                <a:srgbClr val="7030A0"/>
              </a:solidFill>
            </a:endParaRPr>
          </a:p>
        </p:txBody>
      </p:sp>
      <p:sp>
        <p:nvSpPr>
          <p:cNvPr id="6"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7" name="Объект 6"/>
          <p:cNvGraphicFramePr>
            <a:graphicFrameLocks noChangeAspect="1"/>
          </p:cNvGraphicFramePr>
          <p:nvPr>
            <p:extLst>
              <p:ext uri="{D42A27DB-BD31-4B8C-83A1-F6EECF244321}">
                <p14:modId xmlns:p14="http://schemas.microsoft.com/office/powerpoint/2010/main" val="1683202288"/>
              </p:ext>
            </p:extLst>
          </p:nvPr>
        </p:nvGraphicFramePr>
        <p:xfrm>
          <a:off x="116115" y="632657"/>
          <a:ext cx="5675085" cy="1043743"/>
        </p:xfrm>
        <a:graphic>
          <a:graphicData uri="http://schemas.openxmlformats.org/presentationml/2006/ole">
            <mc:AlternateContent xmlns:mc="http://schemas.openxmlformats.org/markup-compatibility/2006">
              <mc:Choice xmlns:v="urn:schemas-microsoft-com:vml" Requires="v">
                <p:oleObj spid="_x0000_s4273" name="Equation" r:id="rId3" imgW="2425700" imgH="431800" progId="Equation.DSMT4">
                  <p:embed/>
                </p:oleObj>
              </mc:Choice>
              <mc:Fallback>
                <p:oleObj name="Equation" r:id="rId3" imgW="2425700" imgH="4318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115" y="632657"/>
                        <a:ext cx="5675085" cy="1043743"/>
                      </a:xfrm>
                      <a:prstGeom prst="rect">
                        <a:avLst/>
                      </a:prstGeom>
                      <a:noFill/>
                    </p:spPr>
                  </p:pic>
                </p:oleObj>
              </mc:Fallback>
            </mc:AlternateContent>
          </a:graphicData>
        </a:graphic>
      </p:graphicFrame>
      <p:sp>
        <p:nvSpPr>
          <p:cNvPr id="8"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9" name="Объект 8"/>
          <p:cNvGraphicFramePr>
            <a:graphicFrameLocks noChangeAspect="1"/>
          </p:cNvGraphicFramePr>
          <p:nvPr>
            <p:extLst>
              <p:ext uri="{D42A27DB-BD31-4B8C-83A1-F6EECF244321}">
                <p14:modId xmlns:p14="http://schemas.microsoft.com/office/powerpoint/2010/main" val="1133362339"/>
              </p:ext>
            </p:extLst>
          </p:nvPr>
        </p:nvGraphicFramePr>
        <p:xfrm>
          <a:off x="6418607" y="626685"/>
          <a:ext cx="5773393" cy="799457"/>
        </p:xfrm>
        <a:graphic>
          <a:graphicData uri="http://schemas.openxmlformats.org/presentationml/2006/ole">
            <mc:AlternateContent xmlns:mc="http://schemas.openxmlformats.org/markup-compatibility/2006">
              <mc:Choice xmlns:v="urn:schemas-microsoft-com:vml" Requires="v">
                <p:oleObj spid="_x0000_s4274" name="Equation" r:id="rId5" imgW="2146300" imgH="241300" progId="Equation.DSMT4">
                  <p:embed/>
                </p:oleObj>
              </mc:Choice>
              <mc:Fallback>
                <p:oleObj name="Equation" r:id="rId5" imgW="2146300" imgH="2413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18607" y="626685"/>
                        <a:ext cx="5773393" cy="799457"/>
                      </a:xfrm>
                      <a:prstGeom prst="rect">
                        <a:avLst/>
                      </a:prstGeom>
                      <a:noFill/>
                    </p:spPr>
                  </p:pic>
                </p:oleObj>
              </mc:Fallback>
            </mc:AlternateContent>
          </a:graphicData>
        </a:graphic>
      </p:graphicFrame>
      <p:sp>
        <p:nvSpPr>
          <p:cNvPr id="10"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1" name="Объект 10"/>
          <p:cNvGraphicFramePr>
            <a:graphicFrameLocks noChangeAspect="1"/>
          </p:cNvGraphicFramePr>
          <p:nvPr>
            <p:extLst>
              <p:ext uri="{D42A27DB-BD31-4B8C-83A1-F6EECF244321}">
                <p14:modId xmlns:p14="http://schemas.microsoft.com/office/powerpoint/2010/main" val="3070762754"/>
              </p:ext>
            </p:extLst>
          </p:nvPr>
        </p:nvGraphicFramePr>
        <p:xfrm>
          <a:off x="116115" y="2162628"/>
          <a:ext cx="5268019" cy="983910"/>
        </p:xfrm>
        <a:graphic>
          <a:graphicData uri="http://schemas.openxmlformats.org/presentationml/2006/ole">
            <mc:AlternateContent xmlns:mc="http://schemas.openxmlformats.org/markup-compatibility/2006">
              <mc:Choice xmlns:v="urn:schemas-microsoft-com:vml" Requires="v">
                <p:oleObj spid="_x0000_s4275" name="Equation" r:id="rId7" imgW="2298700" imgH="431800" progId="Equation.DSMT4">
                  <p:embed/>
                </p:oleObj>
              </mc:Choice>
              <mc:Fallback>
                <p:oleObj name="Equation" r:id="rId7" imgW="2298700" imgH="4318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6115" y="2162628"/>
                        <a:ext cx="5268019" cy="983910"/>
                      </a:xfrm>
                      <a:prstGeom prst="rect">
                        <a:avLst/>
                      </a:prstGeom>
                      <a:noFill/>
                    </p:spPr>
                  </p:pic>
                </p:oleObj>
              </mc:Fallback>
            </mc:AlternateContent>
          </a:graphicData>
        </a:graphic>
      </p:graphicFrame>
      <p:sp>
        <p:nvSpPr>
          <p:cNvPr id="12" name="Rectangle 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3" name="Объект 12"/>
          <p:cNvGraphicFramePr>
            <a:graphicFrameLocks noChangeAspect="1"/>
          </p:cNvGraphicFramePr>
          <p:nvPr>
            <p:extLst>
              <p:ext uri="{D42A27DB-BD31-4B8C-83A1-F6EECF244321}">
                <p14:modId xmlns:p14="http://schemas.microsoft.com/office/powerpoint/2010/main" val="1108059695"/>
              </p:ext>
            </p:extLst>
          </p:nvPr>
        </p:nvGraphicFramePr>
        <p:xfrm>
          <a:off x="6075680" y="1901372"/>
          <a:ext cx="6116320" cy="867512"/>
        </p:xfrm>
        <a:graphic>
          <a:graphicData uri="http://schemas.openxmlformats.org/presentationml/2006/ole">
            <mc:AlternateContent xmlns:mc="http://schemas.openxmlformats.org/markup-compatibility/2006">
              <mc:Choice xmlns:v="urn:schemas-microsoft-com:vml" Requires="v">
                <p:oleObj spid="_x0000_s4276" name="Equation" r:id="rId9" imgW="1955800" imgH="228600" progId="Equation.DSMT4">
                  <p:embed/>
                </p:oleObj>
              </mc:Choice>
              <mc:Fallback>
                <p:oleObj name="Equation" r:id="rId9" imgW="1955800" imgH="228600" progId="Equation.DSMT4">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75680" y="1901372"/>
                        <a:ext cx="6116320" cy="867512"/>
                      </a:xfrm>
                      <a:prstGeom prst="rect">
                        <a:avLst/>
                      </a:prstGeom>
                      <a:noFill/>
                    </p:spPr>
                  </p:pic>
                </p:oleObj>
              </mc:Fallback>
            </mc:AlternateContent>
          </a:graphicData>
        </a:graphic>
      </p:graphicFrame>
    </p:spTree>
    <p:extLst>
      <p:ext uri="{BB962C8B-B14F-4D97-AF65-F5344CB8AC3E}">
        <p14:creationId xmlns:p14="http://schemas.microsoft.com/office/powerpoint/2010/main" val="23144565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12192000" cy="6858000"/>
          </a:xfrm>
        </p:spPr>
        <p:txBody>
          <a:bodyPr>
            <a:normAutofit/>
          </a:bodyPr>
          <a:lstStyle/>
          <a:p>
            <a:r>
              <a:rPr lang="tk-TM" sz="3600" dirty="0" smtClean="0">
                <a:solidFill>
                  <a:srgbClr val="7030A0"/>
                </a:solidFill>
              </a:rPr>
              <a:t>Netijede, ters tarapa aýlanýan magnit meýdan we onuň ýüze çykarýan  </a:t>
            </a:r>
            <a:r>
              <a:rPr lang="tk-TM" sz="3600" b="1" dirty="0" smtClean="0"/>
              <a:t>M</a:t>
            </a:r>
            <a:r>
              <a:rPr lang="tk-TM" sz="2000" b="1" dirty="0" smtClean="0"/>
              <a:t>ters</a:t>
            </a:r>
            <a:r>
              <a:rPr lang="tk-TM" sz="3600" dirty="0" smtClean="0">
                <a:solidFill>
                  <a:srgbClr val="7030A0"/>
                </a:solidFill>
              </a:rPr>
              <a:t> momenti göni yzygiderligiň magnit meýdanyny we onuň aýlaýjy momentini  gowşadýar: Netijede rotor </a:t>
            </a:r>
            <a:r>
              <a:rPr lang="tk-TM" sz="3600" b="1" dirty="0" smtClean="0"/>
              <a:t>M</a:t>
            </a:r>
            <a:r>
              <a:rPr lang="tk-TM" sz="3600" dirty="0" smtClean="0">
                <a:solidFill>
                  <a:srgbClr val="7030A0"/>
                </a:solidFill>
              </a:rPr>
              <a:t> momentiň täsirinde hereket edýär</a:t>
            </a:r>
            <a:r>
              <a:rPr lang="en-US" sz="3600" dirty="0" smtClean="0">
                <a:solidFill>
                  <a:srgbClr val="7030A0"/>
                </a:solidFill>
              </a:rPr>
              <a:t>:</a:t>
            </a:r>
            <a:endParaRPr lang="tk-TM" sz="3600" dirty="0" smtClean="0">
              <a:solidFill>
                <a:srgbClr val="7030A0"/>
              </a:solidFill>
            </a:endParaRPr>
          </a:p>
          <a:p>
            <a:endParaRPr lang="tk-TM" sz="3600" dirty="0">
              <a:solidFill>
                <a:srgbClr val="7030A0"/>
              </a:solidFill>
            </a:endParaRPr>
          </a:p>
          <a:p>
            <a:endParaRPr lang="tk-TM" sz="3600" dirty="0" smtClean="0">
              <a:solidFill>
                <a:srgbClr val="7030A0"/>
              </a:solidFill>
            </a:endParaRPr>
          </a:p>
          <a:p>
            <a:endParaRPr lang="tk-TM" sz="3600" dirty="0">
              <a:solidFill>
                <a:srgbClr val="7030A0"/>
              </a:solidFill>
            </a:endParaRPr>
          </a:p>
          <a:p>
            <a:endParaRPr lang="tk-TM" sz="3600" dirty="0" smtClean="0">
              <a:solidFill>
                <a:srgbClr val="7030A0"/>
              </a:solidFill>
            </a:endParaRPr>
          </a:p>
          <a:p>
            <a:endParaRPr lang="tk-TM" sz="3600" dirty="0">
              <a:solidFill>
                <a:srgbClr val="7030A0"/>
              </a:solidFill>
            </a:endParaRPr>
          </a:p>
          <a:p>
            <a:endParaRPr lang="tk-TM" sz="3600" dirty="0" smtClean="0">
              <a:solidFill>
                <a:srgbClr val="7030A0"/>
              </a:solidFill>
            </a:endParaRPr>
          </a:p>
          <a:p>
            <a:r>
              <a:rPr lang="nl-NL" sz="3600" dirty="0" smtClean="0">
                <a:solidFill>
                  <a:srgbClr val="7030A0"/>
                </a:solidFill>
              </a:rPr>
              <a:t>Göni we ters magnit akymynyň diagrammasy.</a:t>
            </a:r>
          </a:p>
          <a:p>
            <a:endParaRPr lang="nl-NL" sz="3600" dirty="0" smtClean="0">
              <a:solidFill>
                <a:srgbClr val="7030A0"/>
              </a:solidFill>
            </a:endParaRPr>
          </a:p>
          <a:p>
            <a:pPr marL="0" indent="0">
              <a:buNone/>
            </a:pPr>
            <a:endParaRPr lang="ru-RU" sz="3600" dirty="0">
              <a:solidFill>
                <a:srgbClr val="7030A0"/>
              </a:solidFill>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54374" y="2175669"/>
            <a:ext cx="3620406" cy="781052"/>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a:grpSpLocks noChangeAspect="1"/>
          </p:cNvGrpSpPr>
          <p:nvPr/>
        </p:nvGrpSpPr>
        <p:grpSpPr bwMode="auto">
          <a:xfrm>
            <a:off x="2637388" y="3655511"/>
            <a:ext cx="4854377" cy="1727294"/>
            <a:chOff x="2247" y="1933"/>
            <a:chExt cx="3960" cy="1637"/>
          </a:xfrm>
        </p:grpSpPr>
        <p:sp>
          <p:nvSpPr>
            <p:cNvPr id="5" name="Line 4"/>
            <p:cNvSpPr>
              <a:spLocks noChangeAspect="1" noChangeShapeType="1"/>
            </p:cNvSpPr>
            <p:nvPr/>
          </p:nvSpPr>
          <p:spPr bwMode="auto">
            <a:xfrm>
              <a:off x="2247" y="1933"/>
              <a:ext cx="3960" cy="1"/>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Line 5"/>
            <p:cNvSpPr>
              <a:spLocks noChangeAspect="1" noChangeShapeType="1"/>
            </p:cNvSpPr>
            <p:nvPr/>
          </p:nvSpPr>
          <p:spPr bwMode="auto">
            <a:xfrm>
              <a:off x="4766" y="1950"/>
              <a:ext cx="0" cy="162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Line 6"/>
            <p:cNvSpPr>
              <a:spLocks noChangeAspect="1" noChangeShapeType="1"/>
            </p:cNvSpPr>
            <p:nvPr/>
          </p:nvSpPr>
          <p:spPr bwMode="auto">
            <a:xfrm flipH="1">
              <a:off x="3473" y="1939"/>
              <a:ext cx="180"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grpSp>
      <p:sp>
        <p:nvSpPr>
          <p:cNvPr id="8" name="Прямоугольник 7"/>
          <p:cNvSpPr/>
          <p:nvPr/>
        </p:nvSpPr>
        <p:spPr>
          <a:xfrm>
            <a:off x="2650506" y="3070736"/>
            <a:ext cx="1207736" cy="584775"/>
          </a:xfrm>
          <a:prstGeom prst="rect">
            <a:avLst/>
          </a:prstGeom>
        </p:spPr>
        <p:txBody>
          <a:bodyPr wrap="square">
            <a:spAutoFit/>
          </a:bodyPr>
          <a:lstStyle/>
          <a:p>
            <a:r>
              <a:rPr lang="hr-HR" sz="3200" i="1" dirty="0">
                <a:latin typeface="Times New Roman" panose="02020603050405020304" pitchFamily="18" charset="0"/>
                <a:ea typeface="Times New Roman" panose="02020603050405020304" pitchFamily="18" charset="0"/>
              </a:rPr>
              <a:t>Ф</a:t>
            </a:r>
            <a:r>
              <a:rPr lang="hr-HR" sz="3200" i="1" baseline="-25000" dirty="0">
                <a:latin typeface="Times New Roman" panose="02020603050405020304" pitchFamily="18" charset="0"/>
                <a:ea typeface="Times New Roman" panose="02020603050405020304" pitchFamily="18" charset="0"/>
              </a:rPr>
              <a:t>göni</a:t>
            </a:r>
            <a:endParaRPr lang="ru-RU" sz="3200" dirty="0"/>
          </a:p>
        </p:txBody>
      </p:sp>
      <p:sp>
        <p:nvSpPr>
          <p:cNvPr id="13" name="Прямоугольник 12"/>
          <p:cNvSpPr/>
          <p:nvPr/>
        </p:nvSpPr>
        <p:spPr>
          <a:xfrm>
            <a:off x="4133845" y="3115408"/>
            <a:ext cx="1398739" cy="523220"/>
          </a:xfrm>
          <a:prstGeom prst="rect">
            <a:avLst/>
          </a:prstGeom>
        </p:spPr>
        <p:txBody>
          <a:bodyPr wrap="square">
            <a:spAutoFit/>
          </a:bodyPr>
          <a:lstStyle/>
          <a:p>
            <a:r>
              <a:rPr lang="hr-HR" sz="2800" i="1" dirty="0">
                <a:latin typeface="Times New Roman" panose="02020603050405020304" pitchFamily="18" charset="0"/>
                <a:ea typeface="Times New Roman" panose="02020603050405020304" pitchFamily="18" charset="0"/>
              </a:rPr>
              <a:t>-Ф</a:t>
            </a:r>
            <a:r>
              <a:rPr lang="hr-HR" sz="2800" i="1" baseline="-25000" dirty="0">
                <a:latin typeface="Times New Roman" panose="02020603050405020304" pitchFamily="18" charset="0"/>
                <a:ea typeface="Times New Roman" panose="02020603050405020304" pitchFamily="18" charset="0"/>
              </a:rPr>
              <a:t>ters</a:t>
            </a:r>
            <a:endParaRPr lang="ru-RU" sz="2800" dirty="0"/>
          </a:p>
        </p:txBody>
      </p:sp>
      <p:sp>
        <p:nvSpPr>
          <p:cNvPr id="14" name="Прямоугольник 13"/>
          <p:cNvSpPr/>
          <p:nvPr/>
        </p:nvSpPr>
        <p:spPr>
          <a:xfrm>
            <a:off x="6874780" y="3132290"/>
            <a:ext cx="823238" cy="461665"/>
          </a:xfrm>
          <a:prstGeom prst="rect">
            <a:avLst/>
          </a:prstGeom>
        </p:spPr>
        <p:txBody>
          <a:bodyPr wrap="square">
            <a:spAutoFit/>
          </a:bodyPr>
          <a:lstStyle/>
          <a:p>
            <a:r>
              <a:rPr lang="hr-HR" sz="2400" i="1" dirty="0">
                <a:latin typeface="Times New Roman" panose="02020603050405020304" pitchFamily="18" charset="0"/>
                <a:ea typeface="Times New Roman" panose="02020603050405020304" pitchFamily="18" charset="0"/>
              </a:rPr>
              <a:t>Ф</a:t>
            </a:r>
            <a:r>
              <a:rPr lang="hr-HR" sz="2400" i="1" baseline="-25000" dirty="0">
                <a:latin typeface="Times New Roman" panose="02020603050405020304" pitchFamily="18" charset="0"/>
                <a:ea typeface="Times New Roman" panose="02020603050405020304" pitchFamily="18" charset="0"/>
              </a:rPr>
              <a:t>ters</a:t>
            </a:r>
            <a:endParaRPr lang="ru-RU" sz="2400" dirty="0"/>
          </a:p>
        </p:txBody>
      </p:sp>
      <p:sp>
        <p:nvSpPr>
          <p:cNvPr id="15" name="Прямоугольник 14"/>
          <p:cNvSpPr/>
          <p:nvPr/>
        </p:nvSpPr>
        <p:spPr>
          <a:xfrm>
            <a:off x="5532584" y="5412207"/>
            <a:ext cx="1079504" cy="523220"/>
          </a:xfrm>
          <a:prstGeom prst="rect">
            <a:avLst/>
          </a:prstGeom>
        </p:spPr>
        <p:txBody>
          <a:bodyPr wrap="square">
            <a:spAutoFit/>
          </a:bodyPr>
          <a:lstStyle/>
          <a:p>
            <a:r>
              <a:rPr lang="hr-HR" sz="2800" i="1" dirty="0">
                <a:latin typeface="Times New Roman" panose="02020603050405020304" pitchFamily="18" charset="0"/>
                <a:ea typeface="Times New Roman" panose="02020603050405020304" pitchFamily="18" charset="0"/>
              </a:rPr>
              <a:t>X</a:t>
            </a:r>
            <a:r>
              <a:rPr lang="hr-HR" sz="2800" i="1" baseline="-25000" dirty="0">
                <a:latin typeface="Times New Roman" panose="02020603050405020304" pitchFamily="18" charset="0"/>
                <a:ea typeface="Times New Roman" panose="02020603050405020304" pitchFamily="18" charset="0"/>
              </a:rPr>
              <a:t>2ters</a:t>
            </a:r>
            <a:endParaRPr lang="ru-RU" sz="2800" dirty="0"/>
          </a:p>
        </p:txBody>
      </p:sp>
    </p:spTree>
    <p:extLst>
      <p:ext uri="{BB962C8B-B14F-4D97-AF65-F5344CB8AC3E}">
        <p14:creationId xmlns:p14="http://schemas.microsoft.com/office/powerpoint/2010/main" val="2957131940"/>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TotalTime>
  <Words>531</Words>
  <Application>Microsoft Office PowerPoint</Application>
  <PresentationFormat>Широкоэкранный</PresentationFormat>
  <Paragraphs>42</Paragraphs>
  <Slides>8</Slides>
  <Notes>1</Notes>
  <HiddenSlides>0</HiddenSlides>
  <MMClips>0</MMClips>
  <ScaleCrop>false</ScaleCrop>
  <HeadingPairs>
    <vt:vector size="8" baseType="variant">
      <vt:variant>
        <vt:lpstr>Использованные шрифты</vt:lpstr>
      </vt:variant>
      <vt:variant>
        <vt:i4>5</vt:i4>
      </vt:variant>
      <vt:variant>
        <vt:lpstr>Тема</vt:lpstr>
      </vt:variant>
      <vt:variant>
        <vt:i4>1</vt:i4>
      </vt:variant>
      <vt:variant>
        <vt:lpstr>Внедренные серверы OLE</vt:lpstr>
      </vt:variant>
      <vt:variant>
        <vt:i4>1</vt:i4>
      </vt:variant>
      <vt:variant>
        <vt:lpstr>Заголовки слайдов</vt:lpstr>
      </vt:variant>
      <vt:variant>
        <vt:i4>8</vt:i4>
      </vt:variant>
    </vt:vector>
  </HeadingPairs>
  <TitlesOfParts>
    <vt:vector size="15" baseType="lpstr">
      <vt:lpstr>Arial</vt:lpstr>
      <vt:lpstr>Arial Rounded MT Bold</vt:lpstr>
      <vt:lpstr>Calibri</vt:lpstr>
      <vt:lpstr>Calibri Light</vt:lpstr>
      <vt:lpstr>Times New Roman</vt:lpstr>
      <vt:lpstr>Тема Office</vt:lpstr>
      <vt:lpstr>Equation</vt:lpstr>
      <vt:lpstr>Bırfazaly asınhron elektrodwigateller.</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Bırfazaly asınhron elektrodwigateller.</dc:title>
  <dc:creator>Lenovo</dc:creator>
  <cp:lastModifiedBy>Lenovo</cp:lastModifiedBy>
  <cp:revision>44</cp:revision>
  <dcterms:created xsi:type="dcterms:W3CDTF">2019-10-06T18:32:51Z</dcterms:created>
  <dcterms:modified xsi:type="dcterms:W3CDTF">2020-03-26T06:16:41Z</dcterms:modified>
</cp:coreProperties>
</file>