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  <p:sldMasterId id="2147483922" r:id="rId2"/>
  </p:sldMasterIdLst>
  <p:notesMasterIdLst>
    <p:notesMasterId r:id="rId12"/>
  </p:notesMasterIdLst>
  <p:sldIdLst>
    <p:sldId id="328" r:id="rId3"/>
    <p:sldId id="340" r:id="rId4"/>
    <p:sldId id="403" r:id="rId5"/>
    <p:sldId id="402" r:id="rId6"/>
    <p:sldId id="405" r:id="rId7"/>
    <p:sldId id="410" r:id="rId8"/>
    <p:sldId id="408" r:id="rId9"/>
    <p:sldId id="409" r:id="rId10"/>
    <p:sldId id="40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B8B"/>
    <a:srgbClr val="FF0000"/>
    <a:srgbClr val="05C325"/>
    <a:srgbClr val="E7BC07"/>
    <a:srgbClr val="FFFF57"/>
    <a:srgbClr val="FFFF25"/>
    <a:srgbClr val="0FF936"/>
    <a:srgbClr val="F4F4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0283" autoAdjust="0"/>
    <p:restoredTop sz="94615" autoAdjust="0"/>
  </p:normalViewPr>
  <p:slideViewPr>
    <p:cSldViewPr>
      <p:cViewPr>
        <p:scale>
          <a:sx n="75" d="100"/>
          <a:sy n="75" d="100"/>
        </p:scale>
        <p:origin x="-1476" y="-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A19BA95-2C76-475B-8A89-FA9B5556FDE9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CDEE2C0-56AD-4EC8-AD02-DD615AA15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9853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3499937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611112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417343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02BE0-945D-443E-98A3-C517ECE2405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8798002"/>
      </p:ext>
    </p:extLst>
  </p:cSld>
  <p:clrMapOvr>
    <a:masterClrMapping/>
  </p:clrMapOvr>
  <p:transition advTm="0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CE3F4-C36A-4F30-9B1F-54AF6013B64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3852327"/>
      </p:ext>
    </p:extLst>
  </p:cSld>
  <p:clrMapOvr>
    <a:masterClrMapping/>
  </p:clrMapOvr>
  <p:transition advTm="0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B3BC0-7A02-46A7-835C-1E28674E35A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7552168"/>
      </p:ext>
    </p:extLst>
  </p:cSld>
  <p:clrMapOvr>
    <a:masterClrMapping/>
  </p:clrMapOvr>
  <p:transition advTm="0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36EB3-899A-4248-9314-50452454DE8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5521047"/>
      </p:ext>
    </p:extLst>
  </p:cSld>
  <p:clrMapOvr>
    <a:masterClrMapping/>
  </p:clrMapOvr>
  <p:transition advTm="0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E1319-2892-4268-80DE-DC25729D24E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6052243"/>
      </p:ext>
    </p:extLst>
  </p:cSld>
  <p:clrMapOvr>
    <a:masterClrMapping/>
  </p:clrMapOvr>
  <p:transition advTm="0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774C3-1DC6-4E91-8EF3-33718A11B75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9523272"/>
      </p:ext>
    </p:extLst>
  </p:cSld>
  <p:clrMapOvr>
    <a:masterClrMapping/>
  </p:clrMapOvr>
  <p:transition advTm="0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45F67-9239-46BC-9215-095D61A022A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5203366"/>
      </p:ext>
    </p:extLst>
  </p:cSld>
  <p:clrMapOvr>
    <a:masterClrMapping/>
  </p:clrMapOvr>
  <p:transition advTm="0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C4336-62CF-4CD3-8F38-5F363CFCF25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8405834"/>
      </p:ext>
    </p:extLst>
  </p:cSld>
  <p:clrMapOvr>
    <a:masterClrMapping/>
  </p:clrMapOvr>
  <p:transition advTm="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76632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738FD-F994-47D3-85D4-8CB72AEBE07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299903"/>
      </p:ext>
    </p:extLst>
  </p:cSld>
  <p:clrMapOvr>
    <a:masterClrMapping/>
  </p:clrMapOvr>
  <p:transition advTm="0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5ED7D-6037-449B-B96C-1BC39097A95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1188254"/>
      </p:ext>
    </p:extLst>
  </p:cSld>
  <p:clrMapOvr>
    <a:masterClrMapping/>
  </p:clrMapOvr>
  <p:transition advTm="0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03885-DE0A-4BA6-A5CD-91C9D26D0D0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124928"/>
      </p:ext>
    </p:extLst>
  </p:cSld>
  <p:clrMapOvr>
    <a:masterClrMapping/>
  </p:clrMapOvr>
  <p:transition advTm="0"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68D3E-2226-448A-928D-2249D63F38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1128524"/>
      </p:ext>
    </p:extLst>
  </p:cSld>
  <p:clrMapOvr>
    <a:masterClrMapping/>
  </p:clrMapOvr>
  <p:transition advTm="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7544890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0960575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6361876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361639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066372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380768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786099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06.03.2017</a:t>
            </a:fld>
            <a:endParaRPr lang="ru-RU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644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transition spd="slow">
    <p:pull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DC5FF"/>
            </a:gs>
            <a:gs pos="50000">
              <a:srgbClr val="FFEBFA"/>
            </a:gs>
            <a:gs pos="100000">
              <a:srgbClr val="9DC5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 smtClean="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 smtClean="0"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 smtClean="0"/>
            </a:lvl1pPr>
          </a:lstStyle>
          <a:p>
            <a:pPr>
              <a:defRPr/>
            </a:pPr>
            <a:fld id="{FEF10F1C-4A87-46A0-AC5E-305247760E62}" type="slidenum">
              <a:rPr lang="ru-RU">
                <a:solidFill>
                  <a:srgbClr val="000000"/>
                </a:solidFill>
                <a:latin typeface="Times New Roman" pitchFamily="18" charset="0"/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247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  <p:sldLayoutId id="2147483934" r:id="rId12"/>
  </p:sldLayoutIdLst>
  <p:transition advTm="0">
    <p:rand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AutoShape 36"/>
          <p:cNvSpPr>
            <a:spLocks noChangeArrowheads="1"/>
          </p:cNvSpPr>
          <p:nvPr/>
        </p:nvSpPr>
        <p:spPr bwMode="auto">
          <a:xfrm>
            <a:off x="1112942" y="283143"/>
            <a:ext cx="7848600" cy="1368152"/>
          </a:xfrm>
          <a:prstGeom prst="plaque">
            <a:avLst>
              <a:gd name="adj" fmla="val 16667"/>
            </a:avLst>
          </a:prstGeom>
          <a:solidFill>
            <a:srgbClr val="008000"/>
          </a:solidFill>
          <a:ln w="5715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sz="2800" dirty="0" smtClean="0">
              <a:solidFill>
                <a:prstClr val="black"/>
              </a:solidFill>
              <a:latin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      </a:t>
            </a:r>
            <a:endParaRPr lang="en-US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 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Türkmenistanyň</a:t>
            </a:r>
            <a:r>
              <a:rPr lang="en-US" sz="28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 </a:t>
            </a:r>
            <a:r>
              <a:rPr lang="en-US" sz="2800" b="1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hukuk</a:t>
            </a:r>
            <a:r>
              <a:rPr lang="en-US" sz="28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 </a:t>
            </a:r>
            <a:r>
              <a:rPr lang="en-US" sz="2800" b="1" dirty="0" err="1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goraýjy</a:t>
            </a:r>
            <a:r>
              <a:rPr lang="en-US" sz="28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edaralary</a:t>
            </a:r>
            <a:endParaRPr lang="ru-RU" sz="2800" dirty="0" smtClean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b="1" dirty="0" smtClean="0">
                <a:latin typeface="Times New Roman"/>
                <a:ea typeface="Calibri"/>
                <a:cs typeface="Times New Roman"/>
              </a:rPr>
              <a:t>1.</a:t>
            </a:r>
            <a:r>
              <a:rPr lang="cs-CZ" sz="2000" b="1" dirty="0" smtClean="0">
                <a:latin typeface="Times New Roman"/>
                <a:ea typeface="Calibri"/>
                <a:cs typeface="Times New Roman"/>
              </a:rPr>
              <a:t>Hukuk  goraýjy  edaralary  barada düşünje</a:t>
            </a:r>
            <a:endParaRPr lang="en-US" sz="2000" b="1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r>
              <a:rPr lang="cs-CZ" sz="2000" b="1" dirty="0" smtClean="0">
                <a:latin typeface="Times New Roman"/>
                <a:ea typeface="Calibri"/>
              </a:rPr>
              <a:t>2</a:t>
            </a:r>
            <a:r>
              <a:rPr lang="cs-CZ" sz="2000" b="1" dirty="0">
                <a:latin typeface="Times New Roman"/>
                <a:ea typeface="Calibri"/>
              </a:rPr>
              <a:t>. Hukuk  goraýjy  edaralarynyň görnüşleri we ygtyýarlyklary</a:t>
            </a:r>
            <a:r>
              <a:rPr lang="en-US" sz="2000" b="1" i="1" dirty="0" smtClean="0">
                <a:latin typeface="Times New Roman"/>
                <a:ea typeface="Times New Roman"/>
              </a:rPr>
              <a:t> 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r>
              <a:rPr lang="en-US" sz="20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k-TM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0" name="Oval 37"/>
          <p:cNvSpPr>
            <a:spLocks noChangeArrowheads="1"/>
          </p:cNvSpPr>
          <p:nvPr/>
        </p:nvSpPr>
        <p:spPr bwMode="auto">
          <a:xfrm>
            <a:off x="1040855" y="184471"/>
            <a:ext cx="1440160" cy="475828"/>
          </a:xfrm>
          <a:prstGeom prst="ellipse">
            <a:avLst/>
          </a:prstGeom>
          <a:solidFill>
            <a:srgbClr val="000099"/>
          </a:solidFill>
          <a:ln w="5715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FFFF00"/>
                </a:solidFill>
                <a:latin typeface="Times New Roman"/>
              </a:rPr>
              <a:t>5</a:t>
            </a:r>
            <a:r>
              <a:rPr lang="sq-AL" b="1" dirty="0" smtClean="0">
                <a:solidFill>
                  <a:srgbClr val="FFFF00"/>
                </a:solidFill>
                <a:latin typeface="Times New Roman"/>
              </a:rPr>
              <a:t>-nji sapak</a:t>
            </a:r>
            <a:endParaRPr lang="ru-RU" b="1" dirty="0">
              <a:solidFill>
                <a:srgbClr val="FFFF00"/>
              </a:solidFill>
              <a:latin typeface="Times New Roman"/>
            </a:endParaRPr>
          </a:p>
        </p:txBody>
      </p:sp>
      <p:pic>
        <p:nvPicPr>
          <p:cNvPr id="39942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502" y="30709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1560" y="2852936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400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020292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965" y="380826"/>
            <a:ext cx="821537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112" y="1002600"/>
            <a:ext cx="8712968" cy="617074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k-SK" sz="8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8000" dirty="0">
                <a:latin typeface="Times New Roman"/>
                <a:ea typeface="Calibri"/>
                <a:cs typeface="Times New Roman"/>
              </a:rPr>
              <a:t>1. Türkmenistanyň Konstitusiýasy. </a:t>
            </a:r>
            <a:r>
              <a:rPr lang="ru-RU" sz="800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</a:t>
            </a:r>
            <a:r>
              <a:rPr lang="cs-CZ" sz="800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˝</a:t>
            </a:r>
            <a:r>
              <a:rPr lang="cs-CZ" sz="8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Türkmenistan˝ gazeti</a:t>
            </a:r>
            <a:r>
              <a:rPr lang="sq-AL" sz="8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cs-CZ" sz="8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8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15.09.16 </a:t>
            </a:r>
            <a:r>
              <a:rPr lang="ru-RU" sz="8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ý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k-SK" sz="8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q-AL" sz="8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sz="8000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sq-AL" sz="8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sk-SK" sz="8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q-AL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8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q-AL" sz="8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08</a:t>
            </a:r>
            <a:r>
              <a:rPr lang="sq-AL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q-AL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k-SK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2 .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 «Rayatlaryň ýüz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tutmalary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 we olara garamagyň  tertibi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hakynda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tk-TM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Türkmenistanyň 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kanuny - ˝Türkmenistan˝  gazeti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14.01.1999ý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k-SK" sz="8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k-SK" sz="8000" dirty="0">
                <a:latin typeface="Times New Roman" pitchFamily="18" charset="0"/>
                <a:cs typeface="Times New Roman" pitchFamily="18" charset="0"/>
              </a:rPr>
              <a:t>Türkmenistanyň  </a:t>
            </a:r>
            <a:r>
              <a:rPr lang="sq-AL" sz="8000" dirty="0">
                <a:latin typeface="Times New Roman" pitchFamily="18" charset="0"/>
                <a:cs typeface="Times New Roman" pitchFamily="18" charset="0"/>
              </a:rPr>
              <a:t>Jenaýat iş ýorediş kodeksi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- А. 2009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 ý.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8000" dirty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 Turkmenistanda adwokatura</a:t>
            </a:r>
            <a:r>
              <a:rPr lang="tr-TR" sz="8000" dirty="0">
                <a:latin typeface="Times New Roman" pitchFamily="18" charset="0"/>
                <a:cs typeface="Times New Roman" pitchFamily="18" charset="0"/>
              </a:rPr>
              <a:t>  we adworatlyk i</a:t>
            </a:r>
            <a:r>
              <a:rPr lang="sq-AL" sz="8000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tr-TR" sz="8000" dirty="0">
                <a:latin typeface="Times New Roman" pitchFamily="18" charset="0"/>
                <a:cs typeface="Times New Roman" pitchFamily="18" charset="0"/>
              </a:rPr>
              <a:t>i hakynda »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 Türkmenistanyň kanuny  -˝Türkmenistan˝    gazeti –  19.05.201</a:t>
            </a:r>
            <a:r>
              <a:rPr lang="tr-TR" sz="8000" dirty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ý.        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k-SK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«Türkmenistanyň içeri işler edaralar  hakynda » Türkmenistanyň kanuny –  ˝Türkmenistan˝  gazeti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  30.05. 2011 ý.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« Kazyyet hakynda»  Türkmenistanyň kanuny  -Türkmenistan˝gazeti         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.20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« Türkmenistanyň  prokuraturasy hakynda»  Türkmenistanyň kanuny – 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   </a:t>
            </a:r>
            <a:endParaRPr lang="tk-TM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« Türkmenistan » gazeti –   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.20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ý.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k-TM" sz="8000" dirty="0" smtClean="0">
                <a:latin typeface="Times New Roman" pitchFamily="18" charset="0"/>
                <a:cs typeface="Times New Roman" pitchFamily="18" charset="0"/>
              </a:rPr>
              <a:t>Saryýew B.S., Durdyýew D.B., Hallyýew A.B.</a:t>
            </a:r>
            <a:r>
              <a:rPr lang="cs-CZ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Türkmenistanyň</a:t>
            </a:r>
            <a:r>
              <a:rPr lang="ru-RU" sz="8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ea typeface="Calibri"/>
                <a:cs typeface="Times New Roman" pitchFamily="18" charset="0"/>
              </a:rPr>
              <a:t>hukuk</a:t>
            </a:r>
            <a:r>
              <a:rPr lang="ru-RU" sz="8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8000" dirty="0" err="1">
                <a:latin typeface="Times New Roman" pitchFamily="18" charset="0"/>
                <a:ea typeface="Calibri"/>
                <a:cs typeface="Times New Roman" pitchFamily="18" charset="0"/>
              </a:rPr>
              <a:t>goraýjy</a:t>
            </a:r>
            <a:r>
              <a:rPr lang="ru-RU" sz="8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80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edaralary</a:t>
            </a:r>
            <a:r>
              <a:rPr lang="ru-RU" sz="80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hr-HR" sz="8000" dirty="0">
                <a:latin typeface="Times New Roman" pitchFamily="18" charset="0"/>
                <a:ea typeface="Times New Roman"/>
                <a:cs typeface="Times New Roman" pitchFamily="18" charset="0"/>
              </a:rPr>
              <a:t> Ý</a:t>
            </a:r>
            <a:r>
              <a:rPr lang="ro-RO" sz="8000" dirty="0">
                <a:latin typeface="Times New Roman" pitchFamily="18" charset="0"/>
                <a:ea typeface="Times New Roman"/>
                <a:cs typeface="Times New Roman" pitchFamily="18" charset="0"/>
              </a:rPr>
              <a:t>okary okuw mekdepleri üçin okuw kitaby </a:t>
            </a:r>
            <a:r>
              <a:rPr lang="ru-RU" sz="8000" dirty="0" smtClean="0">
                <a:latin typeface="Times New Roman" pitchFamily="18" charset="0"/>
                <a:ea typeface="Calibri"/>
                <a:cs typeface="Times New Roman" pitchFamily="18" charset="0"/>
              </a:rPr>
              <a:t>A., 2012-134s.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8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8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8600" dirty="0">
              <a:solidFill>
                <a:srgbClr val="00000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141099"/>
            <a:ext cx="20162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Edebiýat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70622"/>
            <a:ext cx="8570276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444544"/>
      </p:ext>
    </p:extLst>
  </p:cSld>
  <p:clrMapOvr>
    <a:masterClrMapping/>
  </p:clrMapOvr>
  <p:transition spd="slow" advTm="9157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1537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85575"/>
            <a:ext cx="8229600" cy="5688632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buClr>
                <a:srgbClr val="0BD0D9"/>
              </a:buClr>
              <a:buNone/>
            </a:pPr>
            <a:r>
              <a:rPr lang="en-US" sz="8800" dirty="0" smtClean="0">
                <a:latin typeface="Times New Roman"/>
                <a:ea typeface="Calibri"/>
              </a:rPr>
              <a:t>      </a:t>
            </a:r>
            <a:endParaRPr lang="ru-RU" sz="4800" dirty="0" smtClean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Clr>
                <a:srgbClr val="0BD0D9"/>
              </a:buClr>
            </a:pPr>
            <a:endParaRPr lang="ru-RU" sz="72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600" b="1" dirty="0" smtClean="0">
                <a:latin typeface="Times New Roman"/>
                <a:ea typeface="Calibri"/>
                <a:cs typeface="Times New Roman"/>
              </a:rPr>
              <a:t>     </a:t>
            </a:r>
            <a:r>
              <a:rPr lang="tk-TM" sz="86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86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8755"/>
            <a:ext cx="8496944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ru-RU" sz="2400" dirty="0" err="1" smtClean="0">
                <a:latin typeface="Times New Roman"/>
                <a:ea typeface="Calibri"/>
                <a:cs typeface="Times New Roman"/>
              </a:rPr>
              <a:t>Yurdumyzda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kanunylygy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400" dirty="0">
                <a:latin typeface="Times New Roman"/>
                <a:ea typeface="Calibri"/>
                <a:cs typeface="Times New Roman"/>
              </a:rPr>
              <a:t>hukuk tertibi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ýokary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derejede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400" dirty="0">
                <a:latin typeface="Times New Roman"/>
                <a:ea typeface="Calibri"/>
                <a:cs typeface="Times New Roman"/>
              </a:rPr>
              <a:t>üpjün etmek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boýunça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wajyp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wezipeleri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amala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aşyrýan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400" dirty="0">
                <a:latin typeface="Times New Roman"/>
                <a:ea typeface="Calibri"/>
                <a:cs typeface="Times New Roman"/>
              </a:rPr>
              <a:t>hukuk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goraýjy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latin typeface="Times New Roman"/>
                <a:ea typeface="Calibri"/>
                <a:cs typeface="Times New Roman"/>
              </a:rPr>
              <a:t>edaralaryň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alyp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barýan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400" dirty="0">
                <a:latin typeface="Times New Roman"/>
                <a:ea typeface="Calibri"/>
                <a:cs typeface="Times New Roman"/>
              </a:rPr>
              <a:t>işlerine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möhüm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ähmiýet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berilýär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Sebäbi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kanunylyk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400" dirty="0">
                <a:latin typeface="Times New Roman"/>
                <a:ea typeface="Calibri"/>
                <a:cs typeface="Times New Roman"/>
              </a:rPr>
              <a:t>hukuk tertibi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- </a:t>
            </a:r>
            <a:r>
              <a:rPr lang="ru-RU" sz="2400" dirty="0" err="1" smtClean="0">
                <a:latin typeface="Times New Roman"/>
                <a:ea typeface="Calibri"/>
                <a:cs typeface="Times New Roman"/>
              </a:rPr>
              <a:t>jemgyýetimiziň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syýasy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latin typeface="Times New Roman"/>
                <a:ea typeface="Calibri"/>
                <a:cs typeface="Times New Roman"/>
              </a:rPr>
              <a:t>ulgamynyň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aýrylmaz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ýörelgeleridir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.  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Bu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kada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latin typeface="Times New Roman"/>
                <a:ea typeface="Calibri"/>
                <a:cs typeface="Times New Roman"/>
              </a:rPr>
              <a:t>ýurdumyzy</a:t>
            </a:r>
            <a:r>
              <a:rPr lang="tk-TM" sz="2400" dirty="0" smtClean="0">
                <a:latin typeface="Times New Roman"/>
                <a:ea typeface="Calibri"/>
                <a:cs typeface="Times New Roman"/>
              </a:rPr>
              <a:t>ň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Konstitusiýasynda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 </a:t>
            </a:r>
            <a:r>
              <a:rPr lang="ru-RU" sz="2400" dirty="0" err="1" smtClean="0">
                <a:latin typeface="Times New Roman"/>
                <a:ea typeface="Calibri"/>
                <a:cs typeface="Times New Roman"/>
              </a:rPr>
              <a:t>berkidilendir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.  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     </a:t>
            </a:r>
            <a:r>
              <a:rPr lang="ru-RU" sz="2400" dirty="0" err="1" smtClean="0">
                <a:latin typeface="Times New Roman"/>
                <a:ea typeface="Calibri"/>
                <a:cs typeface="Times New Roman"/>
              </a:rPr>
              <a:t>Konstitusiýamyzyň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1-nji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maddasyna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laýyklykda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“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Döwlet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latin typeface="Times New Roman"/>
                <a:ea typeface="Calibri"/>
                <a:cs typeface="Times New Roman"/>
              </a:rPr>
              <a:t>Türkmenistanyň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latin typeface="Times New Roman"/>
                <a:ea typeface="Calibri"/>
                <a:cs typeface="Times New Roman"/>
              </a:rPr>
              <a:t>garaşsyzlygyny,özygtyýarlygyny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çäk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bütewiligini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, </a:t>
            </a:r>
            <a:r>
              <a:rPr lang="tr-TR" sz="2400" dirty="0">
                <a:latin typeface="Times New Roman"/>
                <a:ea typeface="Calibri"/>
                <a:cs typeface="Times New Roman"/>
              </a:rPr>
              <a:t>konstitusion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gurluşyny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goraýar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2400" dirty="0" err="1" smtClean="0">
                <a:latin typeface="Times New Roman"/>
                <a:ea typeface="Calibri"/>
                <a:cs typeface="Times New Roman"/>
              </a:rPr>
              <a:t>kanunylygy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latin typeface="Times New Roman"/>
                <a:ea typeface="Calibri"/>
                <a:cs typeface="Times New Roman"/>
              </a:rPr>
              <a:t>we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400" dirty="0" smtClean="0">
                <a:latin typeface="Times New Roman"/>
                <a:ea typeface="Calibri"/>
                <a:cs typeface="Times New Roman"/>
              </a:rPr>
              <a:t>hukuk </a:t>
            </a:r>
            <a:r>
              <a:rPr lang="tr-TR" sz="2400" dirty="0">
                <a:latin typeface="Times New Roman"/>
                <a:ea typeface="Calibri"/>
                <a:cs typeface="Times New Roman"/>
              </a:rPr>
              <a:t>tertibini üpjün 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edýär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.”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  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Kanunylygyň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we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hukuk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tertibiniň</a:t>
            </a:r>
            <a:r>
              <a:rPr lang="ru-RU" sz="24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tr-TR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durmuşa </a:t>
            </a:r>
            <a:r>
              <a:rPr lang="ru-RU" sz="2400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geçirilmeginiň</a:t>
            </a:r>
            <a:r>
              <a:rPr lang="ru-RU" sz="24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esasy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kepillendirmesi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hökmünde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döwletin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birentek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edaralar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we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guramalar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ulgamynyň</a:t>
            </a:r>
            <a:r>
              <a:rPr lang="ru-RU" sz="24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üsti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bilen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amala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aşyrýan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hukuk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goraýjy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tr-TR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işi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bolup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dirty="0" err="1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durýandyr</a:t>
            </a:r>
            <a:r>
              <a:rPr lang="ru-RU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6632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58755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7950" algn="just">
              <a:spcAft>
                <a:spcPts val="0"/>
              </a:spcAft>
            </a:pPr>
            <a:r>
              <a:rPr lang="en-US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</a:t>
            </a:r>
            <a:r>
              <a:rPr lang="tk-TM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107950" algn="just"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6100397"/>
      </p:ext>
    </p:extLst>
  </p:cSld>
  <p:clrMapOvr>
    <a:masterClrMapping/>
  </p:clrMapOvr>
  <p:transition spd="slow" advTm="9157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1537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85575"/>
            <a:ext cx="8229600" cy="5688632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buClr>
                <a:srgbClr val="0BD0D9"/>
              </a:buClr>
              <a:buNone/>
            </a:pPr>
            <a:r>
              <a:rPr lang="en-US" sz="8800" dirty="0" smtClean="0">
                <a:latin typeface="Times New Roman"/>
                <a:ea typeface="Calibri"/>
              </a:rPr>
              <a:t>      </a:t>
            </a:r>
            <a:endParaRPr lang="ru-RU" sz="4800" dirty="0" smtClean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Clr>
                <a:srgbClr val="0BD0D9"/>
              </a:buClr>
            </a:pPr>
            <a:endParaRPr lang="ru-RU" sz="72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600" b="1" dirty="0" smtClean="0">
                <a:latin typeface="Times New Roman"/>
                <a:ea typeface="Calibri"/>
                <a:cs typeface="Times New Roman"/>
              </a:rPr>
              <a:t>     </a:t>
            </a:r>
            <a:r>
              <a:rPr lang="tk-TM" sz="86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86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312267"/>
            <a:ext cx="7488832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k-TM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6632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58755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7950" algn="just">
              <a:spcAft>
                <a:spcPts val="0"/>
              </a:spcAft>
            </a:pPr>
            <a:r>
              <a:rPr lang="tk-TM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</a:t>
            </a:r>
            <a:r>
              <a:rPr lang="en-US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</a:t>
            </a:r>
            <a:r>
              <a:rPr lang="tk-TM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107950" algn="just"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5611" y="620688"/>
            <a:ext cx="813690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     </a:t>
            </a: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H</a:t>
            </a:r>
            <a:r>
              <a:rPr lang="tr-TR" sz="2800" b="1" dirty="0">
                <a:latin typeface="Times New Roman"/>
                <a:ea typeface="Calibri"/>
                <a:cs typeface="Times New Roman"/>
              </a:rPr>
              <a:t>ukuk </a:t>
            </a:r>
            <a:r>
              <a:rPr lang="ru-RU" sz="2800" b="1" dirty="0" err="1">
                <a:latin typeface="Times New Roman"/>
                <a:ea typeface="Calibri"/>
                <a:cs typeface="Times New Roman"/>
              </a:rPr>
              <a:t>goraýjy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800" b="1" dirty="0">
                <a:latin typeface="Times New Roman"/>
                <a:ea typeface="Calibri"/>
                <a:cs typeface="Times New Roman"/>
              </a:rPr>
              <a:t>edaralar- </a:t>
            </a:r>
            <a:r>
              <a:rPr lang="tr-TR" sz="2800" dirty="0" smtClean="0">
                <a:latin typeface="Times New Roman"/>
                <a:ea typeface="Calibri"/>
                <a:cs typeface="Times New Roman"/>
              </a:rPr>
              <a:t> kanuny</a:t>
            </a:r>
            <a:r>
              <a:rPr lang="tk-TM" sz="2800" dirty="0" smtClean="0">
                <a:latin typeface="Times New Roman"/>
                <a:ea typeface="Calibri"/>
                <a:cs typeface="Times New Roman"/>
              </a:rPr>
              <a:t>ň</a:t>
            </a:r>
            <a:r>
              <a:rPr lang="tr-TR" sz="28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800" dirty="0">
                <a:latin typeface="Times New Roman"/>
                <a:ea typeface="Calibri"/>
                <a:cs typeface="Times New Roman"/>
              </a:rPr>
              <a:t>esasynda we demokratik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ýörelgelerine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eýermek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800" dirty="0">
                <a:latin typeface="Times New Roman"/>
                <a:ea typeface="Calibri"/>
                <a:cs typeface="Times New Roman"/>
              </a:rPr>
              <a:t>bilen, kanunylygy we hukuk tertibini üpjün etmek, </a:t>
            </a:r>
            <a:r>
              <a:rPr lang="ru-RU" sz="2800" dirty="0" err="1" smtClean="0">
                <a:latin typeface="Times New Roman"/>
                <a:ea typeface="Calibri"/>
                <a:cs typeface="Times New Roman"/>
              </a:rPr>
              <a:t>raýatlaryň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800" dirty="0">
                <a:latin typeface="Times New Roman"/>
                <a:ea typeface="Calibri"/>
                <a:cs typeface="Times New Roman"/>
              </a:rPr>
              <a:t>hukuklaryny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800" dirty="0">
                <a:latin typeface="Times New Roman"/>
                <a:ea typeface="Calibri"/>
                <a:cs typeface="Times New Roman"/>
              </a:rPr>
              <a:t>azatlyklaryny, </a:t>
            </a:r>
            <a:r>
              <a:rPr lang="ru-RU" sz="2800" dirty="0" err="1" smtClean="0">
                <a:latin typeface="Times New Roman"/>
                <a:ea typeface="Calibri"/>
                <a:cs typeface="Times New Roman"/>
              </a:rPr>
              <a:t>döwletiň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 smtClean="0">
                <a:latin typeface="Times New Roman"/>
                <a:ea typeface="Calibri"/>
                <a:cs typeface="Times New Roman"/>
              </a:rPr>
              <a:t>jemgyýetiň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bähbitlerini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800" dirty="0">
                <a:latin typeface="Times New Roman"/>
                <a:ea typeface="Calibri"/>
                <a:cs typeface="Times New Roman"/>
              </a:rPr>
              <a:t>goramak, hukuk </a:t>
            </a:r>
            <a:r>
              <a:rPr lang="tr-TR" sz="2800" dirty="0" smtClean="0">
                <a:latin typeface="Times New Roman"/>
                <a:ea typeface="Calibri"/>
                <a:cs typeface="Times New Roman"/>
              </a:rPr>
              <a:t>bozulmalary</a:t>
            </a:r>
            <a:r>
              <a:rPr lang="tk-TM" sz="2800" dirty="0" smtClean="0">
                <a:latin typeface="Times New Roman"/>
                <a:ea typeface="Calibri"/>
                <a:cs typeface="Times New Roman"/>
              </a:rPr>
              <a:t>ň</a:t>
            </a:r>
            <a:r>
              <a:rPr lang="tr-TR" sz="2800" dirty="0" smtClean="0">
                <a:latin typeface="Times New Roman"/>
                <a:ea typeface="Calibri"/>
                <a:cs typeface="Times New Roman"/>
              </a:rPr>
              <a:t> ö</a:t>
            </a:r>
            <a:r>
              <a:rPr lang="tk-TM" sz="2800" dirty="0" smtClean="0">
                <a:latin typeface="Times New Roman"/>
                <a:ea typeface="Calibri"/>
                <a:cs typeface="Times New Roman"/>
              </a:rPr>
              <a:t>ň</a:t>
            </a:r>
            <a:r>
              <a:rPr lang="tr-TR" sz="2800" dirty="0" smtClean="0">
                <a:latin typeface="Times New Roman"/>
                <a:ea typeface="Calibri"/>
                <a:cs typeface="Times New Roman"/>
              </a:rPr>
              <a:t>üni </a:t>
            </a:r>
            <a:r>
              <a:rPr lang="tr-TR" sz="2800" dirty="0">
                <a:latin typeface="Times New Roman"/>
                <a:ea typeface="Calibri"/>
                <a:cs typeface="Times New Roman"/>
              </a:rPr>
              <a:t>almak we </a:t>
            </a:r>
            <a:r>
              <a:rPr lang="tr-TR" sz="2800" dirty="0" smtClean="0">
                <a:latin typeface="Times New Roman"/>
                <a:ea typeface="Calibri"/>
                <a:cs typeface="Times New Roman"/>
              </a:rPr>
              <a:t>olary</a:t>
            </a:r>
            <a:r>
              <a:rPr lang="tk-TM" sz="2800" dirty="0" smtClean="0">
                <a:latin typeface="Times New Roman"/>
                <a:ea typeface="Calibri"/>
                <a:cs typeface="Times New Roman"/>
              </a:rPr>
              <a:t>ň</a:t>
            </a:r>
            <a:r>
              <a:rPr lang="tr-TR" sz="2800" dirty="0" smtClean="0">
                <a:latin typeface="Times New Roman"/>
                <a:ea typeface="Calibri"/>
                <a:cs typeface="Times New Roman"/>
              </a:rPr>
              <a:t> so</a:t>
            </a:r>
            <a:r>
              <a:rPr lang="tk-TM" sz="2800" dirty="0" smtClean="0">
                <a:latin typeface="Times New Roman"/>
                <a:ea typeface="Calibri"/>
                <a:cs typeface="Times New Roman"/>
              </a:rPr>
              <a:t>ň</a:t>
            </a:r>
            <a:r>
              <a:rPr lang="tr-TR" sz="2800" dirty="0" smtClean="0">
                <a:latin typeface="Times New Roman"/>
                <a:ea typeface="Calibri"/>
                <a:cs typeface="Times New Roman"/>
              </a:rPr>
              <a:t>una </a:t>
            </a:r>
            <a:r>
              <a:rPr lang="tr-TR" sz="2800" dirty="0">
                <a:latin typeface="Times New Roman"/>
                <a:ea typeface="Calibri"/>
                <a:cs typeface="Times New Roman"/>
              </a:rPr>
              <a:t>çykmak, kanunylygy we hukuk tertibi bozujylar babatda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döwlet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jemgyýetçilik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800" dirty="0">
                <a:latin typeface="Times New Roman"/>
                <a:ea typeface="Calibri"/>
                <a:cs typeface="Times New Roman"/>
              </a:rPr>
              <a:t>mejbur ediş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çärelerini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800" dirty="0">
                <a:latin typeface="Times New Roman"/>
                <a:ea typeface="Calibri"/>
                <a:cs typeface="Times New Roman"/>
              </a:rPr>
              <a:t>ulanmak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ýaly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wezipeleri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800" dirty="0">
                <a:latin typeface="Times New Roman"/>
                <a:ea typeface="Calibri"/>
                <a:cs typeface="Times New Roman"/>
              </a:rPr>
              <a:t>amala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aşyrýan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döwlet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800" dirty="0">
                <a:latin typeface="Times New Roman"/>
                <a:ea typeface="Calibri"/>
                <a:cs typeface="Times New Roman"/>
              </a:rPr>
              <a:t>edaralary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jemgyýetçilik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</a:t>
            </a:r>
            <a:r>
              <a:rPr lang="tr-TR" sz="2800" dirty="0">
                <a:latin typeface="Times New Roman"/>
                <a:ea typeface="Calibri"/>
                <a:cs typeface="Times New Roman"/>
              </a:rPr>
              <a:t>birleşikleridir.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6100397"/>
      </p:ext>
    </p:extLst>
  </p:cSld>
  <p:clrMapOvr>
    <a:masterClrMapping/>
  </p:clrMapOvr>
  <p:transition spd="slow" advTm="9157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5857875" y="418940"/>
            <a:ext cx="3200468" cy="1964554"/>
          </a:xfrm>
          <a:prstGeom prst="ellipse">
            <a:avLst/>
          </a:prstGeom>
          <a:solidFill>
            <a:schemeClr val="bg2"/>
          </a:solidFill>
          <a:ln>
            <a:solidFill>
              <a:srgbClr val="FFFF00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0"/>
              </a:spcAft>
            </a:pPr>
            <a:r>
              <a:rPr lang="cs-CZ" sz="2800" dirty="0">
                <a:ea typeface="Calibri"/>
              </a:rPr>
              <a:t>kazyýet</a:t>
            </a:r>
            <a:endParaRPr lang="ru-RU" sz="2800" dirty="0">
              <a:ea typeface="Times New Roman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464517" y="4615639"/>
            <a:ext cx="2986155" cy="1714536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FFFF00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b="1" dirty="0">
                <a:solidFill>
                  <a:schemeClr val="tx1"/>
                </a:solidFill>
                <a:ea typeface="Calibri"/>
              </a:rPr>
              <a:t>hukuk goraýjylyk işi bilen </a:t>
            </a:r>
            <a:r>
              <a:rPr lang="tk-TM" sz="1600" b="1" dirty="0" smtClean="0">
                <a:solidFill>
                  <a:schemeClr val="tx1"/>
                </a:solidFill>
                <a:ea typeface="Calibri"/>
              </a:rPr>
              <a:t>m</a:t>
            </a:r>
            <a:r>
              <a:rPr lang="cs-CZ" sz="1600" b="1" dirty="0" smtClean="0">
                <a:solidFill>
                  <a:schemeClr val="tx1"/>
                </a:solidFill>
                <a:ea typeface="Calibri"/>
              </a:rPr>
              <a:t>eşgullanýan </a:t>
            </a:r>
            <a:r>
              <a:rPr lang="cs-CZ" sz="1600" b="1" dirty="0">
                <a:solidFill>
                  <a:schemeClr val="tx1"/>
                </a:solidFill>
                <a:ea typeface="Calibri"/>
              </a:rPr>
              <a:t>jemgyýetçilik guramalary</a:t>
            </a:r>
            <a:endParaRPr lang="ru-RU" sz="1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500" y="2857500"/>
            <a:ext cx="3000375" cy="928688"/>
          </a:xfrm>
          <a:prstGeom prst="rect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spcAft>
                <a:spcPts val="0"/>
              </a:spcAft>
            </a:pPr>
            <a:endParaRPr lang="en-US" sz="1600" b="1" dirty="0" smtClean="0"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az-Latn-AZ" b="1" dirty="0" smtClean="0">
                <a:solidFill>
                  <a:srgbClr val="FF0000"/>
                </a:solidFill>
                <a:ea typeface="Times New Roman"/>
              </a:rPr>
              <a:t>TÜRKMENISTANYŇ </a:t>
            </a:r>
            <a:endParaRPr lang="ru-RU" b="1" dirty="0" smtClean="0">
              <a:solidFill>
                <a:srgbClr val="FF0000"/>
              </a:solidFill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cs-CZ" b="1" dirty="0" smtClean="0">
                <a:solidFill>
                  <a:srgbClr val="FF0000"/>
                </a:solidFill>
                <a:ea typeface="Calibri"/>
              </a:rPr>
              <a:t>HUKUK  GORAÝJY  EDARALAR</a:t>
            </a:r>
            <a:r>
              <a:rPr lang="tk-TM" b="1" dirty="0" smtClean="0">
                <a:solidFill>
                  <a:srgbClr val="FF0000"/>
                </a:solidFill>
                <a:ea typeface="Calibri"/>
              </a:rPr>
              <a:t>Y</a:t>
            </a:r>
            <a:r>
              <a:rPr lang="tk-TM" b="1" dirty="0" smtClean="0">
                <a:solidFill>
                  <a:srgbClr val="FF0000"/>
                </a:solidFill>
                <a:ea typeface="Times New Roman"/>
              </a:rPr>
              <a:t> </a:t>
            </a:r>
            <a:endParaRPr lang="ru-RU" b="1" dirty="0" smtClean="0">
              <a:solidFill>
                <a:srgbClr val="FF0000"/>
              </a:solidFill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az-Latn-AZ" b="1" dirty="0" smtClean="0">
                <a:solidFill>
                  <a:srgbClr val="FF0000"/>
                </a:solidFill>
                <a:ea typeface="Times New Roman"/>
              </a:rPr>
              <a:t> </a:t>
            </a:r>
            <a:endParaRPr lang="ru-RU" b="1" dirty="0">
              <a:solidFill>
                <a:srgbClr val="FF0000"/>
              </a:solidFill>
              <a:ea typeface="Times New Roman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6000496" y="3359150"/>
            <a:ext cx="50031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357613" y="3843704"/>
            <a:ext cx="574675" cy="7719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3708978" y="4121150"/>
            <a:ext cx="500063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>
            <a:off x="2298955" y="3446264"/>
            <a:ext cx="428625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>
            <a:off x="2500313" y="1785938"/>
            <a:ext cx="1071562" cy="9286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4429126" y="2117725"/>
            <a:ext cx="14292" cy="6869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436096" y="1691333"/>
            <a:ext cx="1158875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306" y="310207"/>
            <a:ext cx="287178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58519" y="2248759"/>
            <a:ext cx="287178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375" y="2117725"/>
            <a:ext cx="287178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Овал 21"/>
          <p:cNvSpPr/>
          <p:nvPr/>
        </p:nvSpPr>
        <p:spPr>
          <a:xfrm>
            <a:off x="4693438" y="4643438"/>
            <a:ext cx="2900374" cy="1714536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FFFF00"/>
            </a:solidFill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k-TM" b="1" dirty="0" smtClean="0">
                <a:solidFill>
                  <a:schemeClr val="tx1"/>
                </a:solidFill>
                <a:ea typeface="Calibri"/>
              </a:rPr>
              <a:t> beýleki </a:t>
            </a:r>
            <a:r>
              <a:rPr lang="cs-CZ" b="1" dirty="0" smtClean="0">
                <a:solidFill>
                  <a:schemeClr val="tx1"/>
                </a:solidFill>
                <a:ea typeface="Calibri"/>
              </a:rPr>
              <a:t>hukuk  </a:t>
            </a:r>
            <a:endParaRPr lang="tk-TM" b="1" dirty="0" smtClean="0">
              <a:solidFill>
                <a:schemeClr val="tx1"/>
              </a:solidFill>
              <a:ea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  <a:ea typeface="Calibri"/>
              </a:rPr>
              <a:t>goraýjy  </a:t>
            </a:r>
            <a:r>
              <a:rPr lang="cs-CZ" b="1" dirty="0">
                <a:solidFill>
                  <a:schemeClr val="tx1"/>
                </a:solidFill>
                <a:ea typeface="Calibri"/>
              </a:rPr>
              <a:t>edaralar</a:t>
            </a:r>
            <a:endParaRPr lang="ru-RU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65659" y="866061"/>
            <a:ext cx="286662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k-TM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139607"/>
            <a:ext cx="24262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k-TM" sz="1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44080" y="305887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tk-TM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ru-RU" sz="1400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56186" y="3261598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tk-TM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ru-RU" sz="11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8709" y="93663"/>
            <a:ext cx="2871787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395536" y="5103575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322229" y="5211226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tk-TM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ru-RU" sz="1100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34699" y="1097468"/>
            <a:ext cx="1859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prokuratura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" y="3216314"/>
            <a:ext cx="2286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>
                <a:latin typeface="+mn-lt"/>
              </a:rPr>
              <a:t>Türkmenistanyň </a:t>
            </a:r>
            <a:r>
              <a:rPr lang="ru-RU" sz="1600" b="1" dirty="0">
                <a:latin typeface="+mn-lt"/>
              </a:rPr>
              <a:t> </a:t>
            </a:r>
            <a:r>
              <a:rPr lang="ru-RU" sz="1600" b="1" dirty="0" err="1">
                <a:latin typeface="+mn-lt"/>
              </a:rPr>
              <a:t>Milli</a:t>
            </a:r>
            <a:r>
              <a:rPr lang="ru-RU" sz="1600" b="1" dirty="0">
                <a:latin typeface="+mn-lt"/>
              </a:rPr>
              <a:t> </a:t>
            </a:r>
            <a:endParaRPr lang="ru-RU" sz="1600" b="1" dirty="0" smtClean="0">
              <a:latin typeface="+mn-lt"/>
            </a:endParaRPr>
          </a:p>
          <a:p>
            <a:r>
              <a:rPr lang="ru-RU" sz="1600" b="1" dirty="0" err="1" smtClean="0">
                <a:latin typeface="+mn-lt"/>
              </a:rPr>
              <a:t>howpsuzlyk</a:t>
            </a:r>
            <a:r>
              <a:rPr lang="ru-RU" sz="1600" b="1" dirty="0" smtClean="0">
                <a:latin typeface="+mn-lt"/>
              </a:rPr>
              <a:t> </a:t>
            </a:r>
            <a:r>
              <a:rPr lang="ru-RU" sz="1600" b="1" dirty="0" err="1">
                <a:latin typeface="+mn-lt"/>
              </a:rPr>
              <a:t>ministrligi</a:t>
            </a:r>
            <a:endParaRPr lang="ru-RU" sz="1600" b="1" dirty="0"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89622" y="3012707"/>
            <a:ext cx="19686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b="1" dirty="0">
                <a:latin typeface="+mn-lt"/>
              </a:rPr>
              <a:t>Türkmenistanyň  Adalat  ministrligi </a:t>
            </a:r>
            <a:r>
              <a:rPr lang="cs-CZ" sz="1600" b="1" dirty="0" smtClean="0">
                <a:latin typeface="+mn-lt"/>
              </a:rPr>
              <a:t>we onuň </a:t>
            </a:r>
            <a:r>
              <a:rPr lang="cs-CZ" sz="1600" b="1" dirty="0">
                <a:latin typeface="+mn-lt"/>
              </a:rPr>
              <a:t>edaralary </a:t>
            </a:r>
            <a:endParaRPr lang="ru-RU" sz="1600" b="1" dirty="0"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1852" y="1173838"/>
            <a:ext cx="22644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>
                <a:latin typeface="Times New Roman"/>
                <a:ea typeface="Calibri"/>
              </a:rPr>
              <a:t>Türkmenistanyň </a:t>
            </a:r>
            <a:endParaRPr lang="tk-TM" b="1" dirty="0" smtClean="0">
              <a:latin typeface="Times New Roman"/>
              <a:ea typeface="Calibri"/>
            </a:endParaRPr>
          </a:p>
          <a:p>
            <a:pPr algn="ctr"/>
            <a:r>
              <a:rPr lang="cs-CZ" b="1" dirty="0" smtClean="0">
                <a:latin typeface="Times New Roman"/>
                <a:ea typeface="Calibri"/>
              </a:rPr>
              <a:t>Içeri </a:t>
            </a:r>
            <a:r>
              <a:rPr lang="cs-CZ" b="1" dirty="0">
                <a:latin typeface="Times New Roman"/>
                <a:ea typeface="Calibri"/>
              </a:rPr>
              <a:t>işler ministrligi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558067348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3203848" y="52556"/>
            <a:ext cx="3600400" cy="715089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rgbClr val="A5002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 </a:t>
            </a:r>
            <a:r>
              <a:rPr lang="ru-RU" sz="3600" b="1" dirty="0" err="1" smtClean="0">
                <a:solidFill>
                  <a:schemeClr val="bg1"/>
                </a:solidFill>
                <a:latin typeface="Times New Roman"/>
                <a:ea typeface="Times New Roman"/>
              </a:rPr>
              <a:t>Prokuratura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 bwMode="auto">
          <a:xfrm>
            <a:off x="179512" y="1045153"/>
            <a:ext cx="8856984" cy="2984547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ru-RU" sz="1600" dirty="0" smtClean="0">
                <a:latin typeface="Times New Roman"/>
                <a:ea typeface="Calibri"/>
              </a:rPr>
              <a:t>      </a:t>
            </a:r>
            <a:r>
              <a:rPr lang="ru-RU" dirty="0" err="1" smtClean="0">
                <a:latin typeface="Times New Roman"/>
                <a:ea typeface="Calibri"/>
              </a:rPr>
              <a:t>Türkmenistanyn</a:t>
            </a:r>
            <a:r>
              <a:rPr lang="ru-RU" dirty="0" smtClean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Baş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prokurory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we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onun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tabynlygyndaky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prokurorlar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tarapyndan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Türkmenistanyn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çäginde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Konstitusiýanyn</a:t>
            </a:r>
            <a:r>
              <a:rPr lang="ru-RU" dirty="0">
                <a:latin typeface="Times New Roman"/>
                <a:ea typeface="Calibri"/>
              </a:rPr>
              <a:t>, </a:t>
            </a:r>
            <a:r>
              <a:rPr lang="ru-RU" dirty="0" err="1">
                <a:latin typeface="Times New Roman"/>
                <a:ea typeface="Calibri"/>
              </a:rPr>
              <a:t>kanunlaryn</a:t>
            </a:r>
            <a:r>
              <a:rPr lang="ru-RU" dirty="0">
                <a:latin typeface="Times New Roman"/>
                <a:ea typeface="Calibri"/>
              </a:rPr>
              <a:t>, </a:t>
            </a:r>
            <a:r>
              <a:rPr lang="tr-TR" dirty="0">
                <a:latin typeface="Times New Roman"/>
                <a:ea typeface="Calibri"/>
              </a:rPr>
              <a:t>Prezident</a:t>
            </a:r>
            <a:r>
              <a:rPr lang="ru-RU" dirty="0" err="1">
                <a:latin typeface="Times New Roman"/>
                <a:ea typeface="Calibri"/>
              </a:rPr>
              <a:t>iniň</a:t>
            </a:r>
            <a:r>
              <a:rPr lang="tr-TR" dirty="0">
                <a:latin typeface="Times New Roman"/>
                <a:ea typeface="Calibri"/>
              </a:rPr>
              <a:t>	</a:t>
            </a:r>
            <a:r>
              <a:rPr lang="ru-RU" dirty="0" err="1">
                <a:latin typeface="Times New Roman"/>
                <a:ea typeface="Calibri"/>
              </a:rPr>
              <a:t>Ministrler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Kabinetiniň</a:t>
            </a:r>
            <a:r>
              <a:rPr lang="ru-RU" dirty="0">
                <a:latin typeface="Times New Roman"/>
                <a:ea typeface="Calibri"/>
              </a:rPr>
              <a:t>, </a:t>
            </a:r>
            <a:r>
              <a:rPr lang="ru-RU" dirty="0" err="1">
                <a:latin typeface="Times New Roman"/>
                <a:ea typeface="Calibri"/>
              </a:rPr>
              <a:t>Mejlisiniň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namalarynyň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döwlet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dolandyryş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hem-de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gözegçilik</a:t>
            </a:r>
            <a:r>
              <a:rPr lang="ru-RU" dirty="0">
                <a:latin typeface="Times New Roman"/>
                <a:ea typeface="Calibri"/>
              </a:rPr>
              <a:t>, </a:t>
            </a:r>
            <a:r>
              <a:rPr lang="ru-RU" dirty="0" err="1">
                <a:latin typeface="Times New Roman"/>
                <a:ea typeface="Calibri"/>
              </a:rPr>
              <a:t>harby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dolandyryş</a:t>
            </a:r>
            <a:r>
              <a:rPr lang="ru-RU" dirty="0">
                <a:latin typeface="Times New Roman"/>
                <a:ea typeface="Calibri"/>
              </a:rPr>
              <a:t>, </a:t>
            </a:r>
            <a:r>
              <a:rPr lang="ru-RU" dirty="0" err="1">
                <a:latin typeface="Times New Roman"/>
                <a:ea typeface="Calibri"/>
              </a:rPr>
              <a:t>ýerli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ýerine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ýetiriji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we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ýerli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öz-özüni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dolandyryş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edaralary</a:t>
            </a:r>
            <a:r>
              <a:rPr lang="ru-RU" dirty="0">
                <a:latin typeface="Times New Roman"/>
                <a:ea typeface="Calibri"/>
              </a:rPr>
              <a:t>, </a:t>
            </a:r>
            <a:r>
              <a:rPr lang="ru-RU" dirty="0" err="1">
                <a:latin typeface="Times New Roman"/>
                <a:ea typeface="Calibri"/>
              </a:rPr>
              <a:t>eýeçiligiň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ähli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görnüşlerine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degişli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kärhanalar</a:t>
            </a:r>
            <a:r>
              <a:rPr lang="ru-RU" dirty="0">
                <a:latin typeface="Times New Roman"/>
                <a:ea typeface="Calibri"/>
              </a:rPr>
              <a:t>, </a:t>
            </a:r>
            <a:r>
              <a:rPr lang="ru-RU" dirty="0" err="1">
                <a:latin typeface="Times New Roman"/>
                <a:ea typeface="Calibri"/>
              </a:rPr>
              <a:t>edaralar</a:t>
            </a:r>
            <a:r>
              <a:rPr lang="ru-RU" dirty="0">
                <a:latin typeface="Times New Roman"/>
                <a:ea typeface="Calibri"/>
              </a:rPr>
              <a:t>, </a:t>
            </a:r>
            <a:r>
              <a:rPr lang="ru-RU" dirty="0" err="1">
                <a:latin typeface="Times New Roman"/>
                <a:ea typeface="Calibri"/>
              </a:rPr>
              <a:t>guramalar</a:t>
            </a:r>
            <a:r>
              <a:rPr lang="ru-RU" dirty="0">
                <a:latin typeface="Times New Roman"/>
                <a:ea typeface="Calibri"/>
              </a:rPr>
              <a:t>, </a:t>
            </a:r>
            <a:r>
              <a:rPr lang="ru-RU" dirty="0" err="1">
                <a:latin typeface="Times New Roman"/>
                <a:ea typeface="Calibri"/>
              </a:rPr>
              <a:t>birleşikler</a:t>
            </a:r>
            <a:r>
              <a:rPr lang="ru-RU" dirty="0">
                <a:latin typeface="Times New Roman"/>
                <a:ea typeface="Calibri"/>
              </a:rPr>
              <a:t>, </a:t>
            </a:r>
            <a:r>
              <a:rPr lang="ru-RU" dirty="0" err="1">
                <a:latin typeface="Times New Roman"/>
                <a:ea typeface="Calibri"/>
              </a:rPr>
              <a:t>şeýle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hem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telekeçilik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tr-TR" dirty="0">
                <a:latin typeface="Times New Roman"/>
                <a:ea typeface="Calibri"/>
              </a:rPr>
              <a:t>işi bilen </a:t>
            </a:r>
            <a:r>
              <a:rPr lang="ru-RU" dirty="0" err="1">
                <a:latin typeface="Times New Roman"/>
                <a:ea typeface="Calibri"/>
              </a:rPr>
              <a:t>meşgullanýan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tr-TR" dirty="0">
                <a:latin typeface="Times New Roman"/>
                <a:ea typeface="Calibri"/>
              </a:rPr>
              <a:t>adamlar, </a:t>
            </a:r>
            <a:r>
              <a:rPr lang="ru-RU" dirty="0" err="1">
                <a:latin typeface="Times New Roman"/>
                <a:ea typeface="Calibri"/>
              </a:rPr>
              <a:t>jemgyýetçilik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birleşmeleri</a:t>
            </a:r>
            <a:r>
              <a:rPr lang="ru-RU" dirty="0">
                <a:latin typeface="Times New Roman"/>
                <a:ea typeface="Calibri"/>
              </a:rPr>
              <a:t>, </a:t>
            </a:r>
            <a:r>
              <a:rPr lang="ru-RU" dirty="0" err="1">
                <a:latin typeface="Times New Roman"/>
                <a:ea typeface="Calibri"/>
              </a:rPr>
              <a:t>wezipeli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adamlar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hem-de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raýatlar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tarapyndan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takyk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we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birmeňzeş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berjaý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tr-TR" dirty="0">
                <a:latin typeface="Times New Roman"/>
                <a:ea typeface="Calibri"/>
              </a:rPr>
              <a:t>edilişine </a:t>
            </a:r>
            <a:r>
              <a:rPr lang="ru-RU" dirty="0" err="1">
                <a:latin typeface="Times New Roman"/>
                <a:ea typeface="Calibri"/>
              </a:rPr>
              <a:t>gözegçilik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tr-TR" dirty="0">
                <a:latin typeface="Times New Roman"/>
                <a:ea typeface="Calibri"/>
              </a:rPr>
              <a:t>etmek, agzalan döwlet edaralaryny</a:t>
            </a:r>
            <a:r>
              <a:rPr lang="ru-RU" dirty="0">
                <a:latin typeface="Times New Roman"/>
                <a:ea typeface="Calibri"/>
              </a:rPr>
              <a:t>ň</a:t>
            </a:r>
            <a:r>
              <a:rPr lang="tr-TR" dirty="0">
                <a:latin typeface="Times New Roman"/>
                <a:ea typeface="Calibri"/>
              </a:rPr>
              <a:t> kanuna garşy </a:t>
            </a:r>
            <a:r>
              <a:rPr lang="ru-RU" dirty="0" err="1">
                <a:latin typeface="Times New Roman"/>
                <a:ea typeface="Calibri"/>
              </a:rPr>
              <a:t>gelýän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tr-TR" dirty="0">
                <a:latin typeface="Times New Roman"/>
                <a:ea typeface="Calibri"/>
              </a:rPr>
              <a:t>namalaryna garşylyk getirmek we </a:t>
            </a:r>
            <a:r>
              <a:rPr lang="ru-RU" dirty="0" err="1">
                <a:latin typeface="Times New Roman"/>
                <a:ea typeface="Calibri"/>
              </a:rPr>
              <a:t>ýatyrmak</a:t>
            </a:r>
            <a:r>
              <a:rPr lang="ru-RU" dirty="0">
                <a:latin typeface="Times New Roman"/>
                <a:ea typeface="Calibri"/>
              </a:rPr>
              <a:t>, </a:t>
            </a:r>
            <a:r>
              <a:rPr lang="ru-RU" dirty="0" err="1">
                <a:latin typeface="Times New Roman"/>
                <a:ea typeface="Calibri"/>
              </a:rPr>
              <a:t>şeýle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tr-TR" dirty="0">
                <a:latin typeface="Times New Roman"/>
                <a:ea typeface="Calibri"/>
              </a:rPr>
              <a:t>hem wezipeli adamlary</a:t>
            </a:r>
            <a:r>
              <a:rPr lang="ru-RU" dirty="0">
                <a:latin typeface="Times New Roman"/>
                <a:ea typeface="Calibri"/>
              </a:rPr>
              <a:t>ň</a:t>
            </a:r>
            <a:r>
              <a:rPr lang="tr-TR" dirty="0">
                <a:latin typeface="Times New Roman"/>
                <a:ea typeface="Calibri"/>
              </a:rPr>
              <a:t> bikanun hereketlerini</a:t>
            </a:r>
            <a:r>
              <a:rPr lang="ru-RU" dirty="0">
                <a:latin typeface="Times New Roman"/>
                <a:ea typeface="Calibri"/>
              </a:rPr>
              <a:t>ň</a:t>
            </a:r>
            <a:r>
              <a:rPr lang="tr-TR" dirty="0">
                <a:latin typeface="Times New Roman"/>
                <a:ea typeface="Calibri"/>
              </a:rPr>
              <a:t> ö</a:t>
            </a:r>
            <a:r>
              <a:rPr lang="ru-RU" dirty="0">
                <a:latin typeface="Times New Roman"/>
                <a:ea typeface="Calibri"/>
              </a:rPr>
              <a:t>ň</a:t>
            </a:r>
            <a:r>
              <a:rPr lang="tr-TR" dirty="0">
                <a:latin typeface="Times New Roman"/>
                <a:ea typeface="Calibri"/>
              </a:rPr>
              <a:t>üni almak </a:t>
            </a:r>
            <a:r>
              <a:rPr lang="ru-RU" dirty="0" err="1">
                <a:latin typeface="Times New Roman"/>
                <a:ea typeface="Calibri"/>
              </a:rPr>
              <a:t>boýunça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amala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dirty="0" err="1">
                <a:latin typeface="Times New Roman"/>
                <a:ea typeface="Calibri"/>
              </a:rPr>
              <a:t>aşyrylýan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tr-TR" dirty="0">
                <a:latin typeface="Times New Roman"/>
                <a:ea typeface="Calibri"/>
              </a:rPr>
              <a:t>hukuk </a:t>
            </a:r>
            <a:r>
              <a:rPr lang="ru-RU" dirty="0" err="1">
                <a:latin typeface="Times New Roman"/>
                <a:ea typeface="Calibri"/>
              </a:rPr>
              <a:t>goraýjylyk</a:t>
            </a:r>
            <a:r>
              <a:rPr lang="ru-RU" dirty="0">
                <a:latin typeface="Times New Roman"/>
                <a:ea typeface="Calibri"/>
              </a:rPr>
              <a:t> </a:t>
            </a:r>
            <a:r>
              <a:rPr lang="tr-TR" dirty="0">
                <a:latin typeface="Times New Roman"/>
                <a:ea typeface="Calibri"/>
              </a:rPr>
              <a:t>işidir</a:t>
            </a:r>
            <a:endParaRPr lang="ru-RU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-362943"/>
            <a:ext cx="5904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pPr lvl="0"/>
            <a:r>
              <a:rPr lang="tk-TM" sz="2400" b="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Стрелка вниз 9"/>
          <p:cNvSpPr/>
          <p:nvPr/>
        </p:nvSpPr>
        <p:spPr bwMode="auto">
          <a:xfrm>
            <a:off x="4791196" y="793176"/>
            <a:ext cx="223006" cy="251977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Овал 1"/>
          <p:cNvSpPr>
            <a:spLocks noChangeArrowheads="1"/>
          </p:cNvSpPr>
          <p:nvPr/>
        </p:nvSpPr>
        <p:spPr bwMode="auto">
          <a:xfrm>
            <a:off x="3032116" y="3724273"/>
            <a:ext cx="2430066" cy="799139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Hukuk goraýjylyk işiniň ugurlary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2"/>
          <p:cNvSpPr>
            <a:spLocks noChangeArrowheads="1"/>
          </p:cNvSpPr>
          <p:nvPr/>
        </p:nvSpPr>
        <p:spPr bwMode="auto">
          <a:xfrm>
            <a:off x="2087553" y="4705348"/>
            <a:ext cx="1669795" cy="10447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Adyl kazyýetlik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24"/>
          <p:cNvSpPr>
            <a:spLocks noChangeArrowheads="1"/>
          </p:cNvSpPr>
          <p:nvPr/>
        </p:nvSpPr>
        <p:spPr bwMode="auto">
          <a:xfrm>
            <a:off x="4949817" y="4675186"/>
            <a:ext cx="1612270" cy="100436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Prokuratura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gözegçilik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25"/>
          <p:cNvSpPr>
            <a:spLocks noChangeArrowheads="1"/>
          </p:cNvSpPr>
          <p:nvPr/>
        </p:nvSpPr>
        <p:spPr bwMode="auto">
          <a:xfrm>
            <a:off x="3214678" y="5878511"/>
            <a:ext cx="2332117" cy="979489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Adwokat ýuridki kömegi (maslahat beriji)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4"/>
          <p:cNvSpPr>
            <a:spLocks noChangeShapeType="1"/>
          </p:cNvSpPr>
          <p:nvPr/>
        </p:nvSpPr>
        <p:spPr bwMode="auto">
          <a:xfrm flipH="1">
            <a:off x="3078153" y="4435473"/>
            <a:ext cx="398014" cy="24875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3"/>
          <p:cNvSpPr>
            <a:spLocks noChangeShapeType="1"/>
          </p:cNvSpPr>
          <p:nvPr/>
        </p:nvSpPr>
        <p:spPr bwMode="auto">
          <a:xfrm>
            <a:off x="5162541" y="4416424"/>
            <a:ext cx="384022" cy="25342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2"/>
          <p:cNvSpPr>
            <a:spLocks noChangeShapeType="1"/>
          </p:cNvSpPr>
          <p:nvPr/>
        </p:nvSpPr>
        <p:spPr bwMode="auto">
          <a:xfrm flipH="1">
            <a:off x="5595927" y="5678486"/>
            <a:ext cx="550379" cy="7136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1"/>
          <p:cNvSpPr>
            <a:spLocks noChangeShapeType="1"/>
          </p:cNvSpPr>
          <p:nvPr/>
        </p:nvSpPr>
        <p:spPr bwMode="auto">
          <a:xfrm>
            <a:off x="2700328" y="5749923"/>
            <a:ext cx="503737" cy="64211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5207944"/>
      </p:ext>
    </p:extLst>
  </p:cSld>
  <p:clrMapOvr>
    <a:masterClrMapping/>
  </p:clrMapOvr>
  <p:transition spd="slow" advTm="175000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1475656" y="106313"/>
            <a:ext cx="6552728" cy="408623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rgbClr val="A5002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 bwMode="auto">
          <a:xfrm>
            <a:off x="382216" y="1628800"/>
            <a:ext cx="8712968" cy="358245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tk-TM" sz="2000" dirty="0" smtClean="0">
                <a:latin typeface="+mj-lt"/>
              </a:rPr>
              <a:t> </a:t>
            </a:r>
            <a:r>
              <a:rPr lang="tr-TR" sz="2000" dirty="0" smtClean="0">
                <a:latin typeface="+mj-lt"/>
              </a:rPr>
              <a:t>hukuk bozulmalary</a:t>
            </a:r>
            <a:r>
              <a:rPr lang="tk-TM" sz="2000" dirty="0" smtClean="0">
                <a:latin typeface="+mj-lt"/>
              </a:rPr>
              <a:t>ň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>
                <a:latin typeface="+mj-lt"/>
              </a:rPr>
              <a:t>we </a:t>
            </a:r>
            <a:r>
              <a:rPr lang="tr-TR" sz="2000" dirty="0" smtClean="0">
                <a:latin typeface="+mj-lt"/>
              </a:rPr>
              <a:t>jenaýatlary</a:t>
            </a:r>
            <a:r>
              <a:rPr lang="tk-TM" sz="2000" dirty="0" smtClean="0">
                <a:latin typeface="+mj-lt"/>
              </a:rPr>
              <a:t>ň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>
                <a:latin typeface="+mj-lt"/>
              </a:rPr>
              <a:t>garşysyna </a:t>
            </a:r>
            <a:r>
              <a:rPr lang="tr-TR" sz="2000" dirty="0" smtClean="0">
                <a:latin typeface="+mj-lt"/>
              </a:rPr>
              <a:t>gönüden</a:t>
            </a:r>
            <a:r>
              <a:rPr lang="tk-TM" sz="2000" dirty="0" smtClean="0">
                <a:latin typeface="+mj-lt"/>
              </a:rPr>
              <a:t> </a:t>
            </a:r>
            <a:r>
              <a:rPr lang="tr-TR" sz="2000" dirty="0" smtClean="0">
                <a:latin typeface="+mj-lt"/>
              </a:rPr>
              <a:t>- </a:t>
            </a:r>
            <a:r>
              <a:rPr lang="tr-TR" sz="2000" dirty="0">
                <a:latin typeface="+mj-lt"/>
              </a:rPr>
              <a:t>göni göreşip döwletde hukuk </a:t>
            </a:r>
            <a:r>
              <a:rPr lang="tr-TR" sz="2000" dirty="0" smtClean="0">
                <a:latin typeface="+mj-lt"/>
              </a:rPr>
              <a:t>tertibini</a:t>
            </a:r>
            <a:r>
              <a:rPr lang="tk-TM" sz="2000" dirty="0" smtClean="0">
                <a:latin typeface="+mj-lt"/>
              </a:rPr>
              <a:t>ň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>
                <a:latin typeface="+mj-lt"/>
              </a:rPr>
              <a:t>we </a:t>
            </a:r>
            <a:r>
              <a:rPr lang="tr-TR" sz="2000" dirty="0" smtClean="0">
                <a:latin typeface="+mj-lt"/>
              </a:rPr>
              <a:t>kanunylygy</a:t>
            </a:r>
            <a:r>
              <a:rPr lang="tk-TM" sz="2000" dirty="0" smtClean="0">
                <a:latin typeface="+mj-lt"/>
              </a:rPr>
              <a:t>ň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>
                <a:latin typeface="+mj-lt"/>
              </a:rPr>
              <a:t>ýokary derejesini üpjün etmek boýunça jemgyýetçilik tertibini goramak; jenaýatlary we gaýry hukuk </a:t>
            </a:r>
            <a:r>
              <a:rPr lang="tr-TR" sz="2000" dirty="0" smtClean="0">
                <a:latin typeface="+mj-lt"/>
              </a:rPr>
              <a:t>tertibini</a:t>
            </a:r>
            <a:r>
              <a:rPr lang="tk-TM" sz="2000" dirty="0" smtClean="0">
                <a:latin typeface="+mj-lt"/>
              </a:rPr>
              <a:t>ň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>
                <a:latin typeface="+mj-lt"/>
              </a:rPr>
              <a:t>bözulmalaryna garşy göreşmek; jenaýatlary öz wagtynda we doly de</a:t>
            </a:r>
            <a:r>
              <a:rPr lang="ru-RU" sz="2000" dirty="0" err="1">
                <a:latin typeface="+mj-lt"/>
              </a:rPr>
              <a:t>rn</a:t>
            </a:r>
            <a:r>
              <a:rPr lang="tr-TR" sz="2000" dirty="0">
                <a:latin typeface="+mj-lt"/>
              </a:rPr>
              <a:t>emek we </a:t>
            </a:r>
            <a:r>
              <a:rPr lang="tr-TR" sz="2000" dirty="0" smtClean="0">
                <a:latin typeface="+mj-lt"/>
              </a:rPr>
              <a:t>olary</a:t>
            </a:r>
            <a:r>
              <a:rPr lang="tk-TM" sz="2000" dirty="0" smtClean="0">
                <a:latin typeface="+mj-lt"/>
              </a:rPr>
              <a:t>ň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>
                <a:latin typeface="+mj-lt"/>
              </a:rPr>
              <a:t>üstüni açmak; jenaýat </a:t>
            </a:r>
            <a:r>
              <a:rPr lang="tr-TR" sz="2000" dirty="0" smtClean="0">
                <a:latin typeface="+mj-lt"/>
              </a:rPr>
              <a:t>jezalaryny</a:t>
            </a:r>
            <a:r>
              <a:rPr lang="tk-TM" sz="2000" dirty="0" smtClean="0">
                <a:latin typeface="+mj-lt"/>
              </a:rPr>
              <a:t>ň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>
                <a:latin typeface="+mj-lt"/>
              </a:rPr>
              <a:t>we dolandyryş </a:t>
            </a:r>
            <a:r>
              <a:rPr lang="tr-TR" sz="2000" dirty="0" smtClean="0">
                <a:latin typeface="+mj-lt"/>
              </a:rPr>
              <a:t>temmilerini</a:t>
            </a:r>
            <a:r>
              <a:rPr lang="tk-TM" sz="2000" dirty="0" smtClean="0">
                <a:latin typeface="+mj-lt"/>
              </a:rPr>
              <a:t>ň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>
                <a:latin typeface="+mj-lt"/>
              </a:rPr>
              <a:t>ýerine ýetirilmegini guramak; ýol </a:t>
            </a:r>
            <a:r>
              <a:rPr lang="tr-TR" sz="2000" dirty="0" smtClean="0">
                <a:latin typeface="+mj-lt"/>
              </a:rPr>
              <a:t>hereketini</a:t>
            </a:r>
            <a:r>
              <a:rPr lang="tk-TM" sz="2000" dirty="0" smtClean="0">
                <a:latin typeface="+mj-lt"/>
              </a:rPr>
              <a:t>ň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>
                <a:latin typeface="+mj-lt"/>
              </a:rPr>
              <a:t>howpsuzlygyny, </a:t>
            </a:r>
            <a:r>
              <a:rPr lang="tr-TR" sz="2000" dirty="0" smtClean="0">
                <a:latin typeface="+mj-lt"/>
              </a:rPr>
              <a:t>eýeçiligi</a:t>
            </a:r>
            <a:r>
              <a:rPr lang="tk-TM" sz="2000" dirty="0" smtClean="0">
                <a:latin typeface="+mj-lt"/>
              </a:rPr>
              <a:t>ň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>
                <a:latin typeface="+mj-lt"/>
              </a:rPr>
              <a:t>görnüşlerine garamazdan, aýratyn möhüm we beýleki </a:t>
            </a:r>
            <a:r>
              <a:rPr lang="tr-TR" sz="2000" dirty="0" smtClean="0">
                <a:latin typeface="+mj-lt"/>
              </a:rPr>
              <a:t>desgalary</a:t>
            </a:r>
            <a:r>
              <a:rPr lang="tk-TM" sz="2000" dirty="0" smtClean="0">
                <a:latin typeface="+mj-lt"/>
              </a:rPr>
              <a:t>ň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>
                <a:latin typeface="+mj-lt"/>
              </a:rPr>
              <a:t>ygtybarly goralmagyny, ýangyn howpsuzlygyny üpjün etmek; </a:t>
            </a:r>
            <a:r>
              <a:rPr lang="tr-TR" sz="2000" dirty="0" smtClean="0">
                <a:latin typeface="+mj-lt"/>
              </a:rPr>
              <a:t>eýeçiligi</a:t>
            </a:r>
            <a:r>
              <a:rPr lang="tk-TM" sz="2000" dirty="0" smtClean="0">
                <a:latin typeface="+mj-lt"/>
              </a:rPr>
              <a:t>ň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>
                <a:latin typeface="+mj-lt"/>
              </a:rPr>
              <a:t>ähli görnüşlerini jenaýatçylyklardan we beýleki hyýanatçylyklardan goramak; şeýle hem pasport </a:t>
            </a:r>
            <a:r>
              <a:rPr lang="tr-TR" sz="2000" dirty="0" smtClean="0">
                <a:latin typeface="+mj-lt"/>
              </a:rPr>
              <a:t>ulgamyny</a:t>
            </a:r>
            <a:r>
              <a:rPr lang="tk-TM" sz="2000" dirty="0" smtClean="0">
                <a:latin typeface="+mj-lt"/>
              </a:rPr>
              <a:t>ň</a:t>
            </a:r>
            <a:r>
              <a:rPr lang="tr-TR" sz="2000" dirty="0" smtClean="0">
                <a:latin typeface="+mj-lt"/>
              </a:rPr>
              <a:t> </a:t>
            </a:r>
            <a:r>
              <a:rPr lang="tr-TR" sz="2000" dirty="0">
                <a:latin typeface="+mj-lt"/>
              </a:rPr>
              <a:t>kanunçylyk tarapyndan bellenilen kadalarynyn berjaý edilişine gözegçilik etmek ýaly ençeme möhüm wezipeleri amala </a:t>
            </a:r>
            <a:r>
              <a:rPr lang="tr-TR" sz="2000" dirty="0" smtClean="0">
                <a:latin typeface="+mj-lt"/>
              </a:rPr>
              <a:t>aşyrýarlar</a:t>
            </a:r>
            <a:endParaRPr lang="ru-RU" sz="2000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-362942"/>
            <a:ext cx="6264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pPr lvl="0"/>
            <a:r>
              <a:rPr lang="ru-RU" sz="2400" b="1" dirty="0" err="1" smtClean="0">
                <a:solidFill>
                  <a:srgbClr val="000000"/>
                </a:solidFill>
                <a:latin typeface="Times New Roman"/>
              </a:rPr>
              <a:t>Türkmenistanyň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ru-RU" sz="2400" b="1" dirty="0" err="1">
                <a:solidFill>
                  <a:srgbClr val="000000"/>
                </a:solidFill>
                <a:latin typeface="Times New Roman"/>
              </a:rPr>
              <a:t>içeri</a:t>
            </a:r>
            <a:r>
              <a:rPr lang="ru-RU" sz="2400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tr-TR" sz="2400" b="1" dirty="0" smtClean="0">
                <a:solidFill>
                  <a:srgbClr val="000000"/>
                </a:solidFill>
                <a:latin typeface="Times New Roman"/>
              </a:rPr>
              <a:t>işler</a:t>
            </a:r>
            <a:r>
              <a:rPr lang="tk-TM" sz="2400" b="1" dirty="0" smtClean="0">
                <a:solidFill>
                  <a:srgbClr val="000000"/>
                </a:solidFill>
                <a:latin typeface="Times New Roman"/>
              </a:rPr>
              <a:t> edaralary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Стрелка вниз 9"/>
          <p:cNvSpPr/>
          <p:nvPr/>
        </p:nvSpPr>
        <p:spPr bwMode="auto">
          <a:xfrm>
            <a:off x="4509704" y="851507"/>
            <a:ext cx="242316" cy="336571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451477"/>
      </p:ext>
    </p:extLst>
  </p:cSld>
  <p:clrMapOvr>
    <a:masterClrMapping/>
  </p:clrMapOvr>
  <p:transition spd="slow" advTm="175000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2713696" y="52556"/>
            <a:ext cx="4104456" cy="646986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rgbClr val="A5002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Times New Roman"/>
                <a:ea typeface="Calibri"/>
              </a:rPr>
              <a:t>     </a:t>
            </a:r>
            <a:r>
              <a:rPr lang="ru-RU" sz="3200" b="1" i="1" dirty="0" err="1" smtClean="0">
                <a:solidFill>
                  <a:srgbClr val="FF0000"/>
                </a:solidFill>
                <a:latin typeface="Times New Roman"/>
                <a:ea typeface="Calibri"/>
              </a:rPr>
              <a:t>Kazyýet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/>
                <a:ea typeface="Calibri"/>
              </a:rPr>
              <a:t> </a:t>
            </a:r>
            <a:r>
              <a:rPr lang="ru-RU" sz="3200" b="1" i="1" dirty="0" err="1">
                <a:solidFill>
                  <a:srgbClr val="FF0000"/>
                </a:solidFill>
                <a:latin typeface="Times New Roman"/>
                <a:ea typeface="Calibri"/>
              </a:rPr>
              <a:t>häkimiýeti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265424" y="3959132"/>
            <a:ext cx="2448272" cy="400110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r-HR" b="1" i="0" dirty="0" smtClean="0">
                <a:solidFill>
                  <a:srgbClr val="000000"/>
                </a:solidFill>
                <a:latin typeface="Times New Roman"/>
                <a:ea typeface="Calibri"/>
              </a:rPr>
              <a:t>Ýokary kazyýet</a:t>
            </a:r>
            <a:r>
              <a:rPr lang="tk-TM" b="1" i="0" dirty="0" smtClean="0">
                <a:solidFill>
                  <a:srgbClr val="000000"/>
                </a:solidFill>
                <a:latin typeface="Times New Roman"/>
                <a:ea typeface="Calibri"/>
              </a:rPr>
              <a:t>ine</a:t>
            </a:r>
            <a:endParaRPr lang="ru-RU" b="1" i="0" dirty="0">
              <a:solidFill>
                <a:srgbClr val="C000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 bwMode="auto">
          <a:xfrm>
            <a:off x="451493" y="1031252"/>
            <a:ext cx="8352928" cy="2376264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jemgyýetçilik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gatnaşyklarynda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ýüze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çykýan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dürli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hukuk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bozmalary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seljermäge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raýat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işler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)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we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olaryň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has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howplulary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boýunça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döwletiň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adyndan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jeza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çärelerini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(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jenaýat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işleri</a:t>
            </a:r>
            <a:r>
              <a:rPr lang="ru-RU" sz="20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)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ulanmaga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ýa-da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bigünäleri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aklamaga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hukugy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bolan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ýeke-täk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döwlet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edarasy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bolup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ýurtda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tr-TR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hukuk tertibini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berjaý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etmekde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döwletiň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esasy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serişdesi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bolup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durýandyr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</a:t>
            </a:r>
            <a:endParaRPr lang="ru-RU" sz="20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      </a:t>
            </a:r>
            <a:r>
              <a:rPr lang="hr-HR" sz="2400" b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Türkmenistanda </a:t>
            </a:r>
            <a:r>
              <a:rPr lang="hr-HR" sz="24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kazyýet ulgamy bölünýär:</a:t>
            </a:r>
            <a:endParaRPr lang="ru-RU" sz="2400" b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-362942"/>
            <a:ext cx="5904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r>
              <a:rPr lang="tk-TM" sz="2400" b="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Двойная стрелка вверх/вниз 8"/>
          <p:cNvSpPr/>
          <p:nvPr/>
        </p:nvSpPr>
        <p:spPr bwMode="auto">
          <a:xfrm>
            <a:off x="1489560" y="3388280"/>
            <a:ext cx="216024" cy="551616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 bwMode="auto">
          <a:xfrm>
            <a:off x="4356734" y="694681"/>
            <a:ext cx="242316" cy="336571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Двойная стрелка вверх/вниз 10"/>
          <p:cNvSpPr/>
          <p:nvPr/>
        </p:nvSpPr>
        <p:spPr bwMode="auto">
          <a:xfrm>
            <a:off x="7367659" y="3407516"/>
            <a:ext cx="236887" cy="551616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Двойная стрелка вверх/вниз 11"/>
          <p:cNvSpPr/>
          <p:nvPr/>
        </p:nvSpPr>
        <p:spPr bwMode="auto">
          <a:xfrm>
            <a:off x="4369880" y="3407516"/>
            <a:ext cx="229170" cy="535648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3045849" y="3943164"/>
            <a:ext cx="2948191" cy="923330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r-HR" sz="1800" b="1" i="0" dirty="0">
                <a:solidFill>
                  <a:srgbClr val="000000"/>
                </a:solidFill>
                <a:latin typeface="Times New Roman"/>
                <a:ea typeface="Calibri"/>
              </a:rPr>
              <a:t>welaýat we Aşgabat şäher kazyýetlerinе</a:t>
            </a:r>
            <a:r>
              <a:rPr lang="hr-HR" sz="1800" b="1" i="0" dirty="0" smtClean="0">
                <a:solidFill>
                  <a:srgbClr val="000000"/>
                </a:solidFill>
                <a:latin typeface="Times New Roman"/>
                <a:ea typeface="Calibri"/>
              </a:rPr>
              <a:t>,</a:t>
            </a:r>
            <a:endParaRPr lang="tk-TM" sz="1800" b="1" i="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algn="ctr"/>
            <a:r>
              <a:rPr lang="hr-HR" sz="1800" b="1" i="0" dirty="0" smtClean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hr-HR" sz="1800" b="1" i="0" dirty="0">
                <a:solidFill>
                  <a:srgbClr val="000000"/>
                </a:solidFill>
                <a:latin typeface="Times New Roman"/>
                <a:ea typeface="Calibri"/>
              </a:rPr>
              <a:t>etrap, şäher kazyýetlerinе </a:t>
            </a:r>
            <a:endParaRPr lang="ru-RU" sz="1800" b="1" i="0" dirty="0">
              <a:solidFill>
                <a:srgbClr val="C00000"/>
              </a:solidFill>
            </a:endParaRPr>
          </a:p>
        </p:txBody>
      </p:sp>
      <p:sp>
        <p:nvSpPr>
          <p:cNvPr id="14" name="Text Box 26"/>
          <p:cNvSpPr txBox="1">
            <a:spLocks noChangeArrowheads="1"/>
          </p:cNvSpPr>
          <p:nvPr/>
        </p:nvSpPr>
        <p:spPr bwMode="auto">
          <a:xfrm>
            <a:off x="6316615" y="3959132"/>
            <a:ext cx="2575865" cy="400110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k-TM" b="1" i="0" dirty="0" smtClean="0">
                <a:solidFill>
                  <a:srgbClr val="000000"/>
                </a:solidFill>
                <a:latin typeface="Times New Roman"/>
                <a:ea typeface="Calibri"/>
              </a:rPr>
              <a:t>a</a:t>
            </a:r>
            <a:r>
              <a:rPr lang="hr-HR" b="1" i="0" dirty="0" smtClean="0">
                <a:solidFill>
                  <a:srgbClr val="000000"/>
                </a:solidFill>
                <a:latin typeface="Times New Roman"/>
                <a:ea typeface="Calibri"/>
              </a:rPr>
              <a:t>raçy </a:t>
            </a:r>
            <a:r>
              <a:rPr lang="hr-HR" b="1" i="0" dirty="0">
                <a:solidFill>
                  <a:srgbClr val="000000"/>
                </a:solidFill>
                <a:latin typeface="Times New Roman"/>
                <a:ea typeface="Calibri"/>
              </a:rPr>
              <a:t>kazyýet</a:t>
            </a:r>
            <a:r>
              <a:rPr lang="ru-RU" b="1" i="0" dirty="0" err="1" smtClean="0">
                <a:solidFill>
                  <a:srgbClr val="000000"/>
                </a:solidFill>
                <a:latin typeface="Times New Roman"/>
                <a:ea typeface="Calibri"/>
              </a:rPr>
              <a:t>ine</a:t>
            </a:r>
            <a:endParaRPr lang="ru-RU" b="1" i="0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8239" y="5013176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tk-TM" sz="2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                   </a:t>
            </a:r>
            <a:r>
              <a:rPr lang="hr-HR" sz="2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Ähli </a:t>
            </a:r>
            <a:r>
              <a:rPr lang="hr-HR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kazyýetlerde işler açyk seredilýär. </a:t>
            </a:r>
            <a:endParaRPr lang="tk-TM" sz="24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hr-HR" sz="2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Işiň </a:t>
            </a:r>
            <a:r>
              <a:rPr lang="hr-HR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ýapyk mejlisde seredilmegine diňe kanunda göz öňüne tutulan halatlarynda ýol berilýär</a:t>
            </a:r>
            <a:endParaRPr lang="ru-RU" sz="2400" b="1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9005150"/>
      </p:ext>
    </p:extLst>
  </p:cSld>
  <p:clrMapOvr>
    <a:masterClrMapping/>
  </p:clrMapOvr>
  <p:transition advTm="175000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0" y="1021189"/>
            <a:ext cx="9036496" cy="5209937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rgbClr val="A5002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k-TM" sz="2800" dirty="0" smtClean="0">
                <a:latin typeface="+mj-lt"/>
              </a:rPr>
              <a:t>      </a:t>
            </a:r>
            <a:r>
              <a:rPr lang="tr-TR" sz="2800" dirty="0" smtClean="0">
                <a:latin typeface="+mj-lt"/>
              </a:rPr>
              <a:t>Adwokatlyk </a:t>
            </a:r>
            <a:r>
              <a:rPr lang="tr-TR" sz="2800" dirty="0">
                <a:latin typeface="+mj-lt"/>
              </a:rPr>
              <a:t>işi adam hukuklaryny we azatlyklaryny, yuridik şahslary</a:t>
            </a:r>
            <a:r>
              <a:rPr lang="ru-RU" sz="2800" dirty="0">
                <a:latin typeface="+mj-lt"/>
              </a:rPr>
              <a:t>ň</a:t>
            </a:r>
            <a:r>
              <a:rPr lang="tr-TR" sz="2800" dirty="0">
                <a:latin typeface="+mj-lt"/>
              </a:rPr>
              <a:t> kanuny b</a:t>
            </a:r>
            <a:r>
              <a:rPr lang="ru-RU" sz="2800" dirty="0">
                <a:latin typeface="+mj-lt"/>
              </a:rPr>
              <a:t>ä</a:t>
            </a:r>
            <a:r>
              <a:rPr lang="tr-TR" sz="2800" dirty="0">
                <a:latin typeface="+mj-lt"/>
              </a:rPr>
              <a:t>hbitlerini goramak, jemgyyetde kanunylygy</a:t>
            </a:r>
            <a:r>
              <a:rPr lang="ru-RU" sz="2800" dirty="0">
                <a:latin typeface="+mj-lt"/>
              </a:rPr>
              <a:t>ň</a:t>
            </a:r>
            <a:r>
              <a:rPr lang="tr-TR" sz="2800" dirty="0">
                <a:latin typeface="+mj-lt"/>
              </a:rPr>
              <a:t> berjaý edilmegine we pugtalandyrylmagyna ýardam bermek maksady bilen adwokaty</a:t>
            </a:r>
            <a:r>
              <a:rPr lang="ru-RU" sz="2800" dirty="0">
                <a:latin typeface="+mj-lt"/>
              </a:rPr>
              <a:t>ň</a:t>
            </a:r>
            <a:r>
              <a:rPr lang="tr-TR" sz="2800" dirty="0">
                <a:latin typeface="+mj-lt"/>
              </a:rPr>
              <a:t> kanunda bellenilen tertipde berýän hukuk kömegi bolup duryar. Bu kömek dürli hukuk meseleler boýunça maslahatlary</a:t>
            </a:r>
            <a:r>
              <a:rPr lang="ru-RU" sz="2800" dirty="0">
                <a:latin typeface="+mj-lt"/>
              </a:rPr>
              <a:t>ň </a:t>
            </a:r>
            <a:r>
              <a:rPr lang="tr-TR" sz="2800" dirty="0">
                <a:latin typeface="+mj-lt"/>
              </a:rPr>
              <a:t>berilmegi, dürli resmi namalary</a:t>
            </a:r>
            <a:r>
              <a:rPr lang="ru-RU" sz="2800" dirty="0">
                <a:latin typeface="+mj-lt"/>
              </a:rPr>
              <a:t>ň</a:t>
            </a:r>
            <a:r>
              <a:rPr lang="tr-TR" sz="2800" dirty="0">
                <a:latin typeface="+mj-lt"/>
              </a:rPr>
              <a:t> düzülmegi, anyk taraplary</a:t>
            </a:r>
            <a:r>
              <a:rPr lang="ru-RU" sz="2800" dirty="0">
                <a:latin typeface="+mj-lt"/>
              </a:rPr>
              <a:t>ň</a:t>
            </a:r>
            <a:r>
              <a:rPr lang="tr-TR" sz="2800" dirty="0">
                <a:latin typeface="+mj-lt"/>
              </a:rPr>
              <a:t> kanuny bähbitlerini</a:t>
            </a:r>
            <a:r>
              <a:rPr lang="ru-RU" sz="2800" dirty="0">
                <a:latin typeface="+mj-lt"/>
              </a:rPr>
              <a:t>ň</a:t>
            </a:r>
            <a:r>
              <a:rPr lang="tr-TR" sz="2800" dirty="0">
                <a:latin typeface="+mj-lt"/>
              </a:rPr>
              <a:t> goragçysy hökmünde jenaýat we raýat işlerine gatnaşmaklyk görnüşinde amala aşyrylýar. </a:t>
            </a:r>
            <a:endParaRPr lang="tk-TM" sz="2800" dirty="0" smtClean="0">
              <a:latin typeface="+mj-lt"/>
            </a:endParaRPr>
          </a:p>
          <a:p>
            <a:pPr algn="ctr"/>
            <a:r>
              <a:rPr lang="tr-TR" sz="2000" b="1" dirty="0" smtClean="0">
                <a:latin typeface="+mj-lt"/>
              </a:rPr>
              <a:t>Аdwokatura </a:t>
            </a:r>
            <a:r>
              <a:rPr lang="tr-TR" sz="2000" b="1" dirty="0">
                <a:latin typeface="+mj-lt"/>
              </a:rPr>
              <a:t>-jemgyýetçilik birleş</a:t>
            </a:r>
            <a:r>
              <a:rPr lang="ru-RU" sz="2000" b="1" dirty="0" err="1">
                <a:latin typeface="+mj-lt"/>
              </a:rPr>
              <a:t>mes</a:t>
            </a:r>
            <a:r>
              <a:rPr lang="tr-TR" sz="2000" b="1" dirty="0">
                <a:latin typeface="+mj-lt"/>
              </a:rPr>
              <a:t>dir , döwlet edarasy däldir.</a:t>
            </a:r>
            <a:endParaRPr lang="ru-RU" sz="2000" b="1" dirty="0">
              <a:latin typeface="+mj-lt"/>
            </a:endParaRP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3491880" y="52556"/>
            <a:ext cx="3096344" cy="707886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1400" b="1" dirty="0">
                <a:latin typeface="Times New Roman"/>
                <a:ea typeface="Calibri"/>
              </a:rPr>
              <a:t> </a:t>
            </a:r>
            <a:r>
              <a:rPr lang="tr-TR" sz="4000" b="1" i="0" dirty="0">
                <a:latin typeface="Times New Roman"/>
                <a:ea typeface="Calibri"/>
              </a:rPr>
              <a:t>Adwokatura</a:t>
            </a:r>
            <a:endParaRPr lang="ru-RU" sz="4000" b="1" i="0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-362942"/>
            <a:ext cx="59046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400" b="1" dirty="0" smtClean="0">
              <a:solidFill>
                <a:srgbClr val="000000"/>
              </a:solidFill>
              <a:latin typeface="Times New Roman"/>
            </a:endParaRPr>
          </a:p>
          <a:p>
            <a:pPr lvl="0"/>
            <a:r>
              <a:rPr lang="tk-TM" sz="2400" b="1" dirty="0" smtClean="0">
                <a:solidFill>
                  <a:srgbClr val="000000"/>
                </a:solidFill>
                <a:latin typeface="Times New Roman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Двойная стрелка вверх/вниз 8"/>
          <p:cNvSpPr/>
          <p:nvPr/>
        </p:nvSpPr>
        <p:spPr bwMode="auto">
          <a:xfrm>
            <a:off x="4843568" y="687076"/>
            <a:ext cx="216024" cy="581684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0400845"/>
      </p:ext>
    </p:extLst>
  </p:cSld>
  <p:clrMapOvr>
    <a:masterClrMapping/>
  </p:clrMapOvr>
  <p:transition advTm="175000"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1415</TotalTime>
  <Words>757</Words>
  <Application>Microsoft Office PowerPoint</Application>
  <PresentationFormat>Экран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Оформление по умолчанию</vt:lpstr>
      <vt:lpstr>Слайд 1</vt:lpstr>
      <vt:lpstr>  </vt:lpstr>
      <vt:lpstr>  </vt:lpstr>
      <vt:lpstr>  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A-17-026-A</dc:creator>
  <cp:lastModifiedBy>Enara</cp:lastModifiedBy>
  <cp:revision>241</cp:revision>
  <dcterms:created xsi:type="dcterms:W3CDTF">2014-11-12T06:10:33Z</dcterms:created>
  <dcterms:modified xsi:type="dcterms:W3CDTF">2017-03-06T12:26:36Z</dcterms:modified>
</cp:coreProperties>
</file>