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88" r:id="rId1"/>
    <p:sldMasterId id="2147484603" r:id="rId2"/>
  </p:sldMasterIdLst>
  <p:notesMasterIdLst>
    <p:notesMasterId r:id="rId13"/>
  </p:notesMasterIdLst>
  <p:sldIdLst>
    <p:sldId id="376" r:id="rId3"/>
    <p:sldId id="378" r:id="rId4"/>
    <p:sldId id="445" r:id="rId5"/>
    <p:sldId id="446" r:id="rId6"/>
    <p:sldId id="448" r:id="rId7"/>
    <p:sldId id="449" r:id="rId8"/>
    <p:sldId id="450" r:id="rId9"/>
    <p:sldId id="451" r:id="rId10"/>
    <p:sldId id="452" r:id="rId11"/>
    <p:sldId id="397" r:id="rId1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3429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685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0287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1714500" algn="l" defTabSz="6858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057400" algn="l" defTabSz="6858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2400300" algn="l" defTabSz="6858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2743200" algn="l" defTabSz="6858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40C"/>
    <a:srgbClr val="B1A500"/>
    <a:srgbClr val="85FFBC"/>
    <a:srgbClr val="B6F6CB"/>
    <a:srgbClr val="7DFFB8"/>
    <a:srgbClr val="CDFFE4"/>
    <a:srgbClr val="0043C8"/>
    <a:srgbClr val="001236"/>
    <a:srgbClr val="69FFAD"/>
    <a:srgbClr val="7296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85" autoAdjust="0"/>
    <p:restoredTop sz="94291" autoAdjust="0"/>
  </p:normalViewPr>
  <p:slideViewPr>
    <p:cSldViewPr>
      <p:cViewPr varScale="1">
        <p:scale>
          <a:sx n="101" d="100"/>
          <a:sy n="101" d="100"/>
        </p:scale>
        <p:origin x="846" y="10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BD13AB-C845-4381-BD3E-86619E8E7EF0}" type="datetimeFigureOut">
              <a:rPr lang="ru-RU" smtClean="0"/>
              <a:pPr/>
              <a:t>01.09.2021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55B841-ED4F-4E02-82FF-AF5D10BC99B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4502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73355" y="182881"/>
            <a:ext cx="8793480" cy="4783454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661782"/>
            <a:ext cx="7475220" cy="21945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54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2902226"/>
            <a:ext cx="6575895" cy="1041124"/>
          </a:xfrm>
        </p:spPr>
        <p:txBody>
          <a:bodyPr>
            <a:normAutofit/>
          </a:bodyPr>
          <a:lstStyle>
            <a:lvl1pPr marL="0" indent="0" algn="ctr">
              <a:buNone/>
              <a:defRPr sz="1650">
                <a:solidFill>
                  <a:srgbClr val="FFFFFF"/>
                </a:solidFill>
              </a:defRPr>
            </a:lvl1pPr>
            <a:lvl2pPr marL="342900" indent="0" algn="ctr">
              <a:buNone/>
              <a:defRPr sz="1650"/>
            </a:lvl2pPr>
            <a:lvl3pPr marL="685800" indent="0" algn="ctr">
              <a:buNone/>
              <a:defRPr sz="165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280035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3450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366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71500"/>
            <a:ext cx="1743075" cy="405765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571500"/>
            <a:ext cx="5572125" cy="40576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3442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emanyň a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628650" y="2074666"/>
            <a:ext cx="7886700" cy="994172"/>
          </a:xfrm>
        </p:spPr>
        <p:txBody>
          <a:bodyPr/>
          <a:lstStyle>
            <a:lvl1pPr algn="ctr">
              <a:lnSpc>
                <a:spcPct val="100000"/>
              </a:lnSpc>
              <a:defRPr b="1">
                <a:solidFill>
                  <a:srgbClr val="00B050"/>
                </a:solidFill>
              </a:defRPr>
            </a:lvl1pPr>
          </a:lstStyle>
          <a:p>
            <a:r>
              <a:rPr lang="ru-RU" dirty="0"/>
              <a:t>TEMANYŇ ADY</a:t>
            </a:r>
          </a:p>
        </p:txBody>
      </p:sp>
    </p:spTree>
    <p:extLst>
      <p:ext uri="{BB962C8B-B14F-4D97-AF65-F5344CB8AC3E}">
        <p14:creationId xmlns:p14="http://schemas.microsoft.com/office/powerpoint/2010/main" val="29639122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orag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36431" y="273846"/>
            <a:ext cx="8462513" cy="994172"/>
          </a:xfrm>
        </p:spPr>
        <p:txBody>
          <a:bodyPr/>
          <a:lstStyle>
            <a:lvl1pPr algn="ctr">
              <a:defRPr b="1">
                <a:solidFill>
                  <a:srgbClr val="00B050"/>
                </a:solidFill>
              </a:defRPr>
            </a:lvl1pPr>
          </a:lstStyle>
          <a:p>
            <a:r>
              <a:rPr lang="tk-TM" dirty="0"/>
              <a:t>SORAGLAR:</a:t>
            </a:r>
            <a:endParaRPr lang="ru-RU" dirty="0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3" hasCustomPrompt="1"/>
          </p:nvPr>
        </p:nvSpPr>
        <p:spPr>
          <a:xfrm>
            <a:off x="336947" y="1268017"/>
            <a:ext cx="8461997" cy="3390248"/>
          </a:xfrm>
        </p:spPr>
        <p:txBody>
          <a:bodyPr>
            <a:normAutofit/>
          </a:bodyPr>
          <a:lstStyle>
            <a:lvl1pPr marL="289322" indent="-289322">
              <a:buClr>
                <a:srgbClr val="00B050"/>
              </a:buClr>
              <a:buFont typeface="+mj-lt"/>
              <a:buAutoNum type="arabicPeriod"/>
              <a:defRPr sz="1800" baseline="0"/>
            </a:lvl1pPr>
            <a:lvl2pPr marL="514313" indent="-257175">
              <a:buFont typeface="+mj-lt"/>
              <a:buAutoNum type="arabicPeriod"/>
              <a:defRPr/>
            </a:lvl2pPr>
            <a:lvl3pPr marL="771448" indent="-257175">
              <a:buFont typeface="+mj-lt"/>
              <a:buAutoNum type="arabicPeriod"/>
              <a:defRPr/>
            </a:lvl3pPr>
            <a:lvl4pPr marL="964289" indent="-192881">
              <a:buFont typeface="+mj-lt"/>
              <a:buAutoNum type="arabicPeriod"/>
              <a:defRPr/>
            </a:lvl4pPr>
            <a:lvl5pPr marL="1221425" indent="-192881">
              <a:buFont typeface="+mj-lt"/>
              <a:buAutoNum type="arabicPeriod"/>
              <a:defRPr/>
            </a:lvl5pPr>
          </a:lstStyle>
          <a:p>
            <a:pPr lvl="0"/>
            <a:r>
              <a:rPr lang="tk-TM" dirty="0"/>
              <a:t>1-nji sorag nusga</a:t>
            </a:r>
          </a:p>
          <a:p>
            <a:pPr lvl="0"/>
            <a:r>
              <a:rPr lang="tk-TM" dirty="0"/>
              <a:t>2-nji sorag nusga</a:t>
            </a:r>
          </a:p>
          <a:p>
            <a:pPr lvl="0"/>
            <a:r>
              <a:rPr lang="tk-TM" dirty="0"/>
              <a:t>3-nji sorag nusga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65125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oş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2737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0"/>
            <a:ext cx="5825202" cy="1234727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5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8202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330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2025651"/>
            <a:ext cx="6447501" cy="1369936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4060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2"/>
            <a:ext cx="3138026" cy="29105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2"/>
            <a:ext cx="3138026" cy="29105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036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09" y="1620737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09" y="2052934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7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88" y="2052934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243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0912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4595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5302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3"/>
            <a:ext cx="2890896" cy="958850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3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2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797" indent="0">
              <a:buNone/>
              <a:defRPr sz="1050"/>
            </a:lvl2pPr>
            <a:lvl3pPr marL="685595" indent="0">
              <a:buNone/>
              <a:defRPr sz="900"/>
            </a:lvl3pPr>
            <a:lvl4pPr marL="1028392" indent="0">
              <a:buNone/>
              <a:defRPr sz="750"/>
            </a:lvl4pPr>
            <a:lvl5pPr marL="1371188" indent="0">
              <a:buNone/>
              <a:defRPr sz="750"/>
            </a:lvl5pPr>
            <a:lvl6pPr marL="1713986" indent="0">
              <a:buNone/>
              <a:defRPr sz="750"/>
            </a:lvl6pPr>
            <a:lvl7pPr marL="2056783" indent="0">
              <a:buNone/>
              <a:defRPr sz="750"/>
            </a:lvl7pPr>
            <a:lvl8pPr marL="2399580" indent="0">
              <a:buNone/>
              <a:defRPr sz="750"/>
            </a:lvl8pPr>
            <a:lvl9pPr marL="2742377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15775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0"/>
            <a:ext cx="6447500" cy="4250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1" y="457200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54674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764352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4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671742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448991"/>
            <a:ext cx="6447501" cy="1946595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327311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966776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788430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321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880181"/>
            <a:ext cx="7475220" cy="219456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5400" b="0" cap="all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3115890"/>
            <a:ext cx="6576822" cy="1022855"/>
          </a:xfrm>
        </p:spPr>
        <p:txBody>
          <a:bodyPr anchor="t">
            <a:normAutofit/>
          </a:bodyPr>
          <a:lstStyle>
            <a:lvl1pPr marL="0" indent="0" algn="ctr">
              <a:buNone/>
              <a:defRPr sz="165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3015306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27331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5" y="457200"/>
            <a:ext cx="978557" cy="3938588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457200"/>
            <a:ext cx="5295113" cy="39385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0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1543049"/>
            <a:ext cx="3566160" cy="30175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1543050"/>
            <a:ext cx="3566160" cy="30175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060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1501133"/>
            <a:ext cx="3566160" cy="58293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041112"/>
            <a:ext cx="3566160" cy="25374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499274"/>
            <a:ext cx="3566160" cy="58293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039492"/>
            <a:ext cx="3566160" cy="25374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18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002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578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822960"/>
            <a:ext cx="2948940" cy="13030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119" y="822960"/>
            <a:ext cx="3909060" cy="349758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125980"/>
            <a:ext cx="2948940" cy="22631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93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822960"/>
            <a:ext cx="2948940" cy="13030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59936" y="802385"/>
            <a:ext cx="4574286" cy="360045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125980"/>
            <a:ext cx="2948940" cy="216027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889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30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73355" y="182881"/>
            <a:ext cx="8793480" cy="4783454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457200"/>
            <a:ext cx="7406640" cy="10172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1543050"/>
            <a:ext cx="7404653" cy="3028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4667871"/>
            <a:ext cx="174680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4667871"/>
            <a:ext cx="353833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4667871"/>
            <a:ext cx="127966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048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89" r:id="rId1"/>
    <p:sldLayoutId id="2147484590" r:id="rId2"/>
    <p:sldLayoutId id="2147484591" r:id="rId3"/>
    <p:sldLayoutId id="2147484592" r:id="rId4"/>
    <p:sldLayoutId id="2147484593" r:id="rId5"/>
    <p:sldLayoutId id="2147484594" r:id="rId6"/>
    <p:sldLayoutId id="2147484595" r:id="rId7"/>
    <p:sldLayoutId id="2147484596" r:id="rId8"/>
    <p:sldLayoutId id="2147484597" r:id="rId9"/>
    <p:sldLayoutId id="2147484598" r:id="rId10"/>
    <p:sldLayoutId id="2147484599" r:id="rId11"/>
    <p:sldLayoutId id="2147484600" r:id="rId12"/>
    <p:sldLayoutId id="2147484601" r:id="rId13"/>
    <p:sldLayoutId id="2147484602" r:id="rId1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50"/>
        </a:spcBef>
        <a:buClr>
          <a:schemeClr val="accent1"/>
        </a:buClr>
        <a:buSzPct val="80000"/>
        <a:buFont typeface="Corbel" pitchFamily="34" charset="0"/>
        <a:buChar char="•"/>
        <a:defRPr sz="165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5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35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6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2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4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65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8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1620442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2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1" y="4531022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2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4447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04" r:id="rId1"/>
    <p:sldLayoutId id="2147484605" r:id="rId2"/>
    <p:sldLayoutId id="2147484606" r:id="rId3"/>
    <p:sldLayoutId id="2147484607" r:id="rId4"/>
    <p:sldLayoutId id="2147484608" r:id="rId5"/>
    <p:sldLayoutId id="2147484609" r:id="rId6"/>
    <p:sldLayoutId id="2147484610" r:id="rId7"/>
    <p:sldLayoutId id="2147484611" r:id="rId8"/>
    <p:sldLayoutId id="2147484612" r:id="rId9"/>
    <p:sldLayoutId id="2147484613" r:id="rId10"/>
    <p:sldLayoutId id="2147484614" r:id="rId11"/>
    <p:sldLayoutId id="2147484615" r:id="rId12"/>
    <p:sldLayoutId id="2147484616" r:id="rId13"/>
    <p:sldLayoutId id="2147484617" r:id="rId14"/>
    <p:sldLayoutId id="2147484618" r:id="rId15"/>
    <p:sldLayoutId id="2147484619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ranslate.google.com/translate?hl=ru&amp;prev=_t&amp;sl=ru&amp;tl=tk&amp;u=https://twitter.com/intent/tweet?url%3Dhttps://xn--h1alcedd.xn--d1aqf.xn--p1ai/ipoteka/kak-sekonomit-na-ipotechnom-strahovanii/?title%3D3" TargetMode="External"/><Relationship Id="rId2" Type="http://schemas.openxmlformats.org/officeDocument/2006/relationships/hyperlink" Target="https://translate.google.com/translate?hl=ru&amp;prev=_t&amp;sl=ru&amp;tl=tk&amp;u=https://www.facebook.com/sharer/sharer.php?u%3Dhttps://xn--h1alcedd.xn--d1aqf.xn--p1ai/ipoteka/kak-sekonomit-na-ipotechnom-strahovanii/?title%3D3" TargetMode="External"/><Relationship Id="rId1" Type="http://schemas.openxmlformats.org/officeDocument/2006/relationships/slideLayout" Target="../slideLayouts/slideLayout16.xml"/><Relationship Id="rId5" Type="http://schemas.openxmlformats.org/officeDocument/2006/relationships/hyperlink" Target="https://translate.google.com/translate?hl=ru&amp;prev=_t&amp;sl=ru&amp;tl=tk&amp;u=https://vk.com/share.php?url%3Dhttps://xn--h1alcedd.xn--d1aqf.xn--p1ai/ipoteka/kak-sekonomit-na-ipotechnom-strahovanii/?title%3D3" TargetMode="External"/><Relationship Id="rId4" Type="http://schemas.openxmlformats.org/officeDocument/2006/relationships/hyperlink" Target="https://translate.google.com/translate?hl=ru&amp;prev=_t&amp;sl=ru&amp;tl=tk&amp;u=https://connect.ok.ru/offer?url%3Dhttps://xn--h1alcedd.xn--d1aqf.xn--p1ai/ipoteka/kak-sekonomit-na-ipotechnom-strahovanii/?title%3D3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45000">
              <a:srgbClr val="00B050">
                <a:lumMod val="25000"/>
                <a:lumOff val="75000"/>
              </a:srgbClr>
            </a:gs>
            <a:gs pos="100000">
              <a:srgbClr val="85FFBC"/>
            </a:gs>
            <a:gs pos="71000">
              <a:srgbClr val="7DFFB8"/>
            </a:gs>
            <a:gs pos="83000">
              <a:srgbClr val="69FFAD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51112" y="342415"/>
            <a:ext cx="8362948" cy="1024467"/>
          </a:xfrm>
        </p:spPr>
        <p:txBody>
          <a:bodyPr>
            <a:noAutofit/>
          </a:bodyPr>
          <a:lstStyle/>
          <a:p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 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ilim ministrligi</a:t>
            </a:r>
            <a:b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 inžener – tehniki we ulag kommunikasiýalary </a:t>
            </a:r>
            <a:b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instituty.</a:t>
            </a:r>
            <a:br>
              <a:rPr lang="tk-TM" sz="2400" b="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sz="1800" dirty="0">
                <a:solidFill>
                  <a:srgbClr val="FF0000"/>
                </a:solidFill>
              </a:rPr>
              <a:t> </a:t>
            </a:r>
            <a:endParaRPr lang="ru-RU" sz="2000" b="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Заголовок 3">
            <a:extLst>
              <a:ext uri="{FF2B5EF4-FFF2-40B4-BE49-F238E27FC236}">
                <a16:creationId xmlns:a16="http://schemas.microsoft.com/office/drawing/2014/main" id="{420CBD0E-B941-4634-80F5-89FC5E53410D}"/>
              </a:ext>
            </a:extLst>
          </p:cNvPr>
          <p:cNvSpPr txBox="1">
            <a:spLocks/>
          </p:cNvSpPr>
          <p:nvPr/>
        </p:nvSpPr>
        <p:spPr>
          <a:xfrm>
            <a:off x="1447800" y="1762919"/>
            <a:ext cx="7072317" cy="18239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514274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75" b="1" kern="120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tk-TM" sz="3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“Gozgalmaýan emläkleriň dolandyrylyşy” dersi boýunça </a:t>
            </a:r>
            <a:endParaRPr lang="ru-RU" sz="3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CC117731-AA6C-4303-BE83-F58720D5DAB1}"/>
              </a:ext>
            </a:extLst>
          </p:cNvPr>
          <p:cNvPicPr/>
          <p:nvPr/>
        </p:nvPicPr>
        <p:blipFill rotWithShape="1">
          <a:blip r:embed="rId2"/>
          <a:srcRect l="38484" t="28414" r="41022" b="36707"/>
          <a:stretch/>
        </p:blipFill>
        <p:spPr bwMode="auto">
          <a:xfrm>
            <a:off x="8001000" y="57150"/>
            <a:ext cx="829733" cy="72813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Picture 6" descr="C:\Users\User\Downloads\article2072.jpg">
            <a:extLst>
              <a:ext uri="{FF2B5EF4-FFF2-40B4-BE49-F238E27FC236}">
                <a16:creationId xmlns:a16="http://schemas.microsoft.com/office/drawing/2014/main" id="{4F198AE1-25B3-43A6-8087-CC411A5B64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99" y="119943"/>
            <a:ext cx="630201" cy="665338"/>
          </a:xfrm>
          <a:prstGeom prst="rect">
            <a:avLst/>
          </a:prstGeom>
          <a:noFill/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9203780-831D-41ED-9D8B-D126C85793C4}"/>
              </a:ext>
            </a:extLst>
          </p:cNvPr>
          <p:cNvSpPr/>
          <p:nvPr/>
        </p:nvSpPr>
        <p:spPr>
          <a:xfrm>
            <a:off x="3657600" y="3943350"/>
            <a:ext cx="5105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</a:pPr>
            <a:r>
              <a:rPr lang="tk-TM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Düzen</a:t>
            </a:r>
            <a:r>
              <a:rPr lang="tk-TM" sz="1013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k-TM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Kärhananyň ykdysadyýeti we dolandyrylyşy </a:t>
            </a:r>
            <a:r>
              <a:rPr lang="tk-TM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kafedrasynyň mugallymy </a:t>
            </a:r>
            <a:r>
              <a:rPr lang="tk-TM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Agaýew </a:t>
            </a:r>
            <a:r>
              <a:rPr lang="tk-TM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W.</a:t>
            </a:r>
            <a:endParaRPr lang="tk-TM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0" name="Заголовок 3">
            <a:extLst>
              <a:ext uri="{FF2B5EF4-FFF2-40B4-BE49-F238E27FC236}">
                <a16:creationId xmlns:a16="http://schemas.microsoft.com/office/drawing/2014/main" id="{3775E12B-E2EA-4AFA-A949-7263599F844E}"/>
              </a:ext>
            </a:extLst>
          </p:cNvPr>
          <p:cNvSpPr txBox="1">
            <a:spLocks/>
          </p:cNvSpPr>
          <p:nvPr/>
        </p:nvSpPr>
        <p:spPr>
          <a:xfrm>
            <a:off x="228600" y="1762920"/>
            <a:ext cx="8696012" cy="1427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514274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75" b="1" kern="120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ru-RU" sz="3400" b="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9" name="Блок-схема: альтернативный процесс 18">
            <a:extLst>
              <a:ext uri="{FF2B5EF4-FFF2-40B4-BE49-F238E27FC236}">
                <a16:creationId xmlns:a16="http://schemas.microsoft.com/office/drawing/2014/main" id="{81EB608E-6521-4A51-92F6-BF865DE2A5C2}"/>
              </a:ext>
            </a:extLst>
          </p:cNvPr>
          <p:cNvSpPr/>
          <p:nvPr/>
        </p:nvSpPr>
        <p:spPr>
          <a:xfrm>
            <a:off x="3589020" y="1389240"/>
            <a:ext cx="4861560" cy="191910"/>
          </a:xfrm>
          <a:prstGeom prst="flowChartAlternateProcess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Блок-схема: задержка 19">
            <a:extLst>
              <a:ext uri="{FF2B5EF4-FFF2-40B4-BE49-F238E27FC236}">
                <a16:creationId xmlns:a16="http://schemas.microsoft.com/office/drawing/2014/main" id="{3F38CF9B-0C44-4608-99C8-79842B37159E}"/>
              </a:ext>
            </a:extLst>
          </p:cNvPr>
          <p:cNvSpPr/>
          <p:nvPr/>
        </p:nvSpPr>
        <p:spPr>
          <a:xfrm>
            <a:off x="8234456" y="1389241"/>
            <a:ext cx="285661" cy="191910"/>
          </a:xfrm>
          <a:prstGeom prst="flowChartDelay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7198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81200" y="1403171"/>
            <a:ext cx="5181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ctr" eaLnBrk="0" hangingPunct="0"/>
            <a:r>
              <a:rPr lang="tk-TM" altLang="ru-RU" sz="36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Üns </a:t>
            </a:r>
            <a:r>
              <a:rPr lang="tk-TM" alt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berip </a:t>
            </a:r>
            <a:r>
              <a:rPr lang="sq-AL" alt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tk-TM" alt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iňläniňiz</a:t>
            </a:r>
          </a:p>
          <a:p>
            <a:pPr lvl="0" indent="449263" algn="ctr" eaLnBrk="0" hangingPunct="0"/>
            <a:r>
              <a:rPr lang="tk-TM" altLang="ru-RU" sz="36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 köp sag boluň!</a:t>
            </a:r>
            <a:endParaRPr lang="sq-AL" altLang="ru-RU" sz="3600" b="1" dirty="0">
              <a:solidFill>
                <a:schemeClr val="accent5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Блок-схема: альтернативный процесс 5">
            <a:extLst>
              <a:ext uri="{FF2B5EF4-FFF2-40B4-BE49-F238E27FC236}">
                <a16:creationId xmlns:a16="http://schemas.microsoft.com/office/drawing/2014/main" id="{8A69B69A-A4C2-4586-BB08-ABCA504B78C6}"/>
              </a:ext>
            </a:extLst>
          </p:cNvPr>
          <p:cNvSpPr/>
          <p:nvPr/>
        </p:nvSpPr>
        <p:spPr>
          <a:xfrm>
            <a:off x="3984303" y="2760839"/>
            <a:ext cx="4861560" cy="191910"/>
          </a:xfrm>
          <a:prstGeom prst="flowChartAlternateProcess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задержка 6">
            <a:extLst>
              <a:ext uri="{FF2B5EF4-FFF2-40B4-BE49-F238E27FC236}">
                <a16:creationId xmlns:a16="http://schemas.microsoft.com/office/drawing/2014/main" id="{050EA82F-5221-4DC0-ABD1-B7CA54AF22A7}"/>
              </a:ext>
            </a:extLst>
          </p:cNvPr>
          <p:cNvSpPr/>
          <p:nvPr/>
        </p:nvSpPr>
        <p:spPr>
          <a:xfrm>
            <a:off x="8629739" y="2760840"/>
            <a:ext cx="285661" cy="191910"/>
          </a:xfrm>
          <a:prstGeom prst="flowChartDelay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1015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>
          <a:xfrm>
            <a:off x="419100" y="2571750"/>
            <a:ext cx="8305800" cy="2667000"/>
          </a:xfrm>
        </p:spPr>
        <p:txBody>
          <a:bodyPr>
            <a:noAutofit/>
          </a:bodyPr>
          <a:lstStyle/>
          <a:p>
            <a:pPr marL="180975" lvl="1" indent="0">
              <a:lnSpc>
                <a:spcPct val="100000"/>
              </a:lnSpc>
              <a:buNone/>
              <a:tabLst>
                <a:tab pos="631825" algn="l"/>
              </a:tabLst>
            </a:pPr>
            <a:r>
              <a:rPr lang="tk-TM" sz="28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1.”Gozgalmaýan emläk toplumy” ätiýaşlandyryş bukjasy.</a:t>
            </a:r>
            <a:endParaRPr lang="tk-TM" sz="24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975" lvl="1" indent="0">
              <a:lnSpc>
                <a:spcPct val="100000"/>
              </a:lnSpc>
              <a:buNone/>
              <a:tabLst>
                <a:tab pos="631825" algn="l"/>
              </a:tabLst>
            </a:pP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Hususy gozgalmaýan emlägi ätiýaçlandyrmak kararyna gelende näme etmeli.</a:t>
            </a:r>
          </a:p>
          <a:p>
            <a:pPr marL="180975" lvl="1" indent="0">
              <a:lnSpc>
                <a:spcPct val="100000"/>
              </a:lnSpc>
              <a:buNone/>
              <a:tabLst>
                <a:tab pos="631825" algn="l"/>
              </a:tabLst>
            </a:pP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3.Ätiýaçlandyryş hyzmatyny saýlamagyň ölçegleri.</a:t>
            </a:r>
          </a:p>
        </p:txBody>
      </p:sp>
      <p:sp>
        <p:nvSpPr>
          <p:cNvPr id="7" name="Заголовок 3">
            <a:extLst>
              <a:ext uri="{FF2B5EF4-FFF2-40B4-BE49-F238E27FC236}">
                <a16:creationId xmlns:a16="http://schemas.microsoft.com/office/drawing/2014/main" id="{82886970-C256-4819-B646-CEC3EA5D42F8}"/>
              </a:ext>
            </a:extLst>
          </p:cNvPr>
          <p:cNvSpPr txBox="1">
            <a:spLocks/>
          </p:cNvSpPr>
          <p:nvPr/>
        </p:nvSpPr>
        <p:spPr>
          <a:xfrm>
            <a:off x="1066800" y="1733550"/>
            <a:ext cx="6670402" cy="87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51427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75" b="1" kern="120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tk-TM" sz="29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Soraglar </a:t>
            </a:r>
            <a:r>
              <a:rPr lang="tk-TM" sz="2800" dirty="0">
                <a:solidFill>
                  <a:srgbClr val="FF0000"/>
                </a:solidFill>
              </a:rPr>
              <a:t>   </a:t>
            </a:r>
            <a:r>
              <a:rPr lang="tk-TM" sz="1800" dirty="0">
                <a:solidFill>
                  <a:srgbClr val="FF0000"/>
                </a:solidFill>
              </a:rPr>
              <a:t> </a:t>
            </a:r>
            <a:endParaRPr lang="ru-RU" sz="18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04C4710-68D4-43C0-A255-0D083C66FF39}"/>
              </a:ext>
            </a:extLst>
          </p:cNvPr>
          <p:cNvSpPr/>
          <p:nvPr/>
        </p:nvSpPr>
        <p:spPr>
          <a:xfrm>
            <a:off x="266700" y="244522"/>
            <a:ext cx="861060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</a:pPr>
            <a:r>
              <a:rPr lang="tk-TM" sz="32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13-nji umumy okuwyň temasy: </a:t>
            </a:r>
            <a:r>
              <a:rPr lang="tk-TM" sz="3200" b="1" dirty="0">
                <a:solidFill>
                  <a:srgbClr val="FFF9AB">
                    <a:lumMod val="1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 ösüşindäki </a:t>
            </a:r>
            <a:r>
              <a:rPr lang="tk-TM" sz="32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ätiýaçlandyryşyň esasy wezipeler we görnüşleri.</a:t>
            </a:r>
          </a:p>
          <a:p>
            <a:pPr algn="ctr" fontAlgn="auto">
              <a:spcAft>
                <a:spcPts val="0"/>
              </a:spcAft>
            </a:pPr>
            <a:endParaRPr lang="ru-RU" sz="2000" dirty="0">
              <a:solidFill>
                <a:schemeClr val="bg2">
                  <a:lumMod val="1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75095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F7FF9A0-94A7-48B3-89FF-28E1ED5ADF2F}"/>
              </a:ext>
            </a:extLst>
          </p:cNvPr>
          <p:cNvSpPr/>
          <p:nvPr/>
        </p:nvSpPr>
        <p:spPr>
          <a:xfrm>
            <a:off x="228600" y="133350"/>
            <a:ext cx="7086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lvl="1">
              <a:tabLst>
                <a:tab pos="631825" algn="l"/>
              </a:tabLst>
            </a:pPr>
            <a:r>
              <a:rPr lang="tk-TM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1.”Gozgalmaýan emläk toplumy” ätiýaşlandyryş bukjasy.</a:t>
            </a:r>
            <a:endParaRPr lang="tk-TM" sz="2000" b="1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975" lvl="1" indent="0">
              <a:lnSpc>
                <a:spcPct val="100000"/>
              </a:lnSpc>
              <a:buNone/>
              <a:tabLst>
                <a:tab pos="631825" algn="l"/>
              </a:tabLst>
            </a:pPr>
            <a:endParaRPr lang="tk-TM" sz="2400" b="1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73F5CE3-4529-4D41-92BB-0CD79D5847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145599"/>
            <a:ext cx="6477000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Ilki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ýaşaýyş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jaýynyň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kimiň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haýsy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sebäplere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degişlidigini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barlamaly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Adyň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resminamalarynda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bellige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alnandygy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baradaky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şahadatnama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şahadatnama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pasport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eýeçilik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hukugynyň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çykandygyny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görkezýän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resminama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bellige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alyş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şahadatnamasynda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hökmany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suratda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emlägiň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ady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obýektiň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salgysy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inedördül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metr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sany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eýesiniň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ady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emläk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hukugynyň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dörän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senesi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görkeziler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resminamanyň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görnüşi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köplere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tanyş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galyň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gyrmyzy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A4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kagyzy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Emma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mydama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beýle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däldi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öň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kagyzda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çap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edilipdi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köne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kwartirany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satyn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alýan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bolsaňyz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resminamanyň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üýtgeşik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görnüşi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gorkuzmaly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däl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suratkeşiň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möhürini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goluny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barlaň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Ondaky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maglumatlar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bolar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Прямоугольник 4" descr="https://content.onliner.by/news/1100x5616/e513f3fc02bbd15483a19931e77f42a0.jpeg">
            <a:extLst>
              <a:ext uri="{FF2B5EF4-FFF2-40B4-BE49-F238E27FC236}">
                <a16:creationId xmlns:a16="http://schemas.microsoft.com/office/drawing/2014/main" id="{30EB2A74-F130-4736-9CEE-E8B94FCD06D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7201" y="2233434"/>
            <a:ext cx="213651" cy="30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ru-RU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85A38A29-06D9-4421-91DE-C29310170E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992259"/>
            <a:ext cx="6477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7754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BC1EF93-2A43-4D8B-964B-D9AABF2718CE}"/>
              </a:ext>
            </a:extLst>
          </p:cNvPr>
          <p:cNvSpPr/>
          <p:nvPr/>
        </p:nvSpPr>
        <p:spPr>
          <a:xfrm>
            <a:off x="-228600" y="-261610"/>
            <a:ext cx="7696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B69CD4F-7EAF-4168-8D94-1D93141A09ED}"/>
              </a:ext>
            </a:extLst>
          </p:cNvPr>
          <p:cNvSpPr/>
          <p:nvPr/>
        </p:nvSpPr>
        <p:spPr>
          <a:xfrm>
            <a:off x="228600" y="263426"/>
            <a:ext cx="70104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Gozgalmaýan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emläk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eýeçiligini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ýitirip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ýitip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biler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 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Insurancetiýaçlandyryşyň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ady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emläk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hukuklarynyň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ýitmegine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garşy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gozgalmaýan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emläk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ätiýaçlandyryşydyr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tk-TM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Ä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tiýaçlandyryşyň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görnüşi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"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ikinji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"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bazarda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emläk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satyn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alnan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halatynda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ulanylýar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 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Emläk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hukuklarynyň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ýitmegi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netijesinde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emläk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ýitirilmegi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ätiýaçlandyryş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"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ähli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töwekgelçiliklere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garşy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"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amala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aşyrylsa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manysy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bar. 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ätiýaçlandyrylan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waka,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ätiýaçlandyryjynyň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gözegçiliginden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daşda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islendik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sebäp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eýeçiligiň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ýitmegi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bolup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durýar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720562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24" descr="https: //xn--h1alcedd.xn--d1aqf.xn--p1ai/wp-content/themes/bank/img/icon_fb.svg">
            <a:hlinkClick r:id="rId2"/>
            <a:extLst>
              <a:ext uri="{FF2B5EF4-FFF2-40B4-BE49-F238E27FC236}">
                <a16:creationId xmlns:a16="http://schemas.microsoft.com/office/drawing/2014/main" id="{3F665D19-3B1F-46FA-881F-40401486D49C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0800000" flipH="1" flipV="1">
            <a:off x="-6232011" y="416283"/>
            <a:ext cx="475694" cy="381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Прямоугольник 23" descr="https: //xn--h1alcedd.xn--d1aqf.xn--p1ai/wp-content/themes/bank/img/icon_twitter.svg">
            <a:hlinkClick r:id="rId3"/>
            <a:extLst>
              <a:ext uri="{FF2B5EF4-FFF2-40B4-BE49-F238E27FC236}">
                <a16:creationId xmlns:a16="http://schemas.microsoft.com/office/drawing/2014/main" id="{1D19E37E-D725-41DE-880D-085340FE5804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0800000" flipH="1" flipV="1">
            <a:off x="-6232011" y="721083"/>
            <a:ext cx="475694" cy="381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" name="Прямоугольник 22" descr="https: //xn--h1alcedd.xn--d1aqf.xn--p1ai/wp-content/themes/bank/img/icon_ok.svg">
            <a:hlinkClick r:id="rId4"/>
            <a:extLst>
              <a:ext uri="{FF2B5EF4-FFF2-40B4-BE49-F238E27FC236}">
                <a16:creationId xmlns:a16="http://schemas.microsoft.com/office/drawing/2014/main" id="{E3707042-B791-4A19-B5B9-763E96AEDED7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0800000" flipH="1" flipV="1">
            <a:off x="-6232011" y="1025883"/>
            <a:ext cx="475694" cy="381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" name="Прямоугольник 21" descr="https: //xn--h1alcedd.xn--d1aqf.xn--p1ai/wp-content/themes/bank/img/icon_vk.svg">
            <a:hlinkClick r:id="rId5"/>
            <a:extLst>
              <a:ext uri="{FF2B5EF4-FFF2-40B4-BE49-F238E27FC236}">
                <a16:creationId xmlns:a16="http://schemas.microsoft.com/office/drawing/2014/main" id="{80A4E975-6A08-4BA6-804C-5D7A3607A4C4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0800000" flipH="1" flipV="1">
            <a:off x="-6232011" y="1330683"/>
            <a:ext cx="475694" cy="381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" name="Rectangle 18">
            <a:extLst>
              <a:ext uri="{FF2B5EF4-FFF2-40B4-BE49-F238E27FC236}">
                <a16:creationId xmlns:a16="http://schemas.microsoft.com/office/drawing/2014/main" id="{00889CD7-B540-4598-ABF9-CCC0C331F68F}"/>
              </a:ext>
            </a:extLst>
          </p:cNvPr>
          <p:cNvSpPr>
            <a:spLocks noChangeArrowheads="1"/>
          </p:cNvSpPr>
          <p:nvPr/>
        </p:nvSpPr>
        <p:spPr bwMode="auto">
          <a:xfrm rot="10800000" flipH="1" flipV="1">
            <a:off x="534865" y="3970268"/>
            <a:ext cx="6781800" cy="4571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Прямоугольник 8" descr="telefon">
            <a:extLst>
              <a:ext uri="{FF2B5EF4-FFF2-40B4-BE49-F238E27FC236}">
                <a16:creationId xmlns:a16="http://schemas.microsoft.com/office/drawing/2014/main" id="{6100219E-840C-4B6A-8E0A-D59C865731F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2400" y="1584325"/>
            <a:ext cx="1216025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ru-RU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79998805-70C3-4B45-86D5-BFAEC191B2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325755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0B405AC-30DC-4D35-9448-5556B083698E}"/>
              </a:ext>
            </a:extLst>
          </p:cNvPr>
          <p:cNvSpPr/>
          <p:nvPr/>
        </p:nvSpPr>
        <p:spPr>
          <a:xfrm>
            <a:off x="304800" y="64214"/>
            <a:ext cx="7467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lvl="1" indent="0">
              <a:lnSpc>
                <a:spcPct val="100000"/>
              </a:lnSpc>
              <a:buNone/>
              <a:tabLst>
                <a:tab pos="631825" algn="l"/>
              </a:tabLst>
            </a:pPr>
            <a:r>
              <a:rPr lang="tk-TM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Hususy gozgalmaýan emlägi ätiýaçlandyrmak kararyna gelende näme etmeli</a:t>
            </a: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0346EBA-7294-4187-BE93-B1AB0B28E9FD}"/>
              </a:ext>
            </a:extLst>
          </p:cNvPr>
          <p:cNvSpPr/>
          <p:nvPr/>
        </p:nvSpPr>
        <p:spPr>
          <a:xfrm>
            <a:off x="534864" y="1369189"/>
            <a:ext cx="716133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Gozgalmaýan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emläk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eýeçiligini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ýitirip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ýitip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biler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 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Insurancetiýaçlandyryşyň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ady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emläk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hukuklarynyň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ýitmegine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garşy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gozgalmaýan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emläk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ätiýaçlandyryşydyr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 </a:t>
            </a:r>
            <a:r>
              <a:rPr lang="tk-TM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Äti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ýaçlandyryşyň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bu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görnüşi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"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ikinji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"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bazarda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emläk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satyn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alnan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halatynda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ulanylýar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 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Emläk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hukuklarynyň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ýitmegi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netijesinde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emläk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ýitirilmegi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ätiýaçlandyryş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"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ähli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töwekgelçiliklere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garşy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"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amala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aşyrylsa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manysy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bar. 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ätiýaçlandyrylan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waka,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ätiýaçlandyryjynyň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gözegçiliginden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daşda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islendik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sebäp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eýeçiligiň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ýitmegi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bolup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durýar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289395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FE15333-5D5D-4EA5-8F57-1B7CDA94D403}"/>
              </a:ext>
            </a:extLst>
          </p:cNvPr>
          <p:cNvSpPr/>
          <p:nvPr/>
        </p:nvSpPr>
        <p:spPr>
          <a:xfrm>
            <a:off x="609600" y="1047750"/>
            <a:ext cx="4572000" cy="3456139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Gozgalmaýan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emlägiň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dolandyryjysynyň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işi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ilkinji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nobatda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kärendesine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berilýän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jaýlaryň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gozgalmaýan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emlägiň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girdejisiniň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esasy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çeşmesi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hökmünde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kärende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töleginiň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onuň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gurluşynyň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emele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getirilmegine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gönükdirilendir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063C41D-5C17-4E76-87BA-CB9A2F702B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4043" y="1200150"/>
            <a:ext cx="3256861" cy="2922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6599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4D090B4-E52F-4E3F-9150-6C8790891F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0780" y="0"/>
            <a:ext cx="331322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6FB12916-ACDE-470F-A15B-9FB46F55EF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209550"/>
            <a:ext cx="7010400" cy="4571996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257175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Gozgalmaýan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emlägiň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dolandyryjysy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gozgalmaýan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emlägiň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desgasynyň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saklanylmagyna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harajatlaryň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gurluşynyň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emele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getirilmegine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üns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bermelidir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çünki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olaryň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göwrümi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netijeli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girdejä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diňe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göni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täsir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etmän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eýsem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gozgalmaýan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emlägiň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desgasynyň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özüne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çekijiligi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arkaly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gytaklaýyn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täsirini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ýetirýändir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43990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7267F843-5A1E-40D9-B07D-6C8680BDB9CD}"/>
              </a:ext>
            </a:extLst>
          </p:cNvPr>
          <p:cNvSpPr/>
          <p:nvPr/>
        </p:nvSpPr>
        <p:spPr>
          <a:xfrm>
            <a:off x="0" y="33959"/>
            <a:ext cx="7924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lvl="1" indent="0">
              <a:lnSpc>
                <a:spcPct val="100000"/>
              </a:lnSpc>
              <a:buNone/>
              <a:tabLst>
                <a:tab pos="631825" algn="l"/>
              </a:tabLst>
            </a:pPr>
            <a:r>
              <a:rPr lang="tk-TM" sz="2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3.Ätiýaçlandyryş hyzmatyny saýlamagyň ölçegleri.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3FAB838-4F55-4B56-BD46-263FF94A5CAA}"/>
              </a:ext>
            </a:extLst>
          </p:cNvPr>
          <p:cNvSpPr/>
          <p:nvPr/>
        </p:nvSpPr>
        <p:spPr>
          <a:xfrm>
            <a:off x="304800" y="945600"/>
            <a:ext cx="7391400" cy="38880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Gozgalmaýan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emläk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ätiýaçlandyryşynyň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zyýany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hasaplanýar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harydyň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ýok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edilmegi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-da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ogurlanmagy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hakyky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bahasy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könelmegi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ýyrtylmagyny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goşmak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bazar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bahalaryna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esaslanýar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zada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zeper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ýeten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ýagdaýynda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ätiýaçlandyrylan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hadysanyň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netijesinde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çykan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gymmatyň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peselmegini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tutup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ýokarda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görkezilen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hakyky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bahasy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elementiň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bahasynyň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arasyndaky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tapawut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42314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0E49387-ED07-4338-81F3-AB964041A810}"/>
              </a:ext>
            </a:extLst>
          </p:cNvPr>
          <p:cNvSpPr/>
          <p:nvPr/>
        </p:nvSpPr>
        <p:spPr>
          <a:xfrm>
            <a:off x="533400" y="309593"/>
            <a:ext cx="63246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Kwartira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eýeçiligini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ýitirip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biljek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ýagdaýlar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satyjy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tarapyndan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şol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sanda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öňki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amallarda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-da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galplyk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 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hususylaşdyrmak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prosesindäki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düzgün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bozmalar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; galp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resminamalar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satmak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 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geleşige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gatnaşyjynyň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wekiliniň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ygtyýarlyklaryndan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ýokary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 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geleşigiň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taraplarynyň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biri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tarapyndan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eden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hereketleriniň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manysyna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düşünip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bilmezlik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-da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bilmezlik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 bile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ýaşaýan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raýatlaryň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bähbitlerini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bozup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geleşik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barada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karar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bermek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 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miras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galan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emläkleri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aýry-aýry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mirasçylaryň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bähbitlerini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bozmak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 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şertnama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baglaşylanda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kämillik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ýaşyna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ýetmedikleriň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hukuklarynyň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bozulmagy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 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är-aýalyň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bilelikdäki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emlägi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biriniň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razylygy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bolmazdan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şertnama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baglaşmak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we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ş.m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247865679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Superbaks Тема</Template>
  <TotalTime>6456</TotalTime>
  <Words>255</Words>
  <Application>Microsoft Office PowerPoint</Application>
  <PresentationFormat>Экран (16:9)</PresentationFormat>
  <Paragraphs>24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Arial</vt:lpstr>
      <vt:lpstr>Calibri</vt:lpstr>
      <vt:lpstr>Corbel</vt:lpstr>
      <vt:lpstr>Times New Roman</vt:lpstr>
      <vt:lpstr>Trebuchet MS</vt:lpstr>
      <vt:lpstr>Wingdings 3</vt:lpstr>
      <vt:lpstr>Базис</vt:lpstr>
      <vt:lpstr>Аспект</vt:lpstr>
      <vt:lpstr>Türkmenistanyň Bilim ministrligi Türkmenistanyň inžener – tehniki we ulag kommunikasiýalary  instituty.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412</cp:lastModifiedBy>
  <cp:revision>883</cp:revision>
  <dcterms:created xsi:type="dcterms:W3CDTF">2010-10-28T12:19:43Z</dcterms:created>
  <dcterms:modified xsi:type="dcterms:W3CDTF">2021-09-01T08:34:23Z</dcterms:modified>
</cp:coreProperties>
</file>