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4270821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65515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75039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402710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2587889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EC37866-420B-43A6-911D-183F59EFA802}" type="datetimeFigureOut">
              <a:rPr lang="ru-RU" smtClean="0"/>
              <a:t>10.04.2021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355182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EC37866-420B-43A6-911D-183F59EFA802}" type="datetimeFigureOut">
              <a:rPr lang="ru-RU" smtClean="0"/>
              <a:t>10.04.2021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329810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EC37866-420B-43A6-911D-183F59EFA802}" type="datetimeFigureOut">
              <a:rPr lang="ru-RU" smtClean="0"/>
              <a:t>10.04.2021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169876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C37866-420B-43A6-911D-183F59EFA802}" type="datetimeFigureOut">
              <a:rPr lang="ru-RU" smtClean="0"/>
              <a:t>10.04.2021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103037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EC37866-420B-43A6-911D-183F59EFA802}" type="datetimeFigureOut">
              <a:rPr lang="ru-RU" smtClean="0"/>
              <a:t>10.04.2021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1059716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EC37866-420B-43A6-911D-183F59EFA802}" type="datetimeFigureOut">
              <a:rPr lang="ru-RU" smtClean="0"/>
              <a:t>10.04.2021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F60D83-1959-4A39-B4FA-5706C7ADCB69}" type="slidenum">
              <a:rPr lang="ru-RU" smtClean="0"/>
              <a:t>‹#›</a:t>
            </a:fld>
            <a:endParaRPr lang="ru-RU"/>
          </a:p>
        </p:txBody>
      </p:sp>
    </p:spTree>
    <p:extLst>
      <p:ext uri="{BB962C8B-B14F-4D97-AF65-F5344CB8AC3E}">
        <p14:creationId xmlns:p14="http://schemas.microsoft.com/office/powerpoint/2010/main" val="3736851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37866-420B-43A6-911D-183F59EFA802}" type="datetimeFigureOut">
              <a:rPr lang="ru-RU" smtClean="0"/>
              <a:t>10.04.2021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60D83-1959-4A39-B4FA-5706C7ADCB69}" type="slidenum">
              <a:rPr lang="ru-RU" smtClean="0"/>
              <a:t>‹#›</a:t>
            </a:fld>
            <a:endParaRPr lang="ru-RU"/>
          </a:p>
        </p:txBody>
      </p:sp>
    </p:spTree>
    <p:extLst>
      <p:ext uri="{BB962C8B-B14F-4D97-AF65-F5344CB8AC3E}">
        <p14:creationId xmlns:p14="http://schemas.microsoft.com/office/powerpoint/2010/main" val="3226087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12192000" cy="2053389"/>
          </a:xfrm>
        </p:spPr>
        <p:txBody>
          <a:bodyPr>
            <a:normAutofit/>
          </a:bodyPr>
          <a:lstStyle/>
          <a:p>
            <a:r>
              <a:rPr lang="tk-TM" b="1" dirty="0" smtClean="0">
                <a:latin typeface="Times New Roman" panose="02020603050405020304" pitchFamily="18" charset="0"/>
                <a:cs typeface="Times New Roman" panose="02020603050405020304" pitchFamily="18" charset="0"/>
              </a:rPr>
              <a:t>Elektrik hereketlendirijileriň mehaniki häsiýetnamasy</a:t>
            </a:r>
            <a:endParaRPr lang="ru-RU"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251283" y="2767848"/>
            <a:ext cx="10010275" cy="4090152"/>
          </a:xfrm>
        </p:spPr>
        <p:txBody>
          <a:bodyPr>
            <a:noAutofit/>
          </a:bodyPr>
          <a:lstStyle/>
          <a:p>
            <a:r>
              <a:rPr lang="ru-RU" sz="3600" b="1" dirty="0">
                <a:latin typeface="Times New Roman" panose="02020603050405020304" pitchFamily="18" charset="0"/>
                <a:cs typeface="Times New Roman" panose="02020603050405020304" pitchFamily="18" charset="0"/>
              </a:rPr>
              <a:t> </a:t>
            </a:r>
            <a:r>
              <a:rPr lang="cs-CZ" sz="3600" b="1" dirty="0">
                <a:latin typeface="Times New Roman" panose="02020603050405020304" pitchFamily="18" charset="0"/>
                <a:cs typeface="Times New Roman" panose="02020603050405020304" pitchFamily="18" charset="0"/>
              </a:rPr>
              <a:t>Meýilnama:</a:t>
            </a:r>
            <a:endParaRPr lang="ru-RU" sz="3600" dirty="0">
              <a:latin typeface="Times New Roman" panose="02020603050405020304" pitchFamily="18" charset="0"/>
              <a:cs typeface="Times New Roman" panose="02020603050405020304" pitchFamily="18" charset="0"/>
            </a:endParaRPr>
          </a:p>
          <a:p>
            <a:r>
              <a:rPr lang="cs-CZ" sz="3600" b="1"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en-US" sz="3600" b="1" dirty="0" err="1">
                <a:latin typeface="Times New Roman" panose="02020603050405020304" pitchFamily="18" charset="0"/>
                <a:cs typeface="Times New Roman" panose="02020603050405020304" pitchFamily="18" charset="0"/>
              </a:rPr>
              <a:t>Elektrik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maşynlar</a:t>
            </a:r>
            <a:r>
              <a:rPr lang="en-US" sz="3600" b="1"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ru-RU" sz="3600" b="1" dirty="0">
                <a:latin typeface="Times New Roman" panose="02020603050405020304" pitchFamily="18" charset="0"/>
                <a:cs typeface="Times New Roman" panose="02020603050405020304" pitchFamily="18" charset="0"/>
              </a:rPr>
              <a:t>A</a:t>
            </a:r>
            <a:r>
              <a:rPr lang="en-US" sz="3600" b="1" dirty="0" err="1">
                <a:latin typeface="Times New Roman" panose="02020603050405020304" pitchFamily="18" charset="0"/>
                <a:cs typeface="Times New Roman" panose="02020603050405020304" pitchFamily="18" charset="0"/>
              </a:rPr>
              <a:t>sinhron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maşynlar</a:t>
            </a:r>
            <a:r>
              <a:rPr lang="ru-RU" sz="3600" b="1"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marL="457200" lvl="0" indent="-457200" algn="l">
              <a:buFont typeface="+mj-lt"/>
              <a:buAutoNum type="arabicPeriod"/>
            </a:pPr>
            <a:r>
              <a:rPr lang="ru-RU" sz="3600" b="1" dirty="0">
                <a:latin typeface="Times New Roman" panose="02020603050405020304" pitchFamily="18" charset="0"/>
                <a:cs typeface="Times New Roman" panose="02020603050405020304" pitchFamily="18" charset="0"/>
              </a:rPr>
              <a:t>S</a:t>
            </a:r>
            <a:r>
              <a:rPr lang="en-US" sz="3600" b="1" dirty="0" err="1">
                <a:latin typeface="Times New Roman" panose="02020603050405020304" pitchFamily="18" charset="0"/>
                <a:cs typeface="Times New Roman" panose="02020603050405020304" pitchFamily="18" charset="0"/>
              </a:rPr>
              <a:t>inhron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maşynlar</a:t>
            </a:r>
            <a:r>
              <a:rPr lang="ru-RU" sz="3600" b="1"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a:p>
            <a:pPr marL="457200" indent="-457200" algn="l">
              <a:buFont typeface="+mj-lt"/>
              <a:buAutoNum type="arabicPeriod"/>
            </a:pPr>
            <a:r>
              <a:rPr lang="en-US" sz="3600" b="1" dirty="0" err="1">
                <a:latin typeface="Times New Roman" panose="02020603050405020304" pitchFamily="18" charset="0"/>
                <a:cs typeface="Times New Roman" panose="02020603050405020304" pitchFamily="18" charset="0"/>
              </a:rPr>
              <a:t>Hemişelik</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toguň</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maşynlary</a:t>
            </a:r>
            <a:r>
              <a:rPr lang="ru-RU" sz="3600" b="1"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24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133649"/>
          </a:xfrm>
          <a:prstGeom prst="rect">
            <a:avLst/>
          </a:prstGeom>
        </p:spPr>
        <p:txBody>
          <a:bodyPr wrap="square">
            <a:spAutoFit/>
          </a:bodyPr>
          <a:lstStyle/>
          <a:p>
            <a:pPr marL="6350" marR="39370" indent="-6350" algn="ctr">
              <a:lnSpc>
                <a:spcPct val="103000"/>
              </a:lnSpc>
              <a:spcAft>
                <a:spcPts val="25"/>
              </a:spcAft>
            </a:pPr>
            <a:r>
              <a:rPr lang="cs-CZ" sz="3200" b="1" dirty="0" smtClean="0">
                <a:solidFill>
                  <a:srgbClr val="000000"/>
                </a:solidFill>
                <a:effectLst/>
                <a:latin typeface="Times New Roman" panose="02020603050405020304" pitchFamily="18" charset="0"/>
                <a:ea typeface="Times New Roman" panose="02020603050405020304" pitchFamily="18" charset="0"/>
              </a:rPr>
              <a:t>Asinhron maşynynyň iş prinsipi.</a:t>
            </a:r>
            <a:endParaRPr lang="ru-RU" sz="3200" dirty="0">
              <a:solidFill>
                <a:srgbClr val="000000"/>
              </a:solidFill>
              <a:latin typeface="Times New Roman" panose="02020603050405020304" pitchFamily="18" charset="0"/>
              <a:ea typeface="Times New Roman" panose="02020603050405020304" pitchFamily="18" charset="0"/>
            </a:endParaRPr>
          </a:p>
          <a:p>
            <a:pPr marL="6350" marR="39370" indent="-6350" algn="ctr">
              <a:lnSpc>
                <a:spcPct val="103000"/>
              </a:lnSpc>
              <a:spcAft>
                <a:spcPts val="25"/>
              </a:spcAft>
            </a:pPr>
            <a:r>
              <a:rPr lang="cs-CZ" sz="3200" b="1" dirty="0" smtClean="0">
                <a:solidFill>
                  <a:srgbClr val="000000"/>
                </a:solidFill>
                <a:effectLst/>
                <a:latin typeface="Times New Roman" panose="02020603050405020304" pitchFamily="18" charset="0"/>
                <a:ea typeface="Times New Roman" panose="02020603050405020304" pitchFamily="18" charset="0"/>
              </a:rPr>
              <a:t> </a:t>
            </a:r>
            <a:endParaRPr lang="ru-RU" sz="3200" dirty="0">
              <a:solidFill>
                <a:srgbClr val="000000"/>
              </a:solidFill>
              <a:latin typeface="Times New Roman" panose="02020603050405020304" pitchFamily="18" charset="0"/>
              <a:ea typeface="Times New Roman" panose="02020603050405020304" pitchFamily="18" charset="0"/>
            </a:endParaRPr>
          </a:p>
          <a:p>
            <a:pPr marL="6350" marR="39370" indent="-6350" algn="just">
              <a:lnSpc>
                <a:spcPct val="103000"/>
              </a:lnSpc>
              <a:spcAft>
                <a:spcPts val="60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Asinhron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maşynynyň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işi</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aýlanýan</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meýdan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geçirijileriň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kesişmeginde</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rotoryň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sargsynda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döredilýän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toklar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we </a:t>
            </a:r>
            <a:r>
              <a:rPr lang="en-US" sz="3200" u="sng" dirty="0" err="1">
                <a:solidFill>
                  <a:srgbClr val="000000"/>
                </a:solidFill>
                <a:latin typeface="Times New Roman" panose="02020603050405020304" pitchFamily="18" charset="0"/>
                <a:ea typeface="Times New Roman" panose="02020603050405020304" pitchFamily="18" charset="0"/>
              </a:rPr>
              <a:t>statoryň</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sargysyna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setden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getirilýän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fazaly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togyň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sistemasy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döredilýän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aýlanýan</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magnit</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meýdany</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aralygyndaky</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elektromagnit</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täsiri</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prinsipinde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esaslanýar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Şeýlelikde</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asinhron</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maşynynyň</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işi</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özüniň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fiziki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esasyna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görä</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transformatorynyň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işine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meňzeş</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üstesine</a:t>
            </a:r>
            <a:r>
              <a:rPr lang="en-US" sz="3200" dirty="0">
                <a:solidFill>
                  <a:srgbClr val="000000"/>
                </a:solidFill>
                <a:latin typeface="Times New Roman" panose="02020603050405020304" pitchFamily="18" charset="0"/>
                <a:ea typeface="Times New Roman" panose="02020603050405020304" pitchFamily="18" charset="0"/>
              </a:rPr>
              <a:t>-de </a:t>
            </a:r>
            <a:r>
              <a:rPr lang="en-US" sz="3200" u="sng" dirty="0" err="1">
                <a:solidFill>
                  <a:srgbClr val="000000"/>
                </a:solidFill>
                <a:latin typeface="Times New Roman" panose="02020603050405020304" pitchFamily="18" charset="0"/>
                <a:ea typeface="Times New Roman" panose="02020603050405020304" pitchFamily="18" charset="0"/>
              </a:rPr>
              <a:t>statory</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ilkinji</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sargy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görüp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bolýar</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rotory</a:t>
            </a:r>
            <a:r>
              <a:rPr lang="en-US" sz="3200" dirty="0" err="1">
                <a:solidFill>
                  <a:srgbClr val="000000"/>
                </a:solidFill>
                <a:latin typeface="Times New Roman" panose="02020603050405020304" pitchFamily="18" charset="0"/>
                <a:ea typeface="Times New Roman" panose="02020603050405020304" pitchFamily="18" charset="0"/>
              </a:rPr>
              <a:t>-bolsa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umumy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ýagdaýda</a:t>
            </a:r>
            <a:r>
              <a:rPr lang="en-US" sz="3200" dirty="0">
                <a:solidFill>
                  <a:srgbClr val="000000"/>
                </a:solidFill>
                <a:latin typeface="Times New Roman" panose="02020603050405020304" pitchFamily="18" charset="0"/>
                <a:ea typeface="Times New Roman" panose="02020603050405020304" pitchFamily="18" charset="0"/>
              </a:rPr>
              <a:t> n </a:t>
            </a:r>
            <a:r>
              <a:rPr lang="en-US" sz="3200" dirty="0" err="1">
                <a:solidFill>
                  <a:srgbClr val="000000"/>
                </a:solidFill>
                <a:latin typeface="Times New Roman" panose="02020603050405020304" pitchFamily="18" charset="0"/>
                <a:ea typeface="Times New Roman" panose="02020603050405020304" pitchFamily="18" charset="0"/>
              </a:rPr>
              <a:t>tizligi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aýlanyp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bilýan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ikilenji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ýaly</a:t>
            </a:r>
            <a:r>
              <a:rPr lang="en-US" sz="3200" dirty="0">
                <a:solidFill>
                  <a:srgbClr val="000000"/>
                </a:solidFill>
                <a:latin typeface="Times New Roman" panose="02020603050405020304" pitchFamily="18" charset="0"/>
                <a:ea typeface="Times New Roman" panose="02020603050405020304" pitchFamily="18" charset="0"/>
              </a:rPr>
              <a:t>.</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369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090509"/>
          </a:xfrm>
          <a:prstGeom prst="rect">
            <a:avLst/>
          </a:prstGeom>
        </p:spPr>
        <p:txBody>
          <a:bodyPr wrap="square">
            <a:spAutoFit/>
          </a:bodyPr>
          <a:lstStyle/>
          <a:p>
            <a:pPr marL="6350" marR="39370" indent="-6350" algn="ctr">
              <a:lnSpc>
                <a:spcPct val="103000"/>
              </a:lnSpc>
              <a:spcAft>
                <a:spcPts val="0"/>
              </a:spcAft>
            </a:pPr>
            <a:r>
              <a:rPr lang="ru-RU"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Elektrik</a:t>
            </a:r>
            <a:r>
              <a:rPr lang="ru-RU"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hereketlendirijileriň</a:t>
            </a:r>
            <a:r>
              <a:rPr lang="ru-RU"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mehaniki</a:t>
            </a:r>
            <a:r>
              <a:rPr lang="ru-RU"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häsiýetnamasy</a:t>
            </a:r>
            <a:endPar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6350" marR="39370" indent="-6350">
              <a:lnSpc>
                <a:spcPct val="103000"/>
              </a:lnSpc>
            </a:pP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 = f (M) –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häsiýetnamalara</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serederis</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Elektrik</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hereketlendiriji</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mehaniki</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häsiýetnamalary</a:t>
            </a:r>
            <a:endPar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6350" marR="39370" indent="-6350">
              <a:lnSpc>
                <a:spcPct val="103000"/>
              </a:lnSpc>
            </a:pP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şeýle</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bolýär</a:t>
            </a:r>
            <a:r>
              <a:rPr lang="ru-RU"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Рисунок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7079" y="2090509"/>
            <a:ext cx="5190858" cy="4406544"/>
          </a:xfrm>
          <a:prstGeom prst="rect">
            <a:avLst/>
          </a:prstGeom>
          <a:noFill/>
          <a:ln>
            <a:noFill/>
          </a:ln>
        </p:spPr>
      </p:pic>
    </p:spTree>
    <p:extLst>
      <p:ext uri="{BB962C8B-B14F-4D97-AF65-F5344CB8AC3E}">
        <p14:creationId xmlns:p14="http://schemas.microsoft.com/office/powerpoint/2010/main" val="3714690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6884" y="288758"/>
            <a:ext cx="11710737" cy="6149119"/>
          </a:xfrm>
          <a:prstGeom prst="rect">
            <a:avLst/>
          </a:prstGeom>
        </p:spPr>
        <p:txBody>
          <a:bodyPr wrap="square">
            <a:spAutoFit/>
          </a:bodyPr>
          <a:lstStyle/>
          <a:p>
            <a:pPr marL="6350" marR="39370" indent="-6350">
              <a:lnSpc>
                <a:spcPct val="103000"/>
              </a:lnSpc>
            </a:pPr>
            <a:r>
              <a:rPr lang="en-US" sz="3200" dirty="0" err="1">
                <a:solidFill>
                  <a:srgbClr val="000000"/>
                </a:solidFill>
                <a:latin typeface="Times New Roman" panose="02020603050405020304" pitchFamily="18" charset="0"/>
                <a:ea typeface="Calibri" panose="020F0502020204030204" pitchFamily="34" charset="0"/>
              </a:rPr>
              <a:t>Elektrik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maşynlar</a:t>
            </a:r>
            <a:r>
              <a:rPr lang="en-US" sz="3200" dirty="0">
                <a:solidFill>
                  <a:srgbClr val="000000"/>
                </a:solidFill>
                <a:latin typeface="Times New Roman" panose="02020603050405020304" pitchFamily="18" charset="0"/>
                <a:ea typeface="Calibri" panose="020F0502020204030204" pitchFamily="34" charset="0"/>
              </a:rPr>
              <a:t> : </a:t>
            </a:r>
            <a:r>
              <a:rPr lang="en-US" sz="3200" dirty="0" err="1">
                <a:solidFill>
                  <a:srgbClr val="000000"/>
                </a:solidFill>
                <a:latin typeface="Times New Roman" panose="02020603050405020304" pitchFamily="18" charset="0"/>
                <a:ea typeface="Calibri" panose="020F0502020204030204" pitchFamily="34" charset="0"/>
              </a:rPr>
              <a:t>asinhron</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sinhron</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hemişelik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toguň</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maşynlary</a:t>
            </a:r>
            <a:r>
              <a:rPr lang="ru-RU"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ru-RU" sz="3200" dirty="0" err="1">
                <a:solidFill>
                  <a:srgbClr val="000000"/>
                </a:solidFill>
                <a:latin typeface="Times New Roman" panose="02020603050405020304" pitchFamily="18" charset="0"/>
                <a:ea typeface="Calibri" panose="020F0502020204030204" pitchFamily="34" charset="0"/>
              </a:rPr>
              <a:t>Generatorlar</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elektrik</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hereketlendirijiler</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Sinhron</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maşynlar</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önümçilikde</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ýokary</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kuwwatly</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öndürilýär</a:t>
            </a:r>
            <a:r>
              <a:rPr lang="ru-RU"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ru-RU" sz="3200" dirty="0">
                <a:solidFill>
                  <a:srgbClr val="000000"/>
                </a:solidFill>
                <a:latin typeface="Times New Roman" panose="02020603050405020304" pitchFamily="18" charset="0"/>
                <a:ea typeface="Calibri" panose="020F0502020204030204" pitchFamily="34" charset="0"/>
              </a:rPr>
              <a:t>(</a:t>
            </a:r>
            <a:r>
              <a:rPr lang="ru-RU" sz="3200" dirty="0" err="1">
                <a:solidFill>
                  <a:srgbClr val="000000"/>
                </a:solidFill>
                <a:latin typeface="Times New Roman" panose="02020603050405020304" pitchFamily="18" charset="0"/>
                <a:ea typeface="Calibri" panose="020F0502020204030204" pitchFamily="34" charset="0"/>
              </a:rPr>
              <a:t>Hemişelik</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toguň</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maşynlary</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tizligi</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sazlamagy</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gowy</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ýerine</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ýetirýär</a:t>
            </a:r>
            <a:r>
              <a:rPr lang="ru-RU"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en-US" sz="3200" dirty="0" err="1">
                <a:solidFill>
                  <a:srgbClr val="000000"/>
                </a:solidFill>
                <a:latin typeface="Times New Roman" panose="02020603050405020304" pitchFamily="18" charset="0"/>
                <a:ea typeface="Calibri" panose="020F0502020204030204" pitchFamily="34" charset="0"/>
              </a:rPr>
              <a:t>Kinematika</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köp</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bolsa</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ýitgi</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köp</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bolýar</a:t>
            </a:r>
            <a:r>
              <a:rPr lang="en-US"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457200">
              <a:lnSpc>
                <a:spcPct val="103000"/>
              </a:lnSpc>
            </a:pPr>
            <a:r>
              <a:rPr lang="en-US" sz="3200" dirty="0">
                <a:solidFill>
                  <a:srgbClr val="000000"/>
                </a:solidFill>
                <a:latin typeface="Times New Roman" panose="02020603050405020304" pitchFamily="18" charset="0"/>
                <a:ea typeface="Calibri" panose="020F0502020204030204" pitchFamily="34" charset="0"/>
              </a:rPr>
              <a:t>1. </a:t>
            </a:r>
            <a:r>
              <a:rPr lang="en-US" sz="3200" dirty="0" err="1">
                <a:solidFill>
                  <a:srgbClr val="000000"/>
                </a:solidFill>
                <a:latin typeface="Times New Roman" panose="02020603050405020304" pitchFamily="18" charset="0"/>
                <a:ea typeface="Calibri" panose="020F0502020204030204" pitchFamily="34" charset="0"/>
              </a:rPr>
              <a:t>Absolýut</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gaty</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berk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Bular</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ýaly</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häsiýetnamalary</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diňe</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sinhron</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hereketlendirijiler</a:t>
            </a:r>
            <a:r>
              <a:rPr lang="en-US"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457200">
              <a:lnSpc>
                <a:spcPct val="103000"/>
              </a:lnSpc>
            </a:pPr>
            <a:r>
              <a:rPr lang="en-US" sz="3200" dirty="0">
                <a:solidFill>
                  <a:srgbClr val="000000"/>
                </a:solidFill>
                <a:latin typeface="Times New Roman" panose="02020603050405020304" pitchFamily="18" charset="0"/>
                <a:ea typeface="Calibri" panose="020F0502020204030204" pitchFamily="34" charset="0"/>
              </a:rPr>
              <a:t>2. </a:t>
            </a:r>
            <a:r>
              <a:rPr lang="en-US" sz="3200" dirty="0" err="1">
                <a:solidFill>
                  <a:srgbClr val="000000"/>
                </a:solidFill>
                <a:latin typeface="Times New Roman" panose="02020603050405020304" pitchFamily="18" charset="0"/>
                <a:ea typeface="Calibri" panose="020F0502020204030204" pitchFamily="34" charset="0"/>
              </a:rPr>
              <a:t>Hemişelik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elektrik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akymynda</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işleýän</a:t>
            </a:r>
            <a:r>
              <a:rPr lang="en-US" sz="3200" dirty="0">
                <a:solidFill>
                  <a:srgbClr val="000000"/>
                </a:solidFill>
                <a:latin typeface="Times New Roman" panose="02020603050405020304" pitchFamily="18" charset="0"/>
                <a:ea typeface="Calibri" panose="020F0502020204030204" pitchFamily="34" charset="0"/>
              </a:rPr>
              <a:t> parallel </a:t>
            </a:r>
            <a:r>
              <a:rPr lang="en-US" sz="3200" dirty="0" err="1">
                <a:solidFill>
                  <a:srgbClr val="000000"/>
                </a:solidFill>
                <a:latin typeface="Times New Roman" panose="02020603050405020304" pitchFamily="18" charset="0"/>
                <a:ea typeface="Calibri" panose="020F0502020204030204" pitchFamily="34" charset="0"/>
              </a:rPr>
              <a:t>oýandyryjyly</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herekenlendirijiler</a:t>
            </a:r>
            <a:r>
              <a:rPr lang="en-US" sz="3200" dirty="0">
                <a:solidFill>
                  <a:srgbClr val="000000"/>
                </a:solidFill>
                <a:latin typeface="Times New Roman" panose="02020603050405020304" pitchFamily="18" charset="0"/>
                <a:ea typeface="Calibri" panose="020F0502020204030204" pitchFamily="34" charset="0"/>
              </a:rPr>
              <a:t> we </a:t>
            </a:r>
            <a:r>
              <a:rPr lang="en-US" sz="3200" dirty="0" err="1">
                <a:solidFill>
                  <a:srgbClr val="000000"/>
                </a:solidFill>
                <a:latin typeface="Times New Roman" panose="02020603050405020304" pitchFamily="18" charset="0"/>
                <a:ea typeface="Calibri" panose="020F0502020204030204" pitchFamily="34" charset="0"/>
              </a:rPr>
              <a:t>asinhron</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hereketlendirijiler</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işçi</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häsiýetnamasynyň</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böliginde</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Berk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a:t>
            </a:r>
            <a:r>
              <a:rPr lang="en-US"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r>
              <a:rPr lang="en-US" sz="3200" dirty="0">
                <a:latin typeface="Times New Roman" panose="02020603050405020304" pitchFamily="18" charset="0"/>
                <a:ea typeface="Calibri" panose="020F0502020204030204" pitchFamily="34" charset="0"/>
              </a:rPr>
              <a:t>3. </a:t>
            </a:r>
            <a:r>
              <a:rPr lang="en-US" sz="3200" dirty="0" err="1">
                <a:latin typeface="Times New Roman" panose="02020603050405020304" pitchFamily="18" charset="0"/>
                <a:ea typeface="Calibri" panose="020F0502020204030204" pitchFamily="34" charset="0"/>
              </a:rPr>
              <a:t>Hemişelik</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elektrik</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akymynda</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işleýän</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yzygider</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oýandyryjyly</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elektrik</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hereketlendirijilere</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degişli</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Ýumşak</a:t>
            </a:r>
            <a:r>
              <a:rPr lang="en-US" sz="3200" dirty="0">
                <a:latin typeface="Times New Roman" panose="02020603050405020304" pitchFamily="18" charset="0"/>
                <a:ea typeface="Calibri" panose="020F0502020204030204" pitchFamily="34" charset="0"/>
              </a:rPr>
              <a:t> </a:t>
            </a:r>
            <a:r>
              <a:rPr lang="en-US" sz="3200" dirty="0" err="1">
                <a:latin typeface="Times New Roman" panose="02020603050405020304" pitchFamily="18" charset="0"/>
                <a:ea typeface="Calibri" panose="020F0502020204030204" pitchFamily="34" charset="0"/>
              </a:rPr>
              <a:t>häsiýetnamasy</a:t>
            </a:r>
            <a:r>
              <a:rPr lang="en-US" sz="3200" dirty="0">
                <a:latin typeface="Times New Roman" panose="02020603050405020304" pitchFamily="18" charset="0"/>
                <a:ea typeface="Calibri" panose="020F0502020204030204" pitchFamily="34" charset="0"/>
              </a:rPr>
              <a:t>.</a:t>
            </a:r>
            <a:endParaRPr lang="ru-RU" sz="3200" dirty="0"/>
          </a:p>
        </p:txBody>
      </p:sp>
    </p:spTree>
    <p:extLst>
      <p:ext uri="{BB962C8B-B14F-4D97-AF65-F5344CB8AC3E}">
        <p14:creationId xmlns:p14="http://schemas.microsoft.com/office/powerpoint/2010/main" val="964662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2245895" y="1070709"/>
            <a:ext cx="6421555" cy="5787291"/>
          </a:xfrm>
          <a:prstGeom prst="rect">
            <a:avLst/>
          </a:prstGeom>
          <a:noFill/>
          <a:ln>
            <a:noFill/>
          </a:ln>
        </p:spPr>
      </p:pic>
      <p:sp>
        <p:nvSpPr>
          <p:cNvPr id="3" name="Прямоугольник 2"/>
          <p:cNvSpPr/>
          <p:nvPr/>
        </p:nvSpPr>
        <p:spPr>
          <a:xfrm>
            <a:off x="1564680" y="144041"/>
            <a:ext cx="9157315" cy="568938"/>
          </a:xfrm>
          <a:prstGeom prst="rect">
            <a:avLst/>
          </a:prstGeom>
        </p:spPr>
        <p:txBody>
          <a:bodyPr wrap="none">
            <a:spAutoFit/>
          </a:bodyPr>
          <a:lstStyle/>
          <a:p>
            <a:pPr marL="6350" marR="39370" indent="457200">
              <a:lnSpc>
                <a:spcPct val="103000"/>
              </a:lnSpc>
            </a:pPr>
            <a:r>
              <a:rPr lang="en-US" sz="3200" b="1" dirty="0" err="1">
                <a:solidFill>
                  <a:srgbClr val="000000"/>
                </a:solidFill>
                <a:latin typeface="Times New Roman" panose="02020603050405020304" pitchFamily="18" charset="0"/>
                <a:ea typeface="Calibri" panose="020F0502020204030204" pitchFamily="34" charset="0"/>
              </a:rPr>
              <a:t>Asinhron</a:t>
            </a:r>
            <a:r>
              <a:rPr lang="en-US" sz="3200" b="1" dirty="0">
                <a:solidFill>
                  <a:srgbClr val="000000"/>
                </a:solidFill>
                <a:latin typeface="Times New Roman" panose="02020603050405020304" pitchFamily="18" charset="0"/>
                <a:ea typeface="Calibri" panose="020F0502020204030204" pitchFamily="34" charset="0"/>
              </a:rPr>
              <a:t> </a:t>
            </a:r>
            <a:r>
              <a:rPr lang="en-US" sz="3200" b="1" dirty="0" err="1">
                <a:solidFill>
                  <a:srgbClr val="000000"/>
                </a:solidFill>
                <a:latin typeface="Times New Roman" panose="02020603050405020304" pitchFamily="18" charset="0"/>
                <a:ea typeface="Calibri" panose="020F0502020204030204" pitchFamily="34" charset="0"/>
              </a:rPr>
              <a:t>hereketlendirijiniň</a:t>
            </a:r>
            <a:r>
              <a:rPr lang="en-US" sz="3200" b="1" dirty="0">
                <a:solidFill>
                  <a:srgbClr val="000000"/>
                </a:solidFill>
                <a:latin typeface="Times New Roman" panose="02020603050405020304" pitchFamily="18" charset="0"/>
                <a:ea typeface="Calibri" panose="020F0502020204030204" pitchFamily="34" charset="0"/>
              </a:rPr>
              <a:t> </a:t>
            </a:r>
            <a:r>
              <a:rPr lang="en-US" sz="3200" b="1" dirty="0" err="1">
                <a:solidFill>
                  <a:srgbClr val="000000"/>
                </a:solidFill>
                <a:latin typeface="Times New Roman" panose="02020603050405020304" pitchFamily="18" charset="0"/>
                <a:ea typeface="Calibri" panose="020F0502020204030204" pitchFamily="34" charset="0"/>
              </a:rPr>
              <a:t>işçi</a:t>
            </a:r>
            <a:r>
              <a:rPr lang="en-US" sz="3200" b="1" dirty="0">
                <a:solidFill>
                  <a:srgbClr val="000000"/>
                </a:solidFill>
                <a:latin typeface="Times New Roman" panose="02020603050405020304" pitchFamily="18" charset="0"/>
                <a:ea typeface="Calibri" panose="020F0502020204030204" pitchFamily="34" charset="0"/>
              </a:rPr>
              <a:t> </a:t>
            </a:r>
            <a:r>
              <a:rPr lang="en-US" sz="3200" b="1" dirty="0" err="1">
                <a:solidFill>
                  <a:srgbClr val="000000"/>
                </a:solidFill>
                <a:latin typeface="Times New Roman" panose="02020603050405020304" pitchFamily="18" charset="0"/>
                <a:ea typeface="Calibri" panose="020F0502020204030204" pitchFamily="34" charset="0"/>
              </a:rPr>
              <a:t>häsiýetnamasy</a:t>
            </a:r>
            <a:r>
              <a:rPr lang="en-US" sz="3200" b="1" dirty="0">
                <a:solidFill>
                  <a:srgbClr val="000000"/>
                </a:solidFill>
                <a:latin typeface="Times New Roman" panose="02020603050405020304" pitchFamily="18" charset="0"/>
                <a:ea typeface="Calibri" panose="020F0502020204030204" pitchFamily="34" charset="0"/>
              </a:rPr>
              <a:t>.</a:t>
            </a:r>
            <a:endParaRPr lang="ru-RU" sz="32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3672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2090509"/>
          </a:xfrm>
          <a:prstGeom prst="rect">
            <a:avLst/>
          </a:prstGeom>
        </p:spPr>
        <p:txBody>
          <a:bodyPr wrap="square">
            <a:spAutoFit/>
          </a:bodyPr>
          <a:lstStyle/>
          <a:p>
            <a:pPr marL="6350" marR="39370" indent="-6350">
              <a:lnSpc>
                <a:spcPct val="103000"/>
              </a:lnSpc>
            </a:pPr>
            <a:r>
              <a:rPr lang="en-US" sz="3200" dirty="0" err="1">
                <a:solidFill>
                  <a:srgbClr val="000000"/>
                </a:solidFill>
                <a:latin typeface="Times New Roman" panose="02020603050405020304" pitchFamily="18" charset="0"/>
                <a:ea typeface="Calibri" panose="020F0502020204030204" pitchFamily="34" charset="0"/>
              </a:rPr>
              <a:t>Elektrik</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hereketlendirijiň</a:t>
            </a:r>
            <a:r>
              <a:rPr lang="en-US" sz="3200" dirty="0">
                <a:solidFill>
                  <a:srgbClr val="000000"/>
                </a:solidFill>
                <a:latin typeface="Times New Roman" panose="02020603050405020304" pitchFamily="18" charset="0"/>
                <a:ea typeface="Calibri" panose="020F0502020204030204" pitchFamily="34" charset="0"/>
              </a:rPr>
              <a:t> we </a:t>
            </a:r>
            <a:r>
              <a:rPr lang="en-US" sz="3200" dirty="0" err="1">
                <a:solidFill>
                  <a:srgbClr val="000000"/>
                </a:solidFill>
                <a:latin typeface="Times New Roman" panose="02020603050405020304" pitchFamily="18" charset="0"/>
                <a:ea typeface="Calibri" panose="020F0502020204030204" pitchFamily="34" charset="0"/>
              </a:rPr>
              <a:t>senagat</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mehanizmleriň</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bilelikdäki</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häsiýetnamasy</a:t>
            </a:r>
            <a:r>
              <a:rPr lang="en-US"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en-US" sz="3200" dirty="0" err="1">
                <a:solidFill>
                  <a:srgbClr val="000000"/>
                </a:solidFill>
                <a:latin typeface="Times New Roman" panose="02020603050405020304" pitchFamily="18" charset="0"/>
                <a:ea typeface="Calibri" panose="020F0502020204030204" pitchFamily="34" charset="0"/>
              </a:rPr>
              <a:t>Hereketlendiriji</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bilen</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işgi</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mehanizmiň</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häsiýetnamasy</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gabat</a:t>
            </a:r>
            <a:r>
              <a:rPr lang="en-US" sz="3200" dirty="0">
                <a:solidFill>
                  <a:srgbClr val="000000"/>
                </a:solidFill>
                <a:latin typeface="Times New Roman" panose="02020603050405020304" pitchFamily="18" charset="0"/>
                <a:ea typeface="Calibri" panose="020F0502020204030204" pitchFamily="34" charset="0"/>
              </a:rPr>
              <a:t> </a:t>
            </a:r>
            <a:r>
              <a:rPr lang="en-US" sz="3200" dirty="0" err="1">
                <a:solidFill>
                  <a:srgbClr val="000000"/>
                </a:solidFill>
                <a:latin typeface="Times New Roman" panose="02020603050405020304" pitchFamily="18" charset="0"/>
                <a:ea typeface="Calibri" panose="020F0502020204030204" pitchFamily="34" charset="0"/>
              </a:rPr>
              <a:t>gelmeli</a:t>
            </a:r>
            <a:r>
              <a:rPr lang="en-US" sz="3200" dirty="0">
                <a:solidFill>
                  <a:srgbClr val="000000"/>
                </a:solidFill>
                <a:latin typeface="Times New Roman" panose="02020603050405020304" pitchFamily="18" charset="0"/>
                <a:ea typeface="Calibri" panose="020F0502020204030204" pitchFamily="34"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ru-RU" sz="3200" dirty="0" err="1">
                <a:solidFill>
                  <a:srgbClr val="000000"/>
                </a:solidFill>
                <a:latin typeface="Times New Roman" panose="02020603050405020304" pitchFamily="18" charset="0"/>
                <a:ea typeface="Calibri" panose="020F0502020204030204" pitchFamily="34" charset="0"/>
              </a:rPr>
              <a:t>Bilelikdäki</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häsiýetnamalara</a:t>
            </a:r>
            <a:r>
              <a:rPr lang="ru-RU" sz="3200" dirty="0">
                <a:solidFill>
                  <a:srgbClr val="000000"/>
                </a:solidFill>
                <a:latin typeface="Times New Roman" panose="02020603050405020304" pitchFamily="18" charset="0"/>
                <a:ea typeface="Calibri" panose="020F0502020204030204" pitchFamily="34" charset="0"/>
              </a:rPr>
              <a:t> </a:t>
            </a:r>
            <a:r>
              <a:rPr lang="ru-RU" sz="3200" dirty="0" err="1">
                <a:solidFill>
                  <a:srgbClr val="000000"/>
                </a:solidFill>
                <a:latin typeface="Times New Roman" panose="02020603050405020304" pitchFamily="18" charset="0"/>
                <a:ea typeface="Calibri" panose="020F0502020204030204" pitchFamily="34" charset="0"/>
              </a:rPr>
              <a:t>seredeliň</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pic>
        <p:nvPicPr>
          <p:cNvPr id="3" name="Рисунок 2"/>
          <p:cNvPicPr/>
          <p:nvPr/>
        </p:nvPicPr>
        <p:blipFill>
          <a:blip r:embed="rId2">
            <a:extLst>
              <a:ext uri="{28A0092B-C50C-407E-A947-70E740481C1C}">
                <a14:useLocalDpi xmlns:a14="http://schemas.microsoft.com/office/drawing/2010/main" val="0"/>
              </a:ext>
            </a:extLst>
          </a:blip>
          <a:srcRect/>
          <a:stretch>
            <a:fillRect/>
          </a:stretch>
        </p:blipFill>
        <p:spPr bwMode="auto">
          <a:xfrm>
            <a:off x="2675872" y="2090508"/>
            <a:ext cx="5072465" cy="4767492"/>
          </a:xfrm>
          <a:prstGeom prst="rect">
            <a:avLst/>
          </a:prstGeom>
          <a:noFill/>
          <a:ln>
            <a:noFill/>
          </a:ln>
        </p:spPr>
      </p:pic>
    </p:spTree>
    <p:extLst>
      <p:ext uri="{BB962C8B-B14F-4D97-AF65-F5344CB8AC3E}">
        <p14:creationId xmlns:p14="http://schemas.microsoft.com/office/powerpoint/2010/main" val="2419837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75704" y="0"/>
            <a:ext cx="3887667" cy="568938"/>
          </a:xfrm>
          <a:prstGeom prst="rect">
            <a:avLst/>
          </a:prstGeom>
        </p:spPr>
        <p:txBody>
          <a:bodyPr wrap="none">
            <a:spAutoFit/>
          </a:bodyPr>
          <a:lstStyle/>
          <a:p>
            <a:pPr marL="6350" marR="39370" indent="-6350" algn="just">
              <a:lnSpc>
                <a:spcPct val="103000"/>
              </a:lnSpc>
              <a:spcAft>
                <a:spcPts val="25"/>
              </a:spcAft>
            </a:pPr>
            <a:r>
              <a:rPr lang="cs-CZ" sz="3200" b="1" dirty="0">
                <a:solidFill>
                  <a:srgbClr val="000000"/>
                </a:solidFill>
                <a:latin typeface="Times New Roman" panose="02020603050405020304" pitchFamily="18" charset="0"/>
                <a:ea typeface="Times New Roman" panose="02020603050405020304" pitchFamily="18" charset="0"/>
              </a:rPr>
              <a:t>Asinhron maşynlary.</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0" y="707225"/>
            <a:ext cx="12192000" cy="1106713"/>
          </a:xfrm>
          <a:prstGeom prst="rect">
            <a:avLst/>
          </a:prstGeom>
        </p:spPr>
        <p:txBody>
          <a:bodyPr wrap="square">
            <a:spAutoFit/>
          </a:bodyPr>
          <a:lstStyle/>
          <a:p>
            <a:pPr marL="342900" marR="39370" lvl="0" indent="-342900">
              <a:lnSpc>
                <a:spcPct val="103000"/>
              </a:lnSpc>
              <a:buFont typeface="+mj-lt"/>
              <a:buAutoNum type="arabicPeriod"/>
            </a:pPr>
            <a:r>
              <a:rPr lang="cs-CZ" sz="3200" dirty="0">
                <a:solidFill>
                  <a:srgbClr val="000000"/>
                </a:solidFill>
                <a:latin typeface="Times New Roman" panose="02020603050405020304" pitchFamily="18" charset="0"/>
                <a:ea typeface="Times New Roman" panose="02020603050405020304" pitchFamily="18" charset="0"/>
              </a:rPr>
              <a:t>Asinhron kollektorsyz  maşinlarynyň esasy gurluş bölekleri</a:t>
            </a:r>
            <a:r>
              <a:rPr lang="ru-RU" sz="3200" dirty="0">
                <a:solidFill>
                  <a:srgbClr val="000000"/>
                </a:solidFill>
                <a:latin typeface="Times New Roman" panose="02020603050405020304" pitchFamily="18" charset="0"/>
                <a:ea typeface="Times New Roman" panose="02020603050405020304" pitchFamily="18" charset="0"/>
              </a:rPr>
              <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nSpc>
                <a:spcPct val="103000"/>
              </a:lnSpc>
              <a:spcAft>
                <a:spcPts val="25"/>
              </a:spcAft>
              <a:buFont typeface="+mj-lt"/>
              <a:buAutoNum type="arabicPeriod"/>
            </a:pPr>
            <a:r>
              <a:rPr lang="cs-CZ" sz="3200" dirty="0">
                <a:solidFill>
                  <a:srgbClr val="000000"/>
                </a:solidFill>
                <a:latin typeface="Times New Roman" panose="02020603050405020304" pitchFamily="18" charset="0"/>
                <a:ea typeface="Times New Roman" panose="02020603050405020304" pitchFamily="18" charset="0"/>
              </a:rPr>
              <a:t>Çuň  oýukly rotoryň oýuklary</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
        <p:nvSpPr>
          <p:cNvPr id="6" name="Прямоугольник 5"/>
          <p:cNvSpPr/>
          <p:nvPr/>
        </p:nvSpPr>
        <p:spPr>
          <a:xfrm>
            <a:off x="0" y="1952225"/>
            <a:ext cx="12192000" cy="3104889"/>
          </a:xfrm>
          <a:prstGeom prst="rect">
            <a:avLst/>
          </a:prstGeom>
        </p:spPr>
        <p:txBody>
          <a:bodyPr wrap="square">
            <a:spAutoFit/>
          </a:bodyPr>
          <a:lstStyle/>
          <a:p>
            <a:pPr marL="6350" marR="39370" indent="-6350" algn="just">
              <a:lnSpc>
                <a:spcPct val="103000"/>
              </a:lnSpc>
              <a:spcAft>
                <a:spcPts val="600"/>
              </a:spcAft>
            </a:pPr>
            <a:r>
              <a:rPr lang="cs-CZ" sz="3200" dirty="0">
                <a:solidFill>
                  <a:srgbClr val="000000"/>
                </a:solidFill>
                <a:latin typeface="Times New Roman" panose="02020603050405020304" pitchFamily="18" charset="0"/>
                <a:ea typeface="Times New Roman" panose="02020603050405020304" pitchFamily="18" charset="0"/>
              </a:rPr>
              <a:t>	Asinhron maşynlary </a:t>
            </a:r>
            <a:r>
              <a:rPr lang="cs-CZ" sz="3200" u="sng" dirty="0">
                <a:solidFill>
                  <a:srgbClr val="000000"/>
                </a:solidFill>
                <a:latin typeface="Times New Roman" panose="02020603050405020304" pitchFamily="18" charset="0"/>
                <a:ea typeface="Times New Roman" panose="02020603050405020304" pitchFamily="18" charset="0"/>
              </a:rPr>
              <a:t>süýşýän</a:t>
            </a:r>
            <a:r>
              <a:rPr lang="cs-CZ" sz="3200" dirty="0">
                <a:solidFill>
                  <a:srgbClr val="000000"/>
                </a:solidFill>
                <a:latin typeface="Times New Roman" panose="02020603050405020304" pitchFamily="18" charset="0"/>
                <a:ea typeface="Times New Roman" panose="02020603050405020304" pitchFamily="18" charset="0"/>
              </a:rPr>
              <a:t> we </a:t>
            </a:r>
            <a:r>
              <a:rPr lang="cs-CZ" sz="3200" u="sng" dirty="0">
                <a:solidFill>
                  <a:srgbClr val="000000"/>
                </a:solidFill>
                <a:latin typeface="Times New Roman" panose="02020603050405020304" pitchFamily="18" charset="0"/>
                <a:ea typeface="Times New Roman" panose="02020603050405020304" pitchFamily="18" charset="0"/>
              </a:rPr>
              <a:t>süý</a:t>
            </a:r>
            <a:r>
              <a:rPr lang="en-US" sz="3200" u="sng" dirty="0" err="1">
                <a:solidFill>
                  <a:srgbClr val="000000"/>
                </a:solidFill>
                <a:latin typeface="Times New Roman" panose="02020603050405020304" pitchFamily="18" charset="0"/>
                <a:ea typeface="Times New Roman" panose="02020603050405020304" pitchFamily="18" charset="0"/>
              </a:rPr>
              <a:t>şmeýän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bölümlerden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ybarat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bolup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durýar</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Süýşýän</a:t>
            </a:r>
            <a:r>
              <a:rPr lang="en-US" sz="3200" u="sng"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bölümi</a:t>
            </a:r>
            <a:r>
              <a:rPr lang="en-US" sz="3200" u="sng" dirty="0">
                <a:solidFill>
                  <a:srgbClr val="000000"/>
                </a:solidFill>
                <a:latin typeface="Times New Roman" panose="02020603050405020304" pitchFamily="18" charset="0"/>
                <a:ea typeface="Times New Roman" panose="02020603050405020304" pitchFamily="18" charset="0"/>
              </a:rPr>
              <a:t>-rotor</a:t>
            </a:r>
            <a:r>
              <a:rPr lang="en-US" sz="3200" dirty="0">
                <a:solidFill>
                  <a:srgbClr val="000000"/>
                </a:solidFill>
                <a:latin typeface="Times New Roman" panose="02020603050405020304" pitchFamily="18" charset="0"/>
                <a:ea typeface="Times New Roman" panose="02020603050405020304" pitchFamily="18" charset="0"/>
              </a:rPr>
              <a:t>, </a:t>
            </a:r>
            <a:r>
              <a:rPr lang="en-US" sz="3200" u="sng" dirty="0" err="1">
                <a:solidFill>
                  <a:srgbClr val="000000"/>
                </a:solidFill>
                <a:latin typeface="Times New Roman" panose="02020603050405020304" pitchFamily="18" charset="0"/>
                <a:ea typeface="Times New Roman" panose="02020603050405020304" pitchFamily="18" charset="0"/>
              </a:rPr>
              <a:t>süýşmeýäni</a:t>
            </a:r>
            <a:r>
              <a:rPr lang="en-US" sz="3200" u="sng" dirty="0">
                <a:solidFill>
                  <a:srgbClr val="000000"/>
                </a:solidFill>
                <a:latin typeface="Times New Roman" panose="02020603050405020304" pitchFamily="18" charset="0"/>
                <a:ea typeface="Times New Roman" panose="02020603050405020304" pitchFamily="18" charset="0"/>
              </a:rPr>
              <a:t>-stator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fazaly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asinhron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maşynynyň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statory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fazaly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sargy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üçin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ýerine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ýetirilýär</a:t>
            </a:r>
            <a:r>
              <a:rPr lang="en-US" sz="3200" dirty="0">
                <a:solidFill>
                  <a:srgbClr val="000000"/>
                </a:solidFill>
                <a:latin typeface="Times New Roman" panose="02020603050405020304" pitchFamily="18" charset="0"/>
                <a:ea typeface="Times New Roman" panose="02020603050405020304" pitchFamily="18" charset="0"/>
              </a:rPr>
              <a:t> we </a:t>
            </a:r>
            <a:r>
              <a:rPr lang="en-US" sz="3200" dirty="0" err="1">
                <a:solidFill>
                  <a:srgbClr val="000000"/>
                </a:solidFill>
                <a:latin typeface="Times New Roman" panose="02020603050405020304" pitchFamily="18" charset="0"/>
                <a:ea typeface="Times New Roman" panose="02020603050405020304" pitchFamily="18" charset="0"/>
              </a:rPr>
              <a:t>üýtgeýän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togyň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fazaly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tora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çatylýar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Asinhron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maşynlaryň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rotory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sargyny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ýerleşdirmek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üçin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oýukly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ýaprak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şekelli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elektrotehnik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polatdan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ýygnanan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silindr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görnüşli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esasy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bölegi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özünden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emele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getirýär</a:t>
            </a:r>
            <a:r>
              <a:rPr lang="en-US" sz="3200" dirty="0">
                <a:solidFill>
                  <a:srgbClr val="000000"/>
                </a:solidFill>
                <a:latin typeface="Times New Roman" panose="02020603050405020304" pitchFamily="18" charset="0"/>
                <a:ea typeface="Times New Roman" panose="02020603050405020304" pitchFamily="18" charset="0"/>
              </a:rPr>
              <a:t>.</a:t>
            </a:r>
            <a:endParaRPr lang="ru-RU" sz="32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5084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394251"/>
          </a:xfrm>
          <a:prstGeom prst="rect">
            <a:avLst/>
          </a:prstGeom>
        </p:spPr>
        <p:txBody>
          <a:bodyPr wrap="square">
            <a:spAutoFit/>
          </a:bodyPr>
          <a:lstStyle/>
          <a:p>
            <a:pPr marL="6350" marR="39370" indent="-6350" algn="just">
              <a:lnSpc>
                <a:spcPct val="103000"/>
              </a:lnSpc>
              <a:spcAft>
                <a:spcPts val="25"/>
              </a:spcAft>
            </a:pPr>
            <a:r>
              <a:rPr lang="cs-CZ" sz="4000" dirty="0">
                <a:solidFill>
                  <a:srgbClr val="000000"/>
                </a:solidFill>
                <a:latin typeface="Times New Roman" panose="02020603050405020304" pitchFamily="18" charset="0"/>
                <a:ea typeface="Times New Roman" panose="02020603050405020304" pitchFamily="18" charset="0"/>
              </a:rPr>
              <a:t>	Tapawutlandyrýarlar:</a:t>
            </a:r>
            <a:endParaRPr lang="ru-RU" sz="40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lphaLcParenR"/>
              <a:tabLst>
                <a:tab pos="228600" algn="l"/>
              </a:tabLst>
            </a:pPr>
            <a:r>
              <a:rPr lang="cs-CZ" sz="4000" u="sng" dirty="0">
                <a:solidFill>
                  <a:srgbClr val="000000"/>
                </a:solidFill>
                <a:latin typeface="Times New Roman" panose="02020603050405020304" pitchFamily="18" charset="0"/>
                <a:ea typeface="Times New Roman" panose="02020603050405020304" pitchFamily="18" charset="0"/>
              </a:rPr>
              <a:t>Fazaly rotorly asinhron maşynlar</a:t>
            </a:r>
            <a:r>
              <a:rPr lang="cs-CZ" sz="4000" dirty="0">
                <a:solidFill>
                  <a:srgbClr val="000000"/>
                </a:solidFill>
                <a:latin typeface="Times New Roman" panose="02020603050405020304" pitchFamily="18" charset="0"/>
                <a:ea typeface="Times New Roman" panose="02020603050405020304" pitchFamily="18" charset="0"/>
              </a:rPr>
              <a:t>-statorda üç fazaly sargyň görnüşli boýunça ýerine ýetirilen sargysy rotorda bar bolan.</a:t>
            </a:r>
            <a:endParaRPr lang="ru-RU" sz="40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lphaLcParenR"/>
              <a:tabLst>
                <a:tab pos="228600" algn="l"/>
              </a:tabLst>
            </a:pPr>
            <a:r>
              <a:rPr lang="cs-CZ" sz="4000" u="sng" dirty="0">
                <a:solidFill>
                  <a:srgbClr val="000000"/>
                </a:solidFill>
                <a:latin typeface="Times New Roman" panose="02020603050405020304" pitchFamily="18" charset="0"/>
                <a:ea typeface="Times New Roman" panose="02020603050405020304" pitchFamily="18" charset="0"/>
              </a:rPr>
              <a:t>Gysga utgaşdyrylan  rotorly</a:t>
            </a:r>
            <a:r>
              <a:rPr lang="cs-CZ" sz="4000" dirty="0">
                <a:solidFill>
                  <a:srgbClr val="000000"/>
                </a:solidFill>
                <a:latin typeface="Times New Roman" panose="02020603050405020304" pitchFamily="18" charset="0"/>
                <a:ea typeface="Times New Roman" panose="02020603050405020304" pitchFamily="18" charset="0"/>
              </a:rPr>
              <a:t> ýa-da ýöne </a:t>
            </a:r>
            <a:r>
              <a:rPr lang="cs-CZ" sz="4000" u="sng" dirty="0">
                <a:solidFill>
                  <a:srgbClr val="000000"/>
                </a:solidFill>
                <a:latin typeface="Times New Roman" panose="02020603050405020304" pitchFamily="18" charset="0"/>
                <a:ea typeface="Times New Roman" panose="02020603050405020304" pitchFamily="18" charset="0"/>
              </a:rPr>
              <a:t>gysga utgaşdyrylan asinhron maşynlary</a:t>
            </a:r>
            <a:r>
              <a:rPr lang="cs-CZ" sz="4000" dirty="0">
                <a:solidFill>
                  <a:srgbClr val="000000"/>
                </a:solidFill>
                <a:latin typeface="Times New Roman" panose="02020603050405020304" pitchFamily="18" charset="0"/>
                <a:ea typeface="Times New Roman" panose="02020603050405020304" pitchFamily="18" charset="0"/>
              </a:rPr>
              <a:t>-olar esasy üç görnüşde ýerine ýetirilýärler.</a:t>
            </a:r>
            <a:endParaRPr lang="ru-RU" sz="40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arenR"/>
              <a:tabLst>
                <a:tab pos="228600" algn="l"/>
              </a:tabLst>
            </a:pPr>
            <a:r>
              <a:rPr lang="tk-TM" sz="4000" dirty="0" smtClean="0">
                <a:solidFill>
                  <a:srgbClr val="000000"/>
                </a:solidFill>
                <a:effectLst/>
                <a:latin typeface="Times New Roman" panose="02020603050405020304" pitchFamily="18" charset="0"/>
                <a:ea typeface="Times New Roman" panose="02020603050405020304" pitchFamily="18" charset="0"/>
              </a:rPr>
              <a:t> </a:t>
            </a:r>
            <a:r>
              <a:rPr lang="tk-TM" sz="4000" dirty="0">
                <a:solidFill>
                  <a:srgbClr val="000000"/>
                </a:solidFill>
                <a:latin typeface="Times New Roman" panose="02020603050405020304" pitchFamily="18" charset="0"/>
                <a:ea typeface="Times New Roman" panose="02020603050405020304" pitchFamily="18" charset="0"/>
              </a:rPr>
              <a:t>R</a:t>
            </a:r>
            <a:r>
              <a:rPr lang="en-US" sz="4000" dirty="0" err="1" smtClean="0">
                <a:solidFill>
                  <a:srgbClr val="000000"/>
                </a:solidFill>
                <a:effectLst/>
                <a:latin typeface="Times New Roman" panose="02020603050405020304" pitchFamily="18" charset="0"/>
                <a:ea typeface="Times New Roman" panose="02020603050405020304" pitchFamily="18" charset="0"/>
              </a:rPr>
              <a:t>otorda</a:t>
            </a:r>
            <a:r>
              <a:rPr lang="en-US" sz="4000" dirty="0" smtClean="0">
                <a:solidFill>
                  <a:srgbClr val="000000"/>
                </a:solidFill>
                <a:effectLst/>
                <a:latin typeface="Times New Roman" panose="02020603050405020304" pitchFamily="18" charset="0"/>
                <a:ea typeface="Times New Roman" panose="02020603050405020304" pitchFamily="18" charset="0"/>
              </a:rPr>
              <a:t> </a:t>
            </a:r>
            <a:r>
              <a:rPr lang="en-US" sz="4000" dirty="0" err="1" smtClean="0">
                <a:solidFill>
                  <a:srgbClr val="000000"/>
                </a:solidFill>
                <a:effectLst/>
                <a:latin typeface="Times New Roman" panose="02020603050405020304" pitchFamily="18" charset="0"/>
                <a:ea typeface="Times New Roman" panose="02020603050405020304" pitchFamily="18" charset="0"/>
              </a:rPr>
              <a:t>ýeke</a:t>
            </a:r>
            <a:r>
              <a:rPr lang="en-US" sz="4000" dirty="0" smtClean="0">
                <a:solidFill>
                  <a:srgbClr val="000000"/>
                </a:solidFill>
                <a:effectLst/>
                <a:latin typeface="Times New Roman" panose="02020603050405020304" pitchFamily="18" charset="0"/>
                <a:ea typeface="Times New Roman" panose="02020603050405020304" pitchFamily="18" charset="0"/>
              </a:rPr>
              <a:t> </a:t>
            </a:r>
            <a:r>
              <a:rPr lang="en-US" sz="4000" dirty="0" err="1" smtClean="0">
                <a:solidFill>
                  <a:srgbClr val="000000"/>
                </a:solidFill>
                <a:effectLst/>
                <a:latin typeface="Times New Roman" panose="02020603050405020304" pitchFamily="18" charset="0"/>
                <a:ea typeface="Times New Roman" panose="02020603050405020304" pitchFamily="18" charset="0"/>
              </a:rPr>
              <a:t>gysga</a:t>
            </a:r>
            <a:r>
              <a:rPr lang="en-US" sz="4000" dirty="0" smtClean="0">
                <a:solidFill>
                  <a:srgbClr val="000000"/>
                </a:solidFill>
                <a:effectLst/>
                <a:latin typeface="Times New Roman" panose="02020603050405020304" pitchFamily="18" charset="0"/>
                <a:ea typeface="Times New Roman" panose="02020603050405020304" pitchFamily="18" charset="0"/>
              </a:rPr>
              <a:t> </a:t>
            </a:r>
            <a:r>
              <a:rPr lang="en-US" sz="4000" dirty="0" err="1" smtClean="0">
                <a:solidFill>
                  <a:srgbClr val="000000"/>
                </a:solidFill>
                <a:effectLst/>
                <a:latin typeface="Times New Roman" panose="02020603050405020304" pitchFamily="18" charset="0"/>
                <a:ea typeface="Times New Roman" panose="02020603050405020304" pitchFamily="18" charset="0"/>
              </a:rPr>
              <a:t>utgaşmaly</a:t>
            </a:r>
            <a:r>
              <a:rPr lang="en-US" sz="4000" dirty="0" smtClean="0">
                <a:solidFill>
                  <a:srgbClr val="000000"/>
                </a:solidFill>
                <a:effectLst/>
                <a:latin typeface="Times New Roman" panose="02020603050405020304" pitchFamily="18" charset="0"/>
                <a:ea typeface="Times New Roman" panose="02020603050405020304" pitchFamily="18" charset="0"/>
              </a:rPr>
              <a:t>.</a:t>
            </a:r>
            <a:endParaRPr lang="ru-RU" sz="40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arenR"/>
              <a:tabLst>
                <a:tab pos="228600" algn="l"/>
              </a:tabLst>
            </a:pPr>
            <a:r>
              <a:rPr lang="tk-TM" sz="4000" dirty="0" smtClean="0">
                <a:solidFill>
                  <a:srgbClr val="000000"/>
                </a:solidFill>
                <a:latin typeface="Times New Roman" panose="02020603050405020304" pitchFamily="18" charset="0"/>
                <a:ea typeface="Times New Roman" panose="02020603050405020304" pitchFamily="18" charset="0"/>
              </a:rPr>
              <a:t> </a:t>
            </a:r>
            <a:r>
              <a:rPr lang="cs-CZ" sz="4000" dirty="0" smtClean="0">
                <a:solidFill>
                  <a:srgbClr val="000000"/>
                </a:solidFill>
                <a:latin typeface="Times New Roman" panose="02020603050405020304" pitchFamily="18" charset="0"/>
                <a:ea typeface="Times New Roman" panose="02020603050405020304" pitchFamily="18" charset="0"/>
              </a:rPr>
              <a:t>Çuň </a:t>
            </a:r>
            <a:r>
              <a:rPr lang="cs-CZ" sz="4000" dirty="0">
                <a:solidFill>
                  <a:srgbClr val="000000"/>
                </a:solidFill>
                <a:latin typeface="Times New Roman" panose="02020603050405020304" pitchFamily="18" charset="0"/>
                <a:ea typeface="Times New Roman" panose="02020603050405020304" pitchFamily="18" charset="0"/>
              </a:rPr>
              <a:t>oýukly.</a:t>
            </a:r>
            <a:endParaRPr lang="ru-RU" sz="4000" dirty="0" smtClean="0">
              <a:solidFill>
                <a:srgbClr val="000000"/>
              </a:solidFill>
              <a:effectLst/>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arenR"/>
              <a:tabLst>
                <a:tab pos="228600" algn="l"/>
              </a:tabLst>
            </a:pPr>
            <a:r>
              <a:rPr lang="tk-TM" sz="4000" dirty="0" smtClean="0">
                <a:solidFill>
                  <a:srgbClr val="000000"/>
                </a:solidFill>
                <a:latin typeface="Times New Roman" panose="02020603050405020304" pitchFamily="18" charset="0"/>
                <a:ea typeface="Times New Roman" panose="02020603050405020304" pitchFamily="18" charset="0"/>
              </a:rPr>
              <a:t> </a:t>
            </a:r>
            <a:r>
              <a:rPr lang="cs-CZ" sz="4000" dirty="0" smtClean="0">
                <a:solidFill>
                  <a:srgbClr val="000000"/>
                </a:solidFill>
                <a:latin typeface="Times New Roman" panose="02020603050405020304" pitchFamily="18" charset="0"/>
                <a:ea typeface="Times New Roman" panose="02020603050405020304" pitchFamily="18" charset="0"/>
              </a:rPr>
              <a:t>Rotorda </a:t>
            </a:r>
            <a:r>
              <a:rPr lang="cs-CZ" sz="4000" dirty="0">
                <a:solidFill>
                  <a:srgbClr val="000000"/>
                </a:solidFill>
                <a:latin typeface="Times New Roman" panose="02020603050405020304" pitchFamily="18" charset="0"/>
                <a:ea typeface="Times New Roman" panose="02020603050405020304" pitchFamily="18" charset="0"/>
              </a:rPr>
              <a:t>goşa gysga utgaşmaly ýa-da iki gözenekli</a:t>
            </a:r>
            <a:r>
              <a:rPr lang="cs-CZ" sz="4000" dirty="0" smtClean="0">
                <a:solidFill>
                  <a:srgbClr val="000000"/>
                </a:solidFill>
                <a:latin typeface="Times New Roman" panose="02020603050405020304" pitchFamily="18" charset="0"/>
                <a:ea typeface="Times New Roman" panose="02020603050405020304" pitchFamily="18" charset="0"/>
              </a:rPr>
              <a:t>.</a:t>
            </a:r>
            <a:endParaRPr lang="ru-RU" sz="4000" dirty="0" smtClean="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5874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32164"/>
          </a:xfrm>
          <a:prstGeom prst="rect">
            <a:avLst/>
          </a:prstGeom>
        </p:spPr>
        <p:txBody>
          <a:bodyPr wrap="square">
            <a:spAutoFit/>
          </a:bodyPr>
          <a:lstStyle/>
          <a:p>
            <a:pPr marL="6350" marR="39370" indent="457200" algn="ctr">
              <a:lnSpc>
                <a:spcPct val="103000"/>
              </a:lnSpc>
              <a:spcAft>
                <a:spcPts val="25"/>
              </a:spcAft>
            </a:pPr>
            <a:r>
              <a:rPr lang="cs-CZ" sz="3200" b="1" u="sng" dirty="0">
                <a:solidFill>
                  <a:srgbClr val="000000"/>
                </a:solidFill>
                <a:latin typeface="Times New Roman" panose="02020603050405020304" pitchFamily="18" charset="0"/>
                <a:ea typeface="Times New Roman" panose="02020603050405020304" pitchFamily="18" charset="0"/>
              </a:rPr>
              <a:t>Çuň  oýukly rotoryň oýuklary.</a:t>
            </a:r>
            <a:endParaRPr lang="ru-RU" sz="3200" b="1"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just">
              <a:lnSpc>
                <a:spcPct val="103000"/>
              </a:lnSpc>
              <a:spcAft>
                <a:spcPts val="600"/>
              </a:spcAft>
            </a:pPr>
            <a:r>
              <a:rPr lang="cs-CZ" sz="3200" dirty="0" smtClean="0">
                <a:solidFill>
                  <a:srgbClr val="000000"/>
                </a:solidFill>
                <a:effectLst/>
                <a:latin typeface="Times New Roman" panose="02020603050405020304" pitchFamily="18" charset="0"/>
                <a:ea typeface="Times New Roman" panose="02020603050405020304" pitchFamily="18" charset="0"/>
              </a:rPr>
              <a:t>	Gözenek göni burçly kesilen ýeriň mis özeninden ýerine ýetirilýär, gysga utgaşdyrýan halkalar bolsa köplenç zolaklanan misden.</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just">
              <a:lnSpc>
                <a:spcPct val="103000"/>
              </a:lnSpc>
              <a:spcAft>
                <a:spcPts val="25"/>
              </a:spcAft>
            </a:pPr>
            <a:r>
              <a:rPr lang="cs-CZ" sz="3200" dirty="0">
                <a:solidFill>
                  <a:srgbClr val="000000"/>
                </a:solidFill>
                <a:latin typeface="Times New Roman" panose="02020603050405020304" pitchFamily="18" charset="0"/>
                <a:ea typeface="Times New Roman" panose="02020603050405020304" pitchFamily="18" charset="0"/>
              </a:rPr>
              <a:t>Iki gözenekli rotorda iki gysga utgaşdyrmalary bar: ýokarky  H, başgalara görä  uly aktiw we kiçi induktiw garşylykly, latundan ýa-da ýörite bürünçden ýerine ýetirilýär we maşynynyň ýörediji bilen  işlemeginde işe goýberiji sargynyň ornyny tutýar; aşakkysy I, tersine, misden mümkin bolan pes aktiw garşylykly ýerine ýetirilýär, we ýöredijiniň iş sargysy bolup durýar. (a surat).</a:t>
            </a:r>
            <a:endParaRPr lang="ru-RU" sz="32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gn="just">
              <a:lnSpc>
                <a:spcPct val="103000"/>
              </a:lnSpc>
              <a:spcAft>
                <a:spcPts val="25"/>
              </a:spcAft>
            </a:pPr>
            <a:r>
              <a:rPr lang="cs-CZ" sz="3200" dirty="0">
                <a:solidFill>
                  <a:srgbClr val="000000"/>
                </a:solidFill>
                <a:latin typeface="Times New Roman" panose="02020603050405020304" pitchFamily="18" charset="0"/>
                <a:ea typeface="Times New Roman" panose="02020603050405020304" pitchFamily="18" charset="0"/>
              </a:rPr>
              <a:t>	Ýokarky we aşakky gözenekler tegelek oýukly bolup bilýärler, ýa-da B tegelek oýukly bolup bilýärler, H-göni burçly ýa-da süýrümtik. Iki gözenekler üçin gysga utgaşmaly halkalar köplenç misden ýerine ýetirilýär.</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299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104889"/>
          </a:xfrm>
          <a:prstGeom prst="rect">
            <a:avLst/>
          </a:prstGeom>
        </p:spPr>
        <p:txBody>
          <a:bodyPr wrap="square">
            <a:spAutoFit/>
          </a:bodyPr>
          <a:lstStyle/>
          <a:p>
            <a:pPr marL="6350" marR="39370" indent="-6350" algn="just">
              <a:lnSpc>
                <a:spcPct val="103000"/>
              </a:lnSpc>
              <a:spcAft>
                <a:spcPts val="25"/>
              </a:spcAft>
            </a:pPr>
            <a:r>
              <a:rPr lang="cs-CZ" sz="3200" dirty="0">
                <a:solidFill>
                  <a:srgbClr val="000000"/>
                </a:solidFill>
                <a:latin typeface="Times New Roman" panose="02020603050405020304" pitchFamily="18" charset="0"/>
                <a:ea typeface="Times New Roman" panose="02020603050405020304" pitchFamily="18" charset="0"/>
              </a:rPr>
              <a:t>	Bu ýenede rotoryň oýuklary ony alýumin guýulmasy ugry bilen ýerine ýetirilýär.(b.surat). Bu ýagdaýda B we H gözenekleriň aralygyndaky yşlar alýumin bilen doldurylýarlar. Şol sebäpden, ýöredijiniň bu görnüşini iki gysga utgaşdyrmaly ýörediji ýaly we çuň oýukly ýöredijileriň arasyndaky ortaky ýaly görüp bolýar. Şeýle hem gysga utgapmaly rotorlaryň başga-da birnäçe görnüşleri bar.</a:t>
            </a:r>
            <a:endParaRPr lang="ru-RU" sz="3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35004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168</Words>
  <Application>Microsoft Office PowerPoint</Application>
  <PresentationFormat>Широкоэкранный</PresentationFormat>
  <Paragraphs>39</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Elektrik hereketlendirijileriň mehaniki häsiýetnamasy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Elektrik hereketlendirijileriň mehaniki häsiýetnamasy</dc:title>
  <dc:creator>USER</dc:creator>
  <cp:lastModifiedBy>USER</cp:lastModifiedBy>
  <cp:revision>1</cp:revision>
  <dcterms:created xsi:type="dcterms:W3CDTF">2021-04-10T05:15:13Z</dcterms:created>
  <dcterms:modified xsi:type="dcterms:W3CDTF">2021-04-10T05:22:40Z</dcterms:modified>
</cp:coreProperties>
</file>