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3" r:id="rId6"/>
    <p:sldId id="260"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8012" autoAdjust="0"/>
    <p:restoredTop sz="94660"/>
  </p:normalViewPr>
  <p:slideViewPr>
    <p:cSldViewPr snapToGrid="0">
      <p:cViewPr varScale="1">
        <p:scale>
          <a:sx n="51" d="100"/>
          <a:sy n="51" d="100"/>
        </p:scale>
        <p:origin x="-312" y="-77"/>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10/4/2021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10/4/2021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10/4/2021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1193369" y="449452"/>
            <a:ext cx="10311243" cy="5858358"/>
          </a:xfrm>
        </p:spPr>
        <p:txBody>
          <a:bodyPr/>
          <a:lstStyle/>
          <a:p>
            <a:pPr algn="ctr"/>
            <a:r>
              <a:rPr lang="ru-RU" sz="3600" b="1" dirty="0">
                <a:latin typeface="Times New Roman" panose="02020603050405020304" pitchFamily="18" charset="0"/>
                <a:ea typeface="Times New Roman" panose="02020603050405020304" pitchFamily="18" charset="0"/>
              </a:rPr>
              <a:t>TEMA 1. </a:t>
            </a:r>
            <a:r>
              <a:rPr lang="ru-RU" sz="3600" b="1" dirty="0" err="1">
                <a:latin typeface="Times New Roman" panose="02020603050405020304" pitchFamily="18" charset="0"/>
                <a:ea typeface="Times New Roman" panose="02020603050405020304" pitchFamily="18" charset="0"/>
              </a:rPr>
              <a:t>Önümçilik</a:t>
            </a:r>
            <a:r>
              <a:rPr lang="ru-RU" sz="3600" b="1" dirty="0">
                <a:latin typeface="Times New Roman" panose="02020603050405020304" pitchFamily="18" charset="0"/>
                <a:ea typeface="Times New Roman" panose="02020603050405020304" pitchFamily="18" charset="0"/>
              </a:rPr>
              <a:t> </a:t>
            </a:r>
            <a:r>
              <a:rPr lang="ru-RU" sz="3600" b="1" dirty="0" err="1">
                <a:latin typeface="Times New Roman" panose="02020603050405020304" pitchFamily="18" charset="0"/>
                <a:ea typeface="Times New Roman" panose="02020603050405020304" pitchFamily="18" charset="0"/>
              </a:rPr>
              <a:t>dolandyrmagyň</a:t>
            </a:r>
            <a:r>
              <a:rPr lang="ru-RU" sz="3600" b="1" dirty="0">
                <a:latin typeface="Times New Roman" panose="02020603050405020304" pitchFamily="18" charset="0"/>
                <a:ea typeface="Times New Roman" panose="02020603050405020304" pitchFamily="18" charset="0"/>
              </a:rPr>
              <a:t> </a:t>
            </a:r>
            <a:r>
              <a:rPr lang="ru-RU" sz="3600" b="1" dirty="0" err="1">
                <a:latin typeface="Times New Roman" panose="02020603050405020304" pitchFamily="18" charset="0"/>
                <a:ea typeface="Times New Roman" panose="02020603050405020304" pitchFamily="18" charset="0"/>
              </a:rPr>
              <a:t>nazaryýetiniň</a:t>
            </a:r>
            <a:r>
              <a:rPr lang="ru-RU" sz="3600" b="1" dirty="0">
                <a:latin typeface="Times New Roman" panose="02020603050405020304" pitchFamily="18" charset="0"/>
                <a:ea typeface="Times New Roman" panose="02020603050405020304" pitchFamily="18" charset="0"/>
              </a:rPr>
              <a:t> </a:t>
            </a:r>
            <a:r>
              <a:rPr lang="ru-RU" sz="3600" b="1" dirty="0" err="1">
                <a:latin typeface="Times New Roman" panose="02020603050405020304" pitchFamily="18" charset="0"/>
                <a:ea typeface="Times New Roman" panose="02020603050405020304" pitchFamily="18" charset="0"/>
              </a:rPr>
              <a:t>esaslary</a:t>
            </a:r>
            <a:endParaRPr lang="ru-RU" sz="3600" dirty="0">
              <a:latin typeface="Times New Roman" panose="02020603050405020304" pitchFamily="18" charset="0"/>
              <a:ea typeface="Times New Roman" panose="02020603050405020304" pitchFamily="18" charset="0"/>
            </a:endParaRPr>
          </a:p>
          <a:p>
            <a:pPr algn="just"/>
            <a:r>
              <a:rPr lang="ru-RU" sz="3600" b="1" dirty="0">
                <a:latin typeface="Times New Roman" panose="02020603050405020304" pitchFamily="18" charset="0"/>
                <a:ea typeface="Times New Roman" panose="02020603050405020304" pitchFamily="18" charset="0"/>
              </a:rPr>
              <a:t> </a:t>
            </a:r>
            <a:endParaRPr lang="ru-RU" sz="3600" dirty="0">
              <a:latin typeface="Times New Roman" panose="02020603050405020304" pitchFamily="18" charset="0"/>
              <a:ea typeface="Times New Roman" panose="02020603050405020304" pitchFamily="18" charset="0"/>
            </a:endParaRPr>
          </a:p>
          <a:p>
            <a:pPr algn="just"/>
            <a:r>
              <a:rPr lang="ru-RU" sz="3600" b="1" dirty="0">
                <a:latin typeface="Times New Roman" panose="02020603050405020304" pitchFamily="18" charset="0"/>
                <a:ea typeface="Times New Roman" panose="02020603050405020304" pitchFamily="18" charset="0"/>
              </a:rPr>
              <a:t>	</a:t>
            </a:r>
            <a:r>
              <a:rPr lang="tk-TM" sz="3600" b="1" dirty="0" smtClean="0">
                <a:latin typeface="Times New Roman" panose="02020603050405020304" pitchFamily="18" charset="0"/>
                <a:ea typeface="Times New Roman" panose="02020603050405020304" pitchFamily="18" charset="0"/>
              </a:rPr>
              <a:t>1.</a:t>
            </a:r>
            <a:r>
              <a:rPr lang="ru-RU" sz="3600" b="1" dirty="0" err="1" smtClean="0">
                <a:latin typeface="Times New Roman" panose="02020603050405020304" pitchFamily="18" charset="0"/>
                <a:ea typeface="Times New Roman" panose="02020603050405020304" pitchFamily="18" charset="0"/>
              </a:rPr>
              <a:t>Dolandyryş</a:t>
            </a:r>
            <a:r>
              <a:rPr lang="ru-RU" sz="3600" b="1" dirty="0" smtClean="0">
                <a:latin typeface="Times New Roman" panose="02020603050405020304" pitchFamily="18" charset="0"/>
                <a:ea typeface="Times New Roman" panose="02020603050405020304" pitchFamily="18" charset="0"/>
              </a:rPr>
              <a:t> </a:t>
            </a:r>
            <a:r>
              <a:rPr lang="ru-RU" sz="3600" b="1" dirty="0" err="1">
                <a:latin typeface="Times New Roman" panose="02020603050405020304" pitchFamily="18" charset="0"/>
                <a:ea typeface="Times New Roman" panose="02020603050405020304" pitchFamily="18" charset="0"/>
              </a:rPr>
              <a:t>barada</a:t>
            </a:r>
            <a:r>
              <a:rPr lang="ru-RU" sz="3600" b="1" dirty="0">
                <a:latin typeface="Times New Roman" panose="02020603050405020304" pitchFamily="18" charset="0"/>
                <a:ea typeface="Times New Roman" panose="02020603050405020304" pitchFamily="18" charset="0"/>
              </a:rPr>
              <a:t> </a:t>
            </a:r>
            <a:r>
              <a:rPr lang="ru-RU" sz="3600" b="1" dirty="0" err="1">
                <a:latin typeface="Times New Roman" panose="02020603050405020304" pitchFamily="18" charset="0"/>
                <a:ea typeface="Times New Roman" panose="02020603050405020304" pitchFamily="18" charset="0"/>
              </a:rPr>
              <a:t>düşünje</a:t>
            </a:r>
            <a:r>
              <a:rPr lang="ru-RU" sz="3600" b="1" dirty="0">
                <a:latin typeface="Times New Roman" panose="02020603050405020304" pitchFamily="18" charset="0"/>
                <a:ea typeface="Times New Roman" panose="02020603050405020304" pitchFamily="18" charset="0"/>
              </a:rPr>
              <a:t> </a:t>
            </a:r>
            <a:r>
              <a:rPr lang="ru-RU" sz="3600" b="1" dirty="0" err="1">
                <a:latin typeface="Times New Roman" panose="02020603050405020304" pitchFamily="18" charset="0"/>
                <a:ea typeface="Times New Roman" panose="02020603050405020304" pitchFamily="18" charset="0"/>
              </a:rPr>
              <a:t>we</a:t>
            </a:r>
            <a:r>
              <a:rPr lang="ru-RU" sz="3600" b="1" dirty="0">
                <a:latin typeface="Times New Roman" panose="02020603050405020304" pitchFamily="18" charset="0"/>
                <a:ea typeface="Times New Roman" panose="02020603050405020304" pitchFamily="18" charset="0"/>
              </a:rPr>
              <a:t> </a:t>
            </a:r>
            <a:r>
              <a:rPr lang="ru-RU" sz="3600" b="1" dirty="0" err="1">
                <a:latin typeface="Times New Roman" panose="02020603050405020304" pitchFamily="18" charset="0"/>
                <a:ea typeface="Times New Roman" panose="02020603050405020304" pitchFamily="18" charset="0"/>
              </a:rPr>
              <a:t>onuň</a:t>
            </a:r>
            <a:r>
              <a:rPr lang="ru-RU" sz="3600" b="1" dirty="0">
                <a:latin typeface="Times New Roman" panose="02020603050405020304" pitchFamily="18" charset="0"/>
                <a:ea typeface="Times New Roman" panose="02020603050405020304" pitchFamily="18" charset="0"/>
              </a:rPr>
              <a:t> </a:t>
            </a:r>
            <a:r>
              <a:rPr lang="ru-RU" sz="3600" b="1" dirty="0" err="1">
                <a:latin typeface="Times New Roman" panose="02020603050405020304" pitchFamily="18" charset="0"/>
                <a:ea typeface="Times New Roman" panose="02020603050405020304" pitchFamily="18" charset="0"/>
              </a:rPr>
              <a:t>ösüşiniň</a:t>
            </a:r>
            <a:r>
              <a:rPr lang="ru-RU" sz="3600" b="1" dirty="0">
                <a:latin typeface="Times New Roman" panose="02020603050405020304" pitchFamily="18" charset="0"/>
                <a:ea typeface="Times New Roman" panose="02020603050405020304" pitchFamily="18" charset="0"/>
              </a:rPr>
              <a:t> </a:t>
            </a:r>
            <a:r>
              <a:rPr lang="ru-RU" sz="3600" b="1" dirty="0" err="1">
                <a:latin typeface="Times New Roman" panose="02020603050405020304" pitchFamily="18" charset="0"/>
                <a:ea typeface="Times New Roman" panose="02020603050405020304" pitchFamily="18" charset="0"/>
              </a:rPr>
              <a:t>esasy</a:t>
            </a:r>
            <a:r>
              <a:rPr lang="ru-RU" sz="3600" b="1" dirty="0">
                <a:latin typeface="Times New Roman" panose="02020603050405020304" pitchFamily="18" charset="0"/>
                <a:ea typeface="Times New Roman" panose="02020603050405020304" pitchFamily="18" charset="0"/>
              </a:rPr>
              <a:t> </a:t>
            </a:r>
            <a:r>
              <a:rPr lang="ru-RU" sz="3600" b="1" dirty="0" err="1">
                <a:latin typeface="Times New Roman" panose="02020603050405020304" pitchFamily="18" charset="0"/>
                <a:ea typeface="Times New Roman" panose="02020603050405020304" pitchFamily="18" charset="0"/>
              </a:rPr>
              <a:t>tapgyrlary</a:t>
            </a:r>
            <a:r>
              <a:rPr lang="ru-RU" sz="3600" b="1" dirty="0">
                <a:latin typeface="Times New Roman" panose="02020603050405020304" pitchFamily="18" charset="0"/>
                <a:ea typeface="Times New Roman" panose="02020603050405020304" pitchFamily="18" charset="0"/>
              </a:rPr>
              <a:t>.</a:t>
            </a:r>
            <a:endParaRPr lang="ru-RU" sz="3600" dirty="0">
              <a:latin typeface="Times New Roman" panose="02020603050405020304" pitchFamily="18" charset="0"/>
              <a:ea typeface="Times New Roman" panose="02020603050405020304" pitchFamily="18" charset="0"/>
            </a:endParaRPr>
          </a:p>
          <a:p>
            <a:pPr algn="just"/>
            <a:r>
              <a:rPr lang="ru-RU" sz="3600" b="1" dirty="0">
                <a:latin typeface="Times New Roman" panose="02020603050405020304" pitchFamily="18" charset="0"/>
                <a:ea typeface="Times New Roman" panose="02020603050405020304" pitchFamily="18" charset="0"/>
              </a:rPr>
              <a:t>	</a:t>
            </a:r>
            <a:r>
              <a:rPr lang="tk-TM" sz="3600" b="1" dirty="0" smtClean="0">
                <a:latin typeface="Times New Roman" panose="02020603050405020304" pitchFamily="18" charset="0"/>
                <a:ea typeface="Times New Roman" panose="02020603050405020304" pitchFamily="18" charset="0"/>
              </a:rPr>
              <a:t>2.</a:t>
            </a:r>
            <a:r>
              <a:rPr lang="ru-RU" sz="3600" b="1" dirty="0" err="1" smtClean="0">
                <a:latin typeface="Times New Roman" panose="02020603050405020304" pitchFamily="18" charset="0"/>
                <a:ea typeface="Times New Roman" panose="02020603050405020304" pitchFamily="18" charset="0"/>
              </a:rPr>
              <a:t>Önümçilik</a:t>
            </a:r>
            <a:r>
              <a:rPr lang="ru-RU" sz="3600" b="1" dirty="0" smtClean="0">
                <a:latin typeface="Times New Roman" panose="02020603050405020304" pitchFamily="18" charset="0"/>
                <a:ea typeface="Times New Roman" panose="02020603050405020304" pitchFamily="18" charset="0"/>
              </a:rPr>
              <a:t> </a:t>
            </a:r>
            <a:r>
              <a:rPr lang="ru-RU" sz="3600" b="1" dirty="0" err="1">
                <a:latin typeface="Times New Roman" panose="02020603050405020304" pitchFamily="18" charset="0"/>
                <a:ea typeface="Times New Roman" panose="02020603050405020304" pitchFamily="18" charset="0"/>
              </a:rPr>
              <a:t>ulgamynyň</a:t>
            </a:r>
            <a:r>
              <a:rPr lang="ru-RU" sz="3600" b="1" dirty="0">
                <a:latin typeface="Times New Roman" panose="02020603050405020304" pitchFamily="18" charset="0"/>
                <a:ea typeface="Times New Roman" panose="02020603050405020304" pitchFamily="18" charset="0"/>
              </a:rPr>
              <a:t> </a:t>
            </a:r>
            <a:r>
              <a:rPr lang="ru-RU" sz="3600" b="1" dirty="0" err="1">
                <a:latin typeface="Times New Roman" panose="02020603050405020304" pitchFamily="18" charset="0"/>
                <a:ea typeface="Times New Roman" panose="02020603050405020304" pitchFamily="18" charset="0"/>
              </a:rPr>
              <a:t>adaty</a:t>
            </a:r>
            <a:r>
              <a:rPr lang="ru-RU" sz="3600" b="1" dirty="0">
                <a:latin typeface="Times New Roman" panose="02020603050405020304" pitchFamily="18" charset="0"/>
                <a:ea typeface="Times New Roman" panose="02020603050405020304" pitchFamily="18" charset="0"/>
              </a:rPr>
              <a:t> </a:t>
            </a:r>
            <a:r>
              <a:rPr lang="ru-RU" sz="3600" b="1" dirty="0" err="1">
                <a:latin typeface="Times New Roman" panose="02020603050405020304" pitchFamily="18" charset="0"/>
                <a:ea typeface="Times New Roman" panose="02020603050405020304" pitchFamily="18" charset="0"/>
              </a:rPr>
              <a:t>görnüşleri</a:t>
            </a:r>
            <a:r>
              <a:rPr lang="ru-RU" sz="3600" b="1" dirty="0">
                <a:latin typeface="Times New Roman" panose="02020603050405020304" pitchFamily="18" charset="0"/>
                <a:ea typeface="Times New Roman" panose="02020603050405020304" pitchFamily="18" charset="0"/>
              </a:rPr>
              <a:t>.</a:t>
            </a:r>
            <a:endParaRPr lang="ru-RU" sz="3600" dirty="0">
              <a:latin typeface="Times New Roman" panose="02020603050405020304" pitchFamily="18" charset="0"/>
              <a:ea typeface="Times New Roman" panose="02020603050405020304" pitchFamily="18" charset="0"/>
            </a:endParaRPr>
          </a:p>
          <a:p>
            <a:pPr algn="just"/>
            <a:r>
              <a:rPr lang="ru-RU" sz="3600" b="1" dirty="0">
                <a:latin typeface="Times New Roman" panose="02020603050405020304" pitchFamily="18" charset="0"/>
                <a:ea typeface="Times New Roman" panose="02020603050405020304" pitchFamily="18" charset="0"/>
              </a:rPr>
              <a:t>	</a:t>
            </a:r>
            <a:r>
              <a:rPr lang="tk-TM" sz="3600" b="1" dirty="0" smtClean="0">
                <a:latin typeface="Times New Roman" panose="02020603050405020304" pitchFamily="18" charset="0"/>
                <a:ea typeface="Times New Roman" panose="02020603050405020304" pitchFamily="18" charset="0"/>
              </a:rPr>
              <a:t>3.</a:t>
            </a:r>
            <a:r>
              <a:rPr lang="ru-RU" sz="3600" b="1" dirty="0" err="1" smtClean="0">
                <a:latin typeface="Times New Roman" panose="02020603050405020304" pitchFamily="18" charset="0"/>
                <a:ea typeface="Times New Roman" panose="02020603050405020304" pitchFamily="18" charset="0"/>
              </a:rPr>
              <a:t>Dolandyryşyň</a:t>
            </a:r>
            <a:r>
              <a:rPr lang="ru-RU" sz="3600" b="1" dirty="0" smtClean="0">
                <a:latin typeface="Times New Roman" panose="02020603050405020304" pitchFamily="18" charset="0"/>
                <a:ea typeface="Times New Roman" panose="02020603050405020304" pitchFamily="18" charset="0"/>
              </a:rPr>
              <a:t> </a:t>
            </a:r>
            <a:r>
              <a:rPr lang="ru-RU" sz="3600" b="1" dirty="0" err="1">
                <a:latin typeface="Times New Roman" panose="02020603050405020304" pitchFamily="18" charset="0"/>
                <a:ea typeface="Times New Roman" panose="02020603050405020304" pitchFamily="18" charset="0"/>
              </a:rPr>
              <a:t>funksiýalary</a:t>
            </a:r>
            <a:r>
              <a:rPr lang="ru-RU" sz="3600" b="1" dirty="0">
                <a:latin typeface="Times New Roman" panose="02020603050405020304" pitchFamily="18" charset="0"/>
                <a:ea typeface="Times New Roman" panose="02020603050405020304" pitchFamily="18" charset="0"/>
              </a:rPr>
              <a:t>.</a:t>
            </a:r>
            <a:endParaRPr lang="ru-RU" sz="3600" dirty="0">
              <a:latin typeface="Times New Roman" panose="02020603050405020304" pitchFamily="18" charset="0"/>
              <a:ea typeface="Times New Roman" panose="02020603050405020304" pitchFamily="18" charset="0"/>
            </a:endParaRPr>
          </a:p>
          <a:p>
            <a:endParaRPr lang="ru-RU" dirty="0"/>
          </a:p>
        </p:txBody>
      </p:sp>
    </p:spTree>
    <p:extLst>
      <p:ext uri="{BB962C8B-B14F-4D97-AF65-F5344CB8AC3E}">
        <p14:creationId xmlns:p14="http://schemas.microsoft.com/office/powerpoint/2010/main" xmlns="" val="1688947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18835" y="624110"/>
            <a:ext cx="9985778" cy="584758"/>
          </a:xfrm>
        </p:spPr>
        <p:txBody>
          <a:bodyPr>
            <a:normAutofit fontScale="90000"/>
          </a:bodyPr>
          <a:lstStyle/>
          <a:p>
            <a:pPr algn="ctr"/>
            <a:r>
              <a:rPr lang="tk-TM" dirty="0" smtClean="0"/>
              <a:t>Dolandyryş barada düşünje</a:t>
            </a:r>
            <a:endParaRPr lang="ru-RU" dirty="0"/>
          </a:p>
        </p:txBody>
      </p:sp>
      <p:sp>
        <p:nvSpPr>
          <p:cNvPr id="3" name="Объект 2"/>
          <p:cNvSpPr>
            <a:spLocks noGrp="1"/>
          </p:cNvSpPr>
          <p:nvPr>
            <p:ph idx="1"/>
          </p:nvPr>
        </p:nvSpPr>
        <p:spPr>
          <a:xfrm>
            <a:off x="1146875" y="1208868"/>
            <a:ext cx="10357737" cy="4702354"/>
          </a:xfrm>
        </p:spPr>
        <p:txBody>
          <a:bodyPr>
            <a:normAutofit/>
          </a:bodyPr>
          <a:lstStyle/>
          <a:p>
            <a:pPr indent="342900" algn="just">
              <a:lnSpc>
                <a:spcPct val="115000"/>
              </a:lnSpc>
            </a:pPr>
            <a:r>
              <a:rPr lang="sq-AL" sz="2800" dirty="0">
                <a:latin typeface="Times New Roman" panose="02020603050405020304" pitchFamily="18" charset="0"/>
                <a:ea typeface="Times New Roman" panose="02020603050405020304" pitchFamily="18" charset="0"/>
                <a:cs typeface="Times New Roman" panose="02020603050405020304" pitchFamily="18" charset="0"/>
              </a:rPr>
              <a:t>Türkmenistan döwletimiziň dolandyryş edaralary öz döreýişleri iş ýerine ýetirijilik ugry ygtyýarlygy, maýa girdeýjisi we ş.m. boýunça birnäçe görnüşlere bölünýärler: </a:t>
            </a:r>
            <a:endParaRPr lang="ru-RU" sz="28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ru-RU" sz="2800" dirty="0">
                <a:latin typeface="Times New Roman" panose="02020603050405020304" pitchFamily="18" charset="0"/>
                <a:ea typeface="Times New Roman" panose="02020603050405020304" pitchFamily="18" charset="0"/>
                <a:cs typeface="Times New Roman" panose="02020603050405020304" pitchFamily="18" charset="0"/>
              </a:rPr>
              <a:t>1. </a:t>
            </a:r>
            <a:r>
              <a:rPr lang="sq-AL" sz="2800" dirty="0">
                <a:latin typeface="Times New Roman" panose="02020603050405020304" pitchFamily="18" charset="0"/>
                <a:ea typeface="Times New Roman" panose="02020603050405020304" pitchFamily="18" charset="0"/>
                <a:cs typeface="Times New Roman" panose="02020603050405020304" pitchFamily="18" charset="0"/>
              </a:rPr>
              <a:t>Döwlet dolandyryşynyň ýokary guramasy ýerine ýetirijilik we serenjam (buýruk, görkezme) berijilik işleriniň täsiri bütin ýurda degişli bolan Türkmenistanyň Ministrler Kabinetidir. </a:t>
            </a:r>
            <a:endParaRPr lang="ru-RU" sz="28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ru-RU" sz="2800" dirty="0">
                <a:latin typeface="Times New Roman" panose="02020603050405020304" pitchFamily="18" charset="0"/>
                <a:ea typeface="Times New Roman" panose="02020603050405020304" pitchFamily="18" charset="0"/>
                <a:cs typeface="Times New Roman" panose="02020603050405020304" pitchFamily="18" charset="0"/>
              </a:rPr>
              <a:t>2. </a:t>
            </a:r>
            <a:r>
              <a:rPr lang="sq-AL" sz="2800" dirty="0">
                <a:latin typeface="Times New Roman" panose="02020603050405020304" pitchFamily="18" charset="0"/>
                <a:ea typeface="Times New Roman" panose="02020603050405020304" pitchFamily="18" charset="0"/>
                <a:cs typeface="Times New Roman" panose="02020603050405020304" pitchFamily="18" charset="0"/>
              </a:rPr>
              <a:t>Türkmenistanyň Merkezi dolandyryş edaralary </a:t>
            </a:r>
            <a:endParaRPr lang="ru-RU" sz="2800" dirty="0">
              <a:latin typeface="Calibri" panose="020F0502020204030204" pitchFamily="34" charset="0"/>
              <a:ea typeface="Times New Roman" panose="02020603050405020304" pitchFamily="18" charset="0"/>
              <a:cs typeface="Times New Roman" panose="02020603050405020304" pitchFamily="18" charset="0"/>
            </a:endParaRPr>
          </a:p>
          <a:p>
            <a:pPr indent="342900" algn="just"/>
            <a:r>
              <a:rPr lang="ru-RU" sz="2800" dirty="0">
                <a:latin typeface="Times New Roman" panose="02020603050405020304" pitchFamily="18" charset="0"/>
                <a:ea typeface="Times New Roman" panose="02020603050405020304" pitchFamily="18" charset="0"/>
              </a:rPr>
              <a:t>3. </a:t>
            </a:r>
            <a:r>
              <a:rPr lang="sq-AL" sz="2800" dirty="0">
                <a:latin typeface="Times New Roman" panose="02020603050405020304" pitchFamily="18" charset="0"/>
                <a:ea typeface="Times New Roman" panose="02020603050405020304" pitchFamily="18" charset="0"/>
              </a:rPr>
              <a:t>Ýerli dolandyryş edaralary</a:t>
            </a:r>
            <a:endParaRPr lang="ru-RU" sz="2800" dirty="0">
              <a:latin typeface="Times New Roman" panose="02020603050405020304" pitchFamily="18" charset="0"/>
              <a:ea typeface="Times New Roman" panose="02020603050405020304" pitchFamily="18" charset="0"/>
            </a:endParaRPr>
          </a:p>
          <a:p>
            <a:endParaRPr lang="ru-RU" sz="2800" dirty="0"/>
          </a:p>
        </p:txBody>
      </p:sp>
    </p:spTree>
    <p:extLst>
      <p:ext uri="{BB962C8B-B14F-4D97-AF65-F5344CB8AC3E}">
        <p14:creationId xmlns:p14="http://schemas.microsoft.com/office/powerpoint/2010/main" xmlns="" val="28219710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56841" y="325464"/>
            <a:ext cx="10047771" cy="898902"/>
          </a:xfrm>
        </p:spPr>
        <p:txBody>
          <a:bodyPr>
            <a:normAutofit fontScale="90000"/>
          </a:bodyPr>
          <a:lstStyle/>
          <a:p>
            <a:pPr algn="ctr"/>
            <a:r>
              <a:rPr lang="tk-TM" dirty="0" smtClean="0"/>
              <a:t>Dolandyryş barada düşünje we onuň ösüşiniň esasy tapgyrlary</a:t>
            </a:r>
            <a:endParaRPr lang="ru-RU" dirty="0"/>
          </a:p>
        </p:txBody>
      </p:sp>
      <p:sp>
        <p:nvSpPr>
          <p:cNvPr id="3" name="Объект 2"/>
          <p:cNvSpPr>
            <a:spLocks noGrp="1"/>
          </p:cNvSpPr>
          <p:nvPr>
            <p:ph idx="1"/>
          </p:nvPr>
        </p:nvSpPr>
        <p:spPr>
          <a:xfrm>
            <a:off x="1286359" y="1627322"/>
            <a:ext cx="10218253" cy="4866468"/>
          </a:xfrm>
        </p:spPr>
        <p:txBody>
          <a:bodyPr>
            <a:normAutofit/>
          </a:bodyPr>
          <a:lstStyle/>
          <a:p>
            <a:pPr indent="342900" algn="just"/>
            <a:r>
              <a:rPr lang="sq-AL" sz="2000" dirty="0">
                <a:latin typeface="Times New Roman" panose="02020603050405020304" pitchFamily="18" charset="0"/>
                <a:ea typeface="Times New Roman" panose="02020603050405020304" pitchFamily="18" charset="0"/>
              </a:rPr>
              <a:t>Döwlet apparatynyň ýüze çykmagy bilen birnäçe dolandyryş institutlary emele gelýär. Döwlete mahsus bolan gurluşyga (goşun, aýratyn bölümlere jogap berýän döwlet gullukçylary, salgyt, pul aýlanyşygy, döwlet girdejisi, döwlet çykdajysy we ş.m.). Şu sebäpli döwlet möçberinde, dürli wezipelerde işleýän döwlet işgärleriniň işine gözegçilik zerurlygy ýüze çykýar. Şonuň netijesinde kärhanalarda hasap bölümi emele gelýär. Döwletde dürli maglumatlary toplamak üçin statistiki edaralary döretmegiň zerurlygy ýüze çykýar.</a:t>
            </a:r>
            <a:endParaRPr lang="ru-RU" sz="2000" dirty="0">
              <a:latin typeface="Times New Roman" panose="02020603050405020304" pitchFamily="18" charset="0"/>
              <a:ea typeface="Times New Roman" panose="02020603050405020304" pitchFamily="18" charset="0"/>
            </a:endParaRPr>
          </a:p>
          <a:p>
            <a:pPr indent="457200" algn="just"/>
            <a:r>
              <a:rPr lang="sq-AL" sz="2000" dirty="0">
                <a:latin typeface="Times New Roman" panose="02020603050405020304" pitchFamily="18" charset="0"/>
                <a:ea typeface="Times New Roman" panose="02020603050405020304" pitchFamily="18" charset="0"/>
              </a:rPr>
              <a:t>Döwletde öndüriji güýçleriň, önümçilik gatnaşyklarynyň ösmegi netijesinde, maglumatlaryň zerurlygy ýetmezçilik edýär. Ilatyň, onyň emläginiň möçberini hasaba alynandan soňra, hasap statistika öz hasabyny söwdada senagatda, oba hojalygynda we maliýe guramalaryna ornaşdyrylýar.</a:t>
            </a:r>
            <a:endParaRPr lang="ru-RU" sz="2000" dirty="0">
              <a:latin typeface="Times New Roman" panose="02020603050405020304" pitchFamily="18" charset="0"/>
              <a:ea typeface="Times New Roman" panose="02020603050405020304" pitchFamily="18" charset="0"/>
            </a:endParaRPr>
          </a:p>
          <a:p>
            <a:pPr indent="457200" algn="just"/>
            <a:r>
              <a:rPr lang="en-US" sz="2000" dirty="0" err="1">
                <a:latin typeface="Times New Roman" panose="02020603050405020304" pitchFamily="18" charset="0"/>
                <a:ea typeface="Times New Roman" panose="02020603050405020304" pitchFamily="18" charset="0"/>
              </a:rPr>
              <a:t>Döwlet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hojalyklary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bilen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birlikde</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hasapçylyk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hususy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hojalyklarda</a:t>
            </a:r>
            <a:r>
              <a:rPr lang="en-US" sz="2000" dirty="0">
                <a:latin typeface="Times New Roman" panose="02020603050405020304" pitchFamily="18" charset="0"/>
                <a:ea typeface="Times New Roman" panose="02020603050405020304" pitchFamily="18" charset="0"/>
              </a:rPr>
              <a:t> hem </a:t>
            </a:r>
            <a:r>
              <a:rPr lang="en-US" sz="2000" dirty="0" err="1">
                <a:latin typeface="Times New Roman" panose="02020603050405020304" pitchFamily="18" charset="0"/>
                <a:ea typeface="Times New Roman" panose="02020603050405020304" pitchFamily="18" charset="0"/>
              </a:rPr>
              <a:t>ornaşdyrylýar</a:t>
            </a:r>
            <a:r>
              <a:rPr lang="en-US" sz="2000" dirty="0">
                <a:latin typeface="Times New Roman" panose="02020603050405020304" pitchFamily="18" charset="0"/>
                <a:ea typeface="Times New Roman" panose="02020603050405020304" pitchFamily="18" charset="0"/>
              </a:rPr>
              <a:t>. </a:t>
            </a:r>
            <a:endParaRPr lang="ru-RU" sz="2000" dirty="0">
              <a:latin typeface="Times New Roman" panose="02020603050405020304" pitchFamily="18" charset="0"/>
              <a:ea typeface="Times New Roman" panose="02020603050405020304" pitchFamily="18" charset="0"/>
            </a:endParaRPr>
          </a:p>
          <a:p>
            <a:pPr indent="457200" algn="just"/>
            <a:r>
              <a:rPr lang="en-US" sz="2000" dirty="0" err="1">
                <a:latin typeface="Times New Roman" panose="02020603050405020304" pitchFamily="18" charset="0"/>
                <a:ea typeface="Times New Roman" panose="02020603050405020304" pitchFamily="18" charset="0"/>
              </a:rPr>
              <a:t>Uly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senagat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kärhanalarynyň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söwda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guramalarynyň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ýüze</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çykmagy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hasap</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bölümlerinde</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goşa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ýazgynyň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buhgalter</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hasabynyň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kämilleşmegine</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ýardam</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edýär</a:t>
            </a:r>
            <a:r>
              <a:rPr lang="en-US" sz="2000" dirty="0">
                <a:latin typeface="Times New Roman" panose="02020603050405020304" pitchFamily="18" charset="0"/>
                <a:ea typeface="Times New Roman" panose="02020603050405020304" pitchFamily="18" charset="0"/>
              </a:rPr>
              <a:t>.</a:t>
            </a:r>
            <a:endParaRPr lang="ru-RU" sz="2000" dirty="0">
              <a:latin typeface="Times New Roman" panose="02020603050405020304" pitchFamily="18" charset="0"/>
              <a:ea typeface="Times New Roman" panose="02020603050405020304" pitchFamily="18" charset="0"/>
            </a:endParaRPr>
          </a:p>
          <a:p>
            <a:endParaRPr lang="ru-RU" sz="2000" dirty="0"/>
          </a:p>
        </p:txBody>
      </p:sp>
    </p:spTree>
    <p:extLst>
      <p:ext uri="{BB962C8B-B14F-4D97-AF65-F5344CB8AC3E}">
        <p14:creationId xmlns:p14="http://schemas.microsoft.com/office/powerpoint/2010/main" xmlns="" val="917822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96325" y="309966"/>
            <a:ext cx="9908287" cy="1100380"/>
          </a:xfrm>
        </p:spPr>
        <p:txBody>
          <a:bodyPr>
            <a:normAutofit fontScale="90000"/>
          </a:bodyPr>
          <a:lstStyle/>
          <a:p>
            <a:pPr algn="ctr"/>
            <a:r>
              <a:rPr lang="tk-TM" dirty="0"/>
              <a:t>Dolandyryş barada düşünje we onuň ösüşiniň esasy tapgyrlary</a:t>
            </a:r>
            <a:endParaRPr lang="ru-RU" dirty="0"/>
          </a:p>
        </p:txBody>
      </p:sp>
      <p:sp>
        <p:nvSpPr>
          <p:cNvPr id="3" name="Объект 2"/>
          <p:cNvSpPr>
            <a:spLocks noGrp="1"/>
          </p:cNvSpPr>
          <p:nvPr>
            <p:ph idx="1"/>
          </p:nvPr>
        </p:nvSpPr>
        <p:spPr>
          <a:xfrm>
            <a:off x="1410346" y="1518835"/>
            <a:ext cx="10094266" cy="4293030"/>
          </a:xfrm>
        </p:spPr>
        <p:txBody>
          <a:bodyPr>
            <a:noAutofit/>
          </a:bodyPr>
          <a:lstStyle/>
          <a:p>
            <a:r>
              <a:rPr lang="en-US" sz="2800" dirty="0">
                <a:latin typeface="Times New Roman" panose="02020603050405020304" pitchFamily="18" charset="0"/>
                <a:ea typeface="Times New Roman" panose="02020603050405020304" pitchFamily="18" charset="0"/>
              </a:rPr>
              <a:t>XIX-</a:t>
            </a:r>
            <a:r>
              <a:rPr lang="en-US" sz="2800" dirty="0" err="1">
                <a:latin typeface="Times New Roman" panose="02020603050405020304" pitchFamily="18" charset="0"/>
                <a:ea typeface="Times New Roman" panose="02020603050405020304" pitchFamily="18" charset="0"/>
              </a:rPr>
              <a:t>asyryň</a:t>
            </a:r>
            <a:r>
              <a:rPr lang="en-US" sz="2800" dirty="0">
                <a:latin typeface="Times New Roman" panose="02020603050405020304" pitchFamily="18" charset="0"/>
                <a:ea typeface="Times New Roman" panose="02020603050405020304" pitchFamily="18" charset="0"/>
              </a:rPr>
              <a:t> 90-njy </a:t>
            </a:r>
            <a:r>
              <a:rPr lang="en-US" sz="2800" dirty="0" err="1">
                <a:latin typeface="Times New Roman" panose="02020603050405020304" pitchFamily="18" charset="0"/>
                <a:ea typeface="Times New Roman" panose="02020603050405020304" pitchFamily="18" charset="0"/>
              </a:rPr>
              <a:t>ýyllarynda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dünýäde</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buhgalter</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hasaby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bilen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statistika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öňe</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gidişlik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gazanyp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onuň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ulanylýan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kärhanalary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köpelýär</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Şol</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wagtlar</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önümçilik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prosesleri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çylşyrymlaşyp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başlaýar</a:t>
            </a:r>
            <a:r>
              <a:rPr lang="en-US" sz="2800" dirty="0">
                <a:latin typeface="Times New Roman" panose="02020603050405020304" pitchFamily="18" charset="0"/>
                <a:ea typeface="Times New Roman" panose="02020603050405020304" pitchFamily="18" charset="0"/>
              </a:rPr>
              <a:t> we </a:t>
            </a:r>
            <a:r>
              <a:rPr lang="en-US" sz="2800" dirty="0" err="1">
                <a:latin typeface="Times New Roman" panose="02020603050405020304" pitchFamily="18" charset="0"/>
                <a:ea typeface="Times New Roman" panose="02020603050405020304" pitchFamily="18" charset="0"/>
              </a:rPr>
              <a:t>şonuň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netijesinde</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fabrik-zawodlaryň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eýeleriniň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arasynda</a:t>
            </a:r>
            <a:r>
              <a:rPr lang="en-US" sz="2800" dirty="0">
                <a:latin typeface="Times New Roman" panose="02020603050405020304" pitchFamily="18" charset="0"/>
                <a:ea typeface="Times New Roman" panose="02020603050405020304" pitchFamily="18" charset="0"/>
              </a:rPr>
              <a:t> “</a:t>
            </a:r>
            <a:r>
              <a:rPr lang="ru-RU" sz="2800" dirty="0">
                <a:latin typeface="Times New Roman" panose="02020603050405020304" pitchFamily="18" charset="0"/>
                <a:ea typeface="Times New Roman" panose="02020603050405020304" pitchFamily="18" charset="0"/>
              </a:rPr>
              <a:t>коммерческая тайна</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telekeçilik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syry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ýüze</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çykýar</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Statistika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buhgalter</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hasaby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haýsy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ýollar</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bilen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kärhanalarda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köp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möçberde</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peýdany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alyp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boljagyny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haýsy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sebäplere</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görä</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alynýan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peýdanyň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möçberiniň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azalýanlygyny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önümiň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özüne</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düşýän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gymmatyny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peseldip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boljaklygyna</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jogap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bermeýärdi</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Şol</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wagtlar</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zawodlaryň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fabriklaryň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kärhanalaryň</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balanslary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çylşyrymlaşyp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ykdysady</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analiz</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zerur</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ylym</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görnüşinde</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ýüze</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çykyp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hojalyk</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işlerinde</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ornaşdyrylyp</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başlandy</a:t>
            </a:r>
            <a:r>
              <a:rPr lang="en-US" sz="2800" dirty="0">
                <a:latin typeface="Times New Roman" panose="02020603050405020304" pitchFamily="18" charset="0"/>
                <a:ea typeface="Times New Roman" panose="02020603050405020304" pitchFamily="18" charset="0"/>
              </a:rPr>
              <a:t>.</a:t>
            </a:r>
            <a:endParaRPr lang="ru-RU" sz="2800" dirty="0">
              <a:latin typeface="Times New Roman" panose="02020603050405020304" pitchFamily="18" charset="0"/>
              <a:ea typeface="Times New Roman" panose="02020603050405020304" pitchFamily="18" charset="0"/>
            </a:endParaRPr>
          </a:p>
          <a:p>
            <a:endParaRPr lang="ru-RU" sz="2800" dirty="0"/>
          </a:p>
        </p:txBody>
      </p:sp>
    </p:spTree>
    <p:extLst>
      <p:ext uri="{BB962C8B-B14F-4D97-AF65-F5344CB8AC3E}">
        <p14:creationId xmlns:p14="http://schemas.microsoft.com/office/powerpoint/2010/main" xmlns="" val="17601672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80003" y="50673"/>
            <a:ext cx="8911687" cy="755239"/>
          </a:xfrm>
        </p:spPr>
        <p:txBody>
          <a:bodyPr>
            <a:noAutofit/>
          </a:bodyPr>
          <a:lstStyle/>
          <a:p>
            <a:pPr algn="ctr"/>
            <a:r>
              <a:rPr lang="tk-TM" sz="2400" dirty="0"/>
              <a:t>Dolandyryş barada düşünje we onuň ösüşiniň esasy tapgyrlary</a:t>
            </a:r>
            <a:endParaRPr lang="ru-RU" sz="2400" dirty="0"/>
          </a:p>
        </p:txBody>
      </p:sp>
      <p:sp>
        <p:nvSpPr>
          <p:cNvPr id="3" name="Объект 2"/>
          <p:cNvSpPr>
            <a:spLocks noGrp="1"/>
          </p:cNvSpPr>
          <p:nvPr>
            <p:ph idx="1"/>
          </p:nvPr>
        </p:nvSpPr>
        <p:spPr>
          <a:xfrm>
            <a:off x="1487837" y="805912"/>
            <a:ext cx="10016775" cy="5105310"/>
          </a:xfrm>
        </p:spPr>
        <p:txBody>
          <a:bodyPr>
            <a:noAutofit/>
          </a:bodyPr>
          <a:lstStyle/>
          <a:p>
            <a:pPr algn="just">
              <a:lnSpc>
                <a:spcPct val="115000"/>
              </a:lnSpc>
            </a:pP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Önümçiligi</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dolandyrmak</a:t>
            </a:r>
            <a:r>
              <a:rPr lang="ru-RU" sz="2400" b="1"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düşünjesi</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jemgyýetiň</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iş</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geçirijiliginiň</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maksada</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laýyk</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ugruny</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alan</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sazlaşygyna</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aýdylýar</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Şonuň</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üçin</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bir</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tarapdan</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mehanizmi</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prosesleri</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başga</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tarapdan</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bolsa</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jemgyýetiň</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esasy</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öndürijilik</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güýji</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hökmünde</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adamlaryň</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dolandyrmagyny</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tapawutlandyrmak</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gerek</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Başgaça</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aýdanymyzda</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önümçiligi</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dolandyrmak</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önümçilik</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proseslerinde</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adamlaryň</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toparlarynyň</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aýratyn</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işgärleriň</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işjeňliligini</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gurnamak</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sazlamak</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üçin</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olara</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bolan</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täsirli</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çäreleriň</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maksadalaýyk</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ugurlaryny</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kesgitleýän</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düzgünine</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aýdylýar</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Häzirki</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döwürde</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jemgyýet</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önümçiliginiň</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ösüşinde</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dolandyrmagyň</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ähmiýeti</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artýar</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olar</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birnäçe</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sebäpler</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esaslanandyrylýar</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Olaryň</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iň</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wajyplary</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jemgyýet</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önümçiliginiň</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möçberleriň</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ulalmagy</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güýçlenmegi</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ykdysadyýetdäki</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hil</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taýdan</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ösüşleri</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ylmy-tehniki</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üýtgeşmeleri</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bolup</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ea typeface="Times New Roman" panose="02020603050405020304" pitchFamily="18" charset="0"/>
                <a:cs typeface="Times New Roman" panose="02020603050405020304" pitchFamily="18" charset="0"/>
              </a:rPr>
              <a:t>durýar</a:t>
            </a:r>
            <a:r>
              <a:rPr lang="ru-RU" sz="2400" dirty="0">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latin typeface="Calibri" panose="020F0502020204030204" pitchFamily="34" charset="0"/>
              <a:ea typeface="Times New Roman" panose="02020603050405020304" pitchFamily="18" charset="0"/>
              <a:cs typeface="Times New Roman" panose="02020603050405020304" pitchFamily="18" charset="0"/>
            </a:endParaRPr>
          </a:p>
          <a:p>
            <a:endParaRPr lang="ru-RU" sz="2400" dirty="0"/>
          </a:p>
        </p:txBody>
      </p:sp>
    </p:spTree>
    <p:extLst>
      <p:ext uri="{BB962C8B-B14F-4D97-AF65-F5344CB8AC3E}">
        <p14:creationId xmlns:p14="http://schemas.microsoft.com/office/powerpoint/2010/main" xmlns="" val="280452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65329" y="123986"/>
            <a:ext cx="9939283" cy="805912"/>
          </a:xfrm>
        </p:spPr>
        <p:txBody>
          <a:bodyPr/>
          <a:lstStyle/>
          <a:p>
            <a:pPr algn="ctr"/>
            <a:r>
              <a:rPr lang="tk-TM" dirty="0" smtClean="0"/>
              <a:t>Dolandyryşyň funksiýalary</a:t>
            </a:r>
            <a:endParaRPr lang="ru-RU" dirty="0"/>
          </a:p>
        </p:txBody>
      </p:sp>
      <p:sp>
        <p:nvSpPr>
          <p:cNvPr id="3" name="Объект 2"/>
          <p:cNvSpPr>
            <a:spLocks noGrp="1"/>
          </p:cNvSpPr>
          <p:nvPr>
            <p:ph idx="1"/>
          </p:nvPr>
        </p:nvSpPr>
        <p:spPr>
          <a:xfrm>
            <a:off x="883403" y="1100381"/>
            <a:ext cx="10621209" cy="5501898"/>
          </a:xfrm>
        </p:spPr>
        <p:txBody>
          <a:bodyPr>
            <a:normAutofit/>
          </a:bodyPr>
          <a:lstStyle/>
          <a:p>
            <a:pPr algn="just">
              <a:lnSpc>
                <a:spcPct val="115000"/>
              </a:lnSpc>
            </a:pP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Dolandyrmagyň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esasy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maksady</a:t>
            </a: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jemgyýetiň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maddytehniki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esasyny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düzetmek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jemgyýet</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gatnaşyklary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döretmek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köptaraplaýyn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ösen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adamlary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terbiýelemek</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Dolandyrmak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ulgamynyň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ykdysadyýet</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taýdan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täzelenmegi</a:t>
            </a: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bu</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ykdysady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sosial</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ösüşiniň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tizlenmegi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jemgyýetiň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işini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guramak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bar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bolan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mümkinçilikleriň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has</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ulanylmagyny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üpjün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etmek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işgärleriň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ýüzlerçe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müň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onlarça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million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toparlaryny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ýakyndan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birleşdirmek</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Dolandyrmak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ylmyň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çalt</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ösmegi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kompýuterleriň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EHM-ň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ulanmagy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maglumatlaryň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alynmagyny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rejelenmegini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tizleşdirmäge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ýardam</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edýän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hem-de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işgärleriň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hünär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taýýarlagynyň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ýokarlanmagy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kämilleşýär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Häzir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halk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hojalygyny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dolandyrmak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üçin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has</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gowy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şertleri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döredilýär</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ru-RU" dirty="0" err="1">
                <a:latin typeface="Times New Roman" panose="02020603050405020304" pitchFamily="18" charset="0"/>
                <a:ea typeface="Times New Roman" panose="02020603050405020304" pitchFamily="18" charset="0"/>
                <a:cs typeface="Times New Roman" panose="02020603050405020304" pitchFamily="18" charset="0"/>
              </a:rPr>
              <a:t>Adamlaryň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köp</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az</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bölegini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birleşdirýän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bilelikdäki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zähmet</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dolandyrylmaga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mätäçdir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Kärhanalarda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dolandyrmak</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ahyrky</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ýokary</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netijeleri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gazanmak</a:t>
            </a:r>
            <a:r>
              <a:rPr lang="en-US" dirty="0">
                <a:latin typeface="Times New Roman" panose="02020603050405020304" pitchFamily="18" charset="0"/>
                <a:ea typeface="Times New Roman" panose="02020603050405020304" pitchFamily="18" charset="0"/>
                <a:cs typeface="Times New Roman" panose="02020603050405020304" pitchFamily="18" charset="0"/>
              </a:rPr>
              <a:t> we material,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zähmet</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maliýe</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resurslaryny</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netijeli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peýdalanmak</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maksady</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en-US"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käbir</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işgärleriň</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hereketini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ylalaşmak</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üçin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önümçilik</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işgärlerine</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maksada</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gönükdirilen</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täsirleri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özünde</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jemleýär</a:t>
            </a:r>
            <a:r>
              <a:rPr lang="en-US"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xmlns="" val="21691742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34333" y="278969"/>
            <a:ext cx="9970280" cy="728420"/>
          </a:xfrm>
        </p:spPr>
        <p:txBody>
          <a:bodyPr/>
          <a:lstStyle/>
          <a:p>
            <a:pPr algn="ctr"/>
            <a:r>
              <a:rPr lang="tk-TM" dirty="0"/>
              <a:t>Dolandyryşyň funksiýalary</a:t>
            </a:r>
            <a:endParaRPr lang="ru-RU" dirty="0"/>
          </a:p>
        </p:txBody>
      </p:sp>
      <p:sp>
        <p:nvSpPr>
          <p:cNvPr id="3" name="Объект 2"/>
          <p:cNvSpPr>
            <a:spLocks noGrp="1"/>
          </p:cNvSpPr>
          <p:nvPr>
            <p:ph idx="1"/>
          </p:nvPr>
        </p:nvSpPr>
        <p:spPr>
          <a:xfrm>
            <a:off x="1270861" y="1007389"/>
            <a:ext cx="10233751" cy="5424407"/>
          </a:xfrm>
        </p:spPr>
        <p:txBody>
          <a:bodyPr>
            <a:normAutofit/>
          </a:bodyPr>
          <a:lstStyle/>
          <a:p>
            <a:pPr algn="just">
              <a:lnSpc>
                <a:spcPct val="115000"/>
              </a:lnSpc>
            </a:pP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Dolandyrmagyň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esasy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wezipesi</a:t>
            </a: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önümleriň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degişli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görnüşlerini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görkezilen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möhletlerde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ýokary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hilli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öndürmek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bejermek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bellenilen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meýilnamalaryň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ýerine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ýetirilmegini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üpjün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etmekdir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Dolandyrylyşy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gowlandyrmak-ykdysadyýetiň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wajyp</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düzüji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bölegi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bolup</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durýar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Şu</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esasy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ugurlar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ykdysadyýeti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dolandyrmagyň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ulgamyny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mundane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beýläkde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talaba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laýyk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amala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aşyrmak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göz</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öňünde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tutylýar</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meýilnamanyň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ylmy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taýdan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esaslandyrylyşyny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ýokarlandyrmak</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ykdysady</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ryçaglary</a:t>
            </a:r>
            <a:r>
              <a:rPr lang="en-US" dirty="0">
                <a:latin typeface="Times New Roman" panose="02020603050405020304" pitchFamily="18" charset="0"/>
                <a:ea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goldawlary</a:t>
            </a:r>
            <a:r>
              <a:rPr lang="en-US" dirty="0">
                <a:latin typeface="Times New Roman" panose="02020603050405020304" pitchFamily="18" charset="0"/>
                <a:ea typeface="Times New Roman" panose="02020603050405020304" pitchFamily="18" charset="0"/>
                <a:cs typeface="Times New Roman" panose="02020603050405020304" pitchFamily="18" charset="0"/>
              </a:rPr>
              <a:t> has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doly</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peýdalanylyşyny</a:t>
            </a:r>
            <a:r>
              <a:rPr lang="en-US"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dolandyryş</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guramalarynyň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gurluşyny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kämilleşdirmek</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administratiw</a:t>
            </a: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dolandyryjy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apparatlaryň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köp</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ülüşliligini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gysgaltmak</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döwlet</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meýilnamalaryny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ýumuşlaryny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ýerine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ýetirmäge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işgärleriň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jogapkärçiligini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ýokarlandyrmak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dolandyrmagyň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dürli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şahalarynyň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arasyndaky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hukugyny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borjuny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has</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takyk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çäklendirmek</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dolandyrmagyň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döwrebap</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awtomatlaşdyrylan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ulgamyny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kompýuter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tehnologiýasyny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guramaçylyk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elektron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hasaplaýyş</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tehnikalary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giňden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peýdalanmak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başgalar</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xmlns="" val="1247050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61548" y="247972"/>
            <a:ext cx="8911687" cy="573437"/>
          </a:xfrm>
        </p:spPr>
        <p:txBody>
          <a:bodyPr>
            <a:normAutofit fontScale="90000"/>
          </a:bodyPr>
          <a:lstStyle/>
          <a:p>
            <a:pPr algn="ctr"/>
            <a:r>
              <a:rPr lang="tk-TM" dirty="0"/>
              <a:t>Dolandyryşyň funksiýalary</a:t>
            </a:r>
            <a:endParaRPr lang="ru-RU" dirty="0"/>
          </a:p>
        </p:txBody>
      </p:sp>
      <p:sp>
        <p:nvSpPr>
          <p:cNvPr id="3" name="Объект 2"/>
          <p:cNvSpPr>
            <a:spLocks noGrp="1"/>
          </p:cNvSpPr>
          <p:nvPr>
            <p:ph idx="1"/>
          </p:nvPr>
        </p:nvSpPr>
        <p:spPr>
          <a:xfrm>
            <a:off x="1270861" y="821410"/>
            <a:ext cx="10233751" cy="6036590"/>
          </a:xfrm>
        </p:spPr>
        <p:txBody>
          <a:bodyPr>
            <a:normAutofit/>
          </a:bodyPr>
          <a:lstStyle/>
          <a:p>
            <a:pPr algn="just">
              <a:lnSpc>
                <a:spcPct val="115000"/>
              </a:lnSpc>
            </a:pPr>
            <a:r>
              <a:rPr lang="ru-RU" dirty="0" err="1">
                <a:latin typeface="Times New Roman" panose="02020603050405020304" pitchFamily="18" charset="0"/>
                <a:ea typeface="Times New Roman" panose="02020603050405020304" pitchFamily="18" charset="0"/>
                <a:cs typeface="Times New Roman" panose="02020603050405020304" pitchFamily="18" charset="0"/>
              </a:rPr>
              <a:t>Her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önümçilik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birleşigi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kärhana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iki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ulgamyň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bitewiligini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aňladýar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ýagny</a:t>
            </a:r>
            <a:r>
              <a:rPr lang="ru-RU" dirty="0">
                <a:latin typeface="Times New Roman" panose="02020603050405020304" pitchFamily="18" charset="0"/>
                <a:ea typeface="Times New Roman" panose="02020603050405020304" pitchFamily="18" charset="0"/>
                <a:cs typeface="Times New Roman" panose="02020603050405020304" pitchFamily="18" charset="0"/>
              </a:rPr>
              <a:t> –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dolandyrylýan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dolandyryjy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dolandyrmagyň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obýekti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subýekti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Mysal</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üçin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kärhanada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dolandyryjy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ulgam</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bolup</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zawod</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dolandyrylyşynyň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apparaty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dolandyrylýan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kiçi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ulgam</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bolup</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bolsa-sehler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bölümler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hyzmat</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edýär</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Sehde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ulgamçanyň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dolandyryjysy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sehiň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başlygy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tarapyndan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ýolbaşçylyk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edilýän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seh</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dolandyryjy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işgärler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dolandyrylýan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obýekt</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bolsa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işçiler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Şeýlelikde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dolandyryjy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bilen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dolandyrylýan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ulgamyň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arasyndaky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ähli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ýagdaýlardaky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gatnaşyk-bu</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jemgyýetçilik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önümçiliginde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işleýän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adamlaryň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toparlarynyň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arasyndaky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gatnaşyk</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Dolandyrmagyň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esasy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anyk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ýörite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funksiýasy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bolýar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Dolandyrmak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funksiýasy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bu</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dolandyryjy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täsir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etmäge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mümkinçilik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berýän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dolandyryş</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işleriniň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aýratyn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ugrudyr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Dolandyryş</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funksiýasynda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proses</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hökmünde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dolandyrmagyň</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ru-RU" dirty="0" err="1">
                <a:latin typeface="Times New Roman" panose="02020603050405020304" pitchFamily="18" charset="0"/>
                <a:ea typeface="Times New Roman" panose="02020603050405020304" pitchFamily="18" charset="0"/>
                <a:cs typeface="Times New Roman" panose="02020603050405020304" pitchFamily="18" charset="0"/>
              </a:rPr>
              <a:t>mazmuny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açylýar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dolandyryş</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işleri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onda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görkezilýär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wezipe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ýerine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ýetirilmeli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borçlar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ýa-da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anyk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dolandyryjy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guramalaryň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ýerine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ýetirmeli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işleri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işleri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we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ş.m</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görkezilýär</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Dolandyrma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prosesiň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analizi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dolandyrma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apparatyň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strukturasy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taslananda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dolandyryjy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işgärleriň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mukdary</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kesgitlenilende</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her</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funksiýa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boýunça</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geçirilýän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işleriniň</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göwrümini</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kesgitlemek</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üçin</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esas</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bolup</a:t>
            </a:r>
            <a:r>
              <a:rPr lang="ru-RU" dirty="0">
                <a:latin typeface="Times New Roman" panose="02020603050405020304" pitchFamily="18" charset="0"/>
                <a:ea typeface="Times New Roman" panose="02020603050405020304" pitchFamily="18" charset="0"/>
                <a:cs typeface="Times New Roman" panose="02020603050405020304" pitchFamily="18" charset="0"/>
              </a:rPr>
              <a:t> </a:t>
            </a:r>
            <a:r>
              <a:rPr lang="ru-RU" dirty="0" err="1">
                <a:latin typeface="Times New Roman" panose="02020603050405020304" pitchFamily="18" charset="0"/>
                <a:ea typeface="Times New Roman" panose="02020603050405020304" pitchFamily="18" charset="0"/>
                <a:cs typeface="Times New Roman" panose="02020603050405020304" pitchFamily="18" charset="0"/>
              </a:rPr>
              <a:t>durýar</a:t>
            </a:r>
            <a:r>
              <a:rPr lang="ru-RU" dirty="0">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15000"/>
              </a:lnSpc>
            </a:pPr>
            <a:r>
              <a:rPr lang="ru-RU" b="1"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latin typeface="Calibri" panose="020F0502020204030204" pitchFamily="34" charset="0"/>
              <a:ea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xmlns="" val="3909992459"/>
      </p:ext>
    </p:extLst>
  </p:cSld>
  <p:clrMapOvr>
    <a:masterClrMapping/>
  </p:clrMapOvr>
</p:sld>
</file>

<file path=ppt/theme/theme1.xml><?xml version="1.0" encoding="utf-8"?>
<a:theme xmlns:a="http://schemas.openxmlformats.org/drawingml/2006/main" name="Легкий дым">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46</TotalTime>
  <Words>505</Words>
  <Application>Microsoft Office PowerPoint</Application>
  <PresentationFormat>Произвольный</PresentationFormat>
  <Paragraphs>41</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Легкий дым</vt:lpstr>
      <vt:lpstr>Слайд 1</vt:lpstr>
      <vt:lpstr>Dolandyryş barada düşünje</vt:lpstr>
      <vt:lpstr>Dolandyryş barada düşünje we onuň ösüşiniň esasy tapgyrlary</vt:lpstr>
      <vt:lpstr>Dolandyryş barada düşünje we onuň ösüşiniň esasy tapgyrlary</vt:lpstr>
      <vt:lpstr>Dolandyryş barada düşünje we onuň ösüşiniň esasy tapgyrlary</vt:lpstr>
      <vt:lpstr>Dolandyryşyň funksiýalary</vt:lpstr>
      <vt:lpstr>Dolandyryşyň funksiýalary</vt:lpstr>
      <vt:lpstr>Dolandyryşyň funksiýalary</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Lenovo</dc:creator>
  <cp:lastModifiedBy>Admin</cp:lastModifiedBy>
  <cp:revision>6</cp:revision>
  <dcterms:created xsi:type="dcterms:W3CDTF">2021-10-03T09:45:29Z</dcterms:created>
  <dcterms:modified xsi:type="dcterms:W3CDTF">2021-10-04T08:32:54Z</dcterms:modified>
</cp:coreProperties>
</file>