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70" r:id="rId2"/>
    <p:sldId id="257" r:id="rId3"/>
    <p:sldId id="258" r:id="rId4"/>
    <p:sldId id="256" r:id="rId5"/>
    <p:sldId id="260" r:id="rId6"/>
    <p:sldId id="259"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1" d="100"/>
          <a:sy n="91" d="100"/>
        </p:scale>
        <p:origin x="-126" y="-1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8"/>
            <a:ext cx="103632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6378742-7D57-44B1-9090-4ED060941CD7}" type="datetimeFigureOut">
              <a:rPr lang="ru-RU" smtClean="0"/>
              <a:t>10.05.2019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E150FD6-BC0F-48B2-904E-05372BA68B82}" type="slidenum">
              <a:rPr lang="ru-RU" smtClean="0"/>
              <a:t>‹#›</a:t>
            </a:fld>
            <a:endParaRPr lang="ru-RU"/>
          </a:p>
        </p:txBody>
      </p:sp>
    </p:spTree>
    <p:extLst>
      <p:ext uri="{BB962C8B-B14F-4D97-AF65-F5344CB8AC3E}">
        <p14:creationId xmlns:p14="http://schemas.microsoft.com/office/powerpoint/2010/main" val="1465266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6378742-7D57-44B1-9090-4ED060941CD7}" type="datetimeFigureOut">
              <a:rPr lang="ru-RU" smtClean="0"/>
              <a:t>10.05.2019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E150FD6-BC0F-48B2-904E-05372BA68B82}" type="slidenum">
              <a:rPr lang="ru-RU" smtClean="0"/>
              <a:t>‹#›</a:t>
            </a:fld>
            <a:endParaRPr lang="ru-RU"/>
          </a:p>
        </p:txBody>
      </p:sp>
    </p:spTree>
    <p:extLst>
      <p:ext uri="{BB962C8B-B14F-4D97-AF65-F5344CB8AC3E}">
        <p14:creationId xmlns:p14="http://schemas.microsoft.com/office/powerpoint/2010/main" val="34203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11785600" y="274641"/>
            <a:ext cx="36576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12800" y="274641"/>
            <a:ext cx="107696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6378742-7D57-44B1-9090-4ED060941CD7}" type="datetimeFigureOut">
              <a:rPr lang="ru-RU" smtClean="0"/>
              <a:t>10.05.2019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E150FD6-BC0F-48B2-904E-05372BA68B82}" type="slidenum">
              <a:rPr lang="ru-RU" smtClean="0"/>
              <a:t>‹#›</a:t>
            </a:fld>
            <a:endParaRPr lang="ru-RU"/>
          </a:p>
        </p:txBody>
      </p:sp>
    </p:spTree>
    <p:extLst>
      <p:ext uri="{BB962C8B-B14F-4D97-AF65-F5344CB8AC3E}">
        <p14:creationId xmlns:p14="http://schemas.microsoft.com/office/powerpoint/2010/main" val="3879091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6378742-7D57-44B1-9090-4ED060941CD7}" type="datetimeFigureOut">
              <a:rPr lang="ru-RU" smtClean="0"/>
              <a:t>10.05.2019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E150FD6-BC0F-48B2-904E-05372BA68B82}" type="slidenum">
              <a:rPr lang="ru-RU" smtClean="0"/>
              <a:t>‹#›</a:t>
            </a:fld>
            <a:endParaRPr lang="ru-RU"/>
          </a:p>
        </p:txBody>
      </p:sp>
    </p:spTree>
    <p:extLst>
      <p:ext uri="{BB962C8B-B14F-4D97-AF65-F5344CB8AC3E}">
        <p14:creationId xmlns:p14="http://schemas.microsoft.com/office/powerpoint/2010/main" val="2057565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3"/>
            <a:ext cx="103632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6378742-7D57-44B1-9090-4ED060941CD7}" type="datetimeFigureOut">
              <a:rPr lang="ru-RU" smtClean="0"/>
              <a:t>10.05.2019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E150FD6-BC0F-48B2-904E-05372BA68B82}" type="slidenum">
              <a:rPr lang="ru-RU" smtClean="0"/>
              <a:t>‹#›</a:t>
            </a:fld>
            <a:endParaRPr lang="ru-RU"/>
          </a:p>
        </p:txBody>
      </p:sp>
    </p:spTree>
    <p:extLst>
      <p:ext uri="{BB962C8B-B14F-4D97-AF65-F5344CB8AC3E}">
        <p14:creationId xmlns:p14="http://schemas.microsoft.com/office/powerpoint/2010/main" val="3389984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6378742-7D57-44B1-9090-4ED060941CD7}" type="datetimeFigureOut">
              <a:rPr lang="ru-RU" smtClean="0"/>
              <a:t>10.05.2019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E150FD6-BC0F-48B2-904E-05372BA68B82}" type="slidenum">
              <a:rPr lang="ru-RU" smtClean="0"/>
              <a:t>‹#›</a:t>
            </a:fld>
            <a:endParaRPr lang="ru-RU"/>
          </a:p>
        </p:txBody>
      </p:sp>
    </p:spTree>
    <p:extLst>
      <p:ext uri="{BB962C8B-B14F-4D97-AF65-F5344CB8AC3E}">
        <p14:creationId xmlns:p14="http://schemas.microsoft.com/office/powerpoint/2010/main" val="3574961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6378742-7D57-44B1-9090-4ED060941CD7}" type="datetimeFigureOut">
              <a:rPr lang="ru-RU" smtClean="0"/>
              <a:t>10.05.2019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E150FD6-BC0F-48B2-904E-05372BA68B82}" type="slidenum">
              <a:rPr lang="ru-RU" smtClean="0"/>
              <a:t>‹#›</a:t>
            </a:fld>
            <a:endParaRPr lang="ru-RU"/>
          </a:p>
        </p:txBody>
      </p:sp>
    </p:spTree>
    <p:extLst>
      <p:ext uri="{BB962C8B-B14F-4D97-AF65-F5344CB8AC3E}">
        <p14:creationId xmlns:p14="http://schemas.microsoft.com/office/powerpoint/2010/main" val="1882951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6378742-7D57-44B1-9090-4ED060941CD7}" type="datetimeFigureOut">
              <a:rPr lang="ru-RU" smtClean="0"/>
              <a:t>10.05.2019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E150FD6-BC0F-48B2-904E-05372BA68B82}" type="slidenum">
              <a:rPr lang="ru-RU" smtClean="0"/>
              <a:t>‹#›</a:t>
            </a:fld>
            <a:endParaRPr lang="ru-RU"/>
          </a:p>
        </p:txBody>
      </p:sp>
    </p:spTree>
    <p:extLst>
      <p:ext uri="{BB962C8B-B14F-4D97-AF65-F5344CB8AC3E}">
        <p14:creationId xmlns:p14="http://schemas.microsoft.com/office/powerpoint/2010/main" val="801285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6378742-7D57-44B1-9090-4ED060941CD7}" type="datetimeFigureOut">
              <a:rPr lang="ru-RU" smtClean="0"/>
              <a:t>10.05.2019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E150FD6-BC0F-48B2-904E-05372BA68B82}" type="slidenum">
              <a:rPr lang="ru-RU" smtClean="0"/>
              <a:t>‹#›</a:t>
            </a:fld>
            <a:endParaRPr lang="ru-RU"/>
          </a:p>
        </p:txBody>
      </p:sp>
    </p:spTree>
    <p:extLst>
      <p:ext uri="{BB962C8B-B14F-4D97-AF65-F5344CB8AC3E}">
        <p14:creationId xmlns:p14="http://schemas.microsoft.com/office/powerpoint/2010/main" val="2176968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2" y="273050"/>
            <a:ext cx="4011084"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6378742-7D57-44B1-9090-4ED060941CD7}" type="datetimeFigureOut">
              <a:rPr lang="ru-RU" smtClean="0"/>
              <a:t>10.05.2019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E150FD6-BC0F-48B2-904E-05372BA68B82}" type="slidenum">
              <a:rPr lang="ru-RU" smtClean="0"/>
              <a:t>‹#›</a:t>
            </a:fld>
            <a:endParaRPr lang="ru-RU"/>
          </a:p>
        </p:txBody>
      </p:sp>
    </p:spTree>
    <p:extLst>
      <p:ext uri="{BB962C8B-B14F-4D97-AF65-F5344CB8AC3E}">
        <p14:creationId xmlns:p14="http://schemas.microsoft.com/office/powerpoint/2010/main" val="397025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6378742-7D57-44B1-9090-4ED060941CD7}" type="datetimeFigureOut">
              <a:rPr lang="ru-RU" smtClean="0"/>
              <a:t>10.05.2019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E150FD6-BC0F-48B2-904E-05372BA68B82}" type="slidenum">
              <a:rPr lang="ru-RU" smtClean="0"/>
              <a:t>‹#›</a:t>
            </a:fld>
            <a:endParaRPr lang="ru-RU"/>
          </a:p>
        </p:txBody>
      </p:sp>
    </p:spTree>
    <p:extLst>
      <p:ext uri="{BB962C8B-B14F-4D97-AF65-F5344CB8AC3E}">
        <p14:creationId xmlns:p14="http://schemas.microsoft.com/office/powerpoint/2010/main" val="613631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378742-7D57-44B1-9090-4ED060941CD7}" type="datetimeFigureOut">
              <a:rPr lang="ru-RU" smtClean="0"/>
              <a:t>10.05.2019</a:t>
            </a:fld>
            <a:endParaRPr lang="ru-RU"/>
          </a:p>
        </p:txBody>
      </p:sp>
      <p:sp>
        <p:nvSpPr>
          <p:cNvPr id="5" name="Нижний колонтитул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150FD6-BC0F-48B2-904E-05372BA68B82}" type="slidenum">
              <a:rPr lang="ru-RU" smtClean="0"/>
              <a:t>‹#›</a:t>
            </a:fld>
            <a:endParaRPr lang="ru-RU"/>
          </a:p>
        </p:txBody>
      </p:sp>
    </p:spTree>
    <p:extLst>
      <p:ext uri="{BB962C8B-B14F-4D97-AF65-F5344CB8AC3E}">
        <p14:creationId xmlns:p14="http://schemas.microsoft.com/office/powerpoint/2010/main" val="241029294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2103097"/>
            <a:ext cx="12322476" cy="1086964"/>
          </a:xfrm>
          <a:prstGeom prst="rect">
            <a:avLst/>
          </a:prstGeom>
        </p:spPr>
        <p:txBody>
          <a:bodyPr wrap="none">
            <a:spAutoFit/>
          </a:bodyPr>
          <a:lstStyle/>
          <a:p>
            <a:pPr algn="ctr">
              <a:lnSpc>
                <a:spcPct val="115000"/>
              </a:lnSpc>
              <a:spcAft>
                <a:spcPts val="0"/>
              </a:spcAft>
            </a:pPr>
            <a:r>
              <a:rPr lang="ru-RU" sz="60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Tema</a:t>
            </a:r>
            <a:r>
              <a:rPr lang="ru-RU" sz="60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60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Syýasy</a:t>
            </a:r>
            <a:r>
              <a:rPr lang="ru-RU" sz="60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60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konflikt</a:t>
            </a:r>
            <a:r>
              <a:rPr lang="ru-RU" sz="60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60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lang="ru-RU" sz="60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60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konsensus</a:t>
            </a:r>
            <a:r>
              <a:rPr lang="ru-RU" sz="60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6000" dirty="0" smtClean="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8323522"/>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6214" y="387871"/>
            <a:ext cx="11436439" cy="5799536"/>
          </a:xfrm>
          <a:prstGeom prst="rect">
            <a:avLst/>
          </a:prstGeom>
        </p:spPr>
        <p:txBody>
          <a:bodyPr wrap="square">
            <a:spAutoFit/>
          </a:bodyPr>
          <a:lstStyle/>
          <a:p>
            <a:pPr indent="449580" algn="ctr">
              <a:lnSpc>
                <a:spcPct val="115000"/>
              </a:lnSpc>
              <a:spcAft>
                <a:spcPts val="1000"/>
              </a:spcAft>
            </a:pPr>
            <a:r>
              <a:rPr lang="tr-TR" sz="2800" dirty="0" smtClean="0">
                <a:solidFill>
                  <a:srgbClr val="FF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Dürli syýasy konfliktlerde konfliktiň kabul edilişinde </a:t>
            </a:r>
            <a:r>
              <a:rPr lang="tr-TR" sz="2800" u="wavy" dirty="0" smtClean="0">
                <a:solidFill>
                  <a:srgbClr val="FF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iki çemeleşmäni</a:t>
            </a:r>
            <a:r>
              <a:rPr lang="tr-TR" sz="2800" dirty="0" smtClean="0">
                <a:solidFill>
                  <a:srgbClr val="FF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yzarlamak bolý</a:t>
            </a:r>
            <a:r>
              <a:rPr lang="tk-TM" sz="2800" dirty="0" smtClean="0">
                <a:solidFill>
                  <a:srgbClr val="FF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a</a:t>
            </a:r>
            <a:r>
              <a:rPr lang="tr-TR" sz="2800" dirty="0" smtClean="0">
                <a:solidFill>
                  <a:srgbClr val="FF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r:</a:t>
            </a:r>
            <a:endParaRPr lang="ru-RU" sz="2800" dirty="0" smtClean="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tabLst>
                <a:tab pos="4572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Konflikte gapma-garşylygyň ösüşiniň iň soňky tapgyry hökmünde garalýar. Soňra çözülýär we bu tapgyrda düýpli özgertmeleriň bolmagy ähtimal.</a:t>
            </a:r>
            <a:endParaRPr lang="ru-RU"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tabLst>
                <a:tab pos="457200" algn="l"/>
              </a:tabLst>
            </a:pPr>
            <a:endParaRPr lang="tk-TM" sz="28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tabLst>
                <a:tab pos="4572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Konfliktiň aňyrsynda göreşýän taraplaryň ylalaşyksyz gapma-garşylygy bolmadyk, bäbitleriň çaknyşmagy hökmünde garalýar.</a:t>
            </a:r>
            <a:endParaRPr lang="ru-RU"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49580" algn="just">
              <a:lnSpc>
                <a:spcPct val="115000"/>
              </a:lnSpc>
              <a:spcAft>
                <a:spcPts val="1000"/>
              </a:spcAft>
            </a:pPr>
            <a:endParaRPr lang="tk-TM" sz="28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15000"/>
              </a:lnSpc>
              <a:spcAft>
                <a:spcPts val="1000"/>
              </a:spcAf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Konflikti çözmegiň esasy şerti – ony ýüze çykarmadyr. Dawa ýüze çykarylýar, çäklendirilýär we güýçleriň, bähbitleriň ýetilen deňagramlylygyny üýtgetmezlik üçin onuň ösüşine gözegçilik girizilýär.</a:t>
            </a:r>
            <a:endParaRPr lang="ru-RU"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31455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53790" y="503782"/>
            <a:ext cx="10921285" cy="5639877"/>
          </a:xfrm>
          <a:prstGeom prst="rect">
            <a:avLst/>
          </a:prstGeom>
        </p:spPr>
        <p:txBody>
          <a:bodyPr wrap="square">
            <a:spAutoFit/>
          </a:bodyPr>
          <a:lstStyle/>
          <a:p>
            <a:pPr indent="449580" algn="just">
              <a:lnSpc>
                <a:spcPct val="115000"/>
              </a:lnSpc>
              <a:spcAft>
                <a:spcPts val="1000"/>
              </a:spcAf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Konfliktleri çözmeklige iki esasy usul ulanylýar – zor salma we zor salmasyzdan usullary. Ýapyk jemgyýetler üçin birinji häsiýetli bolup, gapma-garşy taraplaryň arasyndaky dawalar bir tarapyň ýok edilmegi bilen çözülýär.</a:t>
            </a:r>
            <a:endParaRPr lang="ru-RU"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49580" algn="just">
              <a:lnSpc>
                <a:spcPct val="115000"/>
              </a:lnSpc>
              <a:spcAft>
                <a:spcPts val="1000"/>
              </a:spcAf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Açyk, demokratik jemgyýetler üçin konfliktiň zorluk ulanmasyzdan çözülmegi mahsus. Meselem, ABŞ-nyň syýasy durmuşyna mahsus usullaryň biri ol hem garşydaş güýçleri bölmek bilen, konflikti aşaky, pesräk derejä geçirmek. Konflikti çözmegiň ýene-de bir görnüşi-de hem garşydaş</a:t>
            </a:r>
            <a:r>
              <a:rPr lang="tk-TM"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l</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aryňy bitaraplaşdyrmak, ý</a:t>
            </a:r>
            <a:r>
              <a:rPr lang="tk-TM"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gny garşy toparlaryň şygarlaryny, pikirlerini ulanmak, toparyň ýolbaşçylaryny syýasy kararlaryň kabul edilmegine çekmek.</a:t>
            </a:r>
            <a:endParaRPr lang="ru-RU"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62803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5002" y="274083"/>
            <a:ext cx="11114468" cy="6263638"/>
          </a:xfrm>
          <a:prstGeom prst="rect">
            <a:avLst/>
          </a:prstGeom>
        </p:spPr>
        <p:txBody>
          <a:bodyPr wrap="square">
            <a:spAutoFit/>
          </a:bodyPr>
          <a:lstStyle/>
          <a:p>
            <a:pPr lvl="0" algn="ctr">
              <a:lnSpc>
                <a:spcPct val="115000"/>
              </a:lnSpc>
              <a:spcAft>
                <a:spcPts val="0"/>
              </a:spcAft>
              <a:tabLst>
                <a:tab pos="457200" algn="l"/>
              </a:tabLst>
            </a:pPr>
            <a:r>
              <a:rPr lang="tk-TM" sz="2800" b="1" dirty="0" smtClean="0">
                <a:solidFill>
                  <a:srgbClr val="FF0000"/>
                </a:solidFill>
                <a:effectLst/>
                <a:latin typeface="Times New Roman" panose="02020603050405020304" pitchFamily="18" charset="0"/>
                <a:ea typeface="Times New Roman" panose="02020603050405020304" pitchFamily="18" charset="0"/>
              </a:rPr>
              <a:t>3. </a:t>
            </a:r>
            <a:r>
              <a:rPr lang="tr-TR" sz="2800" b="1" dirty="0" smtClean="0">
                <a:solidFill>
                  <a:srgbClr val="FF0000"/>
                </a:solidFill>
                <a:effectLst/>
                <a:latin typeface="Times New Roman" panose="02020603050405020304" pitchFamily="18" charset="0"/>
                <a:ea typeface="Times New Roman" panose="02020603050405020304" pitchFamily="18" charset="0"/>
              </a:rPr>
              <a:t>Konflikti çözmekligiň şertleri we usullary. Kampromis düşünjesi. Konsensus.</a:t>
            </a:r>
            <a:endParaRPr lang="ru-RU" sz="2800" dirty="0" smtClean="0">
              <a:solidFill>
                <a:srgbClr val="FF0000"/>
              </a:solidFill>
              <a:effectLst/>
              <a:latin typeface="Times New Roman" panose="02020603050405020304" pitchFamily="18" charset="0"/>
              <a:ea typeface="Times New Roman" panose="02020603050405020304" pitchFamily="18" charset="0"/>
            </a:endParaRPr>
          </a:p>
          <a:p>
            <a:pPr indent="449580" algn="just">
              <a:lnSpc>
                <a:spcPct val="115000"/>
              </a:lnSpc>
              <a:spcAft>
                <a:spcPts val="1000"/>
              </a:spcAf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Konfliktleri ýeňip geçmegiň eýsem ýollar</a:t>
            </a:r>
            <a:r>
              <a:rPr lang="tk-TM"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y</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nähili?</a:t>
            </a:r>
            <a:endParaRPr lang="ru-RU"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49580" algn="just">
              <a:lnSpc>
                <a:spcPct val="115000"/>
              </a:lnSpc>
              <a:spcAft>
                <a:spcPts val="1000"/>
              </a:spcAf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Konfliktiň çözülmeginiň özi proses bolup, ol öz-özünden amala aşyrylyp biler, şonda konfliktiň predmetiniň özi özakymlaýy</a:t>
            </a:r>
            <a:r>
              <a:rPr lang="tk-TM"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n</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ýitip gidýär, ýa-da konfl</a:t>
            </a:r>
            <a:r>
              <a:rPr lang="tk-TM"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i</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ktleşýän taraparyň biriniň ýa-da ikisiniň-de düşünjeli, belli maksatly işiniň netijesinde amala aşyp biler.</a:t>
            </a:r>
            <a:endParaRPr lang="ru-RU"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49580" algn="just">
              <a:lnSpc>
                <a:spcPct val="115000"/>
              </a:lnSpc>
              <a:spcAft>
                <a:spcPts val="1000"/>
              </a:spcAf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Bitaraplaýyn ýa-da özara eglişikler esasynda iki tarapyň hem makullanýan ylalaşygyny gazanmak barada taraplaryň edýän işiniň syýasy konfliktleriň düşünjeli çözülmegi üçin norma bolup durýandygyny ýaşaýyş praktikasy görkezýär. Gürrüň kompromisleri (ylalaş</a:t>
            </a:r>
            <a:r>
              <a:rPr lang="tk-TM"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y</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klary) gazanmak üçin ylalaşyjylyk kadalary hakynda barýar.</a:t>
            </a:r>
            <a:endParaRPr lang="ru-RU"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420638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4545" y="244698"/>
            <a:ext cx="11423561" cy="6173037"/>
          </a:xfrm>
          <a:prstGeom prst="rect">
            <a:avLst/>
          </a:prstGeom>
        </p:spPr>
        <p:txBody>
          <a:bodyPr wrap="square">
            <a:spAutoFit/>
          </a:bodyPr>
          <a:lstStyle/>
          <a:p>
            <a:pPr indent="449580" algn="just">
              <a:lnSpc>
                <a:spcPct val="115000"/>
              </a:lnSpc>
              <a:spcAft>
                <a:spcPts val="1000"/>
              </a:spcAft>
            </a:pPr>
            <a:r>
              <a:rPr lang="tr-TR" sz="2600" dirty="0" smtClean="0">
                <a:effectLst/>
                <a:latin typeface="Times New Roman" panose="02020603050405020304" pitchFamily="18" charset="0"/>
                <a:ea typeface="Times New Roman" panose="02020603050405020304" pitchFamily="18" charset="0"/>
                <a:cs typeface="Times New Roman" panose="02020603050405020304" pitchFamily="18" charset="0"/>
              </a:rPr>
              <a:t>Häzirki wagtda konfliktleýin taraplaryň pozisiýalarynyň ylalaşmagyna mümkinç</a:t>
            </a:r>
            <a:r>
              <a:rPr lang="tk-TM" sz="2600" dirty="0" smtClean="0">
                <a:effectLst/>
                <a:latin typeface="Times New Roman" panose="02020603050405020304" pitchFamily="18" charset="0"/>
                <a:ea typeface="Times New Roman" panose="02020603050405020304" pitchFamily="18" charset="0"/>
                <a:cs typeface="Times New Roman" panose="02020603050405020304" pitchFamily="18" charset="0"/>
              </a:rPr>
              <a:t>i</a:t>
            </a:r>
            <a:r>
              <a:rPr lang="tr-TR" sz="2600" dirty="0" smtClean="0">
                <a:effectLst/>
                <a:latin typeface="Times New Roman" panose="02020603050405020304" pitchFamily="18" charset="0"/>
                <a:ea typeface="Times New Roman" panose="02020603050405020304" pitchFamily="18" charset="0"/>
                <a:cs typeface="Times New Roman" panose="02020603050405020304" pitchFamily="18" charset="0"/>
              </a:rPr>
              <a:t>lik berýän zatlaryň biri hem toparlaýyn gymmatlyklardan indiwidual gymmatlyklara göçmegidir:</a:t>
            </a:r>
            <a:endParaRPr lang="ru-RU" sz="26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lphaLcParenR"/>
              <a:tabLst>
                <a:tab pos="457200" algn="l"/>
              </a:tabLst>
            </a:pPr>
            <a:r>
              <a:rPr lang="tr-TR" sz="2600" dirty="0" smtClean="0">
                <a:effectLst/>
                <a:latin typeface="Times New Roman" panose="02020603050405020304" pitchFamily="18" charset="0"/>
                <a:ea typeface="Times New Roman" panose="02020603050405020304" pitchFamily="18" charset="0"/>
                <a:cs typeface="Times New Roman" panose="02020603050405020304" pitchFamily="18" charset="0"/>
              </a:rPr>
              <a:t>Konfliktleriň esasynda ýatan taraplaryň hakyky bähbitlerini dogry kesgitlemek;</a:t>
            </a:r>
            <a:endParaRPr lang="ru-RU" sz="26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lphaLcParenR"/>
              <a:tabLst>
                <a:tab pos="457200" algn="l"/>
              </a:tabLst>
            </a:pPr>
            <a:r>
              <a:rPr lang="tr-TR" sz="2600" dirty="0" smtClean="0">
                <a:effectLst/>
                <a:latin typeface="Times New Roman" panose="02020603050405020304" pitchFamily="18" charset="0"/>
                <a:ea typeface="Times New Roman" panose="02020603050405020304" pitchFamily="18" charset="0"/>
                <a:cs typeface="Times New Roman" panose="02020603050405020304" pitchFamily="18" charset="0"/>
              </a:rPr>
              <a:t>Konflikti çözmek üçin üçünji sudy gözlemek;</a:t>
            </a:r>
            <a:endParaRPr lang="ru-RU" sz="26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lphaLcParenR"/>
              <a:tabLst>
                <a:tab pos="457200" algn="l"/>
              </a:tabLst>
            </a:pPr>
            <a:r>
              <a:rPr lang="tr-TR" sz="2600" dirty="0" smtClean="0">
                <a:effectLst/>
                <a:latin typeface="Times New Roman" panose="02020603050405020304" pitchFamily="18" charset="0"/>
                <a:ea typeface="Times New Roman" panose="02020603050405020304" pitchFamily="18" charset="0"/>
                <a:cs typeface="Times New Roman" panose="02020603050405020304" pitchFamily="18" charset="0"/>
              </a:rPr>
              <a:t>Garşydaşyň ähli problemalary parahatçylyk ýoly bilen çözmek islemese, ähli güýçleriňi ýygnamaly we jemläp oňa şeýle ýagdaýda bolup biläýjek netijeleri görkezmeli;</a:t>
            </a:r>
            <a:endParaRPr lang="ru-RU" sz="26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lphaLcParenR"/>
              <a:tabLst>
                <a:tab pos="457200" algn="l"/>
              </a:tabLst>
            </a:pPr>
            <a:r>
              <a:rPr lang="tr-TR" sz="2600" dirty="0" smtClean="0">
                <a:effectLst/>
                <a:latin typeface="Times New Roman" panose="02020603050405020304" pitchFamily="18" charset="0"/>
                <a:ea typeface="Times New Roman" panose="02020603050405020304" pitchFamily="18" charset="0"/>
                <a:cs typeface="Times New Roman" panose="02020603050405020304" pitchFamily="18" charset="0"/>
              </a:rPr>
              <a:t>Gepleşiklere diňe iki konfliktleriň taraplary däl, eýsem konfliktli ýagdaýdan çykmak üçin goşmaça wariantlary almaga mümkinçlik berýän, mümkinçilik boldugyça köp taraplary çekmeli;</a:t>
            </a:r>
            <a:endParaRPr lang="ru-RU" sz="26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lphaLcParenR"/>
              <a:tabLst>
                <a:tab pos="457200" algn="l"/>
              </a:tabLst>
            </a:pPr>
            <a:r>
              <a:rPr lang="tr-TR" sz="2600" dirty="0" smtClean="0">
                <a:effectLst/>
                <a:latin typeface="Times New Roman" panose="02020603050405020304" pitchFamily="18" charset="0"/>
                <a:ea typeface="Times New Roman" panose="02020603050405020304" pitchFamily="18" charset="0"/>
                <a:cs typeface="Times New Roman" panose="02020603050405020304" pitchFamily="18" charset="0"/>
              </a:rPr>
              <a:t>Diňe bir garşydaşyň hereketlerine we meýillerine däl, eýsem soýuzdaşlarynyň hereketlerine özüňki we garşydaşyň tarapdary hökmünde üns bermeli.</a:t>
            </a:r>
            <a:endParaRPr lang="ru-RU" sz="2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139276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1820" y="0"/>
            <a:ext cx="11256136" cy="7157857"/>
          </a:xfrm>
          <a:prstGeom prst="rect">
            <a:avLst/>
          </a:prstGeom>
        </p:spPr>
        <p:txBody>
          <a:bodyPr wrap="square">
            <a:spAutoFit/>
          </a:bodyPr>
          <a:lstStyle/>
          <a:p>
            <a:pPr marL="228600" indent="220980" algn="ctr">
              <a:lnSpc>
                <a:spcPct val="115000"/>
              </a:lnSpc>
              <a:spcAft>
                <a:spcPts val="1000"/>
              </a:spcAft>
            </a:pPr>
            <a:r>
              <a:rPr lang="tr-TR" sz="2800" u="sng" dirty="0" smtClean="0">
                <a:solidFill>
                  <a:srgbClr val="FF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Emele gelen konflikte optimal baha bermek üçin:</a:t>
            </a:r>
            <a:endParaRPr lang="ru-RU" sz="2800" dirty="0" smtClean="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lphaLcParenR"/>
              <a:tabLst>
                <a:tab pos="495300" algn="l"/>
              </a:tabLst>
            </a:pPr>
            <a:r>
              <a:rPr lang="tr-TR" sz="2500" dirty="0" smtClean="0">
                <a:effectLst/>
                <a:latin typeface="Times New Roman" panose="02020603050405020304" pitchFamily="18" charset="0"/>
                <a:ea typeface="Times New Roman" panose="02020603050405020304" pitchFamily="18" charset="0"/>
                <a:cs typeface="Times New Roman" panose="02020603050405020304" pitchFamily="18" charset="0"/>
              </a:rPr>
              <a:t>Konfliktli prosesiň parametrine esaslanyp, bolup geçýän wakalar boýunça konflikte gatnaşmaýanlar boýunça h</a:t>
            </a:r>
            <a:r>
              <a:rPr lang="tk-TM" sz="2500" dirty="0" smtClean="0">
                <a:effectLst/>
                <a:latin typeface="Times New Roman" panose="02020603050405020304" pitchFamily="18" charset="0"/>
                <a:ea typeface="Times New Roman" panose="02020603050405020304" pitchFamily="18" charset="0"/>
                <a:cs typeface="Times New Roman" panose="02020603050405020304" pitchFamily="18" charset="0"/>
              </a:rPr>
              <a:t>a</a:t>
            </a:r>
            <a:r>
              <a:rPr lang="tr-TR" sz="2500" dirty="0" smtClean="0">
                <a:effectLst/>
                <a:latin typeface="Times New Roman" panose="02020603050405020304" pitchFamily="18" charset="0"/>
                <a:ea typeface="Times New Roman" panose="02020603050405020304" pitchFamily="18" charset="0"/>
                <a:cs typeface="Times New Roman" panose="02020603050405020304" pitchFamily="18" charset="0"/>
              </a:rPr>
              <a:t>sapanama bermäň, konfliktiň predmetiniň aýratynlyklary barada, onuň ýitiliginiň derejesi barada obýektiw hemme taraplaýyn informasiýal</a:t>
            </a:r>
            <a:r>
              <a:rPr lang="tk-TM" sz="2500" dirty="0" smtClean="0">
                <a:effectLst/>
                <a:latin typeface="Times New Roman" panose="02020603050405020304" pitchFamily="18" charset="0"/>
                <a:ea typeface="Times New Roman" panose="02020603050405020304" pitchFamily="18" charset="0"/>
                <a:cs typeface="Times New Roman" panose="02020603050405020304" pitchFamily="18" charset="0"/>
              </a:rPr>
              <a:t>a</a:t>
            </a:r>
            <a:r>
              <a:rPr lang="tr-TR" sz="2500" dirty="0" smtClean="0">
                <a:effectLst/>
                <a:latin typeface="Times New Roman" panose="02020603050405020304" pitchFamily="18" charset="0"/>
                <a:ea typeface="Times New Roman" panose="02020603050405020304" pitchFamily="18" charset="0"/>
                <a:cs typeface="Times New Roman" panose="02020603050405020304" pitchFamily="18" charset="0"/>
              </a:rPr>
              <a:t>ryň bolmagy gerek;</a:t>
            </a:r>
            <a:endParaRPr lang="ru-RU" sz="25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lphaLcParenR"/>
              <a:tabLst>
                <a:tab pos="495300" algn="l"/>
              </a:tabLst>
            </a:pPr>
            <a:r>
              <a:rPr lang="tr-TR" sz="2500" dirty="0" smtClean="0">
                <a:effectLst/>
                <a:latin typeface="Times New Roman" panose="02020603050405020304" pitchFamily="18" charset="0"/>
                <a:ea typeface="Times New Roman" panose="02020603050405020304" pitchFamily="18" charset="0"/>
                <a:cs typeface="Times New Roman" panose="02020603050405020304" pitchFamily="18" charset="0"/>
              </a:rPr>
              <a:t>Kime şu konflikt bähbitli diýen esasy soraga jogap tapmaly. Bu konfliktiň içki sebä</a:t>
            </a:r>
            <a:r>
              <a:rPr lang="tk-TM" sz="2500" dirty="0" smtClean="0">
                <a:effectLst/>
                <a:latin typeface="Times New Roman" panose="02020603050405020304" pitchFamily="18" charset="0"/>
                <a:ea typeface="Times New Roman" panose="02020603050405020304" pitchFamily="18" charset="0"/>
                <a:cs typeface="Times New Roman" panose="02020603050405020304" pitchFamily="18" charset="0"/>
              </a:rPr>
              <a:t>p</a:t>
            </a:r>
            <a:r>
              <a:rPr lang="tr-TR" sz="2500" dirty="0" smtClean="0">
                <a:effectLst/>
                <a:latin typeface="Times New Roman" panose="02020603050405020304" pitchFamily="18" charset="0"/>
                <a:ea typeface="Times New Roman" panose="02020603050405020304" pitchFamily="18" charset="0"/>
                <a:cs typeface="Times New Roman" panose="02020603050405020304" pitchFamily="18" charset="0"/>
              </a:rPr>
              <a:t>lerine onuň geljekki wakalaryň dowamyna mümkin bolan ösüşine düşünmäge mümkinçilik berýär;</a:t>
            </a:r>
            <a:endParaRPr lang="ru-RU" sz="25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lphaLcParenR"/>
              <a:tabLst>
                <a:tab pos="495300" algn="l"/>
              </a:tabLst>
            </a:pPr>
            <a:r>
              <a:rPr lang="tr-TR" sz="2500" dirty="0" smtClean="0">
                <a:effectLst/>
                <a:latin typeface="Times New Roman" panose="02020603050405020304" pitchFamily="18" charset="0"/>
                <a:ea typeface="Times New Roman" panose="02020603050405020304" pitchFamily="18" charset="0"/>
                <a:cs typeface="Times New Roman" panose="02020603050405020304" pitchFamily="18" charset="0"/>
              </a:rPr>
              <a:t>Şol wagtky ýagdaýyň durnuksyzlaşmagyna we üýtgemegine getirip biljek ekstremizmi ýok etmeli;</a:t>
            </a:r>
            <a:endParaRPr lang="ru-RU" sz="25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lphaLcParenR"/>
              <a:tabLst>
                <a:tab pos="495300" algn="l"/>
              </a:tabLst>
            </a:pPr>
            <a:r>
              <a:rPr lang="tr-TR" sz="2500" dirty="0" smtClean="0">
                <a:effectLst/>
                <a:latin typeface="Times New Roman" panose="02020603050405020304" pitchFamily="18" charset="0"/>
                <a:ea typeface="Times New Roman" panose="02020603050405020304" pitchFamily="18" charset="0"/>
                <a:cs typeface="Times New Roman" panose="02020603050405020304" pitchFamily="18" charset="0"/>
              </a:rPr>
              <a:t>Garşylykly taraplaryň bähbitlerini görkezýän pressanyň analizi.</a:t>
            </a:r>
            <a:endParaRPr lang="ru-RU" sz="25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49580" algn="just">
              <a:lnSpc>
                <a:spcPct val="115000"/>
              </a:lnSpc>
              <a:spcAft>
                <a:spcPts val="1000"/>
              </a:spcAft>
            </a:pPr>
            <a:r>
              <a:rPr lang="tr-TR" sz="2500" dirty="0" smtClean="0">
                <a:effectLst/>
                <a:latin typeface="Times New Roman" panose="02020603050405020304" pitchFamily="18" charset="0"/>
                <a:ea typeface="Times New Roman" panose="02020603050405020304" pitchFamily="18" charset="0"/>
                <a:cs typeface="Times New Roman" panose="02020603050405020304" pitchFamily="18" charset="0"/>
              </a:rPr>
              <a:t>Konflikti kadalaşdyrmagyň iň bir giň ýaýran takyk usullarynyň biri hem </a:t>
            </a:r>
            <a:r>
              <a:rPr lang="tr-TR" sz="2500" dirty="0" smtClean="0">
                <a:effectLst/>
                <a:latin typeface="Times New Roman" panose="02020603050405020304" pitchFamily="18" charset="0"/>
                <a:ea typeface="Times New Roman" panose="02020603050405020304" pitchFamily="18" charset="0"/>
                <a:cs typeface="Times New Roman" panose="02020603050405020304" pitchFamily="18" charset="0"/>
              </a:rPr>
              <a:t>so</a:t>
            </a:r>
            <a:r>
              <a:rPr lang="tk-TM" sz="2500" dirty="0">
                <a:latin typeface="Times New Roman" panose="02020603050405020304" pitchFamily="18" charset="0"/>
                <a:ea typeface="Times New Roman" panose="02020603050405020304" pitchFamily="18" charset="0"/>
                <a:cs typeface="Times New Roman" panose="02020603050405020304" pitchFamily="18" charset="0"/>
              </a:rPr>
              <a:t>s</a:t>
            </a:r>
            <a:r>
              <a:rPr lang="tr-TR" sz="2500" dirty="0" smtClean="0">
                <a:effectLst/>
                <a:latin typeface="Times New Roman" panose="02020603050405020304" pitchFamily="18" charset="0"/>
                <a:ea typeface="Times New Roman" panose="02020603050405020304" pitchFamily="18" charset="0"/>
                <a:cs typeface="Times New Roman" panose="02020603050405020304" pitchFamily="18" charset="0"/>
              </a:rPr>
              <a:t>ial </a:t>
            </a:r>
            <a:r>
              <a:rPr lang="tr-TR" sz="2500" dirty="0" smtClean="0">
                <a:effectLst/>
                <a:latin typeface="Times New Roman" panose="02020603050405020304" pitchFamily="18" charset="0"/>
                <a:ea typeface="Times New Roman" panose="02020603050405020304" pitchFamily="18" charset="0"/>
                <a:cs typeface="Times New Roman" panose="02020603050405020304" pitchFamily="18" charset="0"/>
              </a:rPr>
              <a:t>konfliktleri institutlaşdyrmak (mümkin bolan komitetleri, sowetleri, komissiýalary döretmek) metodydyr. Şu metod konflikte gatnaşyjylaryň arasyna üzňelik salan talaplary düzgünle</a:t>
            </a:r>
            <a:r>
              <a:rPr lang="tk-TM" sz="2500" dirty="0" smtClean="0">
                <a:effectLst/>
                <a:latin typeface="Times New Roman" panose="02020603050405020304" pitchFamily="18" charset="0"/>
                <a:ea typeface="Times New Roman" panose="02020603050405020304" pitchFamily="18" charset="0"/>
                <a:cs typeface="Times New Roman" panose="02020603050405020304" pitchFamily="18" charset="0"/>
              </a:rPr>
              <a:t>ş</a:t>
            </a:r>
            <a:r>
              <a:rPr lang="tr-TR" sz="2500" dirty="0" smtClean="0">
                <a:effectLst/>
                <a:latin typeface="Times New Roman" panose="02020603050405020304" pitchFamily="18" charset="0"/>
                <a:ea typeface="Times New Roman" panose="02020603050405020304" pitchFamily="18" charset="0"/>
                <a:cs typeface="Times New Roman" panose="02020603050405020304" pitchFamily="18" charset="0"/>
              </a:rPr>
              <a:t>dirmäge kömek edýär.</a:t>
            </a:r>
            <a:endParaRPr lang="ru-RU" sz="25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592400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85610" y="1181361"/>
            <a:ext cx="10509161" cy="3529556"/>
          </a:xfrm>
          <a:prstGeom prst="rect">
            <a:avLst/>
          </a:prstGeom>
        </p:spPr>
        <p:txBody>
          <a:bodyPr wrap="square">
            <a:spAutoFit/>
          </a:bodyPr>
          <a:lstStyle/>
          <a:p>
            <a:pPr indent="449580" algn="just">
              <a:lnSpc>
                <a:spcPct val="115000"/>
              </a:lnSpc>
              <a:spcAft>
                <a:spcPts val="1000"/>
              </a:spcAf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Syýasy krizis döwründe konsesusy gazanmak başartmasa onda onuň çözülmesiniň ýeke-täk serişdesi aýratyn (adatdan daşary) ýagdaýy girizmekdir. Adatdan daşary ýagdaýynyň girizilmeginiň maksady jemgyýetçilik tertipde düzgüni we raýatlaryň howpsuzlygyna häkimiýetiň işjeň organlary: ýaragly güýçleri, kanunyň ýerine ýetirilişine seredýän organlaryň güýçlendirmek ýoly bilen üpjün edilýär. Ýöne adatdan daşary ýagdaý syýasy krizisiň doly çözülmegini aňladýar.</a:t>
            </a:r>
            <a:endParaRPr lang="ru-RU"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576229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6518" y="540297"/>
            <a:ext cx="10637950" cy="4835170"/>
          </a:xfrm>
          <a:prstGeom prst="rect">
            <a:avLst/>
          </a:prstGeom>
        </p:spPr>
        <p:txBody>
          <a:bodyPr wrap="square">
            <a:spAutoFit/>
          </a:bodyPr>
          <a:lstStyle/>
          <a:p>
            <a:pPr algn="ctr">
              <a:lnSpc>
                <a:spcPct val="115000"/>
              </a:lnSpc>
              <a:spcAft>
                <a:spcPts val="0"/>
              </a:spcAft>
            </a:pPr>
            <a:r>
              <a:rPr lang="ru-RU" sz="36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Tema</a:t>
            </a:r>
            <a:r>
              <a:rPr lang="ru-RU" sz="36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36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Syýasy</a:t>
            </a:r>
            <a:r>
              <a:rPr lang="ru-RU" sz="36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36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konflikt</a:t>
            </a:r>
            <a:r>
              <a:rPr lang="ru-RU" sz="36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36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lang="ru-RU" sz="36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36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konsensus</a:t>
            </a:r>
            <a:r>
              <a:rPr lang="ru-RU" sz="36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3600" dirty="0" smtClean="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endParaRPr lang="ru-RU" sz="2800" b="1"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0"/>
              </a:spcAft>
            </a:pPr>
            <a:r>
              <a:rPr lang="ru-RU" sz="36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Meýilnama</a:t>
            </a:r>
            <a:r>
              <a:rPr lang="ru-RU" sz="36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36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ru-RU"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tr-TR" sz="2800" dirty="0" smtClean="0">
                <a:effectLst/>
                <a:latin typeface="Times New Roman" panose="02020603050405020304" pitchFamily="18" charset="0"/>
                <a:ea typeface="Times New Roman" panose="02020603050405020304" pitchFamily="18" charset="0"/>
              </a:rPr>
              <a:t>Sosial-syýasy konflikt düşünjesi. Konflikt jemgyýetiň syýasy durmuşynda.</a:t>
            </a:r>
            <a:endParaRPr lang="ru-RU" sz="2800" dirty="0" smtClean="0">
              <a:effectLst/>
              <a:latin typeface="Times New Roman" panose="02020603050405020304" pitchFamily="18" charset="0"/>
              <a:ea typeface="Times New Roman" panose="02020603050405020304" pitchFamily="18" charset="0"/>
            </a:endParaRPr>
          </a:p>
          <a:p>
            <a:pPr marL="342900" lvl="0" indent="-342900" algn="just">
              <a:lnSpc>
                <a:spcPct val="115000"/>
              </a:lnSpc>
              <a:spcAft>
                <a:spcPts val="0"/>
              </a:spcAft>
              <a:buFont typeface="+mj-lt"/>
              <a:buAutoNum type="arabicPeriod"/>
            </a:pPr>
            <a:r>
              <a:rPr lang="tr-TR" sz="2800" dirty="0" smtClean="0">
                <a:effectLst/>
                <a:latin typeface="Times New Roman" panose="02020603050405020304" pitchFamily="18" charset="0"/>
                <a:ea typeface="Times New Roman" panose="02020603050405020304" pitchFamily="18" charset="0"/>
              </a:rPr>
              <a:t>Syýasy konfliktleriň derejeleri.</a:t>
            </a:r>
            <a:endParaRPr lang="ru-RU" sz="2800" dirty="0" smtClean="0">
              <a:effectLst/>
              <a:latin typeface="Times New Roman" panose="02020603050405020304" pitchFamily="18" charset="0"/>
              <a:ea typeface="Times New Roman" panose="02020603050405020304" pitchFamily="18" charset="0"/>
            </a:endParaRPr>
          </a:p>
          <a:p>
            <a:pPr marL="342900" lvl="0" indent="-342900" algn="just">
              <a:lnSpc>
                <a:spcPct val="115000"/>
              </a:lnSpc>
              <a:spcAft>
                <a:spcPts val="0"/>
              </a:spcAft>
              <a:buFont typeface="+mj-lt"/>
              <a:buAutoNum type="arabicPeriod"/>
            </a:pPr>
            <a:r>
              <a:rPr lang="tr-TR" sz="2800" dirty="0" smtClean="0">
                <a:effectLst/>
                <a:latin typeface="Times New Roman" panose="02020603050405020304" pitchFamily="18" charset="0"/>
                <a:ea typeface="Times New Roman" panose="02020603050405020304" pitchFamily="18" charset="0"/>
              </a:rPr>
              <a:t>Konflikti çözmekligiň şertleri we usullary. Kampromis düşünjesi. Konsensus.</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27121118"/>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4851" y="0"/>
            <a:ext cx="9659154" cy="6604885"/>
          </a:xfrm>
          <a:prstGeom prst="rect">
            <a:avLst/>
          </a:prstGeom>
        </p:spPr>
        <p:txBody>
          <a:bodyPr wrap="square">
            <a:spAutoFit/>
          </a:bodyPr>
          <a:lstStyle/>
          <a:p>
            <a:pPr algn="just">
              <a:lnSpc>
                <a:spcPct val="115000"/>
              </a:lnSpc>
              <a:spcAft>
                <a:spcPts val="0"/>
              </a:spcAft>
            </a:pPr>
            <a:r>
              <a:rPr lang="ru-RU" sz="1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Peýdalanylan</a:t>
            </a:r>
            <a:r>
              <a:rPr lang="ru-RU"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edebiýatlar</a:t>
            </a:r>
            <a:r>
              <a:rPr lang="ru-RU"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457200" algn="just">
              <a:lnSpc>
                <a:spcPct val="115000"/>
              </a:lnSpc>
              <a:spcAft>
                <a:spcPts val="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1. </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Türkmenistanyň Konstitusiýasy. – Aşgabat, 20</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16</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2</a:t>
            </a:r>
            <a:r>
              <a:rPr lang="ru-RU" sz="20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Berdimuhamedow Gurbanguly. Ösüşiň täze belentliklerine tarap. </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9 </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tom</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luk</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Aşgabat, 2008</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-2017ý.</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3.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Paýhas</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çeşmesi</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Aşgabat</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2016.</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4. </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Berdimuhamedow Gurbanguly.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Bitarap</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Türkmenistan</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Aşgabat, 20</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15</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5. </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Berdimuhamedow Gurbanguly.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Türkmenistan</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Aşgabat, 20</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16</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6. </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Berdimuhamedow Gurbanguly.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Türkmenistan</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Beýik</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Ýüpek</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ýolunyň</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ýüregidir</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Aşgabat, 20</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1</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7.</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7.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Arkadagyň</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ajap</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eýýamy</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Aşgabat</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2017</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8</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o-RO" sz="2000" dirty="0" smtClean="0">
                <a:effectLst/>
                <a:latin typeface="Times New Roman" panose="02020603050405020304" pitchFamily="18" charset="0"/>
                <a:ea typeface="Calibri" panose="020F0502020204030204" pitchFamily="34" charset="0"/>
                <a:cs typeface="Times New Roman" panose="02020603050405020304" pitchFamily="18" charset="0"/>
              </a:rPr>
              <a:t>Türkmen sowet ensiklopediỳasy. 10 tomluk. Aşgabat</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1</a:t>
            </a:r>
            <a:r>
              <a:rPr lang="ro-RO" sz="2000" dirty="0" smtClean="0">
                <a:effectLst/>
                <a:latin typeface="Times New Roman" panose="02020603050405020304" pitchFamily="18" charset="0"/>
                <a:ea typeface="Calibri" panose="020F0502020204030204" pitchFamily="34" charset="0"/>
                <a:cs typeface="Times New Roman" panose="02020603050405020304" pitchFamily="18" charset="0"/>
              </a:rPr>
              <a:t>974-1989.</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9.</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Baýramsähedow N.Gündogaryň danalary. Aşgabat</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1997.</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10</a:t>
            </a:r>
            <a:r>
              <a:rPr lang="ro-RO" sz="2000" dirty="0" smtClean="0">
                <a:effectLst/>
                <a:latin typeface="Times New Roman" panose="02020603050405020304" pitchFamily="18" charset="0"/>
                <a:ea typeface="Calibri" panose="020F0502020204030204" pitchFamily="34" charset="0"/>
                <a:cs typeface="Times New Roman" panose="02020603050405020304" pitchFamily="18" charset="0"/>
              </a:rPr>
              <a:t>. Историко-культурное наследие Туркменистана. Энциклопедический словарь. Стамбул: 2000 г.</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tabLst>
                <a:tab pos="228600" algn="l"/>
                <a:tab pos="859155" algn="l"/>
              </a:tabLs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11</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o-RO" sz="2000" dirty="0" smtClean="0">
                <a:effectLst/>
                <a:latin typeface="Times New Roman" panose="02020603050405020304" pitchFamily="18" charset="0"/>
                <a:ea typeface="Calibri" panose="020F0502020204030204" pitchFamily="34" charset="0"/>
                <a:cs typeface="Times New Roman" panose="02020603050405020304" pitchFamily="18" charset="0"/>
              </a:rPr>
              <a:t>Aýdogdyýew P. we başg. Syýasaty öwreniş. Ýokary okuw mekdepleri üçin synag okuw kitaby. A</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şgabat</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o-RO" sz="2000" dirty="0" smtClean="0">
                <a:effectLst/>
                <a:latin typeface="Times New Roman" panose="02020603050405020304" pitchFamily="18" charset="0"/>
                <a:ea typeface="Calibri" panose="020F0502020204030204" pitchFamily="34" charset="0"/>
                <a:cs typeface="Times New Roman" panose="02020603050405020304" pitchFamily="18" charset="0"/>
              </a:rPr>
              <a:t>2010.</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12. </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Борисов Л.П. Краткие очерки истории политических учений. Древний мир. Эпоха просвещения. Учебное пособие. – М., 1996.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8871123"/>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93184" y="67423"/>
            <a:ext cx="11719774" cy="6295057"/>
          </a:xfrm>
          <a:prstGeom prst="rect">
            <a:avLst/>
          </a:prstGeom>
        </p:spPr>
        <p:txBody>
          <a:bodyPr wrap="square">
            <a:spAutoFit/>
          </a:bodyPr>
          <a:lstStyle/>
          <a:p>
            <a:pPr marL="342900" lvl="0" indent="-342900" algn="ctr">
              <a:lnSpc>
                <a:spcPct val="115000"/>
              </a:lnSpc>
              <a:spcAft>
                <a:spcPts val="0"/>
              </a:spcAft>
              <a:buFont typeface="+mj-lt"/>
              <a:buAutoNum type="arabicPeriod"/>
              <a:tabLst>
                <a:tab pos="457200" algn="l"/>
              </a:tabLst>
            </a:pPr>
            <a:r>
              <a:rPr lang="tr-TR" sz="2800" b="1" dirty="0" smtClean="0">
                <a:solidFill>
                  <a:srgbClr val="FF0000"/>
                </a:solidFill>
                <a:effectLst/>
                <a:latin typeface="Times New Roman" panose="02020603050405020304" pitchFamily="18" charset="0"/>
                <a:ea typeface="Times New Roman" panose="02020603050405020304" pitchFamily="18" charset="0"/>
              </a:rPr>
              <a:t>Sosial-syýasy konflikt düşünjesi. Konflikt jemgyýetiň syýasy durmuşynda.</a:t>
            </a:r>
            <a:endParaRPr lang="ru-RU" sz="2800" dirty="0" smtClean="0">
              <a:solidFill>
                <a:srgbClr val="FF0000"/>
              </a:solidFill>
              <a:effectLst/>
              <a:latin typeface="Times New Roman" panose="02020603050405020304" pitchFamily="18" charset="0"/>
              <a:ea typeface="Times New Roman" panose="02020603050405020304" pitchFamily="18" charset="0"/>
            </a:endParaRPr>
          </a:p>
          <a:p>
            <a:pPr algn="just">
              <a:lnSpc>
                <a:spcPct val="115000"/>
              </a:lnSpc>
              <a:spcAft>
                <a:spcPts val="1000"/>
              </a:spcAf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Konflikt düşünjesi häzirki wagtda iň bir ýaýran düşünjelere degişidir.</a:t>
            </a:r>
            <a:endParaRPr lang="ru-RU"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XX asyr syýasy a</a:t>
            </a:r>
            <a:r>
              <a:rPr lang="tk-TM"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b</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a:t>
            </a:r>
            <a:r>
              <a:rPr lang="tk-TM"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d</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ançylykdan örän daş ýagdaýda gutardy. Onda iki jahan urşy hem ýüzlerçe regional we raýatlyk uruşlaryň adamzat taryhynda masştaby we tizligi boýunça henize çenli görülmedik 80 köpräk rewolýusiýa bolup, munda dünýä düzgünlerini we adamlaryň arasyndaky gatnaşyklaryň sistemasyny başgaça gurmak maksady bilen ugrunda sosial-syýasy güýçler çaknyşdylar.</a:t>
            </a:r>
            <a:endParaRPr lang="ru-RU"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Adamzat jemgyýetiniň ähli durmuşy gapma-garşylyklardan düzülen. Olar bilen adamlar öz gündelik hereketlerinde elmydama çaknyşmaly bolýarlar. Jemgyýetiň gatlaklara, gyzyklanma toparlara bölünmegi gapma-garşylygyň, çylşyrymly düzümleriň ýüze çykmagyna getirýär.</a:t>
            </a:r>
            <a:endParaRPr lang="ru-RU"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103636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27082"/>
            <a:ext cx="12192000" cy="6166816"/>
          </a:xfrm>
          <a:prstGeom prst="rect">
            <a:avLst/>
          </a:prstGeom>
        </p:spPr>
        <p:txBody>
          <a:bodyPr wrap="square">
            <a:spAutoFit/>
          </a:bodyPr>
          <a:lstStyle/>
          <a:p>
            <a:pPr algn="just">
              <a:lnSpc>
                <a:spcPct val="115000"/>
              </a:lnSpc>
              <a:spcAft>
                <a:spcPts val="1000"/>
              </a:spcAf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Syýasy gatnaşyklar ulgamy hem bu kadadan çykanok. Onuň mazmuny dürli  toparlaryň bähbitleriniň, syýasy institutlaryň we guramalaryň arasynda emele gelýän gapma-garşylyklar bilen kesgitlenýär. Gapma-garşylyklar bu syýasy prosesde  biri-biri bilen baglanyşykly, biri-birini dolandyrýan, syýasy ulgamyň ösüşiniň we hereket etmeginiň çeşmesi bolup hyzmat edýän ugry boýunça biri-biriniň ters bolan garaýyşlarynyň özara hereket etmegidir. Gapma-garş</a:t>
            </a:r>
            <a:r>
              <a:rPr lang="tk-TM"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y</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lyklar dawalar bilen aýrylmaz baglanyş</a:t>
            </a:r>
            <a:r>
              <a:rPr lang="tk-TM"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y</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klydyr.</a:t>
            </a:r>
            <a:endParaRPr lang="ru-RU"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Dawalar elmydama adamlaryň durmuşynda bolup, onuň taryhy prosesiň çylşyrymlaşmagy, tradision jemgyýetde post-industrial jemgyýet geçiş durmuş-syýasy dawalaryň ýa</a:t>
            </a:r>
            <a:r>
              <a:rPr lang="tk-TM"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ý</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rawyny we güýjüni hasam ulaltdy. Bu gatnaşykda soňky on ýyllyklar hasam görkeziji bolup durýarlar, sebäbi dünýäniň köp ýurtlary öz ykdysady we syýasy gurluş</a:t>
            </a:r>
            <a:r>
              <a:rPr lang="tk-TM"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l</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ary çalt depginde özgertmegi başardylar.</a:t>
            </a:r>
            <a:endParaRPr lang="ru-RU"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558413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2580" y="134298"/>
            <a:ext cx="10496281" cy="6263638"/>
          </a:xfrm>
          <a:prstGeom prst="rect">
            <a:avLst/>
          </a:prstGeom>
        </p:spPr>
        <p:txBody>
          <a:bodyPr wrap="square">
            <a:spAutoFit/>
          </a:bodyPr>
          <a:lstStyle/>
          <a:p>
            <a:pPr algn="just">
              <a:lnSpc>
                <a:spcPct val="115000"/>
              </a:lnSpc>
              <a:spcAft>
                <a:spcPts val="1000"/>
              </a:spcAft>
            </a:pPr>
            <a:r>
              <a:rPr lang="tk-TM"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Konfliktler köpdürlidir we sosial guramanyň her bir derejesinde: zähmetkeşler kollektiwden başlap, tutuş döwlet derejesinde çözülip bilner.</a:t>
            </a:r>
            <a:endParaRPr lang="tk-TM" sz="28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1000"/>
              </a:spcAft>
            </a:pPr>
            <a:r>
              <a:rPr lang="tk-TM"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Syýasy bähbitleriň özi nämedir? Giň manyda munuň özi, ozaly bilen, döwlet baradaky, döwlet häkimiýeti baradaky bähbitlerdir.</a:t>
            </a:r>
            <a:endParaRPr lang="ru-RU"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tk-TM"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Syýasy konfliktli gatnaşyklarda döwletara konfliktleri görnükli orny tutýarlar, olar ýaragly konfliktler hem, ýaragsyz konfliktler hem bolup bilerler. Ýaragly döwletara konfliktleri yglan edilen ýa-da yglan edilmedik ýerli uruşlarda ýüze çykýarlar. Ýaragsyz döwletara konfliktlerine döwletiň ykdysady bähbitleriniň bozulmagy bilen baglanyşykly “gümrük uruşlaryny”, “maliýe uruşlaryny” degişli etmek bolar. </a:t>
            </a:r>
            <a:endParaRPr lang="ru-RU"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104878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1887200" cy="6410216"/>
          </a:xfrm>
          <a:prstGeom prst="rect">
            <a:avLst/>
          </a:prstGeom>
        </p:spPr>
        <p:txBody>
          <a:bodyPr wrap="square">
            <a:spAutoFit/>
          </a:bodyPr>
          <a:lstStyle/>
          <a:p>
            <a:pPr lvl="0" algn="ctr">
              <a:lnSpc>
                <a:spcPct val="115000"/>
              </a:lnSpc>
              <a:spcAft>
                <a:spcPts val="0"/>
              </a:spcAft>
              <a:tabLst>
                <a:tab pos="457200" algn="l"/>
              </a:tabLst>
            </a:pPr>
            <a:r>
              <a:rPr lang="tk-TM" sz="3600" b="1" dirty="0" smtClean="0">
                <a:solidFill>
                  <a:srgbClr val="FF0000"/>
                </a:solidFill>
                <a:effectLst/>
                <a:latin typeface="Times New Roman" panose="02020603050405020304" pitchFamily="18" charset="0"/>
                <a:ea typeface="Times New Roman" panose="02020603050405020304" pitchFamily="18" charset="0"/>
              </a:rPr>
              <a:t>2. </a:t>
            </a:r>
            <a:r>
              <a:rPr lang="tr-TR" sz="3600" b="1" dirty="0" smtClean="0">
                <a:solidFill>
                  <a:srgbClr val="FF0000"/>
                </a:solidFill>
                <a:effectLst/>
                <a:latin typeface="Times New Roman" panose="02020603050405020304" pitchFamily="18" charset="0"/>
                <a:ea typeface="Times New Roman" panose="02020603050405020304" pitchFamily="18" charset="0"/>
              </a:rPr>
              <a:t>Syýasy konfliktleriň derejeleri.</a:t>
            </a:r>
            <a:endParaRPr lang="tk-TM" sz="3600" b="1" dirty="0">
              <a:solidFill>
                <a:srgbClr val="FF0000"/>
              </a:solidFill>
              <a:latin typeface="Times New Roman" panose="02020603050405020304" pitchFamily="18" charset="0"/>
              <a:ea typeface="Times New Roman" panose="02020603050405020304" pitchFamily="18" charset="0"/>
            </a:endParaRPr>
          </a:p>
          <a:p>
            <a:pPr lvl="0" algn="ctr">
              <a:lnSpc>
                <a:spcPct val="115000"/>
              </a:lnSpc>
              <a:spcAft>
                <a:spcPts val="0"/>
              </a:spcAft>
              <a:tabLst>
                <a:tab pos="457200" algn="l"/>
              </a:tabLst>
            </a:pPr>
            <a:endParaRPr lang="tk-TM" sz="900" u="sng" dirty="0" smtClean="0">
              <a:solidFill>
                <a:schemeClr val="bg1"/>
              </a:solidFill>
              <a:effectLst/>
              <a:latin typeface="Times New Roman" panose="02020603050405020304" pitchFamily="18" charset="0"/>
              <a:ea typeface="Times New Roman" panose="02020603050405020304" pitchFamily="18" charset="0"/>
            </a:endParaRPr>
          </a:p>
          <a:p>
            <a:pPr marL="457200">
              <a:lnSpc>
                <a:spcPct val="115000"/>
              </a:lnSpc>
            </a:pPr>
            <a:r>
              <a:rPr lang="tr-TR" sz="2400" b="1" u="sng" dirty="0" smtClean="0">
                <a:effectLst/>
                <a:latin typeface="Times New Roman" panose="02020603050405020304" pitchFamily="18" charset="0"/>
                <a:ea typeface="Times New Roman" panose="02020603050405020304" pitchFamily="18" charset="0"/>
              </a:rPr>
              <a:t>Konfliktleriň derejeleriniň dürli görnüşleri bar:</a:t>
            </a:r>
            <a:endParaRPr lang="ru-RU" sz="2400" b="1" dirty="0" smtClean="0">
              <a:effectLst/>
              <a:latin typeface="Times New Roman" panose="02020603050405020304" pitchFamily="18" charset="0"/>
              <a:ea typeface="Times New Roman" panose="02020603050405020304" pitchFamily="18" charset="0"/>
            </a:endParaRPr>
          </a:p>
          <a:p>
            <a:pPr marL="342900" lvl="0" indent="-342900" algn="just">
              <a:lnSpc>
                <a:spcPct val="115000"/>
              </a:lnSpc>
              <a:spcAft>
                <a:spcPts val="0"/>
              </a:spcAft>
              <a:buFont typeface="+mj-lt"/>
              <a:buAutoNum type="arabicPeriod"/>
              <a:tabLst>
                <a:tab pos="466725" algn="l"/>
              </a:tabLst>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Makrodereje. Konflikte tutuş jemgyýet çekilip, ol iki gapma-garşy toparlara bölünýär: jemgyýeti özgertmegiň tarapdarlaryna we garşydaşlaryna. Beýle gapma-garşylyk obýektiw häsiýete eýedir, sebäbi jemgyýetde elmydama bar bolan ulgamyň saklanmagynda ýa-da onuň üýtgemeginde gyzyklanýan durmuş gatlaklar bar.</a:t>
            </a:r>
            <a:endParaRPr lang="ru-RU"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tabLst>
                <a:tab pos="466725" algn="l"/>
              </a:tabLst>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Megodereje. Bu derejede konfl</a:t>
            </a:r>
            <a:r>
              <a:rPr lang="tk-TM"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i</a:t>
            </a: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kt dolandyryş synplaryň arasyndaky göreş hökmünde ýüze çykýar. Makroderejä garanyňda, bu ýerde konflikt edýan taraplar öz ýagdaýlaryna düşünýärler, taraplaryň her haýsy ony dürli usullary ulanyp, öz bähbitlerine çözmklige çemeleşýärler.</a:t>
            </a:r>
            <a:endParaRPr lang="ru-RU"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tabLst>
                <a:tab pos="466725" algn="l"/>
              </a:tabLst>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Mikrodereje. Konflikt ýapyk, täsirli durmuş toparyň – dolandyryjy toparyň içnde ýüze çykýar. Bu konflikt birinji ikisinden kän üzňe däl, emma bu ýerdäki göreşiň netijesi – elitanyň içindäki gapma-garşylygyň çözülişi köp derejede jemgyýetiň ösüşiniň perspektiwalaryny kesgitleýär.</a:t>
            </a:r>
            <a:endParaRPr lang="ru-RU"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603553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4697" y="270748"/>
            <a:ext cx="11191741" cy="6139951"/>
          </a:xfrm>
          <a:prstGeom prst="rect">
            <a:avLst/>
          </a:prstGeom>
        </p:spPr>
        <p:txBody>
          <a:bodyPr wrap="square">
            <a:spAutoFit/>
          </a:bodyPr>
          <a:lstStyle/>
          <a:p>
            <a:pPr algn="ctr">
              <a:lnSpc>
                <a:spcPct val="115000"/>
              </a:lnSpc>
              <a:spcAft>
                <a:spcPts val="1000"/>
              </a:spcAft>
            </a:pPr>
            <a:r>
              <a:rPr lang="tr-TR" sz="2400" u="wavy" dirty="0" smtClean="0">
                <a:solidFill>
                  <a:srgbClr val="FF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Konflikt derejeleriniň birnäçe başga görnüşleri hem bar. Jemgyýetiň gurluşyna laýyklykda konfliktler indiki ýagdaýlarda emele gelýär:</a:t>
            </a:r>
            <a:endParaRPr lang="ru-RU" sz="2400" dirty="0" smtClean="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tabLst>
                <a:tab pos="457200" algn="l"/>
              </a:tabLst>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şahsyýet derejesinde;</a:t>
            </a:r>
            <a:endParaRPr lang="ru-RU"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tabLst>
                <a:tab pos="457200" algn="l"/>
              </a:tabLst>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şahsyýetleriň arasyndaky dereje;</a:t>
            </a:r>
            <a:endParaRPr lang="ru-RU"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tabLst>
                <a:tab pos="457200" algn="l"/>
              </a:tabLst>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toparlaryň derejesinde;</a:t>
            </a:r>
            <a:endParaRPr lang="ru-RU"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tabLst>
                <a:tab pos="457200" algn="l"/>
              </a:tabLst>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uly ulgamlaryň derejesinde;</a:t>
            </a:r>
            <a:endParaRPr lang="ru-RU"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tabLst>
                <a:tab pos="457200" algn="l"/>
              </a:tabLst>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jemgyýetiň synplara we gatlaklara bölünmeginiň derejesinde;</a:t>
            </a:r>
            <a:endParaRPr lang="ru-RU"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tabLst>
                <a:tab pos="457200" algn="l"/>
              </a:tabLst>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tutuş jemgyýetiň derejeisnde.</a:t>
            </a:r>
            <a:endParaRPr lang="ru-RU"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49580" algn="just">
              <a:lnSpc>
                <a:spcPct val="115000"/>
              </a:lnSpc>
              <a:spcAft>
                <a:spcPts val="1000"/>
              </a:spcAft>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Birinji bölünişik has global häsiýete eýe bolup, ol beyleki derejede ýüze çykýan konfliktleriu ownuklanok. İkinji jemgyýetçlik-syýasy gatnaşyklaryň başga bir tarapyndan baryp, sahsyýetleri, toparlary, ulagmlary, gapma-garşylyklary aýratyn bölüp görkezýär. Bu bölünişikleriň her haýsy jemgyýetdäi konfliktiň ornuna düşmeklige mümkinçilik berýär. Ähli konfliktler özara baglanyşykly bolup, islendik syýasy hadysada elmydama konflikt bardyr.</a:t>
            </a:r>
            <a:endParaRPr lang="ru-RU"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699394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7578" y="357641"/>
            <a:ext cx="11462197" cy="6037550"/>
          </a:xfrm>
          <a:prstGeom prst="rect">
            <a:avLst/>
          </a:prstGeom>
        </p:spPr>
        <p:txBody>
          <a:bodyPr wrap="square">
            <a:spAutoFit/>
          </a:bodyPr>
          <a:lstStyle/>
          <a:p>
            <a:pPr indent="449580" algn="ctr">
              <a:lnSpc>
                <a:spcPct val="115000"/>
              </a:lnSpc>
              <a:spcAft>
                <a:spcPts val="1000"/>
              </a:spcAft>
            </a:pPr>
            <a:r>
              <a:rPr lang="tr-TR" sz="2800" dirty="0" smtClean="0">
                <a:solidFill>
                  <a:srgbClr val="FF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İslendik jemgyýetiň durmuş-syýasy konfliktiniň öz belli bolan wezipeleri bar. olaryň arasyndan aşakdakylary bölüp görkezmek bolýar:</a:t>
            </a:r>
            <a:endParaRPr lang="ru-RU" sz="2800" dirty="0" smtClean="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tabLst>
                <a:tab pos="466725"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Zerur bolan deňagramlylyk ýagdaýyň kemala gelmegine ýardam etmek (bu ýagdaýlaryň otnositel we wagtlaýyndygyny göz öňünde tutmaly, sebäbi olaryň arasynda hem täze konfliktler ýüze çykýar);</a:t>
            </a:r>
            <a:endParaRPr lang="ru-RU"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tabLst>
                <a:tab pos="466725"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Gapma-garşylykly bähbitleri aýdyňlaşdyrmak ýoly bilen jemgyýetiň ösüşine kepilnama bermek;</a:t>
            </a:r>
            <a:endParaRPr lang="ru-RU"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tabLst>
                <a:tab pos="466725"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Konflikti çözmekligiň üsti bilen öň</a:t>
            </a:r>
            <a:r>
              <a:rPr lang="ru-RU"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k</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i gymmatlyklara we kadalara täzeçe baha bermeklige, jemgyýetiň özgerdilmeginiň netijesinde talap edilýän gymmatlyklary we kadalary kesgitlemeklige ýardam etmek;</a:t>
            </a:r>
            <a:endParaRPr lang="ru-RU"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r>
              <a:rPr lang="tr-TR" sz="2800" dirty="0" smtClean="0">
                <a:effectLst/>
                <a:latin typeface="Times New Roman" panose="02020603050405020304" pitchFamily="18" charset="0"/>
                <a:ea typeface="Times New Roman" panose="02020603050405020304" pitchFamily="18" charset="0"/>
              </a:rPr>
              <a:t>Şol bir bada, konflikte disfunksional netijeler hem mahsusdyr. Mysal hökmünde harby konflikti görkezmek bolar.</a:t>
            </a:r>
            <a:endParaRPr lang="ru-RU" sz="2800" dirty="0"/>
          </a:p>
        </p:txBody>
      </p:sp>
    </p:spTree>
    <p:extLst>
      <p:ext uri="{BB962C8B-B14F-4D97-AF65-F5344CB8AC3E}">
        <p14:creationId xmlns:p14="http://schemas.microsoft.com/office/powerpoint/2010/main" val="116120920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241</TotalTime>
  <Words>1304</Words>
  <Application>Microsoft Office PowerPoint</Application>
  <PresentationFormat>Произвольный</PresentationFormat>
  <Paragraphs>74</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Win81</dc:creator>
  <cp:lastModifiedBy>Gunca Caryyewa</cp:lastModifiedBy>
  <cp:revision>12</cp:revision>
  <dcterms:created xsi:type="dcterms:W3CDTF">2018-05-13T16:39:00Z</dcterms:created>
  <dcterms:modified xsi:type="dcterms:W3CDTF">2019-05-10T03:37:33Z</dcterms:modified>
</cp:coreProperties>
</file>