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1" r:id="rId3"/>
    <p:sldId id="302" r:id="rId4"/>
    <p:sldId id="303" r:id="rId5"/>
    <p:sldId id="304" r:id="rId6"/>
    <p:sldId id="305" r:id="rId7"/>
    <p:sldId id="320" r:id="rId8"/>
    <p:sldId id="321" r:id="rId9"/>
    <p:sldId id="322"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4DFF9B4-4B5B-4697-B668-E2C2F1489C92}">
          <p14:sldIdLst>
            <p14:sldId id="257"/>
            <p14:sldId id="301"/>
            <p14:sldId id="302"/>
            <p14:sldId id="303"/>
            <p14:sldId id="304"/>
            <p14:sldId id="305"/>
            <p14:sldId id="320"/>
            <p14:sldId id="321"/>
            <p14:sldId id="322"/>
            <p14:sldId id="306"/>
            <p14:sldId id="307"/>
            <p14:sldId id="308"/>
            <p14:sldId id="309"/>
            <p14:sldId id="310"/>
            <p14:sldId id="311"/>
            <p14:sldId id="312"/>
            <p14:sldId id="313"/>
            <p14:sldId id="314"/>
            <p14:sldId id="315"/>
            <p14:sldId id="316"/>
            <p14:sldId id="317"/>
            <p14:sldId id="318"/>
            <p14:sldId id="31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94660"/>
  </p:normalViewPr>
  <p:slideViewPr>
    <p:cSldViewPr snapToGrid="0">
      <p:cViewPr varScale="1">
        <p:scale>
          <a:sx n="109" d="100"/>
          <a:sy n="109" d="100"/>
        </p:scale>
        <p:origin x="60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472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A33713DB-F800-4359-8E71-3D3EEA56C69F}" type="datetimeFigureOut">
              <a:rPr lang="ru-RU" smtClean="0"/>
              <a:t>19.10.2020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81357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164734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9838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196023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2173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610595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0011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11585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428035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33713DB-F800-4359-8E71-3D3EEA56C69F}" type="datetimeFigureOut">
              <a:rPr lang="ru-RU" smtClean="0"/>
              <a:t>19.10.2020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931669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445448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33713DB-F800-4359-8E71-3D3EEA56C69F}" type="datetimeFigureOut">
              <a:rPr lang="ru-RU" smtClean="0"/>
              <a:t>19.10.2020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727457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33713DB-F800-4359-8E71-3D3EEA56C69F}" type="datetimeFigureOut">
              <a:rPr lang="ru-RU" smtClean="0"/>
              <a:t>19.10.2020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21127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713DB-F800-4359-8E71-3D3EEA56C69F}" type="datetimeFigureOut">
              <a:rPr lang="ru-RU" smtClean="0"/>
              <a:t>19.10.2020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203723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340896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33713DB-F800-4359-8E71-3D3EEA56C69F}" type="datetimeFigureOut">
              <a:rPr lang="ru-RU" smtClean="0"/>
              <a:t>19.10.2020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ED145C-12CA-4FF4-B7E8-7C4039B3ED4F}" type="slidenum">
              <a:rPr lang="ru-RU" smtClean="0"/>
              <a:t>‹#›</a:t>
            </a:fld>
            <a:endParaRPr lang="ru-RU"/>
          </a:p>
        </p:txBody>
      </p:sp>
    </p:spTree>
    <p:extLst>
      <p:ext uri="{BB962C8B-B14F-4D97-AF65-F5344CB8AC3E}">
        <p14:creationId xmlns:p14="http://schemas.microsoft.com/office/powerpoint/2010/main" val="830449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33713DB-F800-4359-8E71-3D3EEA56C69F}" type="datetimeFigureOut">
              <a:rPr lang="ru-RU" smtClean="0"/>
              <a:t>19.10.2020</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6ED145C-12CA-4FF4-B7E8-7C4039B3ED4F}" type="slidenum">
              <a:rPr lang="ru-RU" smtClean="0"/>
              <a:t>‹#›</a:t>
            </a:fld>
            <a:endParaRPr lang="ru-RU"/>
          </a:p>
        </p:txBody>
      </p:sp>
    </p:spTree>
    <p:extLst>
      <p:ext uri="{BB962C8B-B14F-4D97-AF65-F5344CB8AC3E}">
        <p14:creationId xmlns:p14="http://schemas.microsoft.com/office/powerpoint/2010/main" val="18444172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Prezentasiya\Background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642"/>
          <a:stretch/>
        </p:blipFill>
        <p:spPr bwMode="auto">
          <a:xfrm>
            <a:off x="-9526" y="0"/>
            <a:ext cx="122015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24000" y="207817"/>
            <a:ext cx="9144000" cy="1427553"/>
          </a:xfrm>
        </p:spPr>
        <p:txBody>
          <a:bodyPr>
            <a:normAutofit fontScale="90000"/>
          </a:bodyPr>
          <a:lstStyle/>
          <a:p>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r>
              <a:rPr lang="tk-TM" sz="3800" b="1" dirty="0">
                <a:effectLst>
                  <a:outerShdw blurRad="38100" dist="38100" dir="2700000" algn="tl">
                    <a:srgbClr val="000000">
                      <a:alpha val="43137"/>
                    </a:srgbClr>
                  </a:outerShdw>
                </a:effectLst>
                <a:latin typeface="+mn-lt"/>
              </a:rPr>
              <a:t/>
            </a:r>
            <a:br>
              <a:rPr lang="tk-TM" sz="3800" b="1" dirty="0">
                <a:effectLst>
                  <a:outerShdw blurRad="38100" dist="38100" dir="2700000" algn="tl">
                    <a:srgbClr val="000000">
                      <a:alpha val="43137"/>
                    </a:srgbClr>
                  </a:outerShdw>
                </a:effectLst>
                <a:latin typeface="+mn-lt"/>
              </a:rPr>
            </a:br>
            <a:r>
              <a:rPr lang="tk-TM" sz="3800" b="1" dirty="0" smtClean="0">
                <a:effectLst>
                  <a:outerShdw blurRad="38100" dist="38100" dir="2700000" algn="tl">
                    <a:srgbClr val="000000">
                      <a:alpha val="43137"/>
                    </a:srgbClr>
                  </a:outerShdw>
                </a:effectLst>
                <a:latin typeface="+mn-lt"/>
              </a:rPr>
              <a:t/>
            </a:r>
            <a:br>
              <a:rPr lang="tk-TM" sz="3800" b="1" dirty="0" smtClean="0">
                <a:effectLst>
                  <a:outerShdw blurRad="38100" dist="38100" dir="2700000" algn="tl">
                    <a:srgbClr val="000000">
                      <a:alpha val="43137"/>
                    </a:srgbClr>
                  </a:outerShdw>
                </a:effectLst>
                <a:latin typeface="+mn-lt"/>
              </a:rPr>
            </a:br>
            <a:endParaRPr lang="ru-RU" sz="4400" b="1" dirty="0">
              <a:effectLst>
                <a:outerShdw blurRad="38100" dist="38100" dir="2700000" algn="tl">
                  <a:srgbClr val="000000">
                    <a:alpha val="43137"/>
                  </a:srgbClr>
                </a:outerShdw>
              </a:effectLst>
              <a:latin typeface="+mn-lt"/>
            </a:endParaRPr>
          </a:p>
        </p:txBody>
      </p:sp>
      <p:sp>
        <p:nvSpPr>
          <p:cNvPr id="3" name="Подзаголовок 2"/>
          <p:cNvSpPr>
            <a:spLocks noGrp="1"/>
          </p:cNvSpPr>
          <p:nvPr>
            <p:ph type="subTitle" idx="1"/>
          </p:nvPr>
        </p:nvSpPr>
        <p:spPr>
          <a:xfrm>
            <a:off x="914399" y="651164"/>
            <a:ext cx="10390909" cy="4378035"/>
          </a:xfrm>
        </p:spPr>
        <p:txBody>
          <a:bodyPr>
            <a:normAutofit fontScale="85000" lnSpcReduction="10000"/>
          </a:bodyPr>
          <a:lstStyle/>
          <a:p>
            <a:r>
              <a:rPr lang="tk-TM" sz="4400" b="1" dirty="0" smtClean="0">
                <a:effectLst>
                  <a:outerShdw blurRad="38100" dist="38100" dir="2700000" algn="tl">
                    <a:srgbClr val="000000">
                      <a:alpha val="43137"/>
                    </a:srgbClr>
                  </a:outerShdw>
                </a:effectLst>
              </a:rPr>
              <a:t>            </a:t>
            </a:r>
            <a:r>
              <a:rPr lang="tk-TM" sz="4000" b="1" dirty="0" smtClean="0">
                <a:solidFill>
                  <a:schemeClr val="bg1"/>
                </a:solidFill>
                <a:effectLst>
                  <a:outerShdw blurRad="38100" dist="38100" dir="2700000" algn="tl">
                    <a:srgbClr val="000000">
                      <a:alpha val="43137"/>
                    </a:srgbClr>
                  </a:outerShdw>
                </a:effectLst>
              </a:rPr>
              <a:t>Türkmenistan </a:t>
            </a:r>
            <a:r>
              <a:rPr lang="tk-TM" sz="4000" b="1" dirty="0">
                <a:solidFill>
                  <a:schemeClr val="bg1"/>
                </a:solidFill>
                <a:effectLst>
                  <a:outerShdw blurRad="38100" dist="38100" dir="2700000" algn="tl">
                    <a:srgbClr val="000000">
                      <a:alpha val="43137"/>
                    </a:srgbClr>
                  </a:outerShdw>
                </a:effectLst>
              </a:rPr>
              <a:t>XX asyryň 50-nji </a:t>
            </a:r>
            <a:r>
              <a:rPr lang="tk-TM" sz="4000" b="1" dirty="0" smtClean="0">
                <a:solidFill>
                  <a:schemeClr val="bg1"/>
                </a:solidFill>
                <a:effectLst>
                  <a:outerShdw blurRad="38100" dist="38100" dir="2700000" algn="tl">
                    <a:srgbClr val="000000">
                      <a:alpha val="43137"/>
                    </a:srgbClr>
                  </a:outerShdw>
                </a:effectLst>
              </a:rPr>
              <a:t>ý.ý.</a:t>
            </a:r>
            <a:r>
              <a:rPr lang="en-US" sz="4000" b="1" dirty="0" smtClean="0">
                <a:solidFill>
                  <a:schemeClr val="bg1"/>
                </a:solidFill>
                <a:effectLst>
                  <a:outerShdw blurRad="38100" dist="38100" dir="2700000" algn="tl">
                    <a:srgbClr val="000000">
                      <a:alpha val="43137"/>
                    </a:srgbClr>
                  </a:outerShdw>
                </a:effectLst>
              </a:rPr>
              <a:t>-</a:t>
            </a:r>
            <a:r>
              <a:rPr lang="tk-TM" sz="4000" b="1" dirty="0" smtClean="0">
                <a:solidFill>
                  <a:schemeClr val="bg1"/>
                </a:solidFill>
                <a:effectLst>
                  <a:outerShdw blurRad="38100" dist="38100" dir="2700000" algn="tl">
                    <a:srgbClr val="000000">
                      <a:alpha val="43137"/>
                    </a:srgbClr>
                  </a:outerShdw>
                </a:effectLst>
              </a:rPr>
              <a:t>Garaşsyzlyk ýyllaryna çenli. </a:t>
            </a:r>
            <a:endParaRPr lang="en-US" sz="4000" b="1" dirty="0" smtClean="0">
              <a:solidFill>
                <a:schemeClr val="bg1"/>
              </a:solidFill>
              <a:effectLst>
                <a:outerShdw blurRad="38100" dist="38100" dir="2700000" algn="tl">
                  <a:srgbClr val="000000">
                    <a:alpha val="43137"/>
                  </a:srgbClr>
                </a:outerShdw>
              </a:effectLst>
            </a:endParaRPr>
          </a:p>
          <a:p>
            <a:endParaRPr lang="en-US" sz="4000" b="1" dirty="0" smtClean="0">
              <a:solidFill>
                <a:schemeClr val="bg1"/>
              </a:solidFill>
              <a:effectLst>
                <a:outerShdw blurRad="38100" dist="38100" dir="2700000" algn="tl">
                  <a:srgbClr val="000000">
                    <a:alpha val="43137"/>
                  </a:srgbClr>
                </a:outerShdw>
              </a:effectLst>
            </a:endParaRPr>
          </a:p>
          <a:p>
            <a:pPr marL="514350" indent="-514350" algn="just">
              <a:buAutoNum type="arabicPeriod"/>
            </a:pPr>
            <a:r>
              <a:rPr lang="tk-TM" sz="3200" b="1" dirty="0" smtClean="0">
                <a:solidFill>
                  <a:schemeClr val="bg1"/>
                </a:solidFill>
                <a:effectLst>
                  <a:outerShdw blurRad="38100" dist="38100" dir="2700000" algn="tl">
                    <a:srgbClr val="000000">
                      <a:alpha val="43137"/>
                    </a:srgbClr>
                  </a:outerShdw>
                </a:effectLst>
              </a:rPr>
              <a:t>Halk </a:t>
            </a:r>
            <a:r>
              <a:rPr lang="tk-TM" sz="3200" b="1" dirty="0">
                <a:solidFill>
                  <a:schemeClr val="bg1"/>
                </a:solidFill>
                <a:effectLst>
                  <a:outerShdw blurRad="38100" dist="38100" dir="2700000" algn="tl">
                    <a:srgbClr val="000000">
                      <a:alpha val="43137"/>
                    </a:srgbClr>
                  </a:outerShdw>
                </a:effectLst>
              </a:rPr>
              <a:t>hojalygynyň dikeldilmegi. Aşgabatda ýer </a:t>
            </a:r>
            <a:r>
              <a:rPr lang="tk-TM" sz="3200" b="1" dirty="0" smtClean="0">
                <a:solidFill>
                  <a:schemeClr val="bg1"/>
                </a:solidFill>
                <a:effectLst>
                  <a:outerShdw blurRad="38100" dist="38100" dir="2700000" algn="tl">
                    <a:srgbClr val="000000">
                      <a:alpha val="43137"/>
                    </a:srgbClr>
                  </a:outerShdw>
                </a:effectLst>
              </a:rPr>
              <a:t>titremegi;</a:t>
            </a:r>
          </a:p>
          <a:p>
            <a:pPr marL="514350" indent="-514350" algn="just">
              <a:buAutoNum type="arabicPeriod"/>
            </a:pPr>
            <a:r>
              <a:rPr lang="tk-TM" sz="3200" b="1" dirty="0" smtClean="0">
                <a:solidFill>
                  <a:schemeClr val="bg1"/>
                </a:solidFill>
                <a:effectLst>
                  <a:outerShdw blurRad="38100" dist="38100" dir="2700000" algn="tl">
                    <a:srgbClr val="000000">
                      <a:alpha val="43137"/>
                    </a:srgbClr>
                  </a:outerShdw>
                </a:effectLst>
              </a:rPr>
              <a:t>50-60  </a:t>
            </a:r>
            <a:r>
              <a:rPr lang="tk-TM" sz="3200" b="1" dirty="0">
                <a:solidFill>
                  <a:schemeClr val="bg1"/>
                </a:solidFill>
                <a:effectLst>
                  <a:outerShdw blurRad="38100" dist="38100" dir="2700000" algn="tl">
                    <a:srgbClr val="000000">
                      <a:alpha val="43137"/>
                    </a:srgbClr>
                  </a:outerShdw>
                </a:effectLst>
              </a:rPr>
              <a:t>ýyllarda ykdysadyýetiň </a:t>
            </a:r>
            <a:r>
              <a:rPr lang="tk-TM" sz="3200" b="1" dirty="0" smtClean="0">
                <a:solidFill>
                  <a:schemeClr val="bg1"/>
                </a:solidFill>
                <a:effectLst>
                  <a:outerShdw blurRad="38100" dist="38100" dir="2700000" algn="tl">
                    <a:srgbClr val="000000">
                      <a:alpha val="43137"/>
                    </a:srgbClr>
                  </a:outerShdw>
                </a:effectLst>
              </a:rPr>
              <a:t>ösüşi;</a:t>
            </a:r>
            <a:endParaRPr lang="tk-TM" sz="3200" b="1" dirty="0">
              <a:solidFill>
                <a:schemeClr val="bg1"/>
              </a:solidFill>
              <a:effectLst>
                <a:outerShdw blurRad="38100" dist="38100" dir="2700000" algn="tl">
                  <a:srgbClr val="000000">
                    <a:alpha val="43137"/>
                  </a:srgbClr>
                </a:outerShdw>
              </a:effectLst>
            </a:endParaRPr>
          </a:p>
          <a:p>
            <a:pPr algn="just"/>
            <a:r>
              <a:rPr lang="tk-TM" sz="3200" b="1" dirty="0">
                <a:solidFill>
                  <a:schemeClr val="bg1"/>
                </a:solidFill>
                <a:effectLst>
                  <a:outerShdw blurRad="38100" dist="38100" dir="2700000" algn="tl">
                    <a:srgbClr val="000000">
                      <a:alpha val="43137"/>
                    </a:srgbClr>
                  </a:outerShdw>
                </a:effectLst>
              </a:rPr>
              <a:t>3. Respublikanyň ykdysadyýetiniň birtaraplaýyn </a:t>
            </a:r>
            <a:r>
              <a:rPr lang="tk-TM" sz="3200" b="1" dirty="0" smtClean="0">
                <a:solidFill>
                  <a:schemeClr val="bg1"/>
                </a:solidFill>
                <a:effectLst>
                  <a:outerShdw blurRad="38100" dist="38100" dir="2700000" algn="tl">
                    <a:srgbClr val="000000">
                      <a:alpha val="43137"/>
                    </a:srgbClr>
                  </a:outerShdw>
                </a:effectLst>
              </a:rPr>
              <a:t>ösmegi; </a:t>
            </a:r>
            <a:endParaRPr lang="tk-TM" sz="3200" b="1" dirty="0">
              <a:solidFill>
                <a:schemeClr val="bg1"/>
              </a:solidFill>
              <a:effectLst>
                <a:outerShdw blurRad="38100" dist="38100" dir="2700000" algn="tl">
                  <a:srgbClr val="000000">
                    <a:alpha val="43137"/>
                  </a:srgbClr>
                </a:outerShdw>
              </a:effectLst>
            </a:endParaRPr>
          </a:p>
          <a:p>
            <a:r>
              <a:rPr lang="tk-TM" sz="3200" b="1" dirty="0" smtClean="0">
                <a:solidFill>
                  <a:schemeClr val="bg1"/>
                </a:solidFill>
                <a:effectLst>
                  <a:outerShdw blurRad="38100" dist="38100" dir="2700000" algn="tl">
                    <a:srgbClr val="000000">
                      <a:alpha val="43137"/>
                    </a:srgbClr>
                  </a:outerShdw>
                </a:effectLst>
              </a:rPr>
              <a:t>     </a:t>
            </a:r>
          </a:p>
          <a:p>
            <a:pPr algn="just"/>
            <a:endParaRPr lang="en-US" sz="3200" b="1" dirty="0">
              <a:effectLst>
                <a:outerShdw blurRad="38100" dist="38100" dir="2700000" algn="tl">
                  <a:srgbClr val="000000">
                    <a:alpha val="43137"/>
                  </a:srgbClr>
                </a:outerShdw>
              </a:effectLst>
            </a:endParaRPr>
          </a:p>
        </p:txBody>
      </p:sp>
      <p:sp>
        <p:nvSpPr>
          <p:cNvPr id="5" name="Прямоугольник 4"/>
          <p:cNvSpPr/>
          <p:nvPr/>
        </p:nvSpPr>
        <p:spPr>
          <a:xfrm>
            <a:off x="8243455" y="6179126"/>
            <a:ext cx="39485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k-TM" sz="3200" b="1" dirty="0">
                <a:effectLst>
                  <a:outerShdw blurRad="38100" dist="38100" dir="2700000" algn="tl">
                    <a:srgbClr val="000000">
                      <a:alpha val="43137"/>
                    </a:srgbClr>
                  </a:outerShdw>
                </a:effectLst>
              </a:rPr>
              <a:t>9</a:t>
            </a:r>
            <a:r>
              <a:rPr lang="tk-TM" sz="3200" b="1" dirty="0" smtClean="0">
                <a:effectLst>
                  <a:outerShdw blurRad="38100" dist="38100" dir="2700000" algn="tl">
                    <a:srgbClr val="000000">
                      <a:alpha val="43137"/>
                    </a:srgbClr>
                  </a:outerShdw>
                </a:effectLst>
              </a:rPr>
              <a:t>-nji Umumy okuw</a:t>
            </a:r>
            <a:endParaRPr lang="ru-RU"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6114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smtClean="0">
                <a:solidFill>
                  <a:schemeClr val="bg1"/>
                </a:solidFill>
              </a:rPr>
              <a:t/>
            </a:r>
            <a:br>
              <a:rPr lang="tk-TM" sz="4200" b="1" dirty="0" smtClean="0">
                <a:solidFill>
                  <a:schemeClr val="bg1"/>
                </a:solidFill>
              </a:rPr>
            </a:br>
            <a:r>
              <a:rPr lang="tk-TM" sz="6000" b="1" dirty="0" smtClean="0">
                <a:solidFill>
                  <a:schemeClr val="bg1"/>
                </a:solidFill>
              </a:rPr>
              <a:t>Aşgabatda </a:t>
            </a:r>
            <a:r>
              <a:rPr lang="tk-TM" sz="6000" b="1" dirty="0">
                <a:solidFill>
                  <a:schemeClr val="bg1"/>
                </a:solidFill>
              </a:rPr>
              <a:t>ýer titremegi</a:t>
            </a:r>
            <a:br>
              <a:rPr lang="tk-TM" sz="60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92500" lnSpcReduction="20000"/>
          </a:bodyPr>
          <a:lstStyle/>
          <a:p>
            <a:pPr algn="just">
              <a:buFont typeface="Wingdings" pitchFamily="2" charset="2"/>
              <a:buChar char="v"/>
            </a:pPr>
            <a:r>
              <a:rPr lang="tk-TM" sz="3200" dirty="0">
                <a:solidFill>
                  <a:schemeClr val="bg1"/>
                </a:solidFill>
              </a:rPr>
              <a:t>Şol agyr pursatda Soýuzyň ähli respublikalary türkmen halkyna kömege geldiler. Aşgabada lukmanlar, derman serişdeleri, azyk we beýleki zerur harytlar, gurluşyk materiallary yzygiderli iberilýärdi. Daşary ýurtlaryň hem birnäçesi, mysal üçin, Bolgariýa, Germaniýa, Polşa, ABŞ pul we ynsanperwerlik kömegini </a:t>
            </a:r>
            <a:r>
              <a:rPr lang="tk-TM" sz="3200" dirty="0" smtClean="0">
                <a:solidFill>
                  <a:schemeClr val="bg1"/>
                </a:solidFill>
              </a:rPr>
              <a:t>berdiler;</a:t>
            </a:r>
            <a:endParaRPr lang="tk-TM" sz="3200" dirty="0">
              <a:solidFill>
                <a:schemeClr val="bg1"/>
              </a:solidFill>
            </a:endParaRPr>
          </a:p>
          <a:p>
            <a:pPr algn="just">
              <a:buFont typeface="Wingdings" pitchFamily="2" charset="2"/>
              <a:buChar char="v"/>
            </a:pPr>
            <a:r>
              <a:rPr lang="tk-TM" sz="3200" dirty="0">
                <a:solidFill>
                  <a:schemeClr val="bg1"/>
                </a:solidFill>
              </a:rPr>
              <a:t>Aşgabadyň ilaty 20 günüň dowamynda döwletiň hasabyna azyk harytlary bilen mugt üpjün edildi. Bada-bat gurluşyk işleri ýaýbaňlandyryldy. Beýleki respublikalardan kömege gelen gurluşykçylar bu ýerde möhüm desgalary </a:t>
            </a:r>
            <a:r>
              <a:rPr lang="tk-TM" sz="3200" dirty="0" smtClean="0">
                <a:solidFill>
                  <a:schemeClr val="bg1"/>
                </a:solidFill>
              </a:rPr>
              <a:t>gurdular; </a:t>
            </a:r>
          </a:p>
        </p:txBody>
      </p:sp>
    </p:spTree>
    <p:extLst>
      <p:ext uri="{BB962C8B-B14F-4D97-AF65-F5344CB8AC3E}">
        <p14:creationId xmlns:p14="http://schemas.microsoft.com/office/powerpoint/2010/main" val="28220764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a:solidFill>
                  <a:schemeClr val="bg1"/>
                </a:solidFill>
              </a:rPr>
              <a:t>Aşgabatda ýer titremegi</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a:bodyPr>
          <a:lstStyle/>
          <a:p>
            <a:pPr algn="just">
              <a:buFont typeface="Wingdings" pitchFamily="2" charset="2"/>
              <a:buChar char="v"/>
            </a:pPr>
            <a:r>
              <a:rPr lang="tk-TM" sz="3200" dirty="0">
                <a:solidFill>
                  <a:schemeClr val="bg1"/>
                </a:solidFill>
              </a:rPr>
              <a:t>Orta Aziýa harby okrugynyň esgerleri-de dikeldiş-gurluşyk işlerinde, şäherde düzgün-tertibi goramakda ýakyndan kömek beripdirler.</a:t>
            </a:r>
          </a:p>
          <a:p>
            <a:pPr algn="just">
              <a:buFont typeface="Wingdings" pitchFamily="2" charset="2"/>
              <a:buChar char="v"/>
            </a:pPr>
            <a:r>
              <a:rPr lang="tk-TM" sz="3200" dirty="0">
                <a:solidFill>
                  <a:schemeClr val="bg1"/>
                </a:solidFill>
              </a:rPr>
              <a:t>Bada-bat diýen ýaly howa we demir ýol ulaglary işläp başlady. Ýylyň ahyryna çenli bolsa senagat kärhanalarynyň, okuw mekdepleriniň, ylmy edaralaryň aglabasy ýene-de öz işlerini dowam etdiripdirler.</a:t>
            </a: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5872988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Aşgabatda ýer titremegi</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lnSpcReduction="10000"/>
          </a:bodyPr>
          <a:lstStyle/>
          <a:p>
            <a:pPr algn="just">
              <a:buFont typeface="Wingdings" pitchFamily="2" charset="2"/>
              <a:buChar char="v"/>
            </a:pPr>
            <a:r>
              <a:rPr lang="tk-TM" sz="3200" dirty="0">
                <a:solidFill>
                  <a:schemeClr val="bg1"/>
                </a:solidFill>
              </a:rPr>
              <a:t>Garaşsyzlyk döwründe Aşgabatda we Gypjak obasynda ýer titremede heläk bolanlaryň hatyrasyna ýadygärlik bina edildi. Her ýylyň 6-njy oktýabrynda “Ählihalk matam güni” bellenip geçilýär.</a:t>
            </a:r>
          </a:p>
          <a:p>
            <a:pPr algn="just">
              <a:buFont typeface="Wingdings" pitchFamily="2" charset="2"/>
              <a:buChar char="v"/>
            </a:pPr>
            <a:r>
              <a:rPr lang="tk-TM" sz="3200" dirty="0">
                <a:solidFill>
                  <a:schemeClr val="bg1"/>
                </a:solidFill>
              </a:rPr>
              <a:t>Halk ýagty geljege ynam edip, ýetmezçiliklere, kynçylyklara döz geldi we işeňňirlik bilen zähmet çekdi. Işçileriň, kolhozçylaryň, intelligensiýanyň zähmet edermenligi halk hojalygyny dikeltmegiň we ösdürmegiň esasy şertleriniň biri boldy.</a:t>
            </a: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1227942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en-US" sz="4200" b="1" dirty="0" smtClean="0">
                <a:solidFill>
                  <a:schemeClr val="bg1"/>
                </a:solidFill>
              </a:rPr>
              <a:t>50-60 </a:t>
            </a:r>
            <a:r>
              <a:rPr lang="tk-TM" sz="4200" b="1" dirty="0" smtClean="0">
                <a:solidFill>
                  <a:schemeClr val="bg1"/>
                </a:solidFill>
              </a:rPr>
              <a:t>ý.ý. ykdysadyýetiň ösüşi</a:t>
            </a: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149469" y="1116624"/>
            <a:ext cx="11799277" cy="5583114"/>
          </a:xfrm>
        </p:spPr>
        <p:txBody>
          <a:bodyPr>
            <a:noAutofit/>
          </a:bodyPr>
          <a:lstStyle/>
          <a:p>
            <a:pPr algn="just">
              <a:buFont typeface="Wingdings" pitchFamily="2" charset="2"/>
              <a:buChar char="v"/>
            </a:pPr>
            <a:r>
              <a:rPr lang="tk-TM" sz="2800" dirty="0">
                <a:solidFill>
                  <a:schemeClr val="bg1"/>
                </a:solidFill>
              </a:rPr>
              <a:t>50-nji yyllarda Respublikanyň ykdysadyýetiniň merkez üçin çig mal öndürýän pudaklary ep-esli </a:t>
            </a:r>
            <a:r>
              <a:rPr lang="tk-TM" sz="2800" dirty="0" smtClean="0">
                <a:solidFill>
                  <a:schemeClr val="bg1"/>
                </a:solidFill>
              </a:rPr>
              <a:t>ilerläpdir; </a:t>
            </a:r>
          </a:p>
          <a:p>
            <a:pPr algn="just">
              <a:buFont typeface="Wingdings" pitchFamily="2" charset="2"/>
              <a:buChar char="v"/>
            </a:pPr>
            <a:r>
              <a:rPr lang="tk-TM" sz="2800" dirty="0" smtClean="0">
                <a:solidFill>
                  <a:schemeClr val="bg1"/>
                </a:solidFill>
              </a:rPr>
              <a:t>Şol </a:t>
            </a:r>
            <a:r>
              <a:rPr lang="tk-TM" sz="2800" dirty="0">
                <a:solidFill>
                  <a:schemeClr val="bg1"/>
                </a:solidFill>
              </a:rPr>
              <a:t>ýyllarda Gamyşlyjada, Ekeremde, Barsagelmezde, Goturdepede täze nebit ýataklarynyň üsti açyldy we senagat taýdan özleşdirildi. </a:t>
            </a:r>
            <a:r>
              <a:rPr lang="tk-TM" sz="2800" dirty="0" smtClean="0">
                <a:solidFill>
                  <a:schemeClr val="bg1"/>
                </a:solidFill>
              </a:rPr>
              <a:t>1959-njy </a:t>
            </a:r>
            <a:r>
              <a:rPr lang="tk-TM" sz="2800" dirty="0">
                <a:solidFill>
                  <a:schemeClr val="bg1"/>
                </a:solidFill>
              </a:rPr>
              <a:t>ýylda Garagumuň merkezinde uly gaz ýatagy </a:t>
            </a:r>
            <a:r>
              <a:rPr lang="tk-TM" sz="2800" dirty="0" smtClean="0">
                <a:solidFill>
                  <a:schemeClr val="bg1"/>
                </a:solidFill>
              </a:rPr>
              <a:t>açyldy</a:t>
            </a:r>
            <a:r>
              <a:rPr lang="en-US" sz="2800" dirty="0" smtClean="0">
                <a:solidFill>
                  <a:schemeClr val="bg1"/>
                </a:solidFill>
              </a:rPr>
              <a:t>;</a:t>
            </a:r>
          </a:p>
          <a:p>
            <a:pPr algn="just">
              <a:buFont typeface="Wingdings" pitchFamily="2" charset="2"/>
              <a:buChar char="v"/>
            </a:pPr>
            <a:r>
              <a:rPr lang="tk-TM" sz="2800" dirty="0">
                <a:solidFill>
                  <a:schemeClr val="bg1"/>
                </a:solidFill>
              </a:rPr>
              <a:t>60-njy ýyllarda Çärjewde superfosfat, ekskawator abatlaýyş zawodlary, Aşgabatda betonzawody, nebit-maşyngurluşygy (Aşnebitmaş) zawody guruldy. Garabogazyň sulfat kombinatynda, Çelekeniň ýod-brom zawodynda, Gowurdagyň kükürt zawodynda täze sehler işe girizildi. Çärjewde, Maryda jaý gurluşyk kombinatlary ulanmaga </a:t>
            </a:r>
            <a:r>
              <a:rPr lang="tk-TM" sz="2800" dirty="0" smtClean="0">
                <a:solidFill>
                  <a:schemeClr val="bg1"/>
                </a:solidFill>
              </a:rPr>
              <a:t>berildi</a:t>
            </a:r>
            <a:r>
              <a:rPr lang="en-US" sz="2800" dirty="0" smtClean="0">
                <a:solidFill>
                  <a:schemeClr val="bg1"/>
                </a:solidFill>
              </a:rPr>
              <a:t>;</a:t>
            </a:r>
            <a:endParaRPr lang="tk-TM" sz="2800" dirty="0" smtClean="0">
              <a:solidFill>
                <a:schemeClr val="bg1"/>
              </a:solidFill>
            </a:endParaRPr>
          </a:p>
        </p:txBody>
      </p:sp>
    </p:spTree>
    <p:extLst>
      <p:ext uri="{BB962C8B-B14F-4D97-AF65-F5344CB8AC3E}">
        <p14:creationId xmlns:p14="http://schemas.microsoft.com/office/powerpoint/2010/main" val="423233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50-60 ý.ý. ykdysadyýetiň ösüşi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lnSpcReduction="10000"/>
          </a:bodyPr>
          <a:lstStyle/>
          <a:p>
            <a:pPr algn="just">
              <a:buFont typeface="Wingdings" pitchFamily="2" charset="2"/>
              <a:buChar char="v"/>
            </a:pPr>
            <a:r>
              <a:rPr lang="tk-TM" sz="3200" dirty="0">
                <a:solidFill>
                  <a:schemeClr val="bg1"/>
                </a:solidFill>
              </a:rPr>
              <a:t>Respublikanyň senagatynda öňegidişlikler bolupdyr. Mysal üçin, 1965-nji ýylda 9 mln 636 müň ton nebit çykarylan bolsa, 1970-nji ýylda ol 14 mln 487 müň ton </a:t>
            </a:r>
            <a:r>
              <a:rPr lang="tk-TM" sz="3200" dirty="0" smtClean="0">
                <a:solidFill>
                  <a:schemeClr val="bg1"/>
                </a:solidFill>
              </a:rPr>
              <a:t>ýetirildi; </a:t>
            </a:r>
          </a:p>
          <a:p>
            <a:pPr algn="just">
              <a:buFont typeface="Wingdings" pitchFamily="2" charset="2"/>
              <a:buChar char="v"/>
            </a:pPr>
            <a:r>
              <a:rPr lang="tk-TM" sz="3200" dirty="0" smtClean="0">
                <a:solidFill>
                  <a:schemeClr val="bg1"/>
                </a:solidFill>
              </a:rPr>
              <a:t>Baýramalyda</a:t>
            </a:r>
            <a:r>
              <a:rPr lang="tk-TM" sz="3200" dirty="0">
                <a:solidFill>
                  <a:schemeClr val="bg1"/>
                </a:solidFill>
              </a:rPr>
              <a:t>, Kükürtlide, Ojakda uly gaz ýataklary açyldy. 1970-nji ýylda 13 mlrd 107 mln kub metr gaz çykaryldy. 1967-nji ýylyň 5-nji oktýabryndan başlap Merkezi Aziýa - Merkez gaz geçirijisi boýunça Soýuzyň senagat merkezlerine gaz akdyrylyp </a:t>
            </a:r>
            <a:r>
              <a:rPr lang="tk-TM" sz="3200" dirty="0" smtClean="0">
                <a:solidFill>
                  <a:schemeClr val="bg1"/>
                </a:solidFill>
              </a:rPr>
              <a:t>başlandy;</a:t>
            </a:r>
          </a:p>
        </p:txBody>
      </p:sp>
    </p:spTree>
    <p:extLst>
      <p:ext uri="{BB962C8B-B14F-4D97-AF65-F5344CB8AC3E}">
        <p14:creationId xmlns:p14="http://schemas.microsoft.com/office/powerpoint/2010/main" val="14681638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50-60 ý.ý. ykdysadyýetiň ösüşi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213338"/>
            <a:ext cx="11402290" cy="5539154"/>
          </a:xfrm>
        </p:spPr>
        <p:txBody>
          <a:bodyPr>
            <a:normAutofit fontScale="85000" lnSpcReduction="10000"/>
          </a:bodyPr>
          <a:lstStyle/>
          <a:p>
            <a:pPr algn="just">
              <a:buFont typeface="Wingdings" pitchFamily="2" charset="2"/>
              <a:buChar char="v"/>
            </a:pPr>
            <a:r>
              <a:rPr lang="tk-TM" sz="3300" dirty="0">
                <a:solidFill>
                  <a:schemeClr val="bg1"/>
                </a:solidFill>
              </a:rPr>
              <a:t>Türkmenistanda oba hojalygy pagtaçylyga ýöriteleşdirilýär. 1956-njy ýylda 346 iri hojalyklaryň 289-sy, esasan, pagtaçylyk bilen meşgul </a:t>
            </a:r>
            <a:r>
              <a:rPr lang="tk-TM" sz="3300" dirty="0" smtClean="0">
                <a:solidFill>
                  <a:schemeClr val="bg1"/>
                </a:solidFill>
              </a:rPr>
              <a:t>bolupdyr</a:t>
            </a:r>
            <a:r>
              <a:rPr lang="tk-TM" sz="3300" dirty="0">
                <a:solidFill>
                  <a:schemeClr val="bg1"/>
                </a:solidFill>
              </a:rPr>
              <a:t>;</a:t>
            </a:r>
            <a:endParaRPr lang="tk-TM" sz="3300" dirty="0" smtClean="0">
              <a:solidFill>
                <a:schemeClr val="bg1"/>
              </a:solidFill>
            </a:endParaRPr>
          </a:p>
          <a:p>
            <a:pPr algn="just">
              <a:buFont typeface="Wingdings" pitchFamily="2" charset="2"/>
              <a:buChar char="v"/>
            </a:pPr>
            <a:r>
              <a:rPr lang="tk-TM" sz="3300" dirty="0" smtClean="0">
                <a:solidFill>
                  <a:schemeClr val="bg1"/>
                </a:solidFill>
              </a:rPr>
              <a:t>Şonuň </a:t>
            </a:r>
            <a:r>
              <a:rPr lang="tk-TM" sz="3300" dirty="0">
                <a:solidFill>
                  <a:schemeClr val="bg1"/>
                </a:solidFill>
              </a:rPr>
              <a:t>bilen bir wagtyň özünde-de beýleki oba hojalyk ekinleriniň ekilýän ýerleri kem-kemden </a:t>
            </a:r>
            <a:r>
              <a:rPr lang="tk-TM" sz="3300" dirty="0" smtClean="0">
                <a:solidFill>
                  <a:schemeClr val="bg1"/>
                </a:solidFill>
              </a:rPr>
              <a:t>azaldylypdyr;</a:t>
            </a:r>
            <a:endParaRPr lang="tk-TM" sz="3300" dirty="0">
              <a:solidFill>
                <a:schemeClr val="bg1"/>
              </a:solidFill>
            </a:endParaRPr>
          </a:p>
          <a:p>
            <a:pPr algn="just">
              <a:buFont typeface="Wingdings" pitchFamily="2" charset="2"/>
              <a:buChar char="v"/>
            </a:pPr>
            <a:r>
              <a:rPr lang="tk-TM" sz="3300" dirty="0">
                <a:solidFill>
                  <a:schemeClr val="bg1"/>
                </a:solidFill>
              </a:rPr>
              <a:t>SSKP MK-nyň 1965-nji ýylyň mart aýynda bolan plenumy ýurduň oba hojalygynda nobatdaky özgertmäniň başyny </a:t>
            </a:r>
            <a:r>
              <a:rPr lang="tk-TM" sz="3300" dirty="0" smtClean="0">
                <a:solidFill>
                  <a:schemeClr val="bg1"/>
                </a:solidFill>
              </a:rPr>
              <a:t>başlapdyr;</a:t>
            </a:r>
          </a:p>
          <a:p>
            <a:pPr algn="just">
              <a:buFont typeface="Wingdings" pitchFamily="2" charset="2"/>
              <a:buChar char="v"/>
            </a:pPr>
            <a:r>
              <a:rPr lang="tk-TM" sz="3300" dirty="0" smtClean="0">
                <a:solidFill>
                  <a:schemeClr val="bg1"/>
                </a:solidFill>
              </a:rPr>
              <a:t> </a:t>
            </a:r>
            <a:r>
              <a:rPr lang="tk-TM" sz="3300" dirty="0">
                <a:solidFill>
                  <a:schemeClr val="bg1"/>
                </a:solidFill>
              </a:rPr>
              <a:t>Onda oba hojalyk önümlerini taýýarlamagyň düzgünlerini kämilleşdirmek, kolhoz we sowhoz önümçiligini höweslendirmekligi giňişleýin ulanmak, hojalygy dolandyrmakda kolhozlara we sowhozlara özbaşdaklyk bermek ýaly möhüm çäreleri </a:t>
            </a:r>
            <a:r>
              <a:rPr lang="tk-TM" sz="3300" dirty="0" smtClean="0">
                <a:solidFill>
                  <a:schemeClr val="bg1"/>
                </a:solidFill>
              </a:rPr>
              <a:t>belledi;</a:t>
            </a:r>
            <a:endParaRPr lang="tk-TM" sz="3300" dirty="0">
              <a:solidFill>
                <a:schemeClr val="bg1"/>
              </a:solidFill>
            </a:endParaRP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2697500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50-60 ý.ý. ykdysadyýetiň ösüşi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92500" lnSpcReduction="10000"/>
          </a:bodyPr>
          <a:lstStyle/>
          <a:p>
            <a:pPr algn="just">
              <a:buFont typeface="Wingdings" pitchFamily="2" charset="2"/>
              <a:buChar char="v"/>
            </a:pPr>
            <a:r>
              <a:rPr lang="tk-TM" sz="3200" dirty="0">
                <a:solidFill>
                  <a:schemeClr val="bg1"/>
                </a:solidFill>
              </a:rPr>
              <a:t>Oba hojalygynyň ilerlemeginde 1966-1970-nji ýyllar üstünlikli ýyllar bolupdyr. 1970-nji ýylda kolhozlar we sowhozlar 866 müň ton pagta, şol sanda 167 müň ton gymmat bahaly inçe süýümli pagtany döwlete </a:t>
            </a:r>
            <a:r>
              <a:rPr lang="tk-TM" sz="3200" dirty="0" smtClean="0">
                <a:solidFill>
                  <a:schemeClr val="bg1"/>
                </a:solidFill>
              </a:rPr>
              <a:t>tabşyrdylar</a:t>
            </a:r>
            <a:r>
              <a:rPr lang="tk-TM" sz="3200" dirty="0">
                <a:solidFill>
                  <a:schemeClr val="bg1"/>
                </a:solidFill>
              </a:rPr>
              <a:t>;</a:t>
            </a:r>
            <a:endParaRPr lang="tk-TM" sz="3200" dirty="0" smtClean="0">
              <a:solidFill>
                <a:schemeClr val="bg1"/>
              </a:solidFill>
            </a:endParaRPr>
          </a:p>
          <a:p>
            <a:pPr algn="just">
              <a:buFont typeface="Wingdings" pitchFamily="2" charset="2"/>
              <a:buChar char="v"/>
            </a:pPr>
            <a:r>
              <a:rPr lang="tk-TM" sz="3200" dirty="0" smtClean="0">
                <a:solidFill>
                  <a:schemeClr val="bg1"/>
                </a:solidFill>
              </a:rPr>
              <a:t> </a:t>
            </a:r>
            <a:r>
              <a:rPr lang="tk-TM" sz="3200" dirty="0">
                <a:solidFill>
                  <a:schemeClr val="bg1"/>
                </a:solidFill>
              </a:rPr>
              <a:t>Maldarçylykda garaköli goýunlary köpeltmeklige üns berildi. Her ýyl respublikada, takmynan, 1 mln garaköli bagana öndürilýärdi. Emma olardan gelýän girdeji tutuşlygyna umumysoýuz gaznasyna geçirilýärdi. 1967-nji ýylda Leýpsigde geçirilen ýarmarkada türkmen garaköli baganasy altyn medala mynasyp </a:t>
            </a:r>
            <a:r>
              <a:rPr lang="tk-TM" sz="3200" dirty="0" smtClean="0">
                <a:solidFill>
                  <a:schemeClr val="bg1"/>
                </a:solidFill>
              </a:rPr>
              <a:t>boldy;</a:t>
            </a:r>
          </a:p>
        </p:txBody>
      </p:sp>
    </p:spTree>
    <p:extLst>
      <p:ext uri="{BB962C8B-B14F-4D97-AF65-F5344CB8AC3E}">
        <p14:creationId xmlns:p14="http://schemas.microsoft.com/office/powerpoint/2010/main" val="39436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50-60 ý.ý. ykdysadyýetiň ösüşi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a:bodyPr>
          <a:lstStyle/>
          <a:p>
            <a:pPr algn="just">
              <a:buFont typeface="Wingdings" pitchFamily="2" charset="2"/>
              <a:buChar char="v"/>
            </a:pPr>
            <a:r>
              <a:rPr lang="tk-TM" sz="3600" dirty="0">
                <a:solidFill>
                  <a:schemeClr val="bg1"/>
                </a:solidFill>
              </a:rPr>
              <a:t>Ýöne Türkmenistanyň oba hojalygynyň ösüşi, esasan, ekstensiw ýol bilen, ýagny ekerançylygy we hasyllylygy ýokary götermegiň hasabyna däl-de, eýsem serişdeleri we zähmeti köp sarp etmegiň hem-de ekin ýerlerini giňeltmegiň hasabyna amala aşyrylypdyr.</a:t>
            </a:r>
            <a:endParaRPr lang="tk-TM" sz="3600" dirty="0" smtClean="0">
              <a:solidFill>
                <a:schemeClr val="bg1"/>
              </a:solidFill>
            </a:endParaRPr>
          </a:p>
        </p:txBody>
      </p:sp>
    </p:spTree>
    <p:extLst>
      <p:ext uri="{BB962C8B-B14F-4D97-AF65-F5344CB8AC3E}">
        <p14:creationId xmlns:p14="http://schemas.microsoft.com/office/powerpoint/2010/main" val="2647690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Respublikanyň ykdysadyýetiniň birtaraplaýyn </a:t>
            </a:r>
            <a:r>
              <a:rPr lang="tk-TM" sz="4200" b="1" dirty="0" smtClean="0">
                <a:solidFill>
                  <a:schemeClr val="bg1"/>
                </a:solidFill>
              </a:rPr>
              <a:t>ösmegi</a:t>
            </a: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92500" lnSpcReduction="10000"/>
          </a:bodyPr>
          <a:lstStyle/>
          <a:p>
            <a:pPr algn="just">
              <a:buFont typeface="Wingdings" pitchFamily="2" charset="2"/>
              <a:buChar char="v"/>
            </a:pPr>
            <a:r>
              <a:rPr lang="tk-TM" sz="3600" dirty="0">
                <a:solidFill>
                  <a:schemeClr val="bg1"/>
                </a:solidFill>
              </a:rPr>
              <a:t>1970-1985-nji ýyllarda Türkmenistan SSR-i, ozalky ýyllarda bolşy ýaly, Soýuzyň çig mal çeşmeleriniň biri bolup hyzmat </a:t>
            </a:r>
            <a:r>
              <a:rPr lang="tk-TM" sz="3600" dirty="0" smtClean="0">
                <a:solidFill>
                  <a:schemeClr val="bg1"/>
                </a:solidFill>
              </a:rPr>
              <a:t>edýärdi;</a:t>
            </a:r>
            <a:endParaRPr lang="tk-TM" sz="3600" dirty="0">
              <a:solidFill>
                <a:schemeClr val="bg1"/>
              </a:solidFill>
            </a:endParaRPr>
          </a:p>
          <a:p>
            <a:pPr algn="just">
              <a:buFont typeface="Wingdings" pitchFamily="2" charset="2"/>
              <a:buChar char="v"/>
            </a:pPr>
            <a:r>
              <a:rPr lang="tk-TM" sz="3600" dirty="0">
                <a:solidFill>
                  <a:schemeClr val="bg1"/>
                </a:solidFill>
              </a:rPr>
              <a:t>1985-nji ýylda 83.2 mlrd kub metr “mawy ýangyç" çykaryldy. Öndürilýän gaz tutuşlygyna diýen ýaly Merkezi Aziýa - Merkez gaz geçirijisi arkaly Soýuzyň senagat sebitlerine akdyrylýardy. Respublikanyň öz hajatlary üçin bolsa tebigy gazyň ujypsyzja bölegi </a:t>
            </a:r>
            <a:r>
              <a:rPr lang="tk-TM" sz="3600" dirty="0" smtClean="0">
                <a:solidFill>
                  <a:schemeClr val="bg1"/>
                </a:solidFill>
              </a:rPr>
              <a:t>ulanylýardy;</a:t>
            </a:r>
            <a:endParaRPr lang="tk-TM" sz="3600" dirty="0">
              <a:solidFill>
                <a:schemeClr val="bg1"/>
              </a:solidFill>
            </a:endParaRPr>
          </a:p>
          <a:p>
            <a:pPr marL="0" indent="0" algn="just">
              <a:buNone/>
            </a:pPr>
            <a:endParaRPr lang="tk-TM" sz="3600" dirty="0" smtClean="0">
              <a:solidFill>
                <a:schemeClr val="bg1"/>
              </a:solidFill>
            </a:endParaRPr>
          </a:p>
        </p:txBody>
      </p:sp>
    </p:spTree>
    <p:extLst>
      <p:ext uri="{BB962C8B-B14F-4D97-AF65-F5344CB8AC3E}">
        <p14:creationId xmlns:p14="http://schemas.microsoft.com/office/powerpoint/2010/main" val="1793237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Respublikanyň ykdysadyýetiniň birtaraplaýyn ösmegi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459523"/>
            <a:ext cx="11402290" cy="5020407"/>
          </a:xfrm>
        </p:spPr>
        <p:txBody>
          <a:bodyPr>
            <a:noAutofit/>
          </a:bodyPr>
          <a:lstStyle/>
          <a:p>
            <a:pPr algn="just">
              <a:buFont typeface="Wingdings" pitchFamily="2" charset="2"/>
              <a:buChar char="v"/>
            </a:pPr>
            <a:r>
              <a:rPr lang="tk-TM" sz="3200" dirty="0">
                <a:solidFill>
                  <a:schemeClr val="bg1"/>
                </a:solidFill>
              </a:rPr>
              <a:t>Şol döwrüň ilkinji ýyllarynda nebitiň çykarylyşy hem uly depginler bilen dowam etdirildi. 1973-nji ýylda 16,2 mln ton nebit alyndy. Emma soňky ýyllarda nebitiň çykarylyşy kem-kemden peselip </a:t>
            </a:r>
            <a:r>
              <a:rPr lang="tk-TM" sz="3200" dirty="0" smtClean="0">
                <a:solidFill>
                  <a:schemeClr val="bg1"/>
                </a:solidFill>
              </a:rPr>
              <a:t>başlady; </a:t>
            </a:r>
          </a:p>
          <a:p>
            <a:pPr algn="just">
              <a:buFont typeface="Wingdings" pitchFamily="2" charset="2"/>
              <a:buChar char="v"/>
            </a:pPr>
            <a:r>
              <a:rPr lang="tk-TM" sz="3200" dirty="0" smtClean="0">
                <a:solidFill>
                  <a:schemeClr val="bg1"/>
                </a:solidFill>
              </a:rPr>
              <a:t>1985-nji </a:t>
            </a:r>
            <a:r>
              <a:rPr lang="tk-TM" sz="3200" dirty="0">
                <a:solidFill>
                  <a:schemeClr val="bg1"/>
                </a:solidFill>
              </a:rPr>
              <a:t>ýylda Respublikada bary-ýogy 6 mln ton nebit çykaryldy. Kän çykdajy sarp edilmän, arzan nebit alynýan ýataklar </a:t>
            </a:r>
            <a:r>
              <a:rPr lang="tk-TM" sz="3200" dirty="0" smtClean="0">
                <a:solidFill>
                  <a:schemeClr val="bg1"/>
                </a:solidFill>
              </a:rPr>
              <a:t>azalypdy</a:t>
            </a:r>
            <a:r>
              <a:rPr lang="tk-TM" sz="3200" dirty="0">
                <a:solidFill>
                  <a:schemeClr val="bg1"/>
                </a:solidFill>
              </a:rPr>
              <a:t>;</a:t>
            </a:r>
            <a:endParaRPr lang="tk-TM" sz="3200" dirty="0" smtClean="0">
              <a:solidFill>
                <a:schemeClr val="bg1"/>
              </a:solidFill>
            </a:endParaRPr>
          </a:p>
          <a:p>
            <a:pPr algn="just">
              <a:buFont typeface="Wingdings" pitchFamily="2" charset="2"/>
              <a:buChar char="v"/>
            </a:pPr>
            <a:r>
              <a:rPr lang="tk-TM" sz="3200" dirty="0" smtClean="0">
                <a:solidFill>
                  <a:schemeClr val="bg1"/>
                </a:solidFill>
              </a:rPr>
              <a:t> </a:t>
            </a:r>
            <a:r>
              <a:rPr lang="tk-TM" sz="3200" dirty="0">
                <a:solidFill>
                  <a:schemeClr val="bg1"/>
                </a:solidFill>
              </a:rPr>
              <a:t>Uly çuňluklardan nebit çykaryp bilýän kuwwatly tehnikalar ýetmezçilik </a:t>
            </a:r>
            <a:r>
              <a:rPr lang="tk-TM" sz="3200" dirty="0" smtClean="0">
                <a:solidFill>
                  <a:schemeClr val="bg1"/>
                </a:solidFill>
              </a:rPr>
              <a:t>edýärdi</a:t>
            </a:r>
            <a:r>
              <a:rPr lang="tk-TM" sz="3600" dirty="0" smtClean="0">
                <a:solidFill>
                  <a:schemeClr val="bg1"/>
                </a:solidFill>
              </a:rPr>
              <a:t>;</a:t>
            </a:r>
          </a:p>
        </p:txBody>
      </p:sp>
    </p:spTree>
    <p:extLst>
      <p:ext uri="{BB962C8B-B14F-4D97-AF65-F5344CB8AC3E}">
        <p14:creationId xmlns:p14="http://schemas.microsoft.com/office/powerpoint/2010/main" val="71598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smtClean="0">
                <a:solidFill>
                  <a:schemeClr val="bg1"/>
                </a:solidFill>
                <a:latin typeface="+mn-lt"/>
              </a:rPr>
              <a:t>Halk </a:t>
            </a:r>
            <a:r>
              <a:rPr lang="tk-TM" sz="4200" b="1" dirty="0">
                <a:solidFill>
                  <a:schemeClr val="bg1"/>
                </a:solidFill>
                <a:latin typeface="+mn-lt"/>
              </a:rPr>
              <a:t>hojalygynyň </a:t>
            </a:r>
            <a:r>
              <a:rPr lang="tk-TM" sz="4200" b="1" dirty="0" smtClean="0">
                <a:solidFill>
                  <a:schemeClr val="bg1"/>
                </a:solidFill>
                <a:latin typeface="+mn-lt"/>
              </a:rPr>
              <a:t>dikeldilmegi</a:t>
            </a:r>
            <a:br>
              <a:rPr lang="tk-TM" sz="4200" b="1" dirty="0" smtClean="0">
                <a:solidFill>
                  <a:schemeClr val="bg1"/>
                </a:solidFill>
                <a:latin typeface="+mn-lt"/>
              </a:rPr>
            </a:br>
            <a:r>
              <a:rPr lang="tk-TM" sz="4200" b="1" dirty="0" smtClean="0">
                <a:solidFill>
                  <a:schemeClr val="bg1"/>
                </a:solidFill>
              </a:rPr>
              <a:t/>
            </a:r>
            <a:br>
              <a:rPr lang="tk-TM" sz="4200" b="1" dirty="0" smtClean="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92500" lnSpcReduction="10000"/>
          </a:bodyPr>
          <a:lstStyle/>
          <a:p>
            <a:pPr algn="just">
              <a:buFont typeface="Wingdings" pitchFamily="2" charset="2"/>
              <a:buChar char="v"/>
            </a:pPr>
            <a:r>
              <a:rPr lang="tk-TM" sz="3200" dirty="0">
                <a:solidFill>
                  <a:schemeClr val="bg1"/>
                </a:solidFill>
              </a:rPr>
              <a:t>Uruş ýyllarynda Türkmenistanyň halk hojalygy agyr ýagdaýy başdan geçiripdir. Işçi güýjüniň, ylaýta-da, hünärli işçileriň ýetmezçiligi ýiti duýulýardy. Ilatyň gün-güzerany pese düşüpdi. </a:t>
            </a:r>
            <a:r>
              <a:rPr lang="tk-TM" sz="3200" dirty="0" smtClean="0">
                <a:solidFill>
                  <a:schemeClr val="bg1"/>
                </a:solidFill>
              </a:rPr>
              <a:t>1946 ý.: galla </a:t>
            </a:r>
            <a:r>
              <a:rPr lang="tk-TM" sz="3200" dirty="0">
                <a:solidFill>
                  <a:schemeClr val="bg1"/>
                </a:solidFill>
              </a:rPr>
              <a:t>öndürýän merkezi ülkelerde bolan gurakçylyk we açlyk zerarly, halkyň </a:t>
            </a:r>
            <a:r>
              <a:rPr lang="tk-TM" sz="3200" dirty="0" smtClean="0">
                <a:solidFill>
                  <a:schemeClr val="bg1"/>
                </a:solidFill>
              </a:rPr>
              <a:t>ýagdaýynyň agyrlaşmagy; </a:t>
            </a:r>
          </a:p>
          <a:p>
            <a:pPr algn="just">
              <a:buFont typeface="Wingdings" pitchFamily="2" charset="2"/>
              <a:buChar char="v"/>
            </a:pPr>
            <a:r>
              <a:rPr lang="tk-TM" sz="3200" dirty="0" smtClean="0">
                <a:solidFill>
                  <a:schemeClr val="bg1"/>
                </a:solidFill>
              </a:rPr>
              <a:t>Halk </a:t>
            </a:r>
            <a:r>
              <a:rPr lang="tk-TM" sz="3200" dirty="0">
                <a:solidFill>
                  <a:schemeClr val="bg1"/>
                </a:solidFill>
              </a:rPr>
              <a:t>hojalygyny dikeltmek we ösdürmek </a:t>
            </a:r>
            <a:r>
              <a:rPr lang="tk-TM" sz="3200" dirty="0" smtClean="0">
                <a:solidFill>
                  <a:schemeClr val="bg1"/>
                </a:solidFill>
              </a:rPr>
              <a:t>wezipesiniň </a:t>
            </a:r>
            <a:r>
              <a:rPr lang="tk-TM" sz="3200" dirty="0">
                <a:solidFill>
                  <a:schemeClr val="bg1"/>
                </a:solidFill>
              </a:rPr>
              <a:t>ör-boýuna </a:t>
            </a:r>
            <a:r>
              <a:rPr lang="tk-TM" sz="3200" dirty="0" smtClean="0">
                <a:solidFill>
                  <a:schemeClr val="bg1"/>
                </a:solidFill>
              </a:rPr>
              <a:t>galmagy; </a:t>
            </a:r>
          </a:p>
          <a:p>
            <a:pPr algn="just">
              <a:buFont typeface="Wingdings" pitchFamily="2" charset="2"/>
              <a:buChar char="v"/>
            </a:pPr>
            <a:r>
              <a:rPr lang="tk-TM" sz="3200" dirty="0" smtClean="0">
                <a:solidFill>
                  <a:schemeClr val="bg1"/>
                </a:solidFill>
              </a:rPr>
              <a:t>Öňki </a:t>
            </a:r>
            <a:r>
              <a:rPr lang="tk-TM" sz="3200" dirty="0">
                <a:solidFill>
                  <a:schemeClr val="bg1"/>
                </a:solidFill>
              </a:rPr>
              <a:t>soýuzda </a:t>
            </a:r>
            <a:r>
              <a:rPr lang="tk-TM" sz="3200" b="1" dirty="0">
                <a:solidFill>
                  <a:schemeClr val="bg1"/>
                </a:solidFill>
                <a:effectLst>
                  <a:outerShdw blurRad="38100" dist="38100" dir="2700000" algn="tl">
                    <a:srgbClr val="000000">
                      <a:alpha val="43137"/>
                    </a:srgbClr>
                  </a:outerShdw>
                </a:effectLst>
              </a:rPr>
              <a:t>1946-1950-nji</a:t>
            </a:r>
            <a:r>
              <a:rPr lang="tk-TM" sz="3200" dirty="0">
                <a:solidFill>
                  <a:schemeClr val="bg1"/>
                </a:solidFill>
              </a:rPr>
              <a:t> ýyllar boýunça halk hojalygyny dikeltmegiň döwlet meýilnamasy işlenip </a:t>
            </a:r>
            <a:r>
              <a:rPr lang="tk-TM" sz="3200" dirty="0" smtClean="0">
                <a:solidFill>
                  <a:schemeClr val="bg1"/>
                </a:solidFill>
              </a:rPr>
              <a:t>düzülipdir;</a:t>
            </a:r>
          </a:p>
        </p:txBody>
      </p:sp>
    </p:spTree>
    <p:extLst>
      <p:ext uri="{BB962C8B-B14F-4D97-AF65-F5344CB8AC3E}">
        <p14:creationId xmlns:p14="http://schemas.microsoft.com/office/powerpoint/2010/main" val="28419752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Respublikanyň ykdysadyýetiniň birtaraplaýyn ösmegi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124691" y="1371600"/>
            <a:ext cx="11623964" cy="5375564"/>
          </a:xfrm>
        </p:spPr>
        <p:txBody>
          <a:bodyPr>
            <a:normAutofit fontScale="85000" lnSpcReduction="10000"/>
          </a:bodyPr>
          <a:lstStyle/>
          <a:p>
            <a:pPr algn="just">
              <a:buFont typeface="Wingdings" pitchFamily="2" charset="2"/>
              <a:buChar char="v"/>
            </a:pPr>
            <a:r>
              <a:rPr lang="tk-TM" sz="3200" dirty="0">
                <a:solidFill>
                  <a:schemeClr val="bg1"/>
                </a:solidFill>
              </a:rPr>
              <a:t>1970-1985-nji ýyllarda Türkmenistanyň himiýa we nebit-himiýa senagaty ep-esli ilerledi. Nebitdagda ýod zawody işe girizildi. Garabogazda natriý sulfaty bilen bir hatarda epsolit, bişofit, glauber duzy, Çelekende ýodly kaliý öndürilip </a:t>
            </a:r>
            <a:r>
              <a:rPr lang="tk-TM" sz="3200" dirty="0" smtClean="0">
                <a:solidFill>
                  <a:schemeClr val="bg1"/>
                </a:solidFill>
              </a:rPr>
              <a:t>başlandy</a:t>
            </a:r>
            <a:r>
              <a:rPr lang="tk-TM" sz="3200" dirty="0">
                <a:solidFill>
                  <a:schemeClr val="bg1"/>
                </a:solidFill>
              </a:rPr>
              <a:t>;</a:t>
            </a:r>
            <a:endParaRPr lang="tk-TM" sz="3200" dirty="0" smtClean="0">
              <a:solidFill>
                <a:schemeClr val="bg1"/>
              </a:solidFill>
            </a:endParaRPr>
          </a:p>
          <a:p>
            <a:pPr algn="just">
              <a:buFont typeface="Wingdings" pitchFamily="2" charset="2"/>
              <a:buChar char="v"/>
            </a:pPr>
            <a:r>
              <a:rPr lang="tk-TM" sz="3200" dirty="0" smtClean="0">
                <a:solidFill>
                  <a:schemeClr val="bg1"/>
                </a:solidFill>
              </a:rPr>
              <a:t>Gowurdakda </a:t>
            </a:r>
            <a:r>
              <a:rPr lang="tk-TM" sz="3200" dirty="0">
                <a:solidFill>
                  <a:schemeClr val="bg1"/>
                </a:solidFill>
              </a:rPr>
              <a:t>kükürdi ýeriň aşagynda eredip almagyň tehnologiýasy özleşdirildi. 1985-nji ýylda respublikada 513 müň ton kükürt, 400 müň ton kükürt kislotasy, 259 müň ton natriý sulfaty öndürildi. Bu senagat önümleri, esasan, Soýuzyň daşyna çykarylyp, merkez üçin örän girdejili </a:t>
            </a:r>
            <a:r>
              <a:rPr lang="tk-TM" sz="3200" dirty="0" smtClean="0">
                <a:solidFill>
                  <a:schemeClr val="bg1"/>
                </a:solidFill>
              </a:rPr>
              <a:t>bolupdyr;</a:t>
            </a:r>
            <a:endParaRPr lang="tk-TM" sz="3200" dirty="0">
              <a:solidFill>
                <a:schemeClr val="bg1"/>
              </a:solidFill>
            </a:endParaRPr>
          </a:p>
          <a:p>
            <a:pPr algn="just">
              <a:buFont typeface="Wingdings" pitchFamily="2" charset="2"/>
              <a:buChar char="v"/>
            </a:pPr>
            <a:r>
              <a:rPr lang="tk-TM" sz="3200" dirty="0">
                <a:solidFill>
                  <a:schemeClr val="bg1"/>
                </a:solidFill>
              </a:rPr>
              <a:t>Garabogazyň tebigy baýlyklary hem has önjeýli peýdalanylyp başlandy. Ýöne 1980-nji ýylda bent gurlup, Garabogaza Hazar deňzinden suw akmagynyň kesilmegi köle uly zyýan ýetirdi. Herhal, bu ýalňyşlyk Garaşsyzlygyň ilkinji ýyllarynda </a:t>
            </a:r>
            <a:r>
              <a:rPr lang="tk-TM" sz="3200" dirty="0" smtClean="0">
                <a:solidFill>
                  <a:schemeClr val="bg1"/>
                </a:solidFill>
              </a:rPr>
              <a:t>düzedildi;</a:t>
            </a:r>
            <a:endParaRPr lang="tk-TM" sz="3200" dirty="0">
              <a:solidFill>
                <a:schemeClr val="bg1"/>
              </a:solidFill>
            </a:endParaRP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4236646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smtClean="0">
                <a:solidFill>
                  <a:schemeClr val="bg1"/>
                </a:solidFill>
              </a:rPr>
              <a:t>Respublikanyň </a:t>
            </a:r>
            <a:r>
              <a:rPr lang="tk-TM" sz="4200" b="1" dirty="0">
                <a:solidFill>
                  <a:schemeClr val="bg1"/>
                </a:solidFill>
              </a:rPr>
              <a:t>ykdysadyýetiniň birtaraplaýyn ösmegi</a:t>
            </a:r>
            <a:br>
              <a:rPr lang="tk-TM" sz="4200" b="1" dirty="0">
                <a:solidFill>
                  <a:schemeClr val="bg1"/>
                </a:solidFill>
              </a:rPr>
            </a:b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85000" lnSpcReduction="10000"/>
          </a:bodyPr>
          <a:lstStyle/>
          <a:p>
            <a:pPr algn="just">
              <a:buFont typeface="Wingdings" pitchFamily="2" charset="2"/>
              <a:buChar char="v"/>
            </a:pPr>
            <a:r>
              <a:rPr lang="tk-TM" sz="3200" dirty="0">
                <a:solidFill>
                  <a:schemeClr val="bg1"/>
                </a:solidFill>
              </a:rPr>
              <a:t>Türkmenistanyň ýeňil senagatynda, esasan, pagta arassalaýjy kärhanalar gurulýardy. 1984-nji ýylda Respublikada şeýle kärhanalaryň 28-si işleýärdi. 1985-nji ýylda 348 müň ton pagta süýümi öndürildi. Öndürilýän pagta süýüminiň 95 % -nden gowragy SSSR-iň merkezi sebitlerine </a:t>
            </a:r>
            <a:r>
              <a:rPr lang="tk-TM" sz="3200" dirty="0" smtClean="0">
                <a:solidFill>
                  <a:schemeClr val="bg1"/>
                </a:solidFill>
              </a:rPr>
              <a:t>iberilýärdi;</a:t>
            </a:r>
            <a:endParaRPr lang="tk-TM" sz="3200" dirty="0">
              <a:solidFill>
                <a:schemeClr val="bg1"/>
              </a:solidFill>
            </a:endParaRPr>
          </a:p>
          <a:p>
            <a:pPr algn="just">
              <a:buFont typeface="Wingdings" pitchFamily="2" charset="2"/>
              <a:buChar char="v"/>
            </a:pPr>
            <a:r>
              <a:rPr lang="tk-TM" sz="3200" dirty="0">
                <a:solidFill>
                  <a:schemeClr val="bg1"/>
                </a:solidFill>
              </a:rPr>
              <a:t>Şonuň bilen birlikde, ýerlerde pagta arassalaýjy pudakda käbir işgärleriň öz wezipelerinden hyýanatçylykly peýdalanmaklary netijesinde, pagta taýýarlaýan edaralarda ýetmeýän pagtanyň üstüni ýapmaga, artdyryp ýazmalara, parahorçulyga ýüz urup, kanunçylygyň gödek bozulmalaryna ýol </a:t>
            </a:r>
            <a:r>
              <a:rPr lang="tk-TM" sz="3200" dirty="0" smtClean="0">
                <a:solidFill>
                  <a:schemeClr val="bg1"/>
                </a:solidFill>
              </a:rPr>
              <a:t>berlipdir;</a:t>
            </a:r>
            <a:endParaRPr lang="tk-TM" sz="3200" dirty="0">
              <a:solidFill>
                <a:schemeClr val="bg1"/>
              </a:solidFill>
            </a:endParaRP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7765882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r>
              <a:rPr lang="tk-TM" sz="4200" b="1" dirty="0">
                <a:solidFill>
                  <a:schemeClr val="bg1"/>
                </a:solidFill>
              </a:rPr>
              <a:t>Respublikanyň ykdysadyýetiniň birtaraplaýyn ösmegi</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a:bodyPr>
          <a:lstStyle/>
          <a:p>
            <a:pPr algn="just">
              <a:buFont typeface="Wingdings" pitchFamily="2" charset="2"/>
              <a:buChar char="v"/>
            </a:pPr>
            <a:r>
              <a:rPr lang="tk-TM" sz="3200" dirty="0">
                <a:solidFill>
                  <a:schemeClr val="bg1"/>
                </a:solidFill>
              </a:rPr>
              <a:t>Umuman, Türkmenistanyň ykdysadyýeti umumysoýuz ykdysadyýetiniň talaplaryna laýyklykda ösdürildi. Senagat üçin çig mal bolan pagtany ýylyň-ýylyna köp öndürmeklige üns berilýärdi.</a:t>
            </a:r>
            <a:endParaRPr lang="tk-TM" sz="3200" dirty="0" smtClean="0">
              <a:solidFill>
                <a:schemeClr val="bg1"/>
              </a:solidFill>
            </a:endParaRPr>
          </a:p>
        </p:txBody>
      </p:sp>
    </p:spTree>
    <p:extLst>
      <p:ext uri="{BB962C8B-B14F-4D97-AF65-F5344CB8AC3E}">
        <p14:creationId xmlns:p14="http://schemas.microsoft.com/office/powerpoint/2010/main" val="3550085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smtClean="0">
                <a:solidFill>
                  <a:schemeClr val="bg1"/>
                </a:solidFill>
              </a:rPr>
              <a:t/>
            </a:r>
            <a:br>
              <a:rPr lang="tk-TM" sz="4200" b="1" dirty="0" smtClean="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a:bodyPr>
          <a:lstStyle/>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2302924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a:solidFill>
                  <a:schemeClr val="bg1"/>
                </a:solidFill>
              </a:rPr>
              <a:t>Halk hojalygynyň dikeldilmegi</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lnSpcReduction="10000"/>
          </a:bodyPr>
          <a:lstStyle/>
          <a:p>
            <a:pPr algn="just">
              <a:buFont typeface="Wingdings" pitchFamily="2" charset="2"/>
              <a:buChar char="v"/>
            </a:pPr>
            <a:r>
              <a:rPr lang="tk-TM" sz="3200" dirty="0">
                <a:solidFill>
                  <a:schemeClr val="bg1"/>
                </a:solidFill>
              </a:rPr>
              <a:t>Türkmenistanda ilkinji nobatda senagat pudaklaryny ösdürmäge üns berildi. Täze nebit ýataklary özleşdirilip, nebit çykarylyşy mese-mälim </a:t>
            </a:r>
            <a:r>
              <a:rPr lang="tk-TM" sz="3200" dirty="0" smtClean="0">
                <a:solidFill>
                  <a:schemeClr val="bg1"/>
                </a:solidFill>
              </a:rPr>
              <a:t>artypdy</a:t>
            </a:r>
            <a:r>
              <a:rPr lang="tk-TM" sz="3200" dirty="0">
                <a:solidFill>
                  <a:schemeClr val="bg1"/>
                </a:solidFill>
              </a:rPr>
              <a:t>;</a:t>
            </a:r>
            <a:endParaRPr lang="tk-TM" sz="3200" dirty="0" smtClean="0">
              <a:solidFill>
                <a:schemeClr val="bg1"/>
              </a:solidFill>
            </a:endParaRPr>
          </a:p>
          <a:p>
            <a:pPr algn="just">
              <a:buFont typeface="Wingdings" pitchFamily="2" charset="2"/>
              <a:buChar char="v"/>
            </a:pPr>
            <a:r>
              <a:rPr lang="tk-TM" sz="3200" dirty="0" smtClean="0">
                <a:solidFill>
                  <a:schemeClr val="bg1"/>
                </a:solidFill>
              </a:rPr>
              <a:t>1947- </a:t>
            </a:r>
            <a:r>
              <a:rPr lang="tk-TM" sz="3200" dirty="0">
                <a:solidFill>
                  <a:schemeClr val="bg1"/>
                </a:solidFill>
              </a:rPr>
              <a:t>1948-nji ýyllarda Çärjew - Goňrat demir ýoly guruldy. Krasnowodsk deňiz porty täze güýç bilen işe </a:t>
            </a:r>
            <a:r>
              <a:rPr lang="tk-TM" sz="3200" dirty="0" smtClean="0">
                <a:solidFill>
                  <a:schemeClr val="bg1"/>
                </a:solidFill>
              </a:rPr>
              <a:t>başlady;</a:t>
            </a:r>
            <a:endParaRPr lang="tk-TM" sz="3200" dirty="0">
              <a:solidFill>
                <a:schemeClr val="bg1"/>
              </a:solidFill>
            </a:endParaRPr>
          </a:p>
          <a:p>
            <a:pPr algn="just">
              <a:buFont typeface="Wingdings" pitchFamily="2" charset="2"/>
              <a:buChar char="v"/>
            </a:pPr>
            <a:r>
              <a:rPr lang="tk-TM" sz="3200" dirty="0">
                <a:solidFill>
                  <a:schemeClr val="bg1"/>
                </a:solidFill>
              </a:rPr>
              <a:t>1947-nji ýylyň dekabr aýynda uruş döwründe girizilen azyk önümlerini kartoçka boýunça paýlamak düzgüni ýatyrylyp, pul özgertmesi </a:t>
            </a:r>
            <a:r>
              <a:rPr lang="tk-TM" sz="3200" dirty="0" smtClean="0">
                <a:solidFill>
                  <a:schemeClr val="bg1"/>
                </a:solidFill>
              </a:rPr>
              <a:t>geçirilipdir;</a:t>
            </a:r>
            <a:endParaRPr lang="tk-TM" sz="3200" dirty="0">
              <a:solidFill>
                <a:schemeClr val="bg1"/>
              </a:solidFill>
            </a:endParaRPr>
          </a:p>
          <a:p>
            <a:pPr marL="0" indent="0" algn="just">
              <a:buNone/>
            </a:pPr>
            <a:endParaRPr lang="tk-TM" sz="3200" dirty="0" smtClean="0">
              <a:solidFill>
                <a:schemeClr val="bg1"/>
              </a:solidFill>
            </a:endParaRPr>
          </a:p>
        </p:txBody>
      </p:sp>
    </p:spTree>
    <p:extLst>
      <p:ext uri="{BB962C8B-B14F-4D97-AF65-F5344CB8AC3E}">
        <p14:creationId xmlns:p14="http://schemas.microsoft.com/office/powerpoint/2010/main" val="829882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a:solidFill>
                  <a:schemeClr val="bg1"/>
                </a:solidFill>
              </a:rPr>
              <a:t>Halk hojalygynyň dikeldilmegi</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fontScale="92500"/>
          </a:bodyPr>
          <a:lstStyle/>
          <a:p>
            <a:pPr algn="just">
              <a:buFont typeface="Wingdings" pitchFamily="2" charset="2"/>
              <a:buChar char="v"/>
            </a:pPr>
            <a:r>
              <a:rPr lang="tk-TM" sz="3600" dirty="0">
                <a:solidFill>
                  <a:schemeClr val="bg1"/>
                </a:solidFill>
              </a:rPr>
              <a:t>Oba-hojalygynda pagtaçylyga aýratyn üns berlipdir. Kolhozçylary höweslendirmek maksady bilen pagtany döwletiň satyn alyş bahasy iki esse </a:t>
            </a:r>
            <a:r>
              <a:rPr lang="tk-TM" sz="3600" dirty="0" smtClean="0">
                <a:solidFill>
                  <a:schemeClr val="bg1"/>
                </a:solidFill>
              </a:rPr>
              <a:t>artdyrylypdyr; </a:t>
            </a:r>
          </a:p>
          <a:p>
            <a:pPr algn="just">
              <a:buFont typeface="Wingdings" pitchFamily="2" charset="2"/>
              <a:buChar char="v"/>
            </a:pPr>
            <a:r>
              <a:rPr lang="tk-TM" sz="3600" dirty="0" smtClean="0">
                <a:solidFill>
                  <a:schemeClr val="bg1"/>
                </a:solidFill>
              </a:rPr>
              <a:t>Gowaça </a:t>
            </a:r>
            <a:r>
              <a:rPr lang="tk-TM" sz="3600" dirty="0">
                <a:solidFill>
                  <a:schemeClr val="bg1"/>
                </a:solidFill>
              </a:rPr>
              <a:t>ekilýän meýdanlar giňeldilipdir. Diňe inçe süýümli pagta ekilýän ýerler 32.3 müň ga-dan 61.6 müň ga çenli </a:t>
            </a:r>
            <a:r>
              <a:rPr lang="tk-TM" sz="3600" dirty="0" smtClean="0">
                <a:solidFill>
                  <a:schemeClr val="bg1"/>
                </a:solidFill>
              </a:rPr>
              <a:t>artdyrylypdyr;</a:t>
            </a:r>
          </a:p>
          <a:p>
            <a:pPr algn="just">
              <a:buFont typeface="Wingdings" pitchFamily="2" charset="2"/>
              <a:buChar char="v"/>
            </a:pPr>
            <a:r>
              <a:rPr lang="tk-TM" sz="3600" dirty="0" smtClean="0">
                <a:solidFill>
                  <a:schemeClr val="bg1"/>
                </a:solidFill>
              </a:rPr>
              <a:t>1950-nji </a:t>
            </a:r>
            <a:r>
              <a:rPr lang="tk-TM" sz="3600" dirty="0">
                <a:solidFill>
                  <a:schemeClr val="bg1"/>
                </a:solidFill>
              </a:rPr>
              <a:t>ýylda pagtaçylyk uruşdan öňki derejesine </a:t>
            </a:r>
            <a:r>
              <a:rPr lang="tk-TM" sz="3600" dirty="0" smtClean="0">
                <a:solidFill>
                  <a:schemeClr val="bg1"/>
                </a:solidFill>
              </a:rPr>
              <a:t>ýetirilipdir;</a:t>
            </a:r>
            <a:endParaRPr lang="tk-TM" sz="3200" dirty="0" smtClean="0">
              <a:solidFill>
                <a:schemeClr val="bg1"/>
              </a:solidFill>
            </a:endParaRPr>
          </a:p>
        </p:txBody>
      </p:sp>
    </p:spTree>
    <p:extLst>
      <p:ext uri="{BB962C8B-B14F-4D97-AF65-F5344CB8AC3E}">
        <p14:creationId xmlns:p14="http://schemas.microsoft.com/office/powerpoint/2010/main" val="2387908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4200" b="1" dirty="0" smtClean="0">
                <a:solidFill>
                  <a:schemeClr val="bg1"/>
                </a:solidFill>
              </a:rPr>
              <a:t/>
            </a:r>
            <a:br>
              <a:rPr lang="tk-TM" sz="4200" b="1" dirty="0" smtClean="0">
                <a:solidFill>
                  <a:schemeClr val="bg1"/>
                </a:solidFill>
              </a:rPr>
            </a:br>
            <a:r>
              <a:rPr lang="tk-TM" sz="6000" b="1" dirty="0" smtClean="0">
                <a:solidFill>
                  <a:schemeClr val="bg1"/>
                </a:solidFill>
              </a:rPr>
              <a:t>Aşgabatda </a:t>
            </a:r>
            <a:r>
              <a:rPr lang="tk-TM" sz="6000" b="1" dirty="0">
                <a:solidFill>
                  <a:schemeClr val="bg1"/>
                </a:solidFill>
              </a:rPr>
              <a:t>ýer titremegi</a:t>
            </a:r>
            <a:r>
              <a:rPr lang="tk-TM" sz="4200" b="1" dirty="0">
                <a:solidFill>
                  <a:schemeClr val="bg1"/>
                </a:solidFill>
              </a:rPr>
              <a:t/>
            </a:r>
            <a:br>
              <a:rPr lang="tk-TM" sz="4200" b="1" dirty="0">
                <a:solidFill>
                  <a:schemeClr val="bg1"/>
                </a:solidFill>
              </a:rPr>
            </a:b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Autofit/>
          </a:bodyPr>
          <a:lstStyle/>
          <a:p>
            <a:pPr algn="just">
              <a:buFont typeface="Wingdings" pitchFamily="2" charset="2"/>
              <a:buChar char="v"/>
            </a:pPr>
            <a:r>
              <a:rPr lang="tk-TM" sz="4000" dirty="0">
                <a:solidFill>
                  <a:schemeClr val="bg1"/>
                </a:solidFill>
              </a:rPr>
              <a:t>Dikeldiş işleriniň gyzgalaňly wagtynda halkymyz agyr synaga sezewar </a:t>
            </a:r>
            <a:r>
              <a:rPr lang="tk-TM" sz="4000" dirty="0" smtClean="0">
                <a:solidFill>
                  <a:schemeClr val="bg1"/>
                </a:solidFill>
              </a:rPr>
              <a:t>boldy; </a:t>
            </a:r>
          </a:p>
          <a:p>
            <a:pPr algn="just">
              <a:buFont typeface="Wingdings" pitchFamily="2" charset="2"/>
              <a:buChar char="v"/>
            </a:pPr>
            <a:r>
              <a:rPr lang="tk-TM" sz="4000" dirty="0" smtClean="0">
                <a:solidFill>
                  <a:schemeClr val="bg1"/>
                </a:solidFill>
              </a:rPr>
              <a:t>1948-nji </a:t>
            </a:r>
            <a:r>
              <a:rPr lang="tk-TM" sz="4000" dirty="0">
                <a:solidFill>
                  <a:schemeClr val="bg1"/>
                </a:solidFill>
              </a:rPr>
              <a:t>ýylyň 6-njy oktýabryna geçilen gije Aşgabatda hem-de onuň töweregindäki obalarda güýçli ýer </a:t>
            </a:r>
            <a:r>
              <a:rPr lang="tk-TM" sz="4000" dirty="0" smtClean="0">
                <a:solidFill>
                  <a:schemeClr val="bg1"/>
                </a:solidFill>
              </a:rPr>
              <a:t>titredi</a:t>
            </a:r>
            <a:r>
              <a:rPr lang="tk-TM" sz="4000" dirty="0">
                <a:solidFill>
                  <a:schemeClr val="bg1"/>
                </a:solidFill>
              </a:rPr>
              <a:t>;</a:t>
            </a:r>
            <a:endParaRPr lang="tk-TM" sz="4000" dirty="0" smtClean="0">
              <a:solidFill>
                <a:schemeClr val="bg1"/>
              </a:solidFill>
            </a:endParaRPr>
          </a:p>
          <a:p>
            <a:pPr algn="just">
              <a:buFont typeface="Wingdings" pitchFamily="2" charset="2"/>
              <a:buChar char="v"/>
            </a:pPr>
            <a:r>
              <a:rPr lang="tk-TM" sz="4000" dirty="0" smtClean="0">
                <a:solidFill>
                  <a:schemeClr val="bg1"/>
                </a:solidFill>
              </a:rPr>
              <a:t> </a:t>
            </a:r>
            <a:r>
              <a:rPr lang="tk-TM" sz="4000" dirty="0">
                <a:solidFill>
                  <a:schemeClr val="bg1"/>
                </a:solidFill>
              </a:rPr>
              <a:t>Paýtagt we ony etekläp oturan obalar weýran boldy. Döwletiň iň gymmatly baýlygy bolan adamlaryň onlarça müňi pida </a:t>
            </a:r>
            <a:r>
              <a:rPr lang="tk-TM" sz="4000" dirty="0" smtClean="0">
                <a:solidFill>
                  <a:schemeClr val="bg1"/>
                </a:solidFill>
              </a:rPr>
              <a:t>boldy;</a:t>
            </a:r>
          </a:p>
        </p:txBody>
      </p:sp>
    </p:spTree>
    <p:extLst>
      <p:ext uri="{BB962C8B-B14F-4D97-AF65-F5344CB8AC3E}">
        <p14:creationId xmlns:p14="http://schemas.microsoft.com/office/powerpoint/2010/main" val="3008676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4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332509" y="193965"/>
            <a:ext cx="11485417" cy="1191490"/>
          </a:xfrm>
        </p:spPr>
        <p:txBody>
          <a:bodyPr>
            <a:noAutofit/>
          </a:bodyPr>
          <a:lstStyle/>
          <a:p>
            <a:pPr algn="ctr"/>
            <a:r>
              <a:rPr lang="tk-TM" sz="4200" b="1" dirty="0">
                <a:solidFill>
                  <a:schemeClr val="bg1"/>
                </a:solidFill>
              </a:rPr>
              <a:t/>
            </a:r>
            <a:br>
              <a:rPr lang="tk-TM" sz="4200" b="1" dirty="0">
                <a:solidFill>
                  <a:schemeClr val="bg1"/>
                </a:solidFill>
              </a:rPr>
            </a:br>
            <a:r>
              <a:rPr lang="tk-TM" sz="5400" b="1" dirty="0">
                <a:solidFill>
                  <a:schemeClr val="bg1"/>
                </a:solidFill>
              </a:rPr>
              <a:t>Aşgabatda ýer titremegi</a:t>
            </a:r>
            <a:r>
              <a:rPr lang="tk-TM" sz="4200" b="1" dirty="0">
                <a:solidFill>
                  <a:schemeClr val="bg1"/>
                </a:solidFill>
              </a:rPr>
              <a:t/>
            </a:r>
            <a:br>
              <a:rPr lang="tk-TM" sz="4200" b="1" dirty="0">
                <a:solidFill>
                  <a:schemeClr val="bg1"/>
                </a:solidFill>
              </a:rPr>
            </a:br>
            <a:endParaRPr lang="ru-RU" sz="4200" b="1" dirty="0">
              <a:solidFill>
                <a:schemeClr val="bg1"/>
              </a:solidFill>
            </a:endParaRPr>
          </a:p>
        </p:txBody>
      </p:sp>
      <p:sp>
        <p:nvSpPr>
          <p:cNvPr id="3" name="Объект 2"/>
          <p:cNvSpPr>
            <a:spLocks noGrp="1"/>
          </p:cNvSpPr>
          <p:nvPr>
            <p:ph idx="1"/>
          </p:nvPr>
        </p:nvSpPr>
        <p:spPr>
          <a:xfrm>
            <a:off x="346365" y="1648690"/>
            <a:ext cx="11402290" cy="4544292"/>
          </a:xfrm>
        </p:spPr>
        <p:txBody>
          <a:bodyPr>
            <a:normAutofit lnSpcReduction="10000"/>
          </a:bodyPr>
          <a:lstStyle/>
          <a:p>
            <a:pPr algn="just">
              <a:buFont typeface="Wingdings" pitchFamily="2" charset="2"/>
              <a:buChar char="v"/>
            </a:pPr>
            <a:r>
              <a:rPr lang="tk-TM" sz="3600" dirty="0">
                <a:solidFill>
                  <a:schemeClr val="bg1"/>
                </a:solidFill>
              </a:rPr>
              <a:t>Aşgabat ýer titremesi Türkmenistanyň Prezidenti Gurbanguly Berdimuhamedowyň atasy oba mugallymy, edermen esger, ilhalar ynsan Berdimuhamet Annaýewiň hem ömür tanapyny üzüpdi.</a:t>
            </a:r>
          </a:p>
          <a:p>
            <a:pPr algn="just">
              <a:buFont typeface="Wingdings" pitchFamily="2" charset="2"/>
              <a:buChar char="v"/>
            </a:pPr>
            <a:r>
              <a:rPr lang="tk-TM" sz="3600" dirty="0">
                <a:solidFill>
                  <a:schemeClr val="bg1"/>
                </a:solidFill>
              </a:rPr>
              <a:t>SSSR Ministrler Soweti "Aşgabadyň ýer titremeden helakçilik çeken ilatyna gaýragoýulmasyz kömek bermek hakynda ” karar kabul edýär.</a:t>
            </a:r>
          </a:p>
          <a:p>
            <a:pPr algn="just">
              <a:buFont typeface="Wingdings" pitchFamily="2" charset="2"/>
              <a:buChar char="v"/>
            </a:pPr>
            <a:endParaRPr lang="tk-TM" sz="3200" dirty="0" smtClean="0">
              <a:solidFill>
                <a:schemeClr val="bg1"/>
              </a:solidFill>
            </a:endParaRPr>
          </a:p>
        </p:txBody>
      </p:sp>
    </p:spTree>
    <p:extLst>
      <p:ext uri="{BB962C8B-B14F-4D97-AF65-F5344CB8AC3E}">
        <p14:creationId xmlns:p14="http://schemas.microsoft.com/office/powerpoint/2010/main" val="281871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1544" y="620688"/>
            <a:ext cx="8496944" cy="1066800"/>
          </a:xfrm>
        </p:spPr>
        <p:txBody>
          <a:bodyPr>
            <a:normAutofit fontScale="90000"/>
          </a:bodyPr>
          <a:lstStyle/>
          <a:p>
            <a:r>
              <a:rPr lang="ru-RU" b="1" dirty="0" smtClean="0"/>
              <a:t>1</a:t>
            </a:r>
            <a:r>
              <a:rPr lang="ru-RU" b="1" dirty="0" smtClean="0">
                <a:solidFill>
                  <a:srgbClr val="FF0000"/>
                </a:solidFill>
              </a:rPr>
              <a:t>. 50-60  </a:t>
            </a:r>
            <a:r>
              <a:rPr lang="ru-RU" b="1" dirty="0" err="1">
                <a:solidFill>
                  <a:srgbClr val="FF0000"/>
                </a:solidFill>
              </a:rPr>
              <a:t>ýyllarda</a:t>
            </a:r>
            <a:r>
              <a:rPr lang="ru-RU" b="1" dirty="0">
                <a:solidFill>
                  <a:srgbClr val="FF0000"/>
                </a:solidFill>
              </a:rPr>
              <a:t> </a:t>
            </a:r>
            <a:r>
              <a:rPr lang="ru-RU" b="1" dirty="0" err="1">
                <a:solidFill>
                  <a:srgbClr val="FF0000"/>
                </a:solidFill>
              </a:rPr>
              <a:t>syýasy</a:t>
            </a:r>
            <a:r>
              <a:rPr lang="ru-RU" b="1" dirty="0">
                <a:solidFill>
                  <a:srgbClr val="FF0000"/>
                </a:solidFill>
              </a:rPr>
              <a:t> </a:t>
            </a:r>
            <a:r>
              <a:rPr lang="ru-RU" b="1" dirty="0" err="1">
                <a:solidFill>
                  <a:srgbClr val="FF0000"/>
                </a:solidFill>
              </a:rPr>
              <a:t>we</a:t>
            </a:r>
            <a:r>
              <a:rPr lang="ru-RU" b="1" dirty="0">
                <a:solidFill>
                  <a:srgbClr val="FF0000"/>
                </a:solidFill>
              </a:rPr>
              <a:t> </a:t>
            </a:r>
            <a:r>
              <a:rPr lang="ru-RU" b="1" dirty="0" err="1">
                <a:solidFill>
                  <a:srgbClr val="FF0000"/>
                </a:solidFill>
              </a:rPr>
              <a:t>ykdysady</a:t>
            </a:r>
            <a:r>
              <a:rPr lang="ru-RU" b="1" dirty="0">
                <a:solidFill>
                  <a:srgbClr val="FF0000"/>
                </a:solidFill>
              </a:rPr>
              <a:t> </a:t>
            </a:r>
            <a:r>
              <a:rPr lang="ru-RU" b="1" dirty="0" err="1">
                <a:solidFill>
                  <a:srgbClr val="FF0000"/>
                </a:solidFill>
              </a:rPr>
              <a:t>özgertmeleriň</a:t>
            </a:r>
            <a:r>
              <a:rPr lang="ru-RU" b="1" dirty="0">
                <a:solidFill>
                  <a:srgbClr val="FF0000"/>
                </a:solidFill>
              </a:rPr>
              <a:t> </a:t>
            </a:r>
            <a:r>
              <a:rPr lang="ru-RU" b="1" dirty="0" err="1">
                <a:solidFill>
                  <a:srgbClr val="FF0000"/>
                </a:solidFill>
              </a:rPr>
              <a:t>alnyp</a:t>
            </a:r>
            <a:r>
              <a:rPr lang="ru-RU" b="1" dirty="0">
                <a:solidFill>
                  <a:srgbClr val="FF0000"/>
                </a:solidFill>
              </a:rPr>
              <a:t> </a:t>
            </a:r>
            <a:r>
              <a:rPr lang="ru-RU" b="1" dirty="0" err="1">
                <a:solidFill>
                  <a:srgbClr val="FF0000"/>
                </a:solidFill>
              </a:rPr>
              <a:t>barylyşy</a:t>
            </a:r>
            <a:r>
              <a:rPr lang="ru-RU" b="1" dirty="0" smtClean="0">
                <a:solidFill>
                  <a:srgbClr val="FF0000"/>
                </a:solidFill>
              </a:rPr>
              <a:t>.</a:t>
            </a:r>
            <a:endParaRPr lang="ru-RU" dirty="0">
              <a:solidFill>
                <a:srgbClr val="FF0000"/>
              </a:solidFill>
            </a:endParaRPr>
          </a:p>
        </p:txBody>
      </p:sp>
      <p:sp>
        <p:nvSpPr>
          <p:cNvPr id="3" name="Объект 2"/>
          <p:cNvSpPr>
            <a:spLocks noGrp="1"/>
          </p:cNvSpPr>
          <p:nvPr>
            <p:ph idx="1"/>
          </p:nvPr>
        </p:nvSpPr>
        <p:spPr>
          <a:xfrm>
            <a:off x="2063552" y="1687488"/>
            <a:ext cx="8136904" cy="4698472"/>
          </a:xfrm>
        </p:spPr>
        <p:txBody>
          <a:bodyPr/>
          <a:lstStyle/>
          <a:p>
            <a:pPr marL="6350" indent="352425" algn="just">
              <a:buNone/>
            </a:pPr>
            <a:r>
              <a:rPr lang="sq-AL" sz="3200" b="1" dirty="0" smtClean="0">
                <a:latin typeface="Times New Roman" pitchFamily="18" charset="0"/>
                <a:cs typeface="Times New Roman" pitchFamily="18" charset="0"/>
              </a:rPr>
              <a:t>Aşgabat şäheri, Aşgabat we Gőkdepe etraby uly tebigy betbagtçylyga duçar boldy. </a:t>
            </a:r>
            <a:endParaRPr lang="tk-TM" sz="3200" b="1" dirty="0" smtClean="0">
              <a:latin typeface="Times New Roman" pitchFamily="18" charset="0"/>
              <a:cs typeface="Times New Roman" pitchFamily="18" charset="0"/>
            </a:endParaRPr>
          </a:p>
          <a:p>
            <a:pPr marL="6350" indent="352425" algn="just">
              <a:buNone/>
            </a:pPr>
            <a:endParaRPr lang="tk-TM" sz="3200" b="1" dirty="0" smtClean="0">
              <a:latin typeface="Times New Roman" pitchFamily="18" charset="0"/>
              <a:cs typeface="Times New Roman" pitchFamily="18" charset="0"/>
            </a:endParaRPr>
          </a:p>
          <a:p>
            <a:pPr marL="6350" indent="352425" algn="just">
              <a:buNone/>
            </a:pPr>
            <a:r>
              <a:rPr lang="sq-AL" sz="3200" b="1" dirty="0" smtClean="0">
                <a:latin typeface="Times New Roman" pitchFamily="18" charset="0"/>
                <a:cs typeface="Times New Roman" pitchFamily="18" charset="0"/>
              </a:rPr>
              <a:t>1948-nji ÿylyń </a:t>
            </a:r>
            <a:r>
              <a:rPr lang="ru-RU" sz="3200" b="1" dirty="0" err="1" smtClean="0">
                <a:latin typeface="Times New Roman" pitchFamily="18" charset="0"/>
                <a:cs typeface="Times New Roman" pitchFamily="18" charset="0"/>
              </a:rPr>
              <a:t>oktýabr</a:t>
            </a:r>
            <a:r>
              <a:rPr lang="sq-AL" sz="3200" b="1" dirty="0" smtClean="0">
                <a:latin typeface="Times New Roman" pitchFamily="18" charset="0"/>
                <a:cs typeface="Times New Roman" pitchFamily="18" charset="0"/>
              </a:rPr>
              <a:t> aÿynyń 5-den 6-syna geçilÿan gije 9 baldan ÿokary bolan ÿer  titreme ol ÿerleri harabaçylyga őwǔrdi</a:t>
            </a:r>
            <a:r>
              <a:rPr lang="sq-AL"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397455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user\Desktop\1948\x_d02218f41.jpg"/>
          <p:cNvPicPr>
            <a:picLocks noGrp="1" noChangeAspect="1" noChangeArrowheads="1"/>
          </p:cNvPicPr>
          <p:nvPr>
            <p:ph sz="half" idx="1"/>
          </p:nvPr>
        </p:nvPicPr>
        <p:blipFill>
          <a:blip r:embed="rId2"/>
          <a:srcRect/>
          <a:stretch>
            <a:fillRect/>
          </a:stretch>
        </p:blipFill>
        <p:spPr bwMode="auto">
          <a:xfrm>
            <a:off x="850658" y="975946"/>
            <a:ext cx="4873133" cy="5240216"/>
          </a:xfrm>
          <a:prstGeom prst="rect">
            <a:avLst/>
          </a:prstGeom>
          <a:noFill/>
        </p:spPr>
      </p:pic>
      <p:pic>
        <p:nvPicPr>
          <p:cNvPr id="6" name="Picture 2" descr="C:\Users\user\Desktop\1948\0_f0dff_e6646623_XL.jpg"/>
          <p:cNvPicPr>
            <a:picLocks noGrp="1" noChangeAspect="1" noChangeArrowheads="1"/>
          </p:cNvPicPr>
          <p:nvPr>
            <p:ph sz="half" idx="2"/>
          </p:nvPr>
        </p:nvPicPr>
        <p:blipFill>
          <a:blip r:embed="rId3"/>
          <a:srcRect/>
          <a:stretch>
            <a:fillRect/>
          </a:stretch>
        </p:blipFill>
        <p:spPr bwMode="auto">
          <a:xfrm>
            <a:off x="5723792" y="975946"/>
            <a:ext cx="5310554" cy="5240216"/>
          </a:xfrm>
          <a:prstGeom prst="rect">
            <a:avLst/>
          </a:prstGeom>
          <a:noFill/>
        </p:spPr>
      </p:pic>
    </p:spTree>
    <p:extLst>
      <p:ext uri="{BB962C8B-B14F-4D97-AF65-F5344CB8AC3E}">
        <p14:creationId xmlns:p14="http://schemas.microsoft.com/office/powerpoint/2010/main" val="25628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20" y="474993"/>
            <a:ext cx="8229600" cy="1066800"/>
          </a:xfrm>
        </p:spPr>
        <p:txBody>
          <a:bodyPr/>
          <a:lstStyle/>
          <a:p>
            <a:endParaRPr lang="ru-RU" dirty="0"/>
          </a:p>
        </p:txBody>
      </p:sp>
      <p:pic>
        <p:nvPicPr>
          <p:cNvPr id="4" name="Picture 2" descr="C:\Users\user\Desktop\1948\3.jpg"/>
          <p:cNvPicPr>
            <a:picLocks noGrp="1" noChangeAspect="1" noChangeArrowheads="1"/>
          </p:cNvPicPr>
          <p:nvPr>
            <p:ph idx="1"/>
          </p:nvPr>
        </p:nvPicPr>
        <p:blipFill>
          <a:blip r:embed="rId2"/>
          <a:srcRect/>
          <a:stretch>
            <a:fillRect/>
          </a:stretch>
        </p:blipFill>
        <p:spPr bwMode="auto">
          <a:xfrm>
            <a:off x="1919537" y="548680"/>
            <a:ext cx="8568951" cy="6025158"/>
          </a:xfrm>
          <a:prstGeom prst="rect">
            <a:avLst/>
          </a:prstGeom>
          <a:noFill/>
        </p:spPr>
      </p:pic>
    </p:spTree>
    <p:extLst>
      <p:ext uri="{BB962C8B-B14F-4D97-AF65-F5344CB8AC3E}">
        <p14:creationId xmlns:p14="http://schemas.microsoft.com/office/powerpoint/2010/main" val="398101447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5047</TotalTime>
  <Words>1201</Words>
  <Application>Microsoft Office PowerPoint</Application>
  <PresentationFormat>Широкоэкранный</PresentationFormat>
  <Paragraphs>74</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Century Gothic</vt:lpstr>
      <vt:lpstr>Times New Roman</vt:lpstr>
      <vt:lpstr>Wingdings</vt:lpstr>
      <vt:lpstr>Wingdings 3</vt:lpstr>
      <vt:lpstr>Сектор</vt:lpstr>
      <vt:lpstr>                 </vt:lpstr>
      <vt:lpstr>  Halk hojalygynyň dikeldilmegi  </vt:lpstr>
      <vt:lpstr> Halk hojalygynyň dikeldilmegi </vt:lpstr>
      <vt:lpstr> Halk hojalygynyň dikeldilmegi </vt:lpstr>
      <vt:lpstr>  Aşgabatda ýer titremegi  </vt:lpstr>
      <vt:lpstr> Aşgabatda ýer titremegi </vt:lpstr>
      <vt:lpstr>1. 50-60  ýyllarda syýasy we ykdysady özgertmeleriň alnyp barylyşy.</vt:lpstr>
      <vt:lpstr>Презентация PowerPoint</vt:lpstr>
      <vt:lpstr>Презентация PowerPoint</vt:lpstr>
      <vt:lpstr>  Aşgabatda ýer titremegi  </vt:lpstr>
      <vt:lpstr> Aşgabatda ýer titremegi </vt:lpstr>
      <vt:lpstr>  Aşgabatda ýer titremegi </vt:lpstr>
      <vt:lpstr> 50-60 ý.ý. ykdysadyýetiň ösüşi </vt:lpstr>
      <vt:lpstr>  50-60 ý.ý. ykdysadyýetiň ösüşi  </vt:lpstr>
      <vt:lpstr>  50-60 ý.ý. ykdysadyýetiň ösüşi  </vt:lpstr>
      <vt:lpstr>  50-60 ý.ý. ykdysadyýetiň ösüşi  </vt:lpstr>
      <vt:lpstr>  50-60 ý.ý. ykdysadyýetiň ösüşi  </vt:lpstr>
      <vt:lpstr> Respublikanyň ykdysadyýetiniň birtaraplaýyn ösmegi </vt:lpstr>
      <vt:lpstr>  Respublikanyň ykdysadyýetiniň birtaraplaýyn ösmegi  </vt:lpstr>
      <vt:lpstr>  Respublikanyň ykdysadyýetiniň birtaraplaýyn ösmegi  </vt:lpstr>
      <vt:lpstr>   Respublikanyň ykdysadyýetiniň birtaraplaýyn ösmegi   </vt:lpstr>
      <vt:lpstr>  Respublikanyň ykdysadyýetiniň birtaraplaýyn ösmegi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BEÝIK SELJUK TÜRKMEN DÖWLETI</dc:title>
  <dc:creator>Lenovo</dc:creator>
  <cp:lastModifiedBy>Lenovo</cp:lastModifiedBy>
  <cp:revision>164</cp:revision>
  <dcterms:created xsi:type="dcterms:W3CDTF">2018-03-10T04:31:13Z</dcterms:created>
  <dcterms:modified xsi:type="dcterms:W3CDTF">2020-10-19T06:13:34Z</dcterms:modified>
</cp:coreProperties>
</file>