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3" r:id="rId1"/>
  </p:sldMasterIdLst>
  <p:sldIdLst>
    <p:sldId id="257" r:id="rId2"/>
    <p:sldId id="259" r:id="rId3"/>
    <p:sldId id="261" r:id="rId4"/>
    <p:sldId id="262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24C14-6A87-471A-ACD9-39E5FD304A74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9009A-6F80-4671-9ECF-5B72B0A774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8315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24C14-6A87-471A-ACD9-39E5FD304A74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9009A-6F80-4671-9ECF-5B72B0A774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1069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24C14-6A87-471A-ACD9-39E5FD304A74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9009A-6F80-4671-9ECF-5B72B0A774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5451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24C14-6A87-471A-ACD9-39E5FD304A74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9009A-6F80-4671-9ECF-5B72B0A774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9985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24C14-6A87-471A-ACD9-39E5FD304A74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9009A-6F80-4671-9ECF-5B72B0A774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1764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24C14-6A87-471A-ACD9-39E5FD304A74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9009A-6F80-4671-9ECF-5B72B0A774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7843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24C14-6A87-471A-ACD9-39E5FD304A74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9009A-6F80-4671-9ECF-5B72B0A774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8339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24C14-6A87-471A-ACD9-39E5FD304A74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9009A-6F80-4671-9ECF-5B72B0A774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1964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24C14-6A87-471A-ACD9-39E5FD304A74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9009A-6F80-4671-9ECF-5B72B0A774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4265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24C14-6A87-471A-ACD9-39E5FD304A74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9009A-6F80-4671-9ECF-5B72B0A774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8667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24C14-6A87-471A-ACD9-39E5FD304A74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9009A-6F80-4671-9ECF-5B72B0A774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6363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4C14-6A87-471A-ACD9-39E5FD304A74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9009A-6F80-4671-9ECF-5B72B0A774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2300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2" r:id="rId9"/>
    <p:sldLayoutId id="2147483763" r:id="rId10"/>
    <p:sldLayoutId id="214748376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tk-TM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k-TM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k-TM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k-TM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br>
              <a:rPr lang="tk-TM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88900" cmpd="thickThin"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262312" y="262622"/>
            <a:ext cx="545306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k-TM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6-NJI UMUMY </a:t>
            </a:r>
            <a:r>
              <a:rPr lang="tk-TM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SAPAK</a:t>
            </a:r>
            <a:endParaRPr lang="ru-RU" sz="4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23912" y="970508"/>
            <a:ext cx="1054417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k-TM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TEMA: </a:t>
            </a:r>
            <a:r>
              <a:rPr lang="tk-TM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TEKIZLIGI HÄSIÝETLENDIRIJI ÇYZYKLAR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33399" y="3264455"/>
            <a:ext cx="1109662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k-TM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Sapagyň meýilnamasy:</a:t>
            </a:r>
            <a:br>
              <a:rPr lang="tk-TM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Tekizlikde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ýerleşen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nokat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göni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çyzyk</a:t>
            </a:r>
            <a:r>
              <a:rPr lang="ru-RU" sz="4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Tekizligiň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esasy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çyzyklary</a:t>
            </a:r>
            <a:r>
              <a:rPr lang="ru-RU" sz="4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Tekizligiň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iň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uly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ýapgyt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çyzygy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277682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88900" cmpd="thickThin"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932257" y="5573962"/>
            <a:ext cx="1032748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6.5-nji </a:t>
            </a:r>
            <a:r>
              <a:rPr lang="ru-RU" sz="36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surat</a:t>
            </a:r>
            <a:r>
              <a:rPr lang="ru-RU" sz="3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</a:rPr>
              <a:t>α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tekizligiň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</a:rPr>
              <a:t>H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tekizlikdäki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iň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uly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ýapgyt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çyzygy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3600" dirty="0"/>
          </a:p>
        </p:txBody>
      </p:sp>
      <p:pic>
        <p:nvPicPr>
          <p:cNvPr id="5" name="Рисунок 4" descr="C:\Users\babageldi\Desktop\2018-10-22\32.jpgg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0349" y="29927"/>
            <a:ext cx="6343649" cy="56500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99913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88900" cmpd="thickThin"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932257" y="5573962"/>
            <a:ext cx="1032748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6.6-nji </a:t>
            </a:r>
            <a:r>
              <a:rPr lang="ru-RU" sz="36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surat</a:t>
            </a:r>
            <a:r>
              <a:rPr lang="ru-RU" sz="3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</a:rPr>
              <a:t>α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tekizligiň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V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tekizlikdäki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iň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uly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ýapgyt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çyzygy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3600" dirty="0"/>
          </a:p>
        </p:txBody>
      </p:sp>
      <p:pic>
        <p:nvPicPr>
          <p:cNvPr id="6" name="Рисунок 5" descr="C:\Users\babageldi\Desktop\2018-10-22\32.jpgj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5349" y="134957"/>
            <a:ext cx="6541297" cy="55649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21096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88900" cmpd="thickThin"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49179" y="3137690"/>
            <a:ext cx="11534274" cy="1103440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ArchUp">
              <a:avLst>
                <a:gd name="adj" fmla="val 10753427"/>
              </a:avLst>
            </a:prstTxWarp>
            <a:spAutoFit/>
          </a:bodyPr>
          <a:lstStyle/>
          <a:p>
            <a:pPr algn="ctr"/>
            <a:r>
              <a:rPr lang="ru-RU" sz="80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Diňläniňiz</a:t>
            </a:r>
            <a:r>
              <a:rPr lang="ru-RU" sz="8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8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sag</a:t>
            </a:r>
            <a:r>
              <a:rPr lang="ru-RU" sz="8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boluň</a:t>
            </a:r>
            <a:r>
              <a:rPr lang="ru-RU" sz="8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RU" sz="8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7962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015037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6.1. </a:t>
            </a:r>
            <a:r>
              <a:rPr lang="ru-RU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Tekizlikde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ýerleşen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nokat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göni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çyzyk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Eger-de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nokat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tekizlikde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ýatýan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göni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çyzyga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degişli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bolsa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onda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ol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tekizlige-de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degişlidir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ýa-da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tekizlikde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ýerleşendir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nokat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ABÇ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üçburçlyga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degişli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bolup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biler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eger-de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onuň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ýatýan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Aꞌꞌ1ꞌꞌ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kesimi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ABÇ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üçburçlykda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ýatýan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bolsa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 Є A1 Ϲ α =&gt; K Є ∆ABÇ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  <a:endParaRPr lang="ru-RU" sz="4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88900" cmpd="thickThin"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1585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88900" cmpd="thickThin"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 descr="C:\Users\babageldi\Desktop\2018-10-22\37.jpgg.jpg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80000"/>
                    </a14:imgEffect>
                    <a14:imgEffect>
                      <a14:brightnessContrast bright="-40000" contrast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3" y="190499"/>
            <a:ext cx="6007534" cy="4150036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Рисунок 7" descr="C:\Users\babageldi\Desktop\2018-10-22\37.jpgj.jpg"/>
          <p:cNvPicPr/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90000"/>
                    </a14:imgEffect>
                    <a14:imgEffect>
                      <a14:brightnessContrast bright="-40000" contrast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5362" y="266701"/>
            <a:ext cx="6011708" cy="4073834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Прямоугольник 8"/>
          <p:cNvSpPr/>
          <p:nvPr/>
        </p:nvSpPr>
        <p:spPr>
          <a:xfrm>
            <a:off x="89503" y="0"/>
            <a:ext cx="56938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36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</a:t>
            </a:r>
            <a:endParaRPr lang="ru-RU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285516" y="8155"/>
            <a:ext cx="56938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36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</a:t>
            </a:r>
            <a:endParaRPr lang="ru-RU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74196" y="4948614"/>
            <a:ext cx="1172287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36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6.1-nji </a:t>
            </a:r>
            <a:r>
              <a:rPr lang="ru-RU" sz="36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surat</a:t>
            </a:r>
            <a:r>
              <a:rPr lang="ru-RU" sz="36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Nokadyň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göni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çyzygyň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tekizlige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degişliligi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36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mysalyň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berilişi</a:t>
            </a:r>
            <a:r>
              <a:rPr lang="ru-RU" sz="3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mysalyň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işlenilişi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7615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68626" y="17998"/>
            <a:ext cx="5800725" cy="5164653"/>
          </a:xfrm>
        </p:spPr>
        <p:txBody>
          <a:bodyPr>
            <a:noAutofit/>
          </a:bodyPr>
          <a:lstStyle/>
          <a:p>
            <a:pPr indent="450215" algn="ctr">
              <a:spcAft>
                <a:spcPts val="0"/>
              </a:spcAft>
            </a:pPr>
            <a:r>
              <a:rPr lang="ru-RU" sz="40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6.2. </a:t>
            </a:r>
            <a:r>
              <a:rPr lang="ru-RU" sz="40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Tekizligiň</a:t>
            </a:r>
            <a:r>
              <a:rPr lang="ru-RU" sz="40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esasy</a:t>
            </a:r>
            <a:r>
              <a:rPr lang="ru-RU" sz="40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çyzyklary</a:t>
            </a:r>
            <a:r>
              <a:rPr lang="ru-RU" sz="40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40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Tekizligiň</a:t>
            </a:r>
            <a:r>
              <a:rPr lang="ru-RU" sz="40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gorizontal</a:t>
            </a:r>
            <a:r>
              <a:rPr lang="ru-RU" sz="40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çyzygy</a:t>
            </a:r>
            <a:r>
              <a:rPr lang="ru-RU" sz="4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4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ru-RU" sz="4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göni</a:t>
            </a:r>
            <a:r>
              <a:rPr lang="ru-RU" sz="4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çyzyk</a:t>
            </a:r>
            <a:r>
              <a:rPr lang="ru-RU" sz="4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berlen</a:t>
            </a:r>
            <a:r>
              <a:rPr lang="ru-RU" sz="4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tekizlikde</a:t>
            </a:r>
            <a:r>
              <a:rPr lang="ru-RU" sz="4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ýatýandyr</a:t>
            </a:r>
            <a:r>
              <a:rPr lang="ru-RU" sz="4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4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gorizontal</a:t>
            </a:r>
            <a:r>
              <a:rPr lang="ru-RU" sz="4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tekizligine</a:t>
            </a:r>
            <a:r>
              <a:rPr lang="ru-RU" sz="4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paralleldir</a:t>
            </a:r>
            <a:r>
              <a:rPr lang="ru-RU" sz="4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ru-RU" sz="4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4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(6.2–</a:t>
            </a:r>
            <a:r>
              <a:rPr lang="ru-RU" sz="4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nji</a:t>
            </a:r>
            <a:r>
              <a:rPr lang="ru-RU" sz="4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surat</a:t>
            </a:r>
            <a:r>
              <a:rPr lang="ru-RU" sz="4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  <a:r>
              <a:rPr lang="ru-RU" sz="4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4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A1 Є ∆ABÇ, Aꞌ1ꞌǀǀ H.</a:t>
            </a:r>
            <a:endParaRPr lang="ru-RU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88900" cmpd="thickThin"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 descr="C:\Users\babageldi\Desktop\2018-10-22\35.jpgg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3142" y="85163"/>
            <a:ext cx="6787422" cy="5244072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Прямоугольник 6"/>
          <p:cNvSpPr/>
          <p:nvPr/>
        </p:nvSpPr>
        <p:spPr>
          <a:xfrm>
            <a:off x="5684514" y="5300657"/>
            <a:ext cx="608467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36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6.2-nji </a:t>
            </a:r>
            <a:r>
              <a:rPr lang="ru-RU" sz="36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surat</a:t>
            </a:r>
            <a:r>
              <a:rPr lang="ru-RU" sz="36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Tekizligiň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gorizontal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çyzygynyň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tapylyşy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7189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88900" cmpd="thickThin"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0" y="0"/>
            <a:ext cx="12192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Tekizligiň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gorizontal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çyzygynyň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üstünde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ýatýan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nokatlaryň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z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koordinata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okundaky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bahalary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birmeňzeşdir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Berlen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tekizligiň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epýurda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gorizontal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çyzygyny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gurmak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üçin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ilki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tekizligiň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b="1" dirty="0">
                <a:latin typeface="Times New Roman" panose="02020603050405020304" pitchFamily="18" charset="0"/>
                <a:ea typeface="Calibri" panose="020F0502020204030204" pitchFamily="34" charset="0"/>
              </a:rPr>
              <a:t>V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tekizlikdäki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proýeksiýasynda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Aꞌꞌ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nokadyň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üstünden</a:t>
            </a:r>
            <a:r>
              <a:rPr lang="ru-RU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x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oka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parallel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göni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çyzyk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geçirilýär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Gorizontal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göni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çyzygyň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tekizlige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degişli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bolany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üçin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olara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degişli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umumy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iki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nokat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biziň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mysalymyzda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Aꞌꞌ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 1ꞌꞌ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ru-RU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bellenilýär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Soňra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ol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nokatlaryň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b="1" dirty="0">
                <a:latin typeface="Times New Roman" panose="02020603050405020304" pitchFamily="18" charset="0"/>
                <a:ea typeface="Calibri" panose="020F0502020204030204" pitchFamily="34" charset="0"/>
              </a:rPr>
              <a:t>H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tekizlikdäki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Aꞌ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 1ꞌ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proýeksiýalary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tapylyp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olaryň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üstünden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berlen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tekizligiň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gorizontal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çyzygynyň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proýeksiýasy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geçirilýär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842950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88900" cmpd="thickThin"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 descr="C:\Users\babageldi\Desktop\2018-10-22\35.jpgj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7438" y="105991"/>
            <a:ext cx="7131843" cy="609415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1165836" y="6025830"/>
            <a:ext cx="986032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36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6.3-nji </a:t>
            </a:r>
            <a:r>
              <a:rPr lang="ru-RU" sz="36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surat</a:t>
            </a:r>
            <a:r>
              <a:rPr lang="ru-RU" sz="36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Tekizligiň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frontal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çyzygynyň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tapylyşy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9300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88900" cmpd="thickThin"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85721" y="65810"/>
            <a:ext cx="1208722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Aꞌ1ꞌ=hꞌ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tekizligiň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gorizontal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çyzygynyň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tekizlikdäki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proýeksiýasy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(TGGP);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Aꞌꞌ1ꞌꞌ=hꞌꞌ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tekizligiň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gorizontal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çyzygynyň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tekizlikdäki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proýeksiýasy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(TGFP).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Şu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yzygiderlikde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tekizligiň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frontal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profil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çyzyklary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hem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tapylýar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(6.3-nji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surat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6609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88900" cmpd="thickThin"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" y="-5417"/>
            <a:ext cx="12192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6.3. </a:t>
            </a:r>
            <a:r>
              <a:rPr lang="ru-RU" sz="4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Tekizligiň</a:t>
            </a:r>
            <a:r>
              <a:rPr lang="ru-RU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iň</a:t>
            </a:r>
            <a:r>
              <a:rPr lang="ru-RU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uly</a:t>
            </a:r>
            <a:r>
              <a:rPr lang="ru-RU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ýapgyt</a:t>
            </a:r>
            <a:r>
              <a:rPr lang="ru-RU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çyzygy</a:t>
            </a:r>
            <a:r>
              <a:rPr lang="ru-RU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Berlen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tekizlikde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ýatan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tekizligiň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gorizontal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yzyna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ýa-da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onuň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gorizontal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çyzygyna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perpendikulýar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bolan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göni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çyzyklara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tekizligiň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tekizlige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bolan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iň</a:t>
            </a:r>
            <a:r>
              <a:rPr lang="ru-RU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uly</a:t>
            </a:r>
            <a:r>
              <a:rPr lang="ru-RU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ýapgyt</a:t>
            </a:r>
            <a:r>
              <a:rPr lang="ru-RU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çyzyklary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diýilýär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Eger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MN 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Є</a:t>
            </a:r>
            <a:r>
              <a:rPr lang="ru-RU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α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M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ꞌ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ꞌ</a:t>
            </a:r>
            <a:r>
              <a:rPr lang="sk-SK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</a:t>
            </a:r>
            <a:r>
              <a:rPr lang="ru-RU" sz="4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ru-RU" sz="4000" b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ru-RU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bolsa, onda 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MN kesim tekizligiň </a:t>
            </a:r>
            <a:r>
              <a:rPr lang="ru-RU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tekizlige bolan iň uly ýapgyt çyzyklarynyň biridir.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Tekizligiň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iň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uly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ýapgyt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çyzygy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tekizligiň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islendik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gorizontalynyň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arasyndaky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göni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burç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göni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burçy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proýektirleme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hakyndaky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teorema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esasynda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tekizlige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üýtgedilmezden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proýektirlenýär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(75-nji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surat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pPr algn="ctr">
              <a:spcAft>
                <a:spcPts val="0"/>
              </a:spcAft>
            </a:pP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Є 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V,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Nꞌꞌ Є 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V; M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Є 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H, M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ꞌ Є 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H; M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ꞌ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ꞌ</a:t>
            </a:r>
            <a:r>
              <a:rPr lang="sk-SK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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ru-RU" sz="4000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</a:t>
            </a:r>
            <a:endParaRPr lang="ru-RU" sz="4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4895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88900" cmpd="thickThin"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Рисунок 10" descr="C:\Users\babageldi\Desktop\2018-10-22\33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3492" y="114298"/>
            <a:ext cx="6667658" cy="567084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932257" y="5573962"/>
            <a:ext cx="1032748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6.4-nji </a:t>
            </a:r>
            <a:r>
              <a:rPr lang="ru-RU" sz="36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surat</a:t>
            </a:r>
            <a:r>
              <a:rPr lang="ru-RU" sz="3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</a:rPr>
              <a:t>α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tekizligiň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</a:rPr>
              <a:t>H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tekizlikdäki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iň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uly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ýapgyt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çyzygynyň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giňişlikdäki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çyzgysy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035667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427</TotalTime>
  <Words>359</Words>
  <Application>Microsoft Office PowerPoint</Application>
  <PresentationFormat>Широкоэкранный</PresentationFormat>
  <Paragraphs>22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Symbol</vt:lpstr>
      <vt:lpstr>Times New Roman</vt:lpstr>
      <vt:lpstr>Тема Office</vt:lpstr>
      <vt:lpstr>                             </vt:lpstr>
      <vt:lpstr>6.1. Tekizlikde ýerleşen nokat we göni çyzyk. Eger-de nokat tekizlikde ýatýan göni çyzyga degişli bolsa, onda ol tekizlige-de degişlidir ýa-da tekizlikde ýerleşendir. K nokat ABÇ üçburçlyga degişli bolup biler, eger-de onuň ýatýan Aꞌꞌ1ꞌꞌ kesimi ABÇ üçburçlykda ýatýan bolsa (K Є A1 Ϲ α =&gt; K Є ∆ABÇ).</vt:lpstr>
      <vt:lpstr>Презентация PowerPoint</vt:lpstr>
      <vt:lpstr>6.2. Tekizligiň esasy çyzyklary. Tekizligiň gorizontal çyzygy – bu göni çyzyk berlen tekizlikde ýatýandyr we gorizontal tekizligine paralleldir  (6.2–nji surat).  A1 Є ∆ABÇ, Aꞌ1ꞌǀǀ H.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Myrat H</cp:lastModifiedBy>
  <cp:revision>105</cp:revision>
  <dcterms:created xsi:type="dcterms:W3CDTF">2020-09-14T01:43:40Z</dcterms:created>
  <dcterms:modified xsi:type="dcterms:W3CDTF">2021-09-15T08:25:42Z</dcterms:modified>
</cp:coreProperties>
</file>