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60" r:id="rId5"/>
    <p:sldId id="259"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44"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5BD70D8-5A6F-48C2-856A-3E110EB81E59}" type="datetimeFigureOut">
              <a:rPr lang="ru-RU" smtClean="0"/>
              <a:t>23.10.2020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BFE694F-C783-4A9C-AE4A-4A7D3D81B6EB}" type="slidenum">
              <a:rPr lang="ru-RU" smtClean="0"/>
              <a:t>‹#›</a:t>
            </a:fld>
            <a:endParaRPr lang="ru-RU"/>
          </a:p>
        </p:txBody>
      </p:sp>
    </p:spTree>
    <p:extLst>
      <p:ext uri="{BB962C8B-B14F-4D97-AF65-F5344CB8AC3E}">
        <p14:creationId xmlns:p14="http://schemas.microsoft.com/office/powerpoint/2010/main" val="2057954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5BD70D8-5A6F-48C2-856A-3E110EB81E59}" type="datetimeFigureOut">
              <a:rPr lang="ru-RU" smtClean="0"/>
              <a:t>23.10.2020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BFE694F-C783-4A9C-AE4A-4A7D3D81B6EB}" type="slidenum">
              <a:rPr lang="ru-RU" smtClean="0"/>
              <a:t>‹#›</a:t>
            </a:fld>
            <a:endParaRPr lang="ru-RU"/>
          </a:p>
        </p:txBody>
      </p:sp>
    </p:spTree>
    <p:extLst>
      <p:ext uri="{BB962C8B-B14F-4D97-AF65-F5344CB8AC3E}">
        <p14:creationId xmlns:p14="http://schemas.microsoft.com/office/powerpoint/2010/main" val="4191243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5BD70D8-5A6F-48C2-856A-3E110EB81E59}" type="datetimeFigureOut">
              <a:rPr lang="ru-RU" smtClean="0"/>
              <a:t>23.10.2020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BFE694F-C783-4A9C-AE4A-4A7D3D81B6EB}"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13496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F5BD70D8-5A6F-48C2-856A-3E110EB81E59}" type="datetimeFigureOut">
              <a:rPr lang="ru-RU" smtClean="0"/>
              <a:t>23.10.2020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FE694F-C783-4A9C-AE4A-4A7D3D81B6EB}" type="slidenum">
              <a:rPr lang="ru-RU" smtClean="0"/>
              <a:t>‹#›</a:t>
            </a:fld>
            <a:endParaRPr lang="ru-RU"/>
          </a:p>
        </p:txBody>
      </p:sp>
    </p:spTree>
    <p:extLst>
      <p:ext uri="{BB962C8B-B14F-4D97-AF65-F5344CB8AC3E}">
        <p14:creationId xmlns:p14="http://schemas.microsoft.com/office/powerpoint/2010/main" val="1104725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F5BD70D8-5A6F-48C2-856A-3E110EB81E59}" type="datetimeFigureOut">
              <a:rPr lang="ru-RU" smtClean="0"/>
              <a:t>23.10.2020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FE694F-C783-4A9C-AE4A-4A7D3D81B6EB}"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250120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F5BD70D8-5A6F-48C2-856A-3E110EB81E59}" type="datetimeFigureOut">
              <a:rPr lang="ru-RU" smtClean="0"/>
              <a:t>23.10.2020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FE694F-C783-4A9C-AE4A-4A7D3D81B6EB}" type="slidenum">
              <a:rPr lang="ru-RU" smtClean="0"/>
              <a:t>‹#›</a:t>
            </a:fld>
            <a:endParaRPr lang="ru-RU"/>
          </a:p>
        </p:txBody>
      </p:sp>
    </p:spTree>
    <p:extLst>
      <p:ext uri="{BB962C8B-B14F-4D97-AF65-F5344CB8AC3E}">
        <p14:creationId xmlns:p14="http://schemas.microsoft.com/office/powerpoint/2010/main" val="40386422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5BD70D8-5A6F-48C2-856A-3E110EB81E59}" type="datetimeFigureOut">
              <a:rPr lang="ru-RU" smtClean="0"/>
              <a:t>23.10.2020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BFE694F-C783-4A9C-AE4A-4A7D3D81B6EB}" type="slidenum">
              <a:rPr lang="ru-RU" smtClean="0"/>
              <a:t>‹#›</a:t>
            </a:fld>
            <a:endParaRPr lang="ru-RU"/>
          </a:p>
        </p:txBody>
      </p:sp>
    </p:spTree>
    <p:extLst>
      <p:ext uri="{BB962C8B-B14F-4D97-AF65-F5344CB8AC3E}">
        <p14:creationId xmlns:p14="http://schemas.microsoft.com/office/powerpoint/2010/main" val="1013936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5BD70D8-5A6F-48C2-856A-3E110EB81E59}" type="datetimeFigureOut">
              <a:rPr lang="ru-RU" smtClean="0"/>
              <a:t>23.10.2020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BFE694F-C783-4A9C-AE4A-4A7D3D81B6EB}" type="slidenum">
              <a:rPr lang="ru-RU" smtClean="0"/>
              <a:t>‹#›</a:t>
            </a:fld>
            <a:endParaRPr lang="ru-RU"/>
          </a:p>
        </p:txBody>
      </p:sp>
    </p:spTree>
    <p:extLst>
      <p:ext uri="{BB962C8B-B14F-4D97-AF65-F5344CB8AC3E}">
        <p14:creationId xmlns:p14="http://schemas.microsoft.com/office/powerpoint/2010/main" val="589459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5BD70D8-5A6F-48C2-856A-3E110EB81E59}" type="datetimeFigureOut">
              <a:rPr lang="ru-RU" smtClean="0"/>
              <a:t>23.10.2020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BFE694F-C783-4A9C-AE4A-4A7D3D81B6EB}" type="slidenum">
              <a:rPr lang="ru-RU" smtClean="0"/>
              <a:t>‹#›</a:t>
            </a:fld>
            <a:endParaRPr lang="ru-RU"/>
          </a:p>
        </p:txBody>
      </p:sp>
    </p:spTree>
    <p:extLst>
      <p:ext uri="{BB962C8B-B14F-4D97-AF65-F5344CB8AC3E}">
        <p14:creationId xmlns:p14="http://schemas.microsoft.com/office/powerpoint/2010/main" val="2858911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5BD70D8-5A6F-48C2-856A-3E110EB81E59}" type="datetimeFigureOut">
              <a:rPr lang="ru-RU" smtClean="0"/>
              <a:t>23.10.2020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BFE694F-C783-4A9C-AE4A-4A7D3D81B6EB}" type="slidenum">
              <a:rPr lang="ru-RU" smtClean="0"/>
              <a:t>‹#›</a:t>
            </a:fld>
            <a:endParaRPr lang="ru-RU"/>
          </a:p>
        </p:txBody>
      </p:sp>
    </p:spTree>
    <p:extLst>
      <p:ext uri="{BB962C8B-B14F-4D97-AF65-F5344CB8AC3E}">
        <p14:creationId xmlns:p14="http://schemas.microsoft.com/office/powerpoint/2010/main" val="4193355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5BD70D8-5A6F-48C2-856A-3E110EB81E59}" type="datetimeFigureOut">
              <a:rPr lang="ru-RU" smtClean="0"/>
              <a:t>23.10.2020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BFE694F-C783-4A9C-AE4A-4A7D3D81B6EB}" type="slidenum">
              <a:rPr lang="ru-RU" smtClean="0"/>
              <a:t>‹#›</a:t>
            </a:fld>
            <a:endParaRPr lang="ru-RU"/>
          </a:p>
        </p:txBody>
      </p:sp>
    </p:spTree>
    <p:extLst>
      <p:ext uri="{BB962C8B-B14F-4D97-AF65-F5344CB8AC3E}">
        <p14:creationId xmlns:p14="http://schemas.microsoft.com/office/powerpoint/2010/main" val="2829616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5BD70D8-5A6F-48C2-856A-3E110EB81E59}" type="datetimeFigureOut">
              <a:rPr lang="ru-RU" smtClean="0"/>
              <a:t>23.10.2020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BFE694F-C783-4A9C-AE4A-4A7D3D81B6EB}" type="slidenum">
              <a:rPr lang="ru-RU" smtClean="0"/>
              <a:t>‹#›</a:t>
            </a:fld>
            <a:endParaRPr lang="ru-RU"/>
          </a:p>
        </p:txBody>
      </p:sp>
    </p:spTree>
    <p:extLst>
      <p:ext uri="{BB962C8B-B14F-4D97-AF65-F5344CB8AC3E}">
        <p14:creationId xmlns:p14="http://schemas.microsoft.com/office/powerpoint/2010/main" val="3336963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5BD70D8-5A6F-48C2-856A-3E110EB81E59}" type="datetimeFigureOut">
              <a:rPr lang="ru-RU" smtClean="0"/>
              <a:t>23.10.2020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BFE694F-C783-4A9C-AE4A-4A7D3D81B6EB}" type="slidenum">
              <a:rPr lang="ru-RU" smtClean="0"/>
              <a:t>‹#›</a:t>
            </a:fld>
            <a:endParaRPr lang="ru-RU"/>
          </a:p>
        </p:txBody>
      </p:sp>
    </p:spTree>
    <p:extLst>
      <p:ext uri="{BB962C8B-B14F-4D97-AF65-F5344CB8AC3E}">
        <p14:creationId xmlns:p14="http://schemas.microsoft.com/office/powerpoint/2010/main" val="3810316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BD70D8-5A6F-48C2-856A-3E110EB81E59}" type="datetimeFigureOut">
              <a:rPr lang="ru-RU" smtClean="0"/>
              <a:t>23.10.2020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BFE694F-C783-4A9C-AE4A-4A7D3D81B6EB}" type="slidenum">
              <a:rPr lang="ru-RU" smtClean="0"/>
              <a:t>‹#›</a:t>
            </a:fld>
            <a:endParaRPr lang="ru-RU"/>
          </a:p>
        </p:txBody>
      </p:sp>
    </p:spTree>
    <p:extLst>
      <p:ext uri="{BB962C8B-B14F-4D97-AF65-F5344CB8AC3E}">
        <p14:creationId xmlns:p14="http://schemas.microsoft.com/office/powerpoint/2010/main" val="69616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5BD70D8-5A6F-48C2-856A-3E110EB81E59}" type="datetimeFigureOut">
              <a:rPr lang="ru-RU" smtClean="0"/>
              <a:t>23.10.2020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BFE694F-C783-4A9C-AE4A-4A7D3D81B6EB}" type="slidenum">
              <a:rPr lang="ru-RU" smtClean="0"/>
              <a:t>‹#›</a:t>
            </a:fld>
            <a:endParaRPr lang="ru-RU"/>
          </a:p>
        </p:txBody>
      </p:sp>
    </p:spTree>
    <p:extLst>
      <p:ext uri="{BB962C8B-B14F-4D97-AF65-F5344CB8AC3E}">
        <p14:creationId xmlns:p14="http://schemas.microsoft.com/office/powerpoint/2010/main" val="2225845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5BD70D8-5A6F-48C2-856A-3E110EB81E59}" type="datetimeFigureOut">
              <a:rPr lang="ru-RU" smtClean="0"/>
              <a:t>23.10.2020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FE694F-C783-4A9C-AE4A-4A7D3D81B6EB}" type="slidenum">
              <a:rPr lang="ru-RU" smtClean="0"/>
              <a:t>‹#›</a:t>
            </a:fld>
            <a:endParaRPr lang="ru-RU"/>
          </a:p>
        </p:txBody>
      </p:sp>
    </p:spTree>
    <p:extLst>
      <p:ext uri="{BB962C8B-B14F-4D97-AF65-F5344CB8AC3E}">
        <p14:creationId xmlns:p14="http://schemas.microsoft.com/office/powerpoint/2010/main" val="2605393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5BD70D8-5A6F-48C2-856A-3E110EB81E59}" type="datetimeFigureOut">
              <a:rPr lang="ru-RU" smtClean="0"/>
              <a:t>23.10.2020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BFE694F-C783-4A9C-AE4A-4A7D3D81B6EB}" type="slidenum">
              <a:rPr lang="ru-RU" smtClean="0"/>
              <a:t>‹#›</a:t>
            </a:fld>
            <a:endParaRPr lang="ru-RU"/>
          </a:p>
        </p:txBody>
      </p:sp>
    </p:spTree>
    <p:extLst>
      <p:ext uri="{BB962C8B-B14F-4D97-AF65-F5344CB8AC3E}">
        <p14:creationId xmlns:p14="http://schemas.microsoft.com/office/powerpoint/2010/main" val="224991722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2800" b="1" dirty="0" smtClean="0">
                <a:latin typeface="Times New Roman" panose="02020603050405020304" pitchFamily="18" charset="0"/>
                <a:cs typeface="Times New Roman" panose="02020603050405020304" pitchFamily="18" charset="0"/>
              </a:rPr>
              <a:t>AWTOMOBIL ÝOLUŇ UZABOÝUNA PROFILINIŇ ELEMENTLERI</a:t>
            </a:r>
            <a:r>
              <a:rPr lang="ru-RU" dirty="0"/>
              <a:t/>
            </a:r>
            <a:br>
              <a:rPr lang="ru-RU" dirty="0"/>
            </a:br>
            <a:endParaRPr lang="ru-RU" dirty="0"/>
          </a:p>
        </p:txBody>
      </p:sp>
      <p:sp>
        <p:nvSpPr>
          <p:cNvPr id="3" name="Объект 2"/>
          <p:cNvSpPr>
            <a:spLocks noGrp="1"/>
          </p:cNvSpPr>
          <p:nvPr>
            <p:ph idx="1"/>
          </p:nvPr>
        </p:nvSpPr>
        <p:spPr/>
        <p:txBody>
          <a:bodyPr>
            <a:normAutofit lnSpcReduction="10000"/>
          </a:bodyPr>
          <a:lstStyle/>
          <a:p>
            <a:pPr lvl="1"/>
            <a:endParaRPr lang="tk-TM" b="1" dirty="0" smtClean="0"/>
          </a:p>
          <a:p>
            <a:pPr lvl="1"/>
            <a:r>
              <a:rPr lang="tk-TM" sz="2800" b="1" dirty="0" smtClean="0">
                <a:latin typeface="Times New Roman" panose="02020603050405020304" pitchFamily="18" charset="0"/>
                <a:cs typeface="Times New Roman" panose="02020603050405020304" pitchFamily="18" charset="0"/>
              </a:rPr>
              <a:t>Meýilnama:</a:t>
            </a:r>
            <a:endParaRPr lang="tk-TM" sz="2800" b="1" dirty="0">
              <a:latin typeface="Times New Roman" panose="02020603050405020304" pitchFamily="18" charset="0"/>
              <a:cs typeface="Times New Roman" panose="02020603050405020304" pitchFamily="18" charset="0"/>
            </a:endParaRPr>
          </a:p>
          <a:p>
            <a:pPr lvl="1"/>
            <a:r>
              <a:rPr lang="tk-TM" sz="2800" b="1" dirty="0" smtClean="0">
                <a:latin typeface="Times New Roman" panose="02020603050405020304" pitchFamily="18" charset="0"/>
                <a:cs typeface="Times New Roman" panose="02020603050405020304" pitchFamily="18" charset="0"/>
              </a:rPr>
              <a:t>1. </a:t>
            </a:r>
            <a:r>
              <a:rPr lang="ru-RU" sz="2800" b="1" dirty="0" err="1" smtClean="0">
                <a:latin typeface="Times New Roman" panose="02020603050405020304" pitchFamily="18" charset="0"/>
                <a:cs typeface="Times New Roman" panose="02020603050405020304" pitchFamily="18" charset="0"/>
              </a:rPr>
              <a:t>Awtomobil</a:t>
            </a:r>
            <a:r>
              <a:rPr lang="ru-RU" sz="2800" b="1" dirty="0" smtClean="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ýoluň</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uzaboýuna</a:t>
            </a:r>
            <a:r>
              <a:rPr lang="hr-HR" sz="2800" b="1" dirty="0">
                <a:latin typeface="Times New Roman" panose="02020603050405020304" pitchFamily="18" charset="0"/>
                <a:cs typeface="Times New Roman" panose="02020603050405020304" pitchFamily="18" charset="0"/>
              </a:rPr>
              <a:t> profiliniň duş gelýän elementleriniň görnüşiniň esaslary. </a:t>
            </a:r>
            <a:endParaRPr lang="ru-RU" sz="2800" dirty="0">
              <a:latin typeface="Times New Roman" panose="02020603050405020304" pitchFamily="18" charset="0"/>
              <a:cs typeface="Times New Roman" panose="02020603050405020304" pitchFamily="18" charset="0"/>
            </a:endParaRPr>
          </a:p>
          <a:p>
            <a:pPr lvl="1"/>
            <a:r>
              <a:rPr lang="tk-TM" sz="2800" b="1" dirty="0" smtClean="0">
                <a:latin typeface="Times New Roman" panose="02020603050405020304" pitchFamily="18" charset="0"/>
                <a:cs typeface="Times New Roman" panose="02020603050405020304" pitchFamily="18" charset="0"/>
              </a:rPr>
              <a:t>2. </a:t>
            </a:r>
            <a:r>
              <a:rPr lang="ru-RU" sz="2800" b="1" dirty="0" err="1" smtClean="0">
                <a:latin typeface="Times New Roman" panose="02020603050405020304" pitchFamily="18" charset="0"/>
                <a:cs typeface="Times New Roman" panose="02020603050405020304" pitchFamily="18" charset="0"/>
              </a:rPr>
              <a:t>Uzaboýuna</a:t>
            </a:r>
            <a:r>
              <a:rPr lang="ru-RU" sz="2800" b="1" dirty="0" smtClean="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profildäki</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belentlik</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belligini</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geçirmek</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düzgüni</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pPr lvl="1"/>
            <a:r>
              <a:rPr lang="tk-TM" sz="2800" b="1" dirty="0" smtClean="0">
                <a:latin typeface="Times New Roman" panose="02020603050405020304" pitchFamily="18" charset="0"/>
                <a:cs typeface="Times New Roman" panose="02020603050405020304" pitchFamily="18" charset="0"/>
              </a:rPr>
              <a:t>3. </a:t>
            </a:r>
            <a:r>
              <a:rPr lang="ru-RU" sz="2800" b="1" dirty="0" err="1" smtClean="0">
                <a:latin typeface="Times New Roman" panose="02020603050405020304" pitchFamily="18" charset="0"/>
                <a:cs typeface="Times New Roman" panose="02020603050405020304" pitchFamily="18" charset="0"/>
              </a:rPr>
              <a:t>Awtomobil</a:t>
            </a:r>
            <a:r>
              <a:rPr lang="ru-RU" sz="2800" b="1" dirty="0" smtClean="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ýoluň</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uzaboýuna</a:t>
            </a:r>
            <a:r>
              <a:rPr lang="hr-HR" sz="2800" b="1" dirty="0">
                <a:latin typeface="Times New Roman" panose="02020603050405020304" pitchFamily="18" charset="0"/>
                <a:cs typeface="Times New Roman" panose="02020603050405020304" pitchFamily="18" charset="0"/>
              </a:rPr>
              <a:t> profiliniň </a:t>
            </a:r>
            <a:r>
              <a:rPr lang="ru-RU" sz="2800" b="1" dirty="0" err="1">
                <a:latin typeface="Times New Roman" panose="02020603050405020304" pitchFamily="18" charset="0"/>
                <a:cs typeface="Times New Roman" panose="02020603050405020304" pitchFamily="18" charset="0"/>
              </a:rPr>
              <a:t>esasy</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talaplary</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0826199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09724" y="723899"/>
            <a:ext cx="10086975" cy="5857875"/>
          </a:xfrm>
        </p:spPr>
        <p:txBody>
          <a:bodyPr>
            <a:noAutofit/>
          </a:bodyPr>
          <a:lstStyle/>
          <a:p>
            <a:r>
              <a:rPr lang="cs-CZ" sz="3600" dirty="0">
                <a:latin typeface="Times New Roman" panose="02020603050405020304" pitchFamily="18" charset="0"/>
                <a:cs typeface="Times New Roman" panose="02020603050405020304" pitchFamily="18" charset="0"/>
              </a:rPr>
              <a:t>Döwüklikleriň esasynda iň az bolan aralyklary hasaply tizlige ýanaşyk beýikliginde egriligiň tangensleriniň ýerleşişi esasynda belleýärler</a:t>
            </a:r>
            <a:r>
              <a:rPr lang="cs-CZ" sz="3600" dirty="0" smtClean="0">
                <a:latin typeface="Times New Roman" panose="02020603050405020304" pitchFamily="18" charset="0"/>
                <a:cs typeface="Times New Roman" panose="02020603050405020304" pitchFamily="18" charset="0"/>
              </a:rPr>
              <a:t>.</a:t>
            </a:r>
            <a:endParaRPr lang="tk-TM" sz="3600" dirty="0" smtClean="0">
              <a:latin typeface="Times New Roman" panose="02020603050405020304" pitchFamily="18" charset="0"/>
              <a:cs typeface="Times New Roman" panose="02020603050405020304" pitchFamily="18" charset="0"/>
            </a:endParaRPr>
          </a:p>
          <a:p>
            <a:r>
              <a:rPr lang="cs-CZ" sz="3600" dirty="0" smtClean="0">
                <a:latin typeface="Times New Roman" panose="02020603050405020304" pitchFamily="18" charset="0"/>
                <a:cs typeface="Times New Roman" panose="02020603050405020304" pitchFamily="18" charset="0"/>
              </a:rPr>
              <a:t> </a:t>
            </a:r>
            <a:r>
              <a:rPr lang="cs-CZ" sz="3600" dirty="0">
                <a:latin typeface="Times New Roman" panose="02020603050405020304" pitchFamily="18" charset="0"/>
                <a:cs typeface="Times New Roman" panose="02020603050405020304" pitchFamily="18" charset="0"/>
              </a:rPr>
              <a:t>I, II we III-nji ýoluň derejesi üçin ýanaşyk döwüklikleriň ýapgytlyklygynyň tapawudy 5‰ we uly bolsa, IV, V derejesi üçin 10‰ –den uly bolsa hökmany ýadaýda beýikligine egrilik edilýär. </a:t>
            </a:r>
            <a:endParaRPr lang="tk-TM" sz="3600" dirty="0" smtClean="0">
              <a:latin typeface="Times New Roman" panose="02020603050405020304" pitchFamily="18" charset="0"/>
              <a:cs typeface="Times New Roman" panose="02020603050405020304" pitchFamily="18" charset="0"/>
            </a:endParaRPr>
          </a:p>
          <a:p>
            <a:r>
              <a:rPr lang="cs-CZ" sz="3600" dirty="0" smtClean="0">
                <a:latin typeface="Times New Roman" panose="02020603050405020304" pitchFamily="18" charset="0"/>
                <a:cs typeface="Times New Roman" panose="02020603050405020304" pitchFamily="18" charset="0"/>
              </a:rPr>
              <a:t>Beýikligine </a:t>
            </a:r>
            <a:r>
              <a:rPr lang="cs-CZ" sz="3600" dirty="0">
                <a:latin typeface="Times New Roman" panose="02020603050405020304" pitchFamily="18" charset="0"/>
                <a:cs typeface="Times New Roman" panose="02020603050405020304" pitchFamily="18" charset="0"/>
              </a:rPr>
              <a:t>egrilik aýlawly we geçirijilikli bolýar. Esasan hem aýlawly egri görnüşinde geçirýärler.   </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77421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lvl="1" algn="ctr"/>
            <a:r>
              <a:rPr lang="tk-TM" sz="3200" b="1" dirty="0">
                <a:latin typeface="Times New Roman" panose="02020603050405020304" pitchFamily="18" charset="0"/>
                <a:cs typeface="Times New Roman" panose="02020603050405020304" pitchFamily="18" charset="0"/>
              </a:rPr>
              <a:t>1. </a:t>
            </a:r>
            <a:r>
              <a:rPr lang="ru-RU" sz="3200" b="1" dirty="0" err="1">
                <a:latin typeface="Times New Roman" panose="02020603050405020304" pitchFamily="18" charset="0"/>
                <a:cs typeface="Times New Roman" panose="02020603050405020304" pitchFamily="18" charset="0"/>
              </a:rPr>
              <a:t>Awtomobil</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ýoluň</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uzaboýuna</a:t>
            </a:r>
            <a:r>
              <a:rPr lang="hr-HR" sz="3200" b="1" dirty="0">
                <a:latin typeface="Times New Roman" panose="02020603050405020304" pitchFamily="18" charset="0"/>
                <a:cs typeface="Times New Roman" panose="02020603050405020304" pitchFamily="18" charset="0"/>
              </a:rPr>
              <a:t> profiliniň duş gelýän elementleriniň görnüşiniň </a:t>
            </a:r>
            <a:r>
              <a:rPr lang="hr-HR" sz="3200" b="1" dirty="0" smtClean="0">
                <a:latin typeface="Times New Roman" panose="02020603050405020304" pitchFamily="18" charset="0"/>
                <a:cs typeface="Times New Roman" panose="02020603050405020304" pitchFamily="18" charset="0"/>
              </a:rPr>
              <a:t>esaslary</a:t>
            </a:r>
            <a:endParaRPr lang="ru-RU" sz="32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lnSpcReduction="10000"/>
          </a:bodyPr>
          <a:lstStyle/>
          <a:p>
            <a:r>
              <a:rPr lang="sq-AL" sz="3600" dirty="0">
                <a:latin typeface="Times New Roman" panose="02020603050405020304" pitchFamily="18" charset="0"/>
                <a:cs typeface="Times New Roman" panose="02020603050405020304" pitchFamily="18" charset="0"/>
              </a:rPr>
              <a:t>Ýoluň okunyň üstünden beýikligine kesilen tekizlik görnüşine onuň </a:t>
            </a:r>
            <a:r>
              <a:rPr lang="sq-AL" sz="3600" b="1" i="1" dirty="0">
                <a:latin typeface="Times New Roman" panose="02020603050405020304" pitchFamily="18" charset="0"/>
                <a:cs typeface="Times New Roman" panose="02020603050405020304" pitchFamily="18" charset="0"/>
              </a:rPr>
              <a:t>uzaboýuna </a:t>
            </a:r>
            <a:r>
              <a:rPr lang="sq-AL" sz="3600" b="1" i="1" dirty="0" smtClean="0">
                <a:latin typeface="Times New Roman" panose="02020603050405020304" pitchFamily="18" charset="0"/>
                <a:cs typeface="Times New Roman" panose="02020603050405020304" pitchFamily="18" charset="0"/>
              </a:rPr>
              <a:t>şekilli</a:t>
            </a:r>
            <a:r>
              <a:rPr lang="tk-TM" sz="3600" b="1" i="1" dirty="0" smtClean="0">
                <a:latin typeface="Times New Roman" panose="02020603050405020304" pitchFamily="18" charset="0"/>
                <a:cs typeface="Times New Roman" panose="02020603050405020304" pitchFamily="18" charset="0"/>
              </a:rPr>
              <a:t> </a:t>
            </a:r>
            <a:r>
              <a:rPr lang="sq-AL" sz="3600" dirty="0" smtClean="0">
                <a:latin typeface="Times New Roman" panose="02020603050405020304" pitchFamily="18" charset="0"/>
                <a:cs typeface="Times New Roman" panose="02020603050405020304" pitchFamily="18" charset="0"/>
              </a:rPr>
              <a:t>diýilýär</a:t>
            </a:r>
            <a:r>
              <a:rPr lang="tk-TM" sz="3600" dirty="0" smtClean="0">
                <a:latin typeface="Times New Roman" panose="02020603050405020304" pitchFamily="18" charset="0"/>
                <a:cs typeface="Times New Roman" panose="02020603050405020304" pitchFamily="18" charset="0"/>
              </a:rPr>
              <a:t>. </a:t>
            </a:r>
          </a:p>
          <a:p>
            <a:r>
              <a:rPr lang="sq-AL" sz="3600" dirty="0" smtClean="0">
                <a:latin typeface="Times New Roman" panose="02020603050405020304" pitchFamily="18" charset="0"/>
                <a:cs typeface="Times New Roman" panose="02020603050405020304" pitchFamily="18" charset="0"/>
              </a:rPr>
              <a:t>Uzaklygyna </a:t>
            </a:r>
            <a:r>
              <a:rPr lang="sq-AL" sz="3600" dirty="0">
                <a:latin typeface="Times New Roman" panose="02020603050405020304" pitchFamily="18" charset="0"/>
                <a:cs typeface="Times New Roman" panose="02020603050405020304" pitchFamily="18" charset="0"/>
              </a:rPr>
              <a:t>şekil ýoluň oky boýunça ýer üstüniň gurluşynyň görnüşi we ýeriň üstüne görä guruljak ýoluň taslama uzynlygy barada düşünje berýär.</a:t>
            </a:r>
            <a:endParaRPr lang="ru-RU" sz="36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5804642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1408" y="168775"/>
            <a:ext cx="10093569" cy="1308333"/>
          </a:xfrm>
        </p:spPr>
        <p:txBody>
          <a:bodyPr>
            <a:normAutofit fontScale="90000"/>
          </a:bodyPr>
          <a:lstStyle/>
          <a:p>
            <a:pPr algn="ctr"/>
            <a:r>
              <a:rPr lang="sq-AL" sz="2400" b="1" dirty="0" smtClean="0">
                <a:latin typeface="Times New Roman" panose="02020603050405020304" pitchFamily="18" charset="0"/>
                <a:cs typeface="Times New Roman" panose="02020603050405020304" pitchFamily="18" charset="0"/>
              </a:rPr>
              <a:t>Ýer gatlagynyň iş belligi</a:t>
            </a:r>
            <a:r>
              <a:rPr lang="tk-TM" sz="2400" b="1" dirty="0" smtClean="0">
                <a:latin typeface="Times New Roman" panose="02020603050405020304" pitchFamily="18" charset="0"/>
                <a:cs typeface="Times New Roman" panose="02020603050405020304" pitchFamily="18" charset="0"/>
              </a:rPr>
              <a:t/>
            </a:r>
            <a:br>
              <a:rPr lang="tk-TM" sz="2400" b="1" dirty="0" smtClean="0">
                <a:latin typeface="Times New Roman" panose="02020603050405020304" pitchFamily="18" charset="0"/>
                <a:cs typeface="Times New Roman" panose="02020603050405020304" pitchFamily="18" charset="0"/>
              </a:rPr>
            </a:br>
            <a:r>
              <a:rPr lang="sq-AL" sz="2400" dirty="0">
                <a:latin typeface="Times New Roman" panose="02020603050405020304" pitchFamily="18" charset="0"/>
                <a:cs typeface="Times New Roman" panose="02020603050405020304" pitchFamily="18" charset="0"/>
              </a:rPr>
              <a:t>Ýer şekiliniň boluşy ýol trassasynyň niwelir işleriniň netijesinde alnan bellikler esasynda çyzylýar. Taslama çyzygy ýer üstüniň gyraky nokady (бровка) boýunça uzaboýuna şekili gabat gelýär we taslama bellikler boýunça geçirilýär.</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endParaRPr lang="ru-RU" sz="2400" dirty="0"/>
          </a:p>
        </p:txBody>
      </p:sp>
      <p:sp>
        <p:nvSpPr>
          <p:cNvPr id="3" name="Объект 2"/>
          <p:cNvSpPr>
            <a:spLocks noGrp="1"/>
          </p:cNvSpPr>
          <p:nvPr>
            <p:ph idx="1"/>
          </p:nvPr>
        </p:nvSpPr>
        <p:spPr>
          <a:xfrm>
            <a:off x="1041766" y="4598377"/>
            <a:ext cx="10863019" cy="1163376"/>
          </a:xfrm>
        </p:spPr>
        <p:txBody>
          <a:bodyPr>
            <a:noAutofit/>
          </a:bodyPr>
          <a:lstStyle/>
          <a:p>
            <a:r>
              <a:rPr lang="sq-AL" sz="2000" dirty="0">
                <a:latin typeface="Times New Roman" panose="02020603050405020304" pitchFamily="18" charset="0"/>
                <a:cs typeface="Times New Roman" panose="02020603050405020304" pitchFamily="18" charset="0"/>
              </a:rPr>
              <a:t>Eger  taslama uzynlygynyň çyzygy ýeriň üst şekiliniň ýokarsyndan geçjek bolsa, onda üst gatlagyny ýasama düşek hökmünde galdyrylýar, ýer üsti şekiliniň aşagyndan geçýän bolsa, onda ýer üsti gatlagy oýmaly bolýar. </a:t>
            </a:r>
            <a:r>
              <a:rPr lang="cs-CZ" sz="2000" dirty="0">
                <a:latin typeface="Times New Roman" panose="02020603050405020304" pitchFamily="18" charset="0"/>
                <a:cs typeface="Times New Roman" panose="02020603050405020304" pitchFamily="18" charset="0"/>
              </a:rPr>
              <a:t>Bir kese kesikde taslama bellik bilen ýer üstüniň belliginiň tapawudyna </a:t>
            </a:r>
            <a:r>
              <a:rPr lang="cs-CZ" sz="2000" b="1" i="1" dirty="0">
                <a:latin typeface="Times New Roman" panose="02020603050405020304" pitchFamily="18" charset="0"/>
                <a:cs typeface="Times New Roman" panose="02020603050405020304" pitchFamily="18" charset="0"/>
              </a:rPr>
              <a:t>iş belligi diýilýär</a:t>
            </a:r>
            <a:r>
              <a:rPr lang="cs-CZ" sz="2000" dirty="0">
                <a:latin typeface="Times New Roman" panose="02020603050405020304" pitchFamily="18" charset="0"/>
                <a:cs typeface="Times New Roman" panose="02020603050405020304" pitchFamily="18" charset="0"/>
              </a:rPr>
              <a:t>. </a:t>
            </a:r>
            <a:endParaRPr lang="tk-TM" sz="2000" dirty="0" smtClean="0">
              <a:latin typeface="Times New Roman" panose="02020603050405020304" pitchFamily="18" charset="0"/>
              <a:cs typeface="Times New Roman" panose="02020603050405020304" pitchFamily="18" charset="0"/>
            </a:endParaRPr>
          </a:p>
          <a:p>
            <a:r>
              <a:rPr lang="cs-CZ" sz="2000" dirty="0" smtClean="0">
                <a:latin typeface="Times New Roman" panose="02020603050405020304" pitchFamily="18" charset="0"/>
                <a:cs typeface="Times New Roman" panose="02020603050405020304" pitchFamily="18" charset="0"/>
              </a:rPr>
              <a:t>Iş </a:t>
            </a:r>
            <a:r>
              <a:rPr lang="cs-CZ" sz="2000" dirty="0">
                <a:latin typeface="Times New Roman" panose="02020603050405020304" pitchFamily="18" charset="0"/>
                <a:cs typeface="Times New Roman" panose="02020603050405020304" pitchFamily="18" charset="0"/>
              </a:rPr>
              <a:t>bellikler ýasama düşeginiň beýikligine we oýma ýerleriň çuňlugyny häsiýetlendirýär </a:t>
            </a:r>
            <a:endParaRPr lang="ru-RU" sz="2000" dirty="0">
              <a:latin typeface="Times New Roman" panose="02020603050405020304" pitchFamily="18" charset="0"/>
              <a:cs typeface="Times New Roman" panose="02020603050405020304" pitchFamily="18" charset="0"/>
            </a:endParaRPr>
          </a:p>
        </p:txBody>
      </p:sp>
      <p:pic>
        <p:nvPicPr>
          <p:cNvPr id="1026" name="Рисунок 12" descr="C:\Documents and Settings\User.HOME-BDFFC8D136\Мои документы\Мои рисунки\Изображение\Изображение 044.jpg"/>
          <p:cNvPicPr>
            <a:picLocks noChangeArrowheads="1"/>
          </p:cNvPicPr>
          <p:nvPr/>
        </p:nvPicPr>
        <p:blipFill>
          <a:blip r:embed="rId2">
            <a:biLevel thresh="75000"/>
            <a:extLst>
              <a:ext uri="{BEBA8EAE-BF5A-486C-A8C5-ECC9F3942E4B}">
                <a14:imgProps xmlns:a14="http://schemas.microsoft.com/office/drawing/2010/main">
                  <a14:imgLayer r:embed="rId3">
                    <a14:imgEffect>
                      <a14:artisticPhotocopy/>
                    </a14:imgEffect>
                  </a14:imgLayer>
                </a14:imgProps>
              </a:ext>
              <a:ext uri="{28A0092B-C50C-407E-A947-70E740481C1C}">
                <a14:useLocalDpi xmlns:a14="http://schemas.microsoft.com/office/drawing/2010/main" val="0"/>
              </a:ext>
            </a:extLst>
          </a:blip>
          <a:srcRect b="-73"/>
          <a:stretch>
            <a:fillRect/>
          </a:stretch>
        </p:blipFill>
        <p:spPr bwMode="auto">
          <a:xfrm>
            <a:off x="1041766" y="1573822"/>
            <a:ext cx="10462846" cy="30948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Прямая со стрелкой 6"/>
          <p:cNvCxnSpPr/>
          <p:nvPr/>
        </p:nvCxnSpPr>
        <p:spPr>
          <a:xfrm flipH="1">
            <a:off x="9999411" y="2378627"/>
            <a:ext cx="316523" cy="413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Прямоугольник 7"/>
          <p:cNvSpPr/>
          <p:nvPr/>
        </p:nvSpPr>
        <p:spPr>
          <a:xfrm>
            <a:off x="8960474" y="2777049"/>
            <a:ext cx="659423" cy="1283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rot="21181936">
            <a:off x="8392800" y="2810754"/>
            <a:ext cx="562736" cy="115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11" name="Прямая со стрелкой 10"/>
          <p:cNvCxnSpPr/>
          <p:nvPr/>
        </p:nvCxnSpPr>
        <p:spPr>
          <a:xfrm flipH="1">
            <a:off x="9632718" y="2360182"/>
            <a:ext cx="316523" cy="413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9068373" y="2190905"/>
            <a:ext cx="895704" cy="338554"/>
          </a:xfrm>
          <a:prstGeom prst="rect">
            <a:avLst/>
          </a:prstGeom>
          <a:noFill/>
        </p:spPr>
        <p:txBody>
          <a:bodyPr wrap="square" rtlCol="0">
            <a:spAutoFit/>
          </a:bodyPr>
          <a:lstStyle/>
          <a:p>
            <a:pPr algn="r"/>
            <a:r>
              <a:rPr lang="tk-TM" sz="1600" dirty="0" smtClean="0">
                <a:latin typeface="Times New Roman" panose="02020603050405020304" pitchFamily="18" charset="0"/>
                <a:cs typeface="Times New Roman" panose="02020603050405020304" pitchFamily="18" charset="0"/>
              </a:rPr>
              <a:t>kromka</a:t>
            </a:r>
            <a:endParaRPr lang="ru-RU" sz="1600" dirty="0">
              <a:latin typeface="Times New Roman" panose="02020603050405020304" pitchFamily="18" charset="0"/>
              <a:cs typeface="Times New Roman" panose="02020603050405020304" pitchFamily="18" charset="0"/>
            </a:endParaRPr>
          </a:p>
        </p:txBody>
      </p:sp>
      <p:sp>
        <p:nvSpPr>
          <p:cNvPr id="13" name="TextBox 12"/>
          <p:cNvSpPr txBox="1"/>
          <p:nvPr/>
        </p:nvSpPr>
        <p:spPr>
          <a:xfrm>
            <a:off x="10315934" y="2209350"/>
            <a:ext cx="895704" cy="338554"/>
          </a:xfrm>
          <a:prstGeom prst="rect">
            <a:avLst/>
          </a:prstGeom>
          <a:noFill/>
        </p:spPr>
        <p:txBody>
          <a:bodyPr wrap="square" rtlCol="0">
            <a:spAutoFit/>
          </a:bodyPr>
          <a:lstStyle/>
          <a:p>
            <a:r>
              <a:rPr lang="tk-TM" sz="1600" dirty="0" smtClean="0">
                <a:latin typeface="Times New Roman" panose="02020603050405020304" pitchFamily="18" charset="0"/>
                <a:cs typeface="Times New Roman" panose="02020603050405020304" pitchFamily="18" charset="0"/>
              </a:rPr>
              <a:t>browka</a:t>
            </a:r>
            <a:endParaRPr lang="ru-RU" sz="1600" dirty="0">
              <a:latin typeface="Times New Roman" panose="02020603050405020304" pitchFamily="18" charset="0"/>
              <a:cs typeface="Times New Roman" panose="02020603050405020304" pitchFamily="18" charset="0"/>
            </a:endParaRPr>
          </a:p>
        </p:txBody>
      </p:sp>
      <p:sp>
        <p:nvSpPr>
          <p:cNvPr id="14" name="Прямоугольник 13"/>
          <p:cNvSpPr/>
          <p:nvPr/>
        </p:nvSpPr>
        <p:spPr>
          <a:xfrm>
            <a:off x="1591408" y="4257832"/>
            <a:ext cx="9820663" cy="410882"/>
          </a:xfrm>
          <a:prstGeom prst="rect">
            <a:avLst/>
          </a:prstGeom>
        </p:spPr>
        <p:txBody>
          <a:bodyPr wrap="square">
            <a:spAutoFit/>
          </a:bodyPr>
          <a:lstStyle/>
          <a:p>
            <a:pPr marL="342900" lvl="0" indent="-342900">
              <a:lnSpc>
                <a:spcPct val="115000"/>
              </a:lnSpc>
              <a:spcAft>
                <a:spcPts val="0"/>
              </a:spcAft>
              <a:buFont typeface="+mj-lt"/>
              <a:buAutoNum type="alphaLcParenR"/>
            </a:pPr>
            <a:r>
              <a:rPr lang="sq-AL" b="1" dirty="0">
                <a:latin typeface="Times New Roman" panose="02020603050405020304" pitchFamily="18" charset="0"/>
                <a:ea typeface="Times New Roman" panose="02020603050405020304" pitchFamily="18" charset="0"/>
              </a:rPr>
              <a:t>gyrmadaky kese-kesik</a:t>
            </a:r>
            <a:r>
              <a:rPr lang="sq-AL" b="1" dirty="0" smtClean="0">
                <a:latin typeface="Times New Roman" panose="02020603050405020304" pitchFamily="18" charset="0"/>
                <a:ea typeface="Times New Roman" panose="02020603050405020304" pitchFamily="18" charset="0"/>
              </a:rPr>
              <a:t>;</a:t>
            </a:r>
            <a:r>
              <a:rPr lang="tk-TM" b="1" dirty="0" smtClean="0">
                <a:latin typeface="Times New Roman" panose="02020603050405020304" pitchFamily="18" charset="0"/>
                <a:ea typeface="Times New Roman" panose="02020603050405020304" pitchFamily="18" charset="0"/>
              </a:rPr>
              <a:t>                                  </a:t>
            </a:r>
            <a:r>
              <a:rPr lang="sq-AL" b="1" dirty="0" smtClean="0">
                <a:latin typeface="Times New Roman" panose="02020603050405020304" pitchFamily="18" charset="0"/>
                <a:ea typeface="Times New Roman" panose="02020603050405020304" pitchFamily="18" charset="0"/>
              </a:rPr>
              <a:t> </a:t>
            </a:r>
            <a:r>
              <a:rPr lang="cs-CZ" b="1" dirty="0">
                <a:latin typeface="Times New Roman" panose="02020603050405020304" pitchFamily="18" charset="0"/>
                <a:ea typeface="Times New Roman" panose="02020603050405020304" pitchFamily="18" charset="0"/>
              </a:rPr>
              <a:t>b) üýşürmedäki kese-kesik</a:t>
            </a:r>
            <a:r>
              <a:rPr lang="sq-AL" b="1" dirty="0">
                <a:latin typeface="Times New Roman" panose="02020603050405020304" pitchFamily="18" charset="0"/>
                <a:ea typeface="Times New Roman" panose="02020603050405020304" pitchFamily="18" charset="0"/>
              </a:rPr>
              <a:t>; </a:t>
            </a:r>
            <a:r>
              <a:rPr lang="tk-TM" b="1" dirty="0" smtClean="0">
                <a:latin typeface="Times New Roman" panose="02020603050405020304" pitchFamily="18" charset="0"/>
                <a:ea typeface="Times New Roman" panose="02020603050405020304" pitchFamily="18" charset="0"/>
              </a:rPr>
              <a:t>                   </a:t>
            </a:r>
            <a:r>
              <a:rPr lang="sq-AL" b="1" dirty="0" smtClean="0">
                <a:latin typeface="Times New Roman" panose="02020603050405020304" pitchFamily="18" charset="0"/>
                <a:ea typeface="Times New Roman" panose="02020603050405020304" pitchFamily="18" charset="0"/>
              </a:rPr>
              <a:t>H-iş </a:t>
            </a:r>
            <a:r>
              <a:rPr lang="sq-AL" b="1" dirty="0">
                <a:latin typeface="Times New Roman" panose="02020603050405020304" pitchFamily="18" charset="0"/>
                <a:ea typeface="Times New Roman" panose="02020603050405020304" pitchFamily="18" charset="0"/>
              </a:rPr>
              <a:t>bahasy.</a:t>
            </a:r>
            <a:endParaRPr lang="ru-RU" sz="16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875100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4015" y="536186"/>
            <a:ext cx="10594731" cy="1597413"/>
          </a:xfrm>
        </p:spPr>
        <p:txBody>
          <a:bodyPr>
            <a:noAutofit/>
          </a:bodyPr>
          <a:lstStyle/>
          <a:p>
            <a:r>
              <a:rPr lang="cs-CZ" sz="2400" dirty="0">
                <a:latin typeface="Times New Roman" panose="02020603050405020304" pitchFamily="18" charset="0"/>
                <a:cs typeface="Times New Roman" panose="02020603050405020304" pitchFamily="18" charset="0"/>
              </a:rPr>
              <a:t>Taslama çyzyk bilen ýer üsti şekliniň kesişýän nokadyna </a:t>
            </a:r>
            <a:r>
              <a:rPr lang="cs-CZ" sz="2400" b="1" i="1" dirty="0">
                <a:latin typeface="Times New Roman" panose="02020603050405020304" pitchFamily="18" charset="0"/>
                <a:cs typeface="Times New Roman" panose="02020603050405020304" pitchFamily="18" charset="0"/>
              </a:rPr>
              <a:t>boş bellikler</a:t>
            </a:r>
            <a:r>
              <a:rPr lang="cs-CZ" sz="2400" b="1" dirty="0">
                <a:latin typeface="Times New Roman" panose="02020603050405020304" pitchFamily="18" charset="0"/>
                <a:cs typeface="Times New Roman" panose="02020603050405020304" pitchFamily="18" charset="0"/>
              </a:rPr>
              <a:t> </a:t>
            </a:r>
            <a:r>
              <a:rPr lang="cs-CZ" sz="2400" b="1" i="1" dirty="0">
                <a:latin typeface="Times New Roman" panose="02020603050405020304" pitchFamily="18" charset="0"/>
                <a:cs typeface="Times New Roman" panose="02020603050405020304" pitchFamily="18" charset="0"/>
              </a:rPr>
              <a:t>diýilýär</a:t>
            </a:r>
            <a:r>
              <a:rPr lang="cs-CZ" sz="240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cs-CZ" sz="2400" dirty="0">
                <a:latin typeface="Times New Roman" panose="02020603050405020304" pitchFamily="18" charset="0"/>
                <a:cs typeface="Times New Roman" panose="02020603050405020304" pitchFamily="18" charset="0"/>
              </a:rPr>
              <a:t>	Taslama çyzygynyň uzaklygyna ýapgytlylygy diýip bir bölegiň daşky we ahyrky bellikleriniň tapawudyny onuň aralygyna bölüp we promile köpeltmek bahasyna aýdylýar. Uzaklygyna ýapgytlyk  promilde </a:t>
            </a:r>
            <a:r>
              <a:rPr lang="tk-TM" sz="2400" dirty="0" smtClean="0">
                <a:latin typeface="Times New Roman" panose="02020603050405020304" pitchFamily="18" charset="0"/>
                <a:cs typeface="Times New Roman" panose="02020603050405020304" pitchFamily="18" charset="0"/>
              </a:rPr>
              <a:t>şu </a:t>
            </a:r>
            <a:r>
              <a:rPr lang="tk-TM" sz="2400" dirty="0">
                <a:latin typeface="Times New Roman" panose="02020603050405020304" pitchFamily="18" charset="0"/>
                <a:cs typeface="Times New Roman" panose="02020603050405020304" pitchFamily="18" charset="0"/>
              </a:rPr>
              <a:t>a</a:t>
            </a:r>
            <a:r>
              <a:rPr lang="tk-TM" sz="2400" dirty="0" smtClean="0">
                <a:latin typeface="Times New Roman" panose="02020603050405020304" pitchFamily="18" charset="0"/>
                <a:cs typeface="Times New Roman" panose="02020603050405020304" pitchFamily="18" charset="0"/>
              </a:rPr>
              <a:t>şakdaky formula bilen </a:t>
            </a:r>
            <a:r>
              <a:rPr lang="cs-CZ" sz="2400" dirty="0" smtClean="0">
                <a:latin typeface="Times New Roman" panose="02020603050405020304" pitchFamily="18" charset="0"/>
                <a:cs typeface="Times New Roman" panose="02020603050405020304" pitchFamily="18" charset="0"/>
              </a:rPr>
              <a:t>hasaplanylýar</a:t>
            </a:r>
            <a:r>
              <a:rPr lang="tk-TM" sz="2400" dirty="0" smtClean="0">
                <a:latin typeface="Times New Roman" panose="02020603050405020304" pitchFamily="18" charset="0"/>
                <a:cs typeface="Times New Roman" panose="02020603050405020304" pitchFamily="18" charset="0"/>
              </a:rPr>
              <a:t>:</a:t>
            </a:r>
            <a:r>
              <a:rPr lang="cs-CZ" sz="2400" dirty="0" smtClean="0">
                <a:latin typeface="Times New Roman" panose="02020603050405020304" pitchFamily="18" charset="0"/>
                <a:cs typeface="Times New Roman" panose="02020603050405020304" pitchFamily="18" charset="0"/>
              </a:rPr>
              <a:t> </a:t>
            </a:r>
            <a:endParaRPr lang="ru-RU" sz="2400"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 name="Объект 2"/>
              <p:cNvSpPr>
                <a:spLocks noGrp="1"/>
              </p:cNvSpPr>
              <p:nvPr>
                <p:ph idx="1"/>
              </p:nvPr>
            </p:nvSpPr>
            <p:spPr>
              <a:xfrm>
                <a:off x="1354016" y="2335822"/>
                <a:ext cx="10479396" cy="4423566"/>
              </a:xfrm>
            </p:spPr>
            <p:txBody>
              <a:bodyPr>
                <a:normAutofit/>
              </a:bodyPr>
              <a:lstStyle/>
              <a:p>
                <a:endParaRPr lang="tk-TM" dirty="0" smtClean="0"/>
              </a:p>
              <a:p>
                <a:endParaRPr lang="tk-TM" dirty="0"/>
              </a:p>
              <a:p>
                <a:endParaRPr lang="tk-TM" dirty="0" smtClean="0"/>
              </a:p>
              <a:p>
                <a:endParaRPr lang="tk-TM" dirty="0"/>
              </a:p>
              <a:p>
                <a:endParaRPr lang="tk-TM" dirty="0" smtClean="0"/>
              </a:p>
              <a:p>
                <a:r>
                  <a:rPr lang="tk-TM" sz="3600" dirty="0" smtClean="0">
                    <a:latin typeface="Times New Roman" panose="02020603050405020304" pitchFamily="18" charset="0"/>
                    <a:cs typeface="Times New Roman" panose="02020603050405020304" pitchFamily="18" charset="0"/>
                  </a:rPr>
                  <a:t>Bu ýerde: </a:t>
                </a:r>
                <a14:m>
                  <m:oMath xmlns:m="http://schemas.openxmlformats.org/officeDocument/2006/math">
                    <m:sSub>
                      <m:sSubPr>
                        <m:ctrlPr>
                          <a:rPr lang="en-US" sz="3600" i="1">
                            <a:latin typeface="Cambria Math" panose="02040503050406030204" pitchFamily="18" charset="0"/>
                          </a:rPr>
                        </m:ctrlPr>
                      </m:sSubPr>
                      <m:e>
                        <m:r>
                          <a:rPr lang="tk-TM" sz="3600" i="1">
                            <a:latin typeface="Cambria Math" panose="02040503050406030204" pitchFamily="18" charset="0"/>
                          </a:rPr>
                          <m:t>h</m:t>
                        </m:r>
                      </m:e>
                      <m:sub>
                        <m:r>
                          <a:rPr lang="tk-TM" sz="3600" i="1">
                            <a:latin typeface="Cambria Math" panose="02040503050406030204" pitchFamily="18" charset="0"/>
                          </a:rPr>
                          <m:t>1</m:t>
                        </m:r>
                      </m:sub>
                    </m:sSub>
                    <m:r>
                      <a:rPr lang="tk-TM" sz="3600" i="1">
                        <a:latin typeface="Cambria Math" panose="02040503050406030204" pitchFamily="18" charset="0"/>
                      </a:rPr>
                      <m:t> − </m:t>
                    </m:r>
                    <m:sSub>
                      <m:sSubPr>
                        <m:ctrlPr>
                          <a:rPr lang="tk-TM" sz="3600" i="1">
                            <a:latin typeface="Cambria Math" panose="02040503050406030204" pitchFamily="18" charset="0"/>
                          </a:rPr>
                        </m:ctrlPr>
                      </m:sSubPr>
                      <m:e>
                        <m:r>
                          <a:rPr lang="tk-TM" sz="3600" i="1">
                            <a:latin typeface="Cambria Math" panose="02040503050406030204" pitchFamily="18" charset="0"/>
                          </a:rPr>
                          <m:t>h</m:t>
                        </m:r>
                      </m:e>
                      <m:sub>
                        <m:r>
                          <a:rPr lang="tk-TM" sz="3600" i="1">
                            <a:latin typeface="Cambria Math" panose="02040503050406030204" pitchFamily="18" charset="0"/>
                          </a:rPr>
                          <m:t>2</m:t>
                        </m:r>
                      </m:sub>
                    </m:sSub>
                  </m:oMath>
                </a14:m>
                <a:r>
                  <a:rPr lang="tk-TM" sz="3600" dirty="0" smtClean="0">
                    <a:latin typeface="Times New Roman" panose="02020603050405020304" pitchFamily="18" charset="0"/>
                    <a:cs typeface="Times New Roman" panose="02020603050405020304" pitchFamily="18" charset="0"/>
                  </a:rPr>
                  <a:t> - başdaky we ahyrdaky ýoluň belentlik belliginiň bahasy. m-de;</a:t>
                </a:r>
              </a:p>
              <a:p>
                <a:r>
                  <a:rPr lang="tk-TM" sz="3600" dirty="0" smtClean="0">
                    <a:latin typeface="Times New Roman" panose="02020603050405020304" pitchFamily="18" charset="0"/>
                    <a:cs typeface="Times New Roman" panose="02020603050405020304" pitchFamily="18" charset="0"/>
                  </a:rPr>
                  <a:t>L- aralyk böleginiň uzynlygy, m-de. </a:t>
                </a:r>
              </a:p>
            </p:txBody>
          </p:sp>
        </mc:Choice>
        <mc:Fallback>
          <p:sp>
            <p:nvSpPr>
              <p:cNvPr id="3" name="Объект 2"/>
              <p:cNvSpPr>
                <a:spLocks noGrp="1" noRot="1" noChangeAspect="1" noMove="1" noResize="1" noEditPoints="1" noAdjustHandles="1" noChangeArrowheads="1" noChangeShapeType="1" noTextEdit="1"/>
              </p:cNvSpPr>
              <p:nvPr>
                <p:ph idx="1"/>
              </p:nvPr>
            </p:nvSpPr>
            <p:spPr>
              <a:xfrm>
                <a:off x="1354016" y="2335822"/>
                <a:ext cx="10479396" cy="4423566"/>
              </a:xfrm>
              <a:blipFill>
                <a:blip r:embed="rId2"/>
                <a:stretch>
                  <a:fillRect l="-1629"/>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4" name="TextBox 3"/>
              <p:cNvSpPr txBox="1"/>
              <p:nvPr/>
            </p:nvSpPr>
            <p:spPr>
              <a:xfrm>
                <a:off x="2384612" y="2649587"/>
                <a:ext cx="7822707" cy="794961"/>
              </a:xfrm>
              <a:prstGeom prst="rect">
                <a:avLst/>
              </a:prstGeom>
              <a:noFill/>
            </p:spPr>
            <p:txBody>
              <a:bodyPr wrap="square" lIns="0" tIns="0" rIns="0" bIns="0" rtlCol="0">
                <a:spAutoFit/>
              </a:bodyPr>
              <a:lstStyle/>
              <a:p>
                <a14:m>
                  <m:oMath xmlns:m="http://schemas.openxmlformats.org/officeDocument/2006/math">
                    <m:r>
                      <a:rPr lang="tk-TM" sz="3600" b="0" i="1" smtClean="0">
                        <a:latin typeface="Cambria Math" panose="02040503050406030204" pitchFamily="18" charset="0"/>
                      </a:rPr>
                      <m:t>𝑖</m:t>
                    </m:r>
                    <m:r>
                      <a:rPr lang="tk-TM" sz="3600" b="0" i="1" smtClean="0">
                        <a:latin typeface="Cambria Math" panose="02040503050406030204" pitchFamily="18" charset="0"/>
                      </a:rPr>
                      <m:t>= </m:t>
                    </m:r>
                    <m:f>
                      <m:fPr>
                        <m:ctrlPr>
                          <a:rPr lang="en-US" sz="3600" i="1" smtClean="0">
                            <a:latin typeface="Cambria Math" panose="02040503050406030204" pitchFamily="18" charset="0"/>
                          </a:rPr>
                        </m:ctrlPr>
                      </m:fPr>
                      <m:num>
                        <m:sSub>
                          <m:sSubPr>
                            <m:ctrlPr>
                              <a:rPr lang="en-US" sz="3600" i="1" smtClean="0">
                                <a:latin typeface="Cambria Math" panose="02040503050406030204" pitchFamily="18" charset="0"/>
                              </a:rPr>
                            </m:ctrlPr>
                          </m:sSubPr>
                          <m:e>
                            <m:r>
                              <a:rPr lang="tk-TM" sz="3600" b="0" i="1" smtClean="0">
                                <a:latin typeface="Cambria Math" panose="02040503050406030204" pitchFamily="18" charset="0"/>
                              </a:rPr>
                              <m:t>h</m:t>
                            </m:r>
                          </m:e>
                          <m:sub>
                            <m:r>
                              <a:rPr lang="tk-TM" sz="3600" b="0" i="1" smtClean="0">
                                <a:latin typeface="Cambria Math" panose="02040503050406030204" pitchFamily="18" charset="0"/>
                              </a:rPr>
                              <m:t>1</m:t>
                            </m:r>
                          </m:sub>
                        </m:sSub>
                        <m:r>
                          <a:rPr lang="tk-TM" sz="3600" b="0" i="1" smtClean="0">
                            <a:latin typeface="Cambria Math" panose="02040503050406030204" pitchFamily="18" charset="0"/>
                          </a:rPr>
                          <m:t> − </m:t>
                        </m:r>
                        <m:sSub>
                          <m:sSubPr>
                            <m:ctrlPr>
                              <a:rPr lang="tk-TM" sz="3600" b="0" i="1" smtClean="0">
                                <a:latin typeface="Cambria Math" panose="02040503050406030204" pitchFamily="18" charset="0"/>
                              </a:rPr>
                            </m:ctrlPr>
                          </m:sSubPr>
                          <m:e>
                            <m:r>
                              <a:rPr lang="tk-TM" sz="3600" b="0" i="1" smtClean="0">
                                <a:latin typeface="Cambria Math" panose="02040503050406030204" pitchFamily="18" charset="0"/>
                              </a:rPr>
                              <m:t>h</m:t>
                            </m:r>
                          </m:e>
                          <m:sub>
                            <m:r>
                              <a:rPr lang="tk-TM" sz="3600" b="0" i="1" smtClean="0">
                                <a:latin typeface="Cambria Math" panose="02040503050406030204" pitchFamily="18" charset="0"/>
                              </a:rPr>
                              <m:t>2</m:t>
                            </m:r>
                          </m:sub>
                        </m:sSub>
                      </m:num>
                      <m:den>
                        <m:r>
                          <a:rPr lang="tk-TM" sz="3600" b="0" i="1" smtClean="0">
                            <a:latin typeface="Cambria Math" panose="02040503050406030204" pitchFamily="18" charset="0"/>
                          </a:rPr>
                          <m:t>𝐿</m:t>
                        </m:r>
                      </m:den>
                    </m:f>
                  </m:oMath>
                </a14:m>
                <a:r>
                  <a:rPr lang="tk-TM" sz="3600" dirty="0" smtClean="0">
                    <a:latin typeface="Times New Roman" panose="02020603050405020304" pitchFamily="18" charset="0"/>
                    <a:cs typeface="Times New Roman" panose="02020603050405020304" pitchFamily="18" charset="0"/>
                  </a:rPr>
                  <a:t> • 1000‰ ;                        (10)</a:t>
                </a:r>
                <a:endParaRPr lang="ru-RU" sz="3600" dirty="0">
                  <a:latin typeface="Times New Roman" panose="02020603050405020304" pitchFamily="18" charset="0"/>
                  <a:cs typeface="Times New Roman" panose="02020603050405020304" pitchFamily="18" charset="0"/>
                </a:endParaRPr>
              </a:p>
            </p:txBody>
          </p:sp>
        </mc:Choice>
        <mc:Fallback>
          <p:sp>
            <p:nvSpPr>
              <p:cNvPr id="4" name="TextBox 3"/>
              <p:cNvSpPr txBox="1">
                <a:spLocks noRot="1" noChangeAspect="1" noMove="1" noResize="1" noEditPoints="1" noAdjustHandles="1" noChangeArrowheads="1" noChangeShapeType="1" noTextEdit="1"/>
              </p:cNvSpPr>
              <p:nvPr/>
            </p:nvSpPr>
            <p:spPr>
              <a:xfrm>
                <a:off x="2384612" y="2649587"/>
                <a:ext cx="7822707" cy="794961"/>
              </a:xfrm>
              <a:prstGeom prst="rect">
                <a:avLst/>
              </a:prstGeom>
              <a:blipFill>
                <a:blip r:embed="rId3"/>
                <a:stretch>
                  <a:fillRect t="-3846" b="-17692"/>
                </a:stretch>
              </a:blipFill>
            </p:spPr>
            <p:txBody>
              <a:bodyPr/>
              <a:lstStyle/>
              <a:p>
                <a:r>
                  <a:rPr lang="ru-RU">
                    <a:noFill/>
                  </a:rPr>
                  <a:t> </a:t>
                </a:r>
              </a:p>
            </p:txBody>
          </p:sp>
        </mc:Fallback>
      </mc:AlternateContent>
    </p:spTree>
    <p:extLst>
      <p:ext uri="{BB962C8B-B14F-4D97-AF65-F5344CB8AC3E}">
        <p14:creationId xmlns:p14="http://schemas.microsoft.com/office/powerpoint/2010/main" val="39082224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0919" y="624109"/>
            <a:ext cx="10213694" cy="2215805"/>
          </a:xfrm>
        </p:spPr>
        <p:txBody>
          <a:bodyPr>
            <a:normAutofit fontScale="90000"/>
          </a:bodyPr>
          <a:lstStyle/>
          <a:p>
            <a:pPr lvl="1" algn="ctr" defTabSz="457200" rtl="0">
              <a:spcBef>
                <a:spcPct val="0"/>
              </a:spcBef>
            </a:pPr>
            <a:r>
              <a:rPr lang="tk-TM" sz="3100" b="1" dirty="0">
                <a:latin typeface="Times New Roman" panose="02020603050405020304" pitchFamily="18" charset="0"/>
                <a:cs typeface="Times New Roman" panose="02020603050405020304" pitchFamily="18" charset="0"/>
              </a:rPr>
              <a:t>2. </a:t>
            </a:r>
            <a:r>
              <a:rPr lang="ru-RU" sz="3100" b="1" dirty="0" err="1">
                <a:latin typeface="Times New Roman" panose="02020603050405020304" pitchFamily="18" charset="0"/>
                <a:cs typeface="Times New Roman" panose="02020603050405020304" pitchFamily="18" charset="0"/>
              </a:rPr>
              <a:t>Uzaboýuna</a:t>
            </a:r>
            <a:r>
              <a:rPr lang="ru-RU" sz="3100" b="1" dirty="0">
                <a:latin typeface="Times New Roman" panose="02020603050405020304" pitchFamily="18" charset="0"/>
                <a:cs typeface="Times New Roman" panose="02020603050405020304" pitchFamily="18" charset="0"/>
              </a:rPr>
              <a:t> </a:t>
            </a:r>
            <a:r>
              <a:rPr lang="ru-RU" sz="3100" b="1" dirty="0" err="1">
                <a:latin typeface="Times New Roman" panose="02020603050405020304" pitchFamily="18" charset="0"/>
                <a:cs typeface="Times New Roman" panose="02020603050405020304" pitchFamily="18" charset="0"/>
              </a:rPr>
              <a:t>profildäki</a:t>
            </a:r>
            <a:r>
              <a:rPr lang="ru-RU" sz="3100" b="1" dirty="0">
                <a:latin typeface="Times New Roman" panose="02020603050405020304" pitchFamily="18" charset="0"/>
                <a:cs typeface="Times New Roman" panose="02020603050405020304" pitchFamily="18" charset="0"/>
              </a:rPr>
              <a:t> </a:t>
            </a:r>
            <a:r>
              <a:rPr lang="ru-RU" sz="3100" b="1" dirty="0" err="1">
                <a:latin typeface="Times New Roman" panose="02020603050405020304" pitchFamily="18" charset="0"/>
                <a:cs typeface="Times New Roman" panose="02020603050405020304" pitchFamily="18" charset="0"/>
              </a:rPr>
              <a:t>belentlik</a:t>
            </a:r>
            <a:r>
              <a:rPr lang="ru-RU" sz="3100" b="1" dirty="0">
                <a:latin typeface="Times New Roman" panose="02020603050405020304" pitchFamily="18" charset="0"/>
                <a:cs typeface="Times New Roman" panose="02020603050405020304" pitchFamily="18" charset="0"/>
              </a:rPr>
              <a:t> </a:t>
            </a:r>
            <a:r>
              <a:rPr lang="ru-RU" sz="3100" b="1" dirty="0" err="1">
                <a:latin typeface="Times New Roman" panose="02020603050405020304" pitchFamily="18" charset="0"/>
                <a:cs typeface="Times New Roman" panose="02020603050405020304" pitchFamily="18" charset="0"/>
              </a:rPr>
              <a:t>belligini</a:t>
            </a:r>
            <a:r>
              <a:rPr lang="ru-RU" sz="3100" b="1" dirty="0">
                <a:latin typeface="Times New Roman" panose="02020603050405020304" pitchFamily="18" charset="0"/>
                <a:cs typeface="Times New Roman" panose="02020603050405020304" pitchFamily="18" charset="0"/>
              </a:rPr>
              <a:t> </a:t>
            </a:r>
            <a:r>
              <a:rPr lang="ru-RU" sz="3100" b="1" dirty="0" err="1">
                <a:latin typeface="Times New Roman" panose="02020603050405020304" pitchFamily="18" charset="0"/>
                <a:cs typeface="Times New Roman" panose="02020603050405020304" pitchFamily="18" charset="0"/>
              </a:rPr>
              <a:t>geçirmek</a:t>
            </a:r>
            <a:r>
              <a:rPr lang="ru-RU" sz="3100" b="1" dirty="0">
                <a:latin typeface="Times New Roman" panose="02020603050405020304" pitchFamily="18" charset="0"/>
                <a:cs typeface="Times New Roman" panose="02020603050405020304" pitchFamily="18" charset="0"/>
              </a:rPr>
              <a:t> </a:t>
            </a:r>
            <a:r>
              <a:rPr lang="ru-RU" sz="3100" b="1" dirty="0" err="1" smtClean="0">
                <a:latin typeface="Times New Roman" panose="02020603050405020304" pitchFamily="18" charset="0"/>
                <a:cs typeface="Times New Roman" panose="02020603050405020304" pitchFamily="18" charset="0"/>
              </a:rPr>
              <a:t>düzgüni</a:t>
            </a:r>
            <a:r>
              <a:rPr lang="tk-TM" sz="3100" b="1" dirty="0">
                <a:latin typeface="Times New Roman" panose="02020603050405020304" pitchFamily="18" charset="0"/>
                <a:cs typeface="Times New Roman" panose="02020603050405020304" pitchFamily="18" charset="0"/>
              </a:rPr>
              <a:t/>
            </a:r>
            <a:br>
              <a:rPr lang="tk-TM" sz="3100" b="1" dirty="0">
                <a:latin typeface="Times New Roman" panose="02020603050405020304" pitchFamily="18" charset="0"/>
                <a:cs typeface="Times New Roman" panose="02020603050405020304" pitchFamily="18" charset="0"/>
              </a:rPr>
            </a:br>
            <a:r>
              <a:rPr lang="sq-AL" sz="2700" b="1" dirty="0"/>
              <a:t>Uzaboýuna profilde ýoluň </a:t>
            </a:r>
            <a:r>
              <a:rPr lang="sq-AL" sz="2700" b="1" dirty="0" smtClean="0"/>
              <a:t>ýerleşişi</a:t>
            </a:r>
            <a:r>
              <a:rPr lang="tk-TM" sz="2700" b="1" dirty="0"/>
              <a:t>:</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endParaRPr lang="ru-RU" sz="27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621024" y="2662518"/>
            <a:ext cx="8915400" cy="3777622"/>
          </a:xfrm>
        </p:spPr>
        <p:txBody>
          <a:bodyPr/>
          <a:lstStyle/>
          <a:p>
            <a:endParaRPr lang="ru-RU" dirty="0"/>
          </a:p>
        </p:txBody>
      </p:sp>
      <p:pic>
        <p:nvPicPr>
          <p:cNvPr id="3074" name="Рисунок 8" descr="C:\Documents and Settings\User.HOME-BDFFC8D136\Мои документы\Мои рисунки\Изображение\Изображение 043.jpg"/>
          <p:cNvPicPr>
            <a:picLocks noChangeArrowheads="1"/>
          </p:cNvPicPr>
          <p:nvPr/>
        </p:nvPicPr>
        <p:blipFill>
          <a:blip r:embed="rId2">
            <a:biLevel thresh="75000"/>
            <a:extLst>
              <a:ext uri="{BEBA8EAE-BF5A-486C-A8C5-ECC9F3942E4B}">
                <a14:imgProps xmlns:a14="http://schemas.microsoft.com/office/drawing/2010/main">
                  <a14:imgLayer r:embed="rId3">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1028700" y="1380392"/>
            <a:ext cx="10330962" cy="5477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60657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58463" y="624110"/>
            <a:ext cx="9746150" cy="1280890"/>
          </a:xfrm>
        </p:spPr>
        <p:txBody>
          <a:bodyPr>
            <a:noAutofit/>
          </a:bodyPr>
          <a:lstStyle/>
          <a:p>
            <a:r>
              <a:rPr lang="cs-CZ" sz="2800" dirty="0">
                <a:latin typeface="Times New Roman" panose="02020603050405020304" pitchFamily="18" charset="0"/>
                <a:cs typeface="Times New Roman" panose="02020603050405020304" pitchFamily="18" charset="0"/>
              </a:rPr>
              <a:t>Uly ýapgytlylyk gurluşyk paýlarynyň we düzgünleriniň toparlaryna görä, her ýoluň derejesi üçin (6-njy tablisada) berlen bahalardan uly bolmaly däldir  TG</a:t>
            </a:r>
            <a:r>
              <a:rPr lang="ru-RU" sz="2800" dirty="0">
                <a:latin typeface="Times New Roman" panose="02020603050405020304" pitchFamily="18" charset="0"/>
                <a:cs typeface="Times New Roman" panose="02020603050405020304" pitchFamily="18" charset="0"/>
              </a:rPr>
              <a:t>N</a:t>
            </a:r>
            <a:r>
              <a:rPr lang="cs-CZ" sz="2800" dirty="0">
                <a:latin typeface="Times New Roman" panose="02020603050405020304" pitchFamily="18" charset="0"/>
                <a:cs typeface="Times New Roman" panose="02020603050405020304" pitchFamily="18" charset="0"/>
              </a:rPr>
              <a:t> 2.05.02-2001.</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183341455"/>
              </p:ext>
            </p:extLst>
          </p:nvPr>
        </p:nvGraphicFramePr>
        <p:xfrm>
          <a:off x="1345222" y="1969476"/>
          <a:ext cx="10550768" cy="4457700"/>
        </p:xfrm>
        <a:graphic>
          <a:graphicData uri="http://schemas.openxmlformats.org/drawingml/2006/table">
            <a:tbl>
              <a:tblPr firstRow="1" firstCol="1" bandRow="1">
                <a:tableStyleId>{5C22544A-7EE6-4342-B048-85BDC9FD1C3A}</a:tableStyleId>
              </a:tblPr>
              <a:tblGrid>
                <a:gridCol w="3438128">
                  <a:extLst>
                    <a:ext uri="{9D8B030D-6E8A-4147-A177-3AD203B41FA5}">
                      <a16:colId xmlns:a16="http://schemas.microsoft.com/office/drawing/2014/main" val="527376124"/>
                    </a:ext>
                  </a:extLst>
                </a:gridCol>
                <a:gridCol w="1422528">
                  <a:extLst>
                    <a:ext uri="{9D8B030D-6E8A-4147-A177-3AD203B41FA5}">
                      <a16:colId xmlns:a16="http://schemas.microsoft.com/office/drawing/2014/main" val="383783843"/>
                    </a:ext>
                  </a:extLst>
                </a:gridCol>
                <a:gridCol w="1422528">
                  <a:extLst>
                    <a:ext uri="{9D8B030D-6E8A-4147-A177-3AD203B41FA5}">
                      <a16:colId xmlns:a16="http://schemas.microsoft.com/office/drawing/2014/main" val="2200008610"/>
                    </a:ext>
                  </a:extLst>
                </a:gridCol>
                <a:gridCol w="1422528">
                  <a:extLst>
                    <a:ext uri="{9D8B030D-6E8A-4147-A177-3AD203B41FA5}">
                      <a16:colId xmlns:a16="http://schemas.microsoft.com/office/drawing/2014/main" val="3115154758"/>
                    </a:ext>
                  </a:extLst>
                </a:gridCol>
                <a:gridCol w="1422528">
                  <a:extLst>
                    <a:ext uri="{9D8B030D-6E8A-4147-A177-3AD203B41FA5}">
                      <a16:colId xmlns:a16="http://schemas.microsoft.com/office/drawing/2014/main" val="1427248382"/>
                    </a:ext>
                  </a:extLst>
                </a:gridCol>
                <a:gridCol w="1422528">
                  <a:extLst>
                    <a:ext uri="{9D8B030D-6E8A-4147-A177-3AD203B41FA5}">
                      <a16:colId xmlns:a16="http://schemas.microsoft.com/office/drawing/2014/main" val="3767619203"/>
                    </a:ext>
                  </a:extLst>
                </a:gridCol>
              </a:tblGrid>
              <a:tr h="838173">
                <a:tc rowSpan="2">
                  <a:txBody>
                    <a:bodyPr/>
                    <a:lstStyle/>
                    <a:p>
                      <a:pPr algn="ctr">
                        <a:lnSpc>
                          <a:spcPct val="115000"/>
                        </a:lnSpc>
                        <a:spcAft>
                          <a:spcPts val="0"/>
                        </a:spcAft>
                      </a:pPr>
                      <a:r>
                        <a:rPr lang="sq-AL" sz="2400">
                          <a:effectLst/>
                          <a:latin typeface="Times New Roman" panose="02020603050405020304" pitchFamily="18" charset="0"/>
                          <a:cs typeface="Times New Roman" panose="02020603050405020304" pitchFamily="18" charset="0"/>
                        </a:rPr>
                        <a:t>Ýoluň uzaboýuna ýapgytlygy, </a:t>
                      </a:r>
                      <a:r>
                        <a:rPr lang="ru-RU" sz="2400">
                          <a:effectLst/>
                          <a:latin typeface="Times New Roman" panose="02020603050405020304" pitchFamily="18" charset="0"/>
                          <a:cs typeface="Times New Roman" panose="02020603050405020304" pitchFamily="18" charset="0"/>
                        </a:rPr>
                        <a:t>‰</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5">
                  <a:txBody>
                    <a:bodyPr/>
                    <a:lstStyle/>
                    <a:p>
                      <a:pPr algn="ctr">
                        <a:lnSpc>
                          <a:spcPct val="115000"/>
                        </a:lnSpc>
                        <a:spcAft>
                          <a:spcPts val="0"/>
                        </a:spcAft>
                      </a:pPr>
                      <a:r>
                        <a:rPr lang="cs-CZ" sz="2400" dirty="0">
                          <a:effectLst/>
                          <a:latin typeface="Times New Roman" panose="02020603050405020304" pitchFamily="18" charset="0"/>
                          <a:cs typeface="Times New Roman" panose="02020603050405020304" pitchFamily="18" charset="0"/>
                        </a:rPr>
                        <a:t>Ýoluň derejesi</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544955000"/>
                  </a:ext>
                </a:extLst>
              </a:tr>
              <a:tr h="885646">
                <a:tc vMerge="1">
                  <a:txBody>
                    <a:bodyPr/>
                    <a:lstStyle/>
                    <a:p>
                      <a:endParaRPr lang="ru-RU"/>
                    </a:p>
                  </a:txBody>
                  <a:tcP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I</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II</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III</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IV</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V</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43173354"/>
                  </a:ext>
                </a:extLst>
              </a:tr>
              <a:tr h="797245">
                <a:tc>
                  <a:txBody>
                    <a:bodyPr/>
                    <a:lstStyle/>
                    <a:p>
                      <a:pPr>
                        <a:lnSpc>
                          <a:spcPct val="115000"/>
                        </a:lnSpc>
                        <a:spcAft>
                          <a:spcPts val="0"/>
                        </a:spcAft>
                      </a:pPr>
                      <a:r>
                        <a:rPr lang="cs-CZ" sz="2400">
                          <a:effectLst/>
                          <a:latin typeface="Times New Roman" panose="02020603050405020304" pitchFamily="18" charset="0"/>
                          <a:cs typeface="Times New Roman" panose="02020603050405020304" pitchFamily="18" charset="0"/>
                        </a:rPr>
                        <a:t>Esasy ýollarda</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30</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40</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50</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60</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70</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49393740"/>
                  </a:ext>
                </a:extLst>
              </a:tr>
              <a:tr h="1213058">
                <a:tc>
                  <a:txBody>
                    <a:bodyPr/>
                    <a:lstStyle/>
                    <a:p>
                      <a:pPr>
                        <a:lnSpc>
                          <a:spcPct val="115000"/>
                        </a:lnSpc>
                        <a:spcAft>
                          <a:spcPts val="0"/>
                        </a:spcAft>
                      </a:pPr>
                      <a:r>
                        <a:rPr lang="cs-CZ" sz="2400">
                          <a:effectLst/>
                          <a:latin typeface="Times New Roman" panose="02020603050405020304" pitchFamily="18" charset="0"/>
                          <a:cs typeface="Times New Roman" panose="02020603050405020304" pitchFamily="18" charset="0"/>
                        </a:rPr>
                        <a:t>Beýikli-pesli kyn ýerlerde</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40</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50</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60</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70</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90</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40605087"/>
                  </a:ext>
                </a:extLst>
              </a:tr>
              <a:tr h="723578">
                <a:tc>
                  <a:txBody>
                    <a:bodyPr/>
                    <a:lstStyle/>
                    <a:p>
                      <a:pPr>
                        <a:lnSpc>
                          <a:spcPct val="115000"/>
                        </a:lnSpc>
                        <a:spcAft>
                          <a:spcPts val="0"/>
                        </a:spcAft>
                      </a:pPr>
                      <a:r>
                        <a:rPr lang="cs-CZ" sz="2400">
                          <a:effectLst/>
                          <a:latin typeface="Times New Roman" panose="02020603050405020304" pitchFamily="18" charset="0"/>
                          <a:cs typeface="Times New Roman" panose="02020603050405020304" pitchFamily="18" charset="0"/>
                        </a:rPr>
                        <a:t>Daglyk kyn ýerlerinde</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60</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70</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80</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90</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dirty="0">
                          <a:effectLst/>
                          <a:latin typeface="Times New Roman" panose="02020603050405020304" pitchFamily="18" charset="0"/>
                          <a:cs typeface="Times New Roman" panose="02020603050405020304" pitchFamily="18" charset="0"/>
                        </a:rPr>
                        <a:t>100</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60396170"/>
                  </a:ext>
                </a:extLst>
              </a:tr>
            </a:tbl>
          </a:graphicData>
        </a:graphic>
      </p:graphicFrame>
    </p:spTree>
    <p:extLst>
      <p:ext uri="{BB962C8B-B14F-4D97-AF65-F5344CB8AC3E}">
        <p14:creationId xmlns:p14="http://schemas.microsoft.com/office/powerpoint/2010/main" val="19442054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0009" y="624109"/>
            <a:ext cx="9684604" cy="1011259"/>
          </a:xfrm>
        </p:spPr>
        <p:txBody>
          <a:bodyPr>
            <a:normAutofit/>
          </a:bodyPr>
          <a:lstStyle/>
          <a:p>
            <a:pPr lvl="1" algn="ctr" defTabSz="457200" rtl="0">
              <a:spcBef>
                <a:spcPct val="0"/>
              </a:spcBef>
            </a:pPr>
            <a:r>
              <a:rPr lang="tk-TM" sz="2800" b="1" dirty="0" smtClean="0">
                <a:latin typeface="Times New Roman" panose="02020603050405020304" pitchFamily="18" charset="0"/>
                <a:cs typeface="Times New Roman" panose="02020603050405020304" pitchFamily="18" charset="0"/>
              </a:rPr>
              <a:t>3. </a:t>
            </a:r>
            <a:r>
              <a:rPr lang="ru-RU" sz="2800" b="1" dirty="0" err="1" smtClean="0">
                <a:latin typeface="Times New Roman" panose="02020603050405020304" pitchFamily="18" charset="0"/>
                <a:cs typeface="Times New Roman" panose="02020603050405020304" pitchFamily="18" charset="0"/>
              </a:rPr>
              <a:t>Awtomobil</a:t>
            </a:r>
            <a:r>
              <a:rPr lang="ru-RU" sz="2800" b="1" dirty="0" smtClean="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ýoluň</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uzaboýuna</a:t>
            </a:r>
            <a:r>
              <a:rPr lang="hr-HR" sz="2800" b="1" dirty="0">
                <a:latin typeface="Times New Roman" panose="02020603050405020304" pitchFamily="18" charset="0"/>
                <a:cs typeface="Times New Roman" panose="02020603050405020304" pitchFamily="18" charset="0"/>
              </a:rPr>
              <a:t> profiliniň </a:t>
            </a:r>
            <a:r>
              <a:rPr lang="ru-RU" sz="2800" b="1" dirty="0" err="1">
                <a:latin typeface="Times New Roman" panose="02020603050405020304" pitchFamily="18" charset="0"/>
                <a:cs typeface="Times New Roman" panose="02020603050405020304" pitchFamily="18" charset="0"/>
              </a:rPr>
              <a:t>esasy</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talaplary</a:t>
            </a:r>
            <a:r>
              <a:rPr lang="ru-RU" sz="2800" b="1" dirty="0">
                <a:latin typeface="Times New Roman" panose="02020603050405020304" pitchFamily="18" charset="0"/>
                <a:cs typeface="Times New Roman" panose="02020603050405020304" pitchFamily="18" charset="0"/>
              </a:rPr>
              <a:t>.</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endParaRPr lang="ru-RU" dirty="0"/>
          </a:p>
        </p:txBody>
      </p:sp>
      <p:sp>
        <p:nvSpPr>
          <p:cNvPr id="3" name="Объект 2"/>
          <p:cNvSpPr>
            <a:spLocks noGrp="1"/>
          </p:cNvSpPr>
          <p:nvPr>
            <p:ph idx="1"/>
          </p:nvPr>
        </p:nvSpPr>
        <p:spPr>
          <a:xfrm>
            <a:off x="1820009" y="1142999"/>
            <a:ext cx="9979268" cy="5231423"/>
          </a:xfrm>
        </p:spPr>
        <p:txBody>
          <a:bodyPr>
            <a:normAutofit/>
          </a:bodyPr>
          <a:lstStyle/>
          <a:p>
            <a:r>
              <a:rPr lang="cs-CZ" sz="2800" dirty="0">
                <a:latin typeface="Times New Roman" panose="02020603050405020304" pitchFamily="18" charset="0"/>
                <a:cs typeface="Times New Roman" panose="02020603050405020304" pitchFamily="18" charset="0"/>
              </a:rPr>
              <a:t>Ýoluň uzaboýuna şekiliniň döwüklikleri diýip taslama çyzygyň dürli ýapgytly bölekleriniň birleşýän nokatlaryna aýdylýar</a:t>
            </a:r>
            <a:r>
              <a:rPr lang="cs-CZ" sz="2800" dirty="0" smtClean="0">
                <a:latin typeface="Times New Roman" panose="02020603050405020304" pitchFamily="18" charset="0"/>
                <a:cs typeface="Times New Roman" panose="02020603050405020304" pitchFamily="18" charset="0"/>
              </a:rPr>
              <a:t>.</a:t>
            </a:r>
            <a:endParaRPr lang="tk-TM" sz="2800" dirty="0" smtClean="0">
              <a:latin typeface="Times New Roman" panose="02020603050405020304" pitchFamily="18" charset="0"/>
              <a:cs typeface="Times New Roman" panose="02020603050405020304" pitchFamily="18" charset="0"/>
            </a:endParaRPr>
          </a:p>
          <a:p>
            <a:r>
              <a:rPr lang="cs-CZ" sz="2800" dirty="0" smtClean="0">
                <a:latin typeface="Times New Roman" panose="02020603050405020304" pitchFamily="18" charset="0"/>
                <a:cs typeface="Times New Roman" panose="02020603050405020304" pitchFamily="18" charset="0"/>
              </a:rPr>
              <a:t> </a:t>
            </a:r>
            <a:r>
              <a:rPr lang="cs-CZ" sz="2800" dirty="0">
                <a:latin typeface="Times New Roman" panose="02020603050405020304" pitchFamily="18" charset="0"/>
                <a:cs typeface="Times New Roman" panose="02020603050405020304" pitchFamily="18" charset="0"/>
              </a:rPr>
              <a:t>Bir ýapgytlylykdan beýleki ýapgytlylyga geçilende ulag hereketleri üçin rahatsyzlyk döreýär. Beýiklikden pese tarap hereket, gözýetiminiň birden üýtgemegine, ulaglaryň tigirleri döwük nokatlardan geçişi ýoly urgy döreýär. Pesden ýokary galanda döwük nokada geçilen wagtynda itergi güýç emele gelýär. Itergi güýjüň ululygy ýanaşyk ýapgytlylygyň tapawutlaryna we ulag tizligine bagly bolýar. Şonuň üçin ulaglaryň bir byrsydyrgyn hereket etmekleri ýapgytlylykda gurmak üçin mümkin boldugyça uzalyp beýikligine oýuk ýa-da güberçek şekilinde egrilik </a:t>
            </a:r>
            <a:r>
              <a:rPr lang="cs-CZ" sz="2800" dirty="0" smtClean="0">
                <a:latin typeface="Times New Roman" panose="02020603050405020304" pitchFamily="18" charset="0"/>
                <a:cs typeface="Times New Roman" panose="02020603050405020304" pitchFamily="18" charset="0"/>
              </a:rPr>
              <a:t>gurulýar</a:t>
            </a:r>
            <a:r>
              <a:rPr lang="tk-TM" sz="2800" dirty="0" smtClean="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71630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44200" y="0"/>
            <a:ext cx="8911687" cy="800100"/>
          </a:xfrm>
        </p:spPr>
        <p:txBody>
          <a:bodyPr/>
          <a:lstStyle/>
          <a:p>
            <a:pPr algn="ctr"/>
            <a:r>
              <a:rPr lang="sq-AL" b="1" dirty="0" smtClean="0">
                <a:latin typeface="Times New Roman" panose="02020603050405020304" pitchFamily="18" charset="0"/>
                <a:cs typeface="Times New Roman" panose="02020603050405020304" pitchFamily="18" charset="0"/>
              </a:rPr>
              <a:t>Dikleýin egrilikleri</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endParaRPr lang="ru-RU" dirty="0"/>
          </a:p>
        </p:txBody>
      </p:sp>
      <p:pic>
        <p:nvPicPr>
          <p:cNvPr id="5122" name="Рисунок 13" descr="C:\Documents and Settings\User.HOME-BDFFC8D136\Мои документы\Мои рисунки\Изображение\Изображение 045.jpg"/>
          <p:cNvPicPr>
            <a:picLocks noChangeArrowheads="1"/>
          </p:cNvPicPr>
          <p:nvPr/>
        </p:nvPicPr>
        <p:blipFill>
          <a:blip r:embed="rId2">
            <a:biLevel thresh="75000"/>
            <a:extLst>
              <a:ext uri="{BEBA8EAE-BF5A-486C-A8C5-ECC9F3942E4B}">
                <a14:imgProps xmlns:a14="http://schemas.microsoft.com/office/drawing/2010/main">
                  <a14:imgLayer r:embed="rId3">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1895476" y="600075"/>
            <a:ext cx="9609136" cy="5311147"/>
          </a:xfrm>
          <a:prstGeom prst="rect">
            <a:avLst/>
          </a:prstGeom>
          <a:gradFill rotWithShape="1">
            <a:gsLst>
              <a:gs pos="0">
                <a:srgbClr val="FFFFFF"/>
              </a:gs>
              <a:gs pos="100000">
                <a:srgbClr val="FFFFFF">
                  <a:gamma/>
                  <a:tint val="0"/>
                  <a:invGamma/>
                </a:srgbClr>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Прямоугольник 3"/>
          <p:cNvSpPr/>
          <p:nvPr/>
        </p:nvSpPr>
        <p:spPr>
          <a:xfrm>
            <a:off x="2705100" y="5339834"/>
            <a:ext cx="8143875" cy="400110"/>
          </a:xfrm>
          <a:prstGeom prst="rect">
            <a:avLst/>
          </a:prstGeom>
        </p:spPr>
        <p:txBody>
          <a:bodyPr wrap="square">
            <a:spAutoFit/>
          </a:bodyPr>
          <a:lstStyle/>
          <a:p>
            <a:r>
              <a:rPr lang="tk-TM" sz="2000" b="1" dirty="0" smtClean="0">
                <a:latin typeface="Times New Roman" panose="02020603050405020304" pitchFamily="18" charset="0"/>
                <a:ea typeface="Times New Roman" panose="02020603050405020304" pitchFamily="18" charset="0"/>
              </a:rPr>
              <a:t>1-</a:t>
            </a:r>
            <a:r>
              <a:rPr lang="sq-AL" sz="2000" b="1" dirty="0" smtClean="0">
                <a:latin typeface="Times New Roman" panose="02020603050405020304" pitchFamily="18" charset="0"/>
                <a:ea typeface="Times New Roman" panose="02020603050405020304" pitchFamily="18" charset="0"/>
              </a:rPr>
              <a:t>güberçek </a:t>
            </a:r>
            <a:r>
              <a:rPr lang="sq-AL" sz="2000" b="1" dirty="0">
                <a:latin typeface="Times New Roman" panose="02020603050405020304" pitchFamily="18" charset="0"/>
                <a:ea typeface="Times New Roman" panose="02020603050405020304" pitchFamily="18" charset="0"/>
              </a:rPr>
              <a:t>egrilik; </a:t>
            </a:r>
            <a:r>
              <a:rPr lang="tk-TM" sz="2000" b="1" dirty="0" smtClean="0">
                <a:latin typeface="Times New Roman" panose="02020603050405020304" pitchFamily="18" charset="0"/>
                <a:ea typeface="Times New Roman" panose="02020603050405020304" pitchFamily="18" charset="0"/>
              </a:rPr>
              <a:t>                                                          </a:t>
            </a:r>
            <a:r>
              <a:rPr lang="cs-CZ" sz="2000" b="1" dirty="0" smtClean="0">
                <a:latin typeface="Times New Roman" panose="02020603050405020304" pitchFamily="18" charset="0"/>
                <a:ea typeface="Times New Roman" panose="02020603050405020304" pitchFamily="18" charset="0"/>
              </a:rPr>
              <a:t>2- </a:t>
            </a:r>
            <a:r>
              <a:rPr lang="cs-CZ" sz="2000" b="1" dirty="0">
                <a:latin typeface="Times New Roman" panose="02020603050405020304" pitchFamily="18" charset="0"/>
                <a:ea typeface="Times New Roman" panose="02020603050405020304" pitchFamily="18" charset="0"/>
              </a:rPr>
              <a:t>oýuklyk egrilik</a:t>
            </a:r>
            <a:endParaRPr lang="ru-RU" sz="2000" b="1" dirty="0"/>
          </a:p>
        </p:txBody>
      </p:sp>
    </p:spTree>
    <p:extLst>
      <p:ext uri="{BB962C8B-B14F-4D97-AF65-F5344CB8AC3E}">
        <p14:creationId xmlns:p14="http://schemas.microsoft.com/office/powerpoint/2010/main" val="23452916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09775" y="624110"/>
            <a:ext cx="9925050" cy="6100540"/>
          </a:xfrm>
        </p:spPr>
        <p:txBody>
          <a:bodyPr>
            <a:normAutofit fontScale="90000"/>
          </a:bodyPr>
          <a:lstStyle/>
          <a:p>
            <a:r>
              <a:rPr lang="cs-CZ" sz="4000" dirty="0">
                <a:latin typeface="Times New Roman" panose="02020603050405020304" pitchFamily="18" charset="0"/>
                <a:cs typeface="Times New Roman" panose="02020603050405020304" pitchFamily="18" charset="0"/>
              </a:rPr>
              <a:t>Beýikligine oýuk şekilli ýapgytlylygyň bahasy örän uly bolsa, ulaglaryň ýokary tarap galmaklarynda tizlikleri (I, II) hereketlendirijiniň gyzmagyna getirýär. </a:t>
            </a:r>
            <a:r>
              <a:rPr lang="tk-TM" sz="4000" dirty="0" smtClean="0">
                <a:latin typeface="Times New Roman" panose="02020603050405020304" pitchFamily="18" charset="0"/>
                <a:cs typeface="Times New Roman" panose="02020603050405020304" pitchFamily="18" charset="0"/>
              </a:rPr>
              <a:t/>
            </a:r>
            <a:br>
              <a:rPr lang="tk-TM" sz="4000" dirty="0" smtClean="0">
                <a:latin typeface="Times New Roman" panose="02020603050405020304" pitchFamily="18" charset="0"/>
                <a:cs typeface="Times New Roman" panose="02020603050405020304" pitchFamily="18" charset="0"/>
              </a:rPr>
            </a:br>
            <a:r>
              <a:rPr lang="cs-CZ" sz="4000" dirty="0" smtClean="0">
                <a:latin typeface="Times New Roman" panose="02020603050405020304" pitchFamily="18" charset="0"/>
                <a:cs typeface="Times New Roman" panose="02020603050405020304" pitchFamily="18" charset="0"/>
              </a:rPr>
              <a:t>Pese </a:t>
            </a:r>
            <a:r>
              <a:rPr lang="cs-CZ" sz="4000" dirty="0">
                <a:latin typeface="Times New Roman" panose="02020603050405020304" pitchFamily="18" charset="0"/>
                <a:cs typeface="Times New Roman" panose="02020603050405020304" pitchFamily="18" charset="0"/>
              </a:rPr>
              <a:t>düşülende aralyklaryň näçe uzynlygy uly bolsa şonçada howpsuzlygy artýar, eger ýapgytlylyk ýokary çäkden uly bolmasa, şonuň üçin uzaklygyna ýapgytlylygyň    60‰-den uly bolanda 2-3 km aralykda säginmegi üçin boş meýdan edýärler ýa-da belli bir böleklerde ýapgytlylygy  20‰ çenli üýtgeýäler. </a:t>
            </a:r>
            <a:r>
              <a:rPr lang="ru-RU" dirty="0"/>
              <a:t/>
            </a:r>
            <a:br>
              <a:rPr lang="ru-RU" dirty="0"/>
            </a:br>
            <a:endParaRPr lang="ru-RU" dirty="0"/>
          </a:p>
        </p:txBody>
      </p:sp>
    </p:spTree>
    <p:extLst>
      <p:ext uri="{BB962C8B-B14F-4D97-AF65-F5344CB8AC3E}">
        <p14:creationId xmlns:p14="http://schemas.microsoft.com/office/powerpoint/2010/main" val="185722111"/>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Синий">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64</TotalTime>
  <Words>409</Words>
  <Application>Microsoft Office PowerPoint</Application>
  <PresentationFormat>Широкоэкранный</PresentationFormat>
  <Paragraphs>60</Paragraphs>
  <Slides>10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Cambria Math</vt:lpstr>
      <vt:lpstr>Century Gothic</vt:lpstr>
      <vt:lpstr>Times New Roman</vt:lpstr>
      <vt:lpstr>Wingdings 3</vt:lpstr>
      <vt:lpstr>Легкий дым</vt:lpstr>
      <vt:lpstr>AWTOMOBIL ÝOLUŇ UZABOÝUNA PROFILINIŇ ELEMENTLERI </vt:lpstr>
      <vt:lpstr>1. Awtomobil ýoluň uzaboýuna profiliniň duş gelýän elementleriniň görnüşiniň esaslary</vt:lpstr>
      <vt:lpstr>Ýer gatlagynyň iş belligi Ýer şekiliniň boluşy ýol trassasynyň niwelir işleriniň netijesinde alnan bellikler esasynda çyzylýar. Taslama çyzygy ýer üstüniň gyraky nokady (бровка) boýunça uzaboýuna şekili gabat gelýär we taslama bellikler boýunça geçirilýär. </vt:lpstr>
      <vt:lpstr>Taslama çyzyk bilen ýer üsti şekliniň kesişýän nokadyna boş bellikler diýilýär.   Taslama çyzygynyň uzaklygyna ýapgytlylygy diýip bir bölegiň daşky we ahyrky bellikleriniň tapawudyny onuň aralygyna bölüp we promile köpeltmek bahasyna aýdylýar. Uzaklygyna ýapgytlyk  promilde şu aşakdaky formula bilen hasaplanylýar: </vt:lpstr>
      <vt:lpstr>2. Uzaboýuna profildäki belentlik belligini geçirmek düzgüni Uzaboýuna profilde ýoluň ýerleşişi:  </vt:lpstr>
      <vt:lpstr>Uly ýapgytlylyk gurluşyk paýlarynyň we düzgünleriniň toparlaryna görä, her ýoluň derejesi üçin (6-njy tablisada) berlen bahalardan uly bolmaly däldir  TGN 2.05.02-2001. </vt:lpstr>
      <vt:lpstr>3. Awtomobil ýoluň uzaboýuna profiliniň esasy talaplary. </vt:lpstr>
      <vt:lpstr>Dikleýin egrilikleri</vt:lpstr>
      <vt:lpstr>Beýikligine oýuk şekilli ýapgytlylygyň bahasy örän uly bolsa, ulaglaryň ýokary tarap galmaklarynda tizlikleri (I, II) hereketlendirijiniň gyzmagyna getirýär.  Pese düşülende aralyklaryň näçe uzynlygy uly bolsa şonçada howpsuzlygy artýar, eger ýapgytlylyk ýokary çäkden uly bolmasa, şonuň üçin uzaklygyna ýapgytlylygyň    60‰-den uly bolanda 2-3 km aralykda säginmegi üçin boş meýdan edýärler ýa-da belli bir böleklerde ýapgytlylygy  20‰ çenli üýtgeýäler.  </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AWTOMOBIL ÝOLUŇ UZABOÝUNA PROFILINIŇ ELEMENTLERI </dc:title>
  <dc:creator>Lenovo</dc:creator>
  <cp:lastModifiedBy>Lenovo</cp:lastModifiedBy>
  <cp:revision>7</cp:revision>
  <dcterms:created xsi:type="dcterms:W3CDTF">2020-10-23T09:10:39Z</dcterms:created>
  <dcterms:modified xsi:type="dcterms:W3CDTF">2020-10-23T10:15:36Z</dcterms:modified>
</cp:coreProperties>
</file>