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sldIdLst>
    <p:sldId id="256" r:id="rId2"/>
    <p:sldId id="262" r:id="rId3"/>
    <p:sldId id="274" r:id="rId4"/>
    <p:sldId id="263" r:id="rId5"/>
    <p:sldId id="264" r:id="rId6"/>
    <p:sldId id="265" r:id="rId7"/>
    <p:sldId id="260" r:id="rId8"/>
    <p:sldId id="266" r:id="rId9"/>
    <p:sldId id="267" r:id="rId10"/>
    <p:sldId id="275" r:id="rId11"/>
    <p:sldId id="268" r:id="rId12"/>
    <p:sldId id="269" r:id="rId13"/>
    <p:sldId id="270" r:id="rId14"/>
    <p:sldId id="271" r:id="rId15"/>
    <p:sldId id="272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4" d="100"/>
          <a:sy n="44" d="100"/>
        </p:scale>
        <p:origin x="126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14.04.2021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артинк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артинка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5D7DBCF-8FB3-43EB-B66F-4D1915E67F2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744693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14.04.2021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14.04.2021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14.04.2021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14.04.2021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gif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08520" y="979666"/>
            <a:ext cx="2786082" cy="2216954"/>
          </a:xfrm>
        </p:spPr>
        <p:txBody>
          <a:bodyPr>
            <a:normAutofit/>
          </a:bodyPr>
          <a:lstStyle/>
          <a:p>
            <a:r>
              <a:rPr lang="tk-TM" sz="6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Tema:</a:t>
            </a:r>
            <a:endParaRPr lang="ru-RU" sz="6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67744" y="764704"/>
            <a:ext cx="571504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tk-TM" sz="80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oksidler.</a:t>
            </a:r>
            <a:endParaRPr lang="ru-RU" sz="80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455" y="2564904"/>
            <a:ext cx="2857500" cy="3524250"/>
          </a:xfrm>
          <a:prstGeom prst="rect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9922" y="2564904"/>
            <a:ext cx="2962862" cy="3524250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7" name="eneyureg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7544" y="116632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09" y="776288"/>
            <a:ext cx="7920880" cy="5028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2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7772400" cy="1295400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Ösümlikleriň</a:t>
            </a:r>
            <a:r>
              <a:rPr lang="ru-RU" dirty="0" smtClean="0"/>
              <a:t> </a:t>
            </a:r>
            <a:r>
              <a:rPr lang="ru-RU" dirty="0" err="1" smtClean="0"/>
              <a:t>fotosintezi</a:t>
            </a:r>
            <a:r>
              <a:rPr lang="ru-RU" dirty="0" smtClean="0"/>
              <a:t> </a:t>
            </a:r>
            <a:r>
              <a:rPr lang="ru-RU" dirty="0" err="1" smtClean="0"/>
              <a:t>üçin</a:t>
            </a:r>
            <a:r>
              <a:rPr lang="ru-RU" dirty="0" smtClean="0"/>
              <a:t> </a:t>
            </a:r>
            <a:r>
              <a:rPr lang="ru-RU" dirty="0" err="1" smtClean="0"/>
              <a:t>zerur</a:t>
            </a:r>
            <a:r>
              <a:rPr lang="ru-RU" dirty="0" smtClean="0"/>
              <a:t> </a:t>
            </a:r>
            <a:r>
              <a:rPr lang="ru-RU" dirty="0" err="1" smtClean="0"/>
              <a:t>gaz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-324544" y="1484784"/>
            <a:ext cx="9684568" cy="4191000"/>
          </a:xfrm>
        </p:spPr>
        <p:txBody>
          <a:bodyPr/>
          <a:lstStyle/>
          <a:p>
            <a:pPr lvl="1">
              <a:lnSpc>
                <a:spcPct val="90000"/>
              </a:lnSpc>
              <a:buClr>
                <a:srgbClr val="000000"/>
              </a:buClr>
              <a:buFont typeface="Wingdings" pitchFamily="2" charset="2"/>
              <a:buBlip>
                <a:blip r:embed="rId3"/>
              </a:buBlip>
            </a:pPr>
            <a:r>
              <a:rPr lang="ru-RU" sz="2400" dirty="0" err="1" smtClean="0">
                <a:solidFill>
                  <a:schemeClr val="bg1">
                    <a:lumMod val="95000"/>
                    <a:lumOff val="5000"/>
                  </a:schemeClr>
                </a:solidFill>
                <a:cs typeface="Times New Roman" pitchFamily="18" charset="0"/>
              </a:rPr>
              <a:t>Atmosferada</a:t>
            </a:r>
            <a:r>
              <a:rPr lang="ru-RU" sz="2400" dirty="0" smtClean="0">
                <a:solidFill>
                  <a:schemeClr val="bg1">
                    <a:lumMod val="95000"/>
                    <a:lumOff val="5000"/>
                  </a:schemeClr>
                </a:solidFill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>
                    <a:lumMod val="95000"/>
                    <a:lumOff val="5000"/>
                  </a:schemeClr>
                </a:solidFill>
                <a:cs typeface="Times New Roman" pitchFamily="18" charset="0"/>
              </a:rPr>
              <a:t>onuň</a:t>
            </a:r>
            <a:r>
              <a:rPr lang="ru-RU" sz="2400" dirty="0" smtClean="0">
                <a:solidFill>
                  <a:schemeClr val="bg1">
                    <a:lumMod val="95000"/>
                    <a:lumOff val="5000"/>
                  </a:schemeClr>
                </a:solidFill>
                <a:cs typeface="Times New Roman" pitchFamily="18" charset="0"/>
              </a:rPr>
              <a:t> </a:t>
            </a:r>
            <a:r>
              <a:rPr lang="sq-AL" sz="2400" dirty="0" smtClean="0">
                <a:solidFill>
                  <a:schemeClr val="bg1">
                    <a:lumMod val="95000"/>
                    <a:lumOff val="5000"/>
                  </a:schemeClr>
                </a:solidFill>
                <a:cs typeface="Times New Roman" pitchFamily="18" charset="0"/>
              </a:rPr>
              <a:t>düzümi</a:t>
            </a:r>
            <a:r>
              <a:rPr lang="ru-RU" sz="2400" dirty="0" smtClean="0">
                <a:solidFill>
                  <a:schemeClr val="bg1">
                    <a:lumMod val="95000"/>
                    <a:lumOff val="5000"/>
                  </a:schemeClr>
                </a:solidFill>
                <a:cs typeface="Times New Roman" pitchFamily="18" charset="0"/>
              </a:rPr>
              <a:t> </a:t>
            </a:r>
            <a:r>
              <a:rPr lang="ru-RU" sz="2400" dirty="0">
                <a:solidFill>
                  <a:schemeClr val="bg1">
                    <a:lumMod val="95000"/>
                    <a:lumOff val="5000"/>
                  </a:schemeClr>
                </a:solidFill>
                <a:cs typeface="Times New Roman" pitchFamily="18" charset="0"/>
              </a:rPr>
              <a:t>0,04—0,03%. </a:t>
            </a:r>
            <a:endParaRPr lang="ru-RU" sz="240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lvl="1">
              <a:lnSpc>
                <a:spcPct val="90000"/>
              </a:lnSpc>
              <a:buClr>
                <a:srgbClr val="000000"/>
              </a:buClr>
              <a:buFont typeface="Wingdings" pitchFamily="2" charset="2"/>
              <a:buBlip>
                <a:blip r:embed="rId3"/>
              </a:buBlip>
            </a:pPr>
            <a:r>
              <a:rPr lang="ru-RU" sz="2400" dirty="0" err="1" smtClean="0">
                <a:solidFill>
                  <a:schemeClr val="bg1">
                    <a:lumMod val="95000"/>
                    <a:lumOff val="5000"/>
                  </a:schemeClr>
                </a:solidFill>
                <a:cs typeface="Times New Roman" pitchFamily="18" charset="0"/>
              </a:rPr>
              <a:t>Ösümlikler</a:t>
            </a:r>
            <a:r>
              <a:rPr lang="ru-RU" sz="2400" dirty="0" smtClean="0">
                <a:solidFill>
                  <a:schemeClr val="bg1">
                    <a:lumMod val="95000"/>
                    <a:lumOff val="5000"/>
                  </a:schemeClr>
                </a:solidFill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>
                    <a:lumMod val="95000"/>
                    <a:lumOff val="5000"/>
                  </a:schemeClr>
                </a:solidFill>
                <a:cs typeface="Times New Roman" pitchFamily="18" charset="0"/>
              </a:rPr>
              <a:t>fotosinteziň</a:t>
            </a:r>
            <a:r>
              <a:rPr lang="ru-RU" sz="2400" dirty="0" smtClean="0">
                <a:solidFill>
                  <a:schemeClr val="bg1">
                    <a:lumMod val="95000"/>
                    <a:lumOff val="5000"/>
                  </a:schemeClr>
                </a:solidFill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>
                    <a:lumMod val="95000"/>
                    <a:lumOff val="5000"/>
                  </a:schemeClr>
                </a:solidFill>
                <a:cs typeface="Times New Roman" pitchFamily="18" charset="0"/>
              </a:rPr>
              <a:t>netijesinde</a:t>
            </a:r>
            <a:r>
              <a:rPr lang="ru-RU" sz="2400" dirty="0" smtClean="0">
                <a:solidFill>
                  <a:schemeClr val="bg1">
                    <a:lumMod val="95000"/>
                    <a:lumOff val="5000"/>
                  </a:schemeClr>
                </a:solidFill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>
                    <a:lumMod val="95000"/>
                    <a:lumOff val="5000"/>
                  </a:schemeClr>
                </a:solidFill>
                <a:cs typeface="Times New Roman" pitchFamily="18" charset="0"/>
              </a:rPr>
              <a:t>ony</a:t>
            </a:r>
            <a:r>
              <a:rPr lang="ru-RU" sz="2400" dirty="0" smtClean="0">
                <a:solidFill>
                  <a:schemeClr val="bg1">
                    <a:lumMod val="95000"/>
                    <a:lumOff val="5000"/>
                  </a:schemeClr>
                </a:solidFill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>
                    <a:lumMod val="95000"/>
                    <a:lumOff val="5000"/>
                  </a:schemeClr>
                </a:solidFill>
                <a:cs typeface="Times New Roman" pitchFamily="18" charset="0"/>
              </a:rPr>
              <a:t>uglewodlara</a:t>
            </a:r>
            <a:r>
              <a:rPr lang="ru-RU" sz="2400" dirty="0" smtClean="0">
                <a:solidFill>
                  <a:schemeClr val="bg1">
                    <a:lumMod val="95000"/>
                    <a:lumOff val="5000"/>
                  </a:schemeClr>
                </a:solidFill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>
                    <a:lumMod val="95000"/>
                    <a:lumOff val="5000"/>
                  </a:schemeClr>
                </a:solidFill>
                <a:cs typeface="Times New Roman" pitchFamily="18" charset="0"/>
              </a:rPr>
              <a:t>öwürýärler</a:t>
            </a:r>
            <a:r>
              <a:rPr lang="ru-RU" sz="2400" dirty="0" smtClean="0">
                <a:solidFill>
                  <a:schemeClr val="bg1">
                    <a:lumMod val="95000"/>
                    <a:lumOff val="5000"/>
                  </a:schemeClr>
                </a:solidFill>
                <a:cs typeface="Times New Roman" pitchFamily="18" charset="0"/>
              </a:rPr>
              <a:t>.</a:t>
            </a:r>
            <a:endParaRPr lang="ru-RU" sz="24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026" name="Picture 2" descr="C:\Users\USER\Pictures\Рисунок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36" y="2348880"/>
            <a:ext cx="6264696" cy="4509120"/>
          </a:xfrm>
          <a:prstGeom prst="rect">
            <a:avLst/>
          </a:prstGeom>
          <a:ln w="127000" cap="rnd"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3651430"/>
      </p:ext>
    </p:extLst>
  </p:cSld>
  <p:clrMapOvr>
    <a:masterClrMapping/>
  </p:clrMapOvr>
  <p:transition spd="slow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1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utoUpdateAnimBg="0"/>
      <p:bldP spid="3076" grpId="0" build="p" bldLvl="2" autoUpdateAnimBg="0" advAuto="100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475656" y="8400"/>
            <a:ext cx="7423150" cy="1139825"/>
          </a:xfrm>
        </p:spPr>
        <p:txBody>
          <a:bodyPr/>
          <a:lstStyle/>
          <a:p>
            <a:r>
              <a:rPr lang="ru-RU" dirty="0" smtClean="0"/>
              <a:t>Uglerod (</a:t>
            </a:r>
            <a:r>
              <a:rPr lang="en-US" dirty="0" smtClean="0"/>
              <a:t>II)</a:t>
            </a:r>
            <a:r>
              <a:rPr lang="ru-RU" dirty="0" smtClean="0"/>
              <a:t> </a:t>
            </a:r>
            <a:r>
              <a:rPr lang="ru-RU" dirty="0" err="1" smtClean="0"/>
              <a:t>oksidi</a:t>
            </a:r>
            <a:r>
              <a:rPr lang="ru-RU" dirty="0" smtClean="0"/>
              <a:t> </a:t>
            </a:r>
            <a:r>
              <a:rPr lang="en-US" dirty="0" smtClean="0"/>
              <a:t>CO</a:t>
            </a:r>
            <a:endParaRPr lang="ru-RU" dirty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07504" y="1268760"/>
            <a:ext cx="8867328" cy="4525963"/>
          </a:xfrm>
        </p:spPr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ru-RU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ru-RU" sz="24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ru-RU" sz="2400" b="1" dirty="0" err="1" smtClean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Metallurgiýa</a:t>
            </a:r>
            <a:r>
              <a:rPr lang="ru-RU" sz="2400" b="1" dirty="0" smtClean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400" b="1" dirty="0" err="1" smtClean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önümçiliginde</a:t>
            </a:r>
            <a:r>
              <a:rPr lang="ru-RU" sz="2400" b="1" dirty="0" smtClean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400" b="1" dirty="0" err="1" smtClean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oňat</a:t>
            </a:r>
            <a:r>
              <a:rPr lang="ru-RU" sz="2400" b="1" dirty="0" smtClean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400" b="1" dirty="0" err="1" smtClean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gaýtaryjy</a:t>
            </a:r>
            <a:r>
              <a:rPr lang="ru-RU" sz="2400" b="1" dirty="0" smtClean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400" b="1" dirty="0" err="1" smtClean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bolup</a:t>
            </a:r>
            <a:r>
              <a:rPr lang="ru-RU" sz="2400" b="1" dirty="0" smtClean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400" b="1" dirty="0" err="1" smtClean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hyzmat</a:t>
            </a:r>
            <a:r>
              <a:rPr lang="ru-RU" sz="2400" b="1" dirty="0" smtClean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400" b="1" dirty="0" err="1" smtClean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edýär</a:t>
            </a:r>
            <a:r>
              <a:rPr lang="ru-RU" sz="2400" b="1" dirty="0" smtClean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. </a:t>
            </a:r>
            <a:endParaRPr lang="en-US" sz="2400" b="1" dirty="0">
              <a:ln w="50800"/>
              <a:solidFill>
                <a:schemeClr val="bg1">
                  <a:shade val="5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38918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290" y="1889448"/>
            <a:ext cx="7471507" cy="4968552"/>
          </a:xfrm>
          <a:prstGeom prst="rect">
            <a:avLst/>
          </a:prstGeom>
          <a:ln w="127000" cap="rnd"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6116073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 autoUpdateAnimBg="0"/>
      <p:bldP spid="38915" grpId="0" build="p" autoUpdateAnimBg="0" advAuto="100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79513" y="95249"/>
            <a:ext cx="8784976" cy="1821583"/>
          </a:xfrm>
        </p:spPr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0" indent="0">
              <a:buNone/>
            </a:pPr>
            <a:r>
              <a:rPr lang="ru-RU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Köp</a:t>
            </a:r>
            <a:r>
              <a:rPr lang="sq-AL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ru-RU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sanly</a:t>
            </a:r>
            <a:r>
              <a:rPr lang="ru-RU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ru-RU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metallaryň</a:t>
            </a:r>
            <a:r>
              <a:rPr lang="ru-RU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ru-RU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magdanlary</a:t>
            </a:r>
            <a:r>
              <a:rPr lang="ru-RU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ru-RU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olaryň</a:t>
            </a:r>
            <a:r>
              <a:rPr lang="ru-RU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ru-RU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oksidleri</a:t>
            </a:r>
            <a:r>
              <a:rPr lang="ru-RU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ru-RU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bolup</a:t>
            </a:r>
            <a:r>
              <a:rPr lang="ru-RU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ru-RU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durýar</a:t>
            </a:r>
            <a:r>
              <a:rPr lang="ru-RU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. </a:t>
            </a:r>
            <a:endParaRPr lang="en-US" b="1" dirty="0">
              <a:ln w="50800"/>
              <a:solidFill>
                <a:schemeClr val="bg1">
                  <a:shade val="5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3994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4" y="1340768"/>
            <a:ext cx="6761959" cy="453650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943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8" y="3561927"/>
            <a:ext cx="2411760" cy="329607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626180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build="p" autoUpdateAnimBg="0" advAuto="100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6" name="Picture 6" descr="glass00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1520" y="764704"/>
            <a:ext cx="4023048" cy="3332310"/>
          </a:xfrm>
          <a:prstGeom prst="rect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48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635896" y="116632"/>
            <a:ext cx="5355704" cy="108012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FF3399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lnSpcReduction="10000"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0" indent="0">
              <a:buNone/>
            </a:pPr>
            <a:r>
              <a:rPr lang="ru-RU" sz="2400" b="1" dirty="0" err="1" smtClean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Hromyň</a:t>
            </a:r>
            <a:r>
              <a:rPr lang="ru-RU" sz="2400" b="1" dirty="0" smtClean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 (III</a:t>
            </a:r>
            <a:r>
              <a:rPr lang="ru-RU" sz="2400" b="1" dirty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) </a:t>
            </a:r>
            <a:r>
              <a:rPr lang="ru-RU" sz="2400" b="1" dirty="0" smtClean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400" b="1" dirty="0" err="1" smtClean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oksidini</a:t>
            </a:r>
            <a:r>
              <a:rPr lang="ru-RU" sz="2400" b="1" dirty="0" smtClean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 – </a:t>
            </a:r>
            <a:r>
              <a:rPr lang="ru-RU" sz="2400" b="1" dirty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Cr</a:t>
            </a:r>
            <a:r>
              <a:rPr lang="ru-RU" sz="2400" b="1" baseline="-30000" dirty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2</a:t>
            </a:r>
            <a:r>
              <a:rPr lang="ru-RU" sz="2400" b="1" dirty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O</a:t>
            </a:r>
            <a:r>
              <a:rPr lang="ru-RU" sz="2400" b="1" baseline="-30000" dirty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3</a:t>
            </a:r>
            <a:r>
              <a:rPr lang="ru-RU" sz="2400" b="1" dirty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400" b="1" dirty="0" smtClean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– </a:t>
            </a:r>
            <a:r>
              <a:rPr lang="ru-RU" sz="2400" b="1" dirty="0" err="1" smtClean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ýaşyl</a:t>
            </a:r>
            <a:r>
              <a:rPr lang="ru-RU" sz="2400" b="1" dirty="0" smtClean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400" b="1" dirty="0" err="1" smtClean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reňkli</a:t>
            </a:r>
            <a:r>
              <a:rPr lang="ru-RU" sz="2400" b="1" dirty="0" smtClean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400" b="1" dirty="0" err="1" smtClean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aýna</a:t>
            </a:r>
            <a:r>
              <a:rPr lang="ru-RU" sz="2400" b="1" dirty="0" smtClean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400" b="1" dirty="0" err="1" smtClean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önümçiliginde</a:t>
            </a:r>
            <a:r>
              <a:rPr lang="ru-RU" sz="2400" b="1" dirty="0" smtClean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400" b="1" dirty="0" err="1" smtClean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ulanýarlar</a:t>
            </a:r>
            <a:r>
              <a:rPr lang="ru-RU" sz="2400" b="1" dirty="0" smtClean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.</a:t>
            </a:r>
            <a:endParaRPr lang="ru-RU" sz="2400" b="1" dirty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endParaRPr lang="ru-RU" sz="24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pic>
        <p:nvPicPr>
          <p:cNvPr id="20488" name="Picture 8" descr="glass0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798092"/>
            <a:ext cx="5196681" cy="4059908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03740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" presetID="16" presetClass="entr" presetSubtype="2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2" presetID="3" presetClass="entr" presetSubtype="5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4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 build="p" autoUpdateAnimBg="0" advAuto="100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228601" y="188640"/>
            <a:ext cx="8651874" cy="1152128"/>
          </a:xfrm>
        </p:spPr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ru-RU" sz="2400" b="1" dirty="0" err="1" smtClean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Kremniý</a:t>
            </a:r>
            <a:r>
              <a:rPr lang="en-US" sz="2400" b="1" dirty="0" smtClean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400" b="1" dirty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(</a:t>
            </a:r>
            <a:r>
              <a:rPr lang="en-US" sz="2400" b="1" dirty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IV</a:t>
            </a:r>
            <a:r>
              <a:rPr lang="ru-RU" sz="2400" b="1" dirty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) </a:t>
            </a:r>
            <a:r>
              <a:rPr lang="ru-RU" sz="2400" b="1" dirty="0" err="1" smtClean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oksidi</a:t>
            </a:r>
            <a:r>
              <a:rPr lang="ru-RU" sz="2400" b="1" dirty="0" smtClean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sz="2400" b="1" dirty="0" err="1" smtClean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SiO</a:t>
            </a:r>
            <a:r>
              <a:rPr lang="ru-RU" sz="2400" b="1" baseline="-30000" dirty="0" smtClean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2</a:t>
            </a:r>
            <a:r>
              <a:rPr lang="ru-RU" sz="2400" b="1" dirty="0" smtClean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.</a:t>
            </a:r>
            <a:r>
              <a:rPr lang="ru-RU" sz="24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. </a:t>
            </a:r>
            <a:r>
              <a:rPr lang="ru-RU" sz="2400" b="1" dirty="0" err="1" smtClean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Кwars</a:t>
            </a:r>
            <a:r>
              <a:rPr lang="ru-RU" sz="2400" b="1" dirty="0" smtClean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, </a:t>
            </a:r>
            <a:r>
              <a:rPr lang="ru-RU" sz="2400" b="1" dirty="0" err="1" smtClean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dag</a:t>
            </a:r>
            <a:r>
              <a:rPr lang="ru-RU" sz="2400" b="1" dirty="0" smtClean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  </a:t>
            </a:r>
            <a:r>
              <a:rPr lang="ru-RU" sz="2400" b="1" dirty="0" err="1" smtClean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hrustaly</a:t>
            </a:r>
            <a:r>
              <a:rPr lang="ru-RU" sz="2400" b="1" dirty="0" smtClean="0">
                <a:ln w="50800"/>
                <a:solidFill>
                  <a:schemeClr val="bg1">
                    <a:shade val="50000"/>
                  </a:schemeClr>
                </a:solidFill>
                <a:cs typeface="Times New Roman" pitchFamily="18" charset="0"/>
              </a:rPr>
              <a:t>.</a:t>
            </a:r>
            <a:endParaRPr lang="ru-RU" sz="24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pic>
        <p:nvPicPr>
          <p:cNvPr id="35844" name="Picture 4" descr="s002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908720"/>
            <a:ext cx="3610915" cy="2507580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5" name="Picture 5" descr="s013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93" y="3637072"/>
            <a:ext cx="3185326" cy="31853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5846" name="Picture 6" descr="sio2-0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8583" y="673928"/>
            <a:ext cx="3259088" cy="274500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7" name="Picture 7" descr="sio2-0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416300"/>
            <a:ext cx="3156347" cy="331762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44225235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18" presetClass="entr" presetSubtype="9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2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8" presetClass="entr" presetSubtype="1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8" presetID="18" presetClass="entr" presetSubtype="3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500"/>
                                        <p:tgtEl>
                                          <p:spTgt spid="35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2" presetID="18" presetClass="entr" presetSubtype="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build="p" bldLvl="2" autoUpdateAnimBg="0" advAuto="100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9" name="Picture 5" descr="wite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850" y="4221163"/>
            <a:ext cx="223202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6" descr="wite2"/>
          <p:cNvPicPr>
            <a:picLocks noChangeAspect="1" noChangeArrowheads="1"/>
          </p:cNvPicPr>
          <p:nvPr/>
        </p:nvPicPr>
        <p:blipFill>
          <a:blip r:embed="rId4"/>
          <a:srcRect t="11517" b="4198"/>
          <a:stretch>
            <a:fillRect/>
          </a:stretch>
        </p:blipFill>
        <p:spPr bwMode="auto">
          <a:xfrm>
            <a:off x="66675" y="1196975"/>
            <a:ext cx="2489200" cy="277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2514600" y="685800"/>
            <a:ext cx="6629400" cy="5638800"/>
          </a:xfrm>
        </p:spPr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eaLnBrk="1" hangingPunct="1">
              <a:defRPr/>
            </a:pPr>
            <a:r>
              <a:rPr lang="sq-AL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Sink oksidi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ru-RU" sz="28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ZnO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– </a:t>
            </a:r>
            <a:r>
              <a:rPr lang="sq-AL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ak reňkli gaty madda. Ak  gurluşyk reňklerini almakda ulanylýar.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sq-AL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Olar bilen dürli üstleri reňkläp bolýar. Ygal täsir etmeýär.</a:t>
            </a:r>
            <a:endParaRPr lang="ru-RU" sz="2800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eaLnBrk="1" hangingPunct="1">
              <a:defRPr/>
            </a:pPr>
            <a:r>
              <a:rPr lang="sq-AL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Medisinada </a:t>
            </a:r>
            <a:r>
              <a:rPr lang="tk-TM" sz="2800" b="1" dirty="0">
                <a:ln w="50800"/>
                <a:solidFill>
                  <a:schemeClr val="bg1">
                    <a:shade val="50000"/>
                  </a:schemeClr>
                </a:solidFill>
              </a:rPr>
              <a:t>s</a:t>
            </a:r>
            <a:r>
              <a:rPr lang="sq-AL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ink oksidinden derman, maz ýasalýar.</a:t>
            </a:r>
            <a:endParaRPr lang="ru-RU" sz="2800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eaLnBrk="1" hangingPunct="1">
              <a:defRPr/>
            </a:pPr>
            <a:r>
              <a:rPr lang="sq-AL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Titan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(IV)</a:t>
            </a:r>
            <a:r>
              <a:rPr lang="sq-AL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oksidiniň 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– TiO</a:t>
            </a:r>
            <a:r>
              <a:rPr lang="ru-RU" sz="2800" b="1" baseline="-30000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2</a:t>
            </a:r>
            <a:r>
              <a:rPr lang="sq-AL" sz="28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köp häsiýetleri sink oksidiniňki ýalydyr. Ol hem ak reňkleri öndürmekde ulanylýar</a:t>
            </a:r>
            <a:r>
              <a:rPr lang="sq-AL" sz="24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. </a:t>
            </a:r>
            <a:endParaRPr lang="ru-RU" sz="900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785813" y="0"/>
            <a:ext cx="78581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>
              <a:spcBef>
                <a:spcPct val="50000"/>
              </a:spcBef>
            </a:pPr>
            <a:r>
              <a:rPr lang="tk-TM" sz="3200" b="1" dirty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</a:rPr>
              <a:t>S</a:t>
            </a:r>
            <a:r>
              <a:rPr lang="sq-AL" sz="3200" b="1" dirty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</a:rPr>
              <a:t>ink oksidi</a:t>
            </a:r>
            <a:r>
              <a:rPr lang="ru-RU" sz="3200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sq-AL" sz="3200" b="1" dirty="0">
                <a:ln w="50800"/>
                <a:solidFill>
                  <a:schemeClr val="bg1">
                    <a:shade val="50000"/>
                  </a:schemeClr>
                </a:solidFill>
              </a:rPr>
              <a:t>-</a:t>
            </a:r>
            <a:r>
              <a:rPr lang="ru-RU" sz="32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ZnO</a:t>
            </a:r>
            <a:r>
              <a:rPr lang="ru-RU" sz="3200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sq-AL" sz="3200" b="1" dirty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</a:rPr>
              <a:t>. </a:t>
            </a:r>
            <a:r>
              <a:rPr lang="sq-AL" sz="3200" b="1" dirty="0">
                <a:ln w="50800"/>
                <a:solidFill>
                  <a:schemeClr val="bg1">
                    <a:shade val="50000"/>
                  </a:schemeClr>
                </a:solidFill>
              </a:rPr>
              <a:t>Titan</a:t>
            </a:r>
            <a:r>
              <a:rPr lang="ru-RU" sz="3200" b="1" dirty="0">
                <a:ln w="50800"/>
                <a:solidFill>
                  <a:schemeClr val="bg1">
                    <a:shade val="50000"/>
                  </a:schemeClr>
                </a:solidFill>
              </a:rPr>
              <a:t> (IV)</a:t>
            </a:r>
            <a:r>
              <a:rPr lang="sq-AL" sz="3200" b="1" dirty="0">
                <a:ln w="50800"/>
                <a:solidFill>
                  <a:schemeClr val="bg1">
                    <a:shade val="50000"/>
                  </a:schemeClr>
                </a:solidFill>
              </a:rPr>
              <a:t> oksidi </a:t>
            </a:r>
            <a:r>
              <a:rPr lang="ru-RU" sz="3200" b="1" dirty="0">
                <a:ln w="50800"/>
                <a:solidFill>
                  <a:schemeClr val="bg1">
                    <a:shade val="50000"/>
                  </a:schemeClr>
                </a:solidFill>
              </a:rPr>
              <a:t>– TiO</a:t>
            </a:r>
            <a:r>
              <a:rPr lang="ru-RU" sz="3200" b="1" baseline="-30000" dirty="0">
                <a:ln w="50800"/>
                <a:solidFill>
                  <a:schemeClr val="bg1">
                    <a:shade val="50000"/>
                  </a:schemeClr>
                </a:solidFill>
              </a:rPr>
              <a:t>2</a:t>
            </a:r>
            <a:r>
              <a:rPr lang="sq-AL" sz="3200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endParaRPr lang="ru-RU" sz="3200" b="1" dirty="0">
              <a:ln w="50800"/>
              <a:solidFill>
                <a:schemeClr val="bg1">
                  <a:shade val="50000"/>
                </a:schemeClr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5" presetID="3" presetClass="entr" presetSubtype="5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9" presetID="1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build="p" autoUpdateAnimBg="0" advAuto="1000"/>
      <p:bldP spid="16391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78188"/>
            <a:ext cx="2232248" cy="830997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indent="-342900" algn="ctr">
              <a:lnSpc>
                <a:spcPct val="150000"/>
              </a:lnSpc>
              <a:buClr>
                <a:srgbClr val="FFC000"/>
              </a:buClr>
            </a:pPr>
            <a:r>
              <a:rPr lang="tk-TM" sz="3200" b="1" i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Oksidler</a:t>
            </a:r>
            <a:endParaRPr lang="en-US" sz="2000" b="1" i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555777" y="116633"/>
            <a:ext cx="6438998" cy="1015663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k-TM" sz="2400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Umumy formulasy:</a:t>
            </a:r>
            <a:endParaRPr lang="tk-TM" sz="2400" dirty="0">
              <a:solidFill>
                <a:srgbClr val="FF0000"/>
              </a:solidFill>
              <a:latin typeface="Arial Black" pitchFamily="34" charset="0"/>
              <a:cs typeface="Arial" pitchFamily="34" charset="0"/>
            </a:endParaRPr>
          </a:p>
          <a:p>
            <a:r>
              <a:rPr lang="tk-TM" sz="3600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E</a:t>
            </a:r>
            <a:r>
              <a:rPr lang="tk-TM" sz="3200" b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х</a:t>
            </a:r>
            <a:r>
              <a:rPr lang="en-US" sz="3600" dirty="0" err="1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O</a:t>
            </a:r>
            <a:r>
              <a:rPr lang="en-US" sz="3600" baseline="-25000" dirty="0" err="1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y</a:t>
            </a:r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tk-TM" sz="2800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E</a:t>
            </a:r>
            <a:r>
              <a:rPr lang="tk-TM" dirty="0" smtClean="0">
                <a:solidFill>
                  <a:prstClr val="black"/>
                </a:solidFill>
                <a:latin typeface="Arial Black" pitchFamily="34" charset="0"/>
                <a:cs typeface="Arial" pitchFamily="34" charset="0"/>
              </a:rPr>
              <a:t>-islendik element.</a:t>
            </a:r>
            <a:r>
              <a:rPr lang="en-US" dirty="0" smtClean="0">
                <a:solidFill>
                  <a:prstClr val="black"/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x we y </a:t>
            </a:r>
            <a:r>
              <a:rPr lang="en-US" dirty="0" smtClean="0">
                <a:solidFill>
                  <a:prstClr val="black"/>
                </a:solidFill>
                <a:latin typeface="Arial Black" pitchFamily="34" charset="0"/>
                <a:cs typeface="Arial" pitchFamily="34" charset="0"/>
              </a:rPr>
              <a:t>- </a:t>
            </a:r>
            <a:r>
              <a:rPr lang="en-US" dirty="0" err="1" smtClean="0">
                <a:solidFill>
                  <a:prstClr val="black"/>
                </a:solidFill>
                <a:latin typeface="Arial Black" pitchFamily="34" charset="0"/>
                <a:cs typeface="Arial" pitchFamily="34" charset="0"/>
              </a:rPr>
              <a:t>indeksler</a:t>
            </a:r>
            <a:r>
              <a:rPr lang="en-US" dirty="0" smtClean="0">
                <a:solidFill>
                  <a:prstClr val="black"/>
                </a:solidFill>
                <a:latin typeface="Arial Black" pitchFamily="34" charset="0"/>
                <a:cs typeface="Arial" pitchFamily="34" charset="0"/>
              </a:rPr>
              <a:t>.</a:t>
            </a:r>
            <a:endParaRPr lang="ru-RU" sz="3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1268760"/>
            <a:ext cx="9324528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Group 12"/>
          <p:cNvGrpSpPr/>
          <p:nvPr/>
        </p:nvGrpSpPr>
        <p:grpSpPr>
          <a:xfrm>
            <a:off x="161365" y="3933056"/>
            <a:ext cx="8833410" cy="2716022"/>
            <a:chOff x="161365" y="4473762"/>
            <a:chExt cx="8449235" cy="2175316"/>
          </a:xfrm>
        </p:grpSpPr>
        <p:pic>
          <p:nvPicPr>
            <p:cNvPr id="16" name="Picture 2" descr="http://www.galleries.com/Minerals/OXIDES/cassiter/cassiter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81000" y="4648200"/>
              <a:ext cx="2641600" cy="1981200"/>
            </a:xfrm>
            <a:prstGeom prst="rect">
              <a:avLst/>
            </a:prstGeom>
            <a:noFill/>
          </p:spPr>
        </p:pic>
        <p:pic>
          <p:nvPicPr>
            <p:cNvPr id="17" name="Picture 4" descr="http://www.dkimages.com/discover/previews/768/36344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352800" y="4648200"/>
              <a:ext cx="2286000" cy="2000878"/>
            </a:xfrm>
            <a:prstGeom prst="rect">
              <a:avLst/>
            </a:prstGeom>
            <a:noFill/>
          </p:spPr>
        </p:pic>
        <p:pic>
          <p:nvPicPr>
            <p:cNvPr id="18" name="Picture 6" descr="http://img.alibaba.com/photo/50155315/Copper_Oxide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019800" y="4648200"/>
              <a:ext cx="2590800" cy="1981200"/>
            </a:xfrm>
            <a:prstGeom prst="rect">
              <a:avLst/>
            </a:prstGeom>
            <a:noFill/>
          </p:spPr>
        </p:pic>
        <p:sp>
          <p:nvSpPr>
            <p:cNvPr id="19" name="Rectangle 10"/>
            <p:cNvSpPr>
              <a:spLocks noChangeArrowheads="1"/>
            </p:cNvSpPr>
            <p:nvPr/>
          </p:nvSpPr>
          <p:spPr bwMode="auto">
            <a:xfrm>
              <a:off x="161365" y="4473762"/>
              <a:ext cx="8382000" cy="57785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 SnO</a:t>
              </a:r>
              <a:r>
                <a:rPr lang="en-US" sz="2400" baseline="-250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4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                          </a:t>
              </a:r>
              <a:r>
                <a:rPr lang="en-US" sz="2400" dirty="0" err="1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PbO</a:t>
              </a:r>
              <a:r>
                <a:rPr lang="en-US" sz="24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                        </a:t>
              </a:r>
              <a:r>
                <a:rPr lang="en-US" sz="2400" dirty="0" err="1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CuO</a:t>
              </a:r>
              <a:r>
                <a:rPr lang="en-US" sz="24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                       </a:t>
              </a:r>
              <a:endParaRPr lang="en-US" sz="2400" baseline="-25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825539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11539" y="576658"/>
            <a:ext cx="8062912" cy="1470025"/>
          </a:xfrm>
        </p:spPr>
        <p:txBody>
          <a:bodyPr/>
          <a:lstStyle/>
          <a:p>
            <a:r>
              <a:rPr lang="en-US" dirty="0" err="1" smtClean="0"/>
              <a:t>Himiki</a:t>
            </a:r>
            <a:r>
              <a:rPr lang="en-US" dirty="0" smtClean="0"/>
              <a:t> </a:t>
            </a:r>
            <a:r>
              <a:rPr lang="en-US" dirty="0" err="1" smtClean="0"/>
              <a:t>reaksiyalaryn</a:t>
            </a:r>
            <a:r>
              <a:rPr lang="en-US" dirty="0" smtClean="0"/>
              <a:t> </a:t>
            </a:r>
            <a:r>
              <a:rPr lang="en-US" dirty="0" err="1" smtClean="0"/>
              <a:t>gecisi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57474"/>
            <a:ext cx="7956376" cy="3507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245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08520" y="0"/>
            <a:ext cx="925252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i="1" dirty="0" err="1" smtClean="0">
                <a:solidFill>
                  <a:srgbClr val="FF0000"/>
                </a:solidFill>
                <a:latin typeface="Arial Black" pitchFamily="34" charset="0"/>
              </a:rPr>
              <a:t>Oksidl</a:t>
            </a:r>
            <a:r>
              <a:rPr lang="tk-TM" sz="2800" i="1" dirty="0" smtClean="0">
                <a:solidFill>
                  <a:srgbClr val="FF0000"/>
                </a:solidFill>
                <a:latin typeface="Arial Black" pitchFamily="34" charset="0"/>
              </a:rPr>
              <a:t>er</a:t>
            </a:r>
            <a:r>
              <a:rPr lang="sq-AL" sz="2800" i="1" dirty="0" smtClean="0">
                <a:solidFill>
                  <a:srgbClr val="FF0000"/>
                </a:solidFill>
                <a:latin typeface="Arial Black" pitchFamily="34" charset="0"/>
              </a:rPr>
              <a:t>iň toparlary</a:t>
            </a:r>
            <a:r>
              <a:rPr lang="en-US" sz="2800" i="1" dirty="0" smtClean="0">
                <a:solidFill>
                  <a:srgbClr val="FF0000"/>
                </a:solidFill>
                <a:latin typeface="Arial Black" pitchFamily="34" charset="0"/>
              </a:rPr>
              <a:t>:</a:t>
            </a:r>
            <a:endParaRPr lang="en-US" sz="2800" dirty="0" smtClean="0">
              <a:solidFill>
                <a:prstClr val="black"/>
              </a:solidFill>
              <a:latin typeface="Arial Rounded MT Bold" pitchFamily="34" charset="0"/>
            </a:endParaRPr>
          </a:p>
          <a:p>
            <a:r>
              <a:rPr lang="en-US" sz="2800" i="1" dirty="0" err="1" smtClean="0">
                <a:solidFill>
                  <a:srgbClr val="C00000"/>
                </a:solidFill>
                <a:latin typeface="Arial Black" pitchFamily="34" charset="0"/>
              </a:rPr>
              <a:t>Oksid</a:t>
            </a:r>
            <a:r>
              <a:rPr lang="tk-TM" sz="2800" i="1" dirty="0" smtClean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en-US" sz="2800" i="1" dirty="0" smtClean="0">
                <a:solidFill>
                  <a:srgbClr val="C00000"/>
                </a:solidFill>
                <a:latin typeface="Arial Black" pitchFamily="34" charset="0"/>
              </a:rPr>
              <a:t>–</a:t>
            </a:r>
            <a:r>
              <a:rPr lang="en-US" sz="2800" dirty="0" smtClean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tk-TM" sz="2500" dirty="0" smtClean="0">
                <a:latin typeface="Arial Black" pitchFamily="34" charset="0"/>
              </a:rPr>
              <a:t>bu </a:t>
            </a:r>
            <a:r>
              <a:rPr lang="sq-AL" sz="2500" dirty="0" smtClean="0">
                <a:latin typeface="Arial Black" pitchFamily="34" charset="0"/>
              </a:rPr>
              <a:t>iki </a:t>
            </a:r>
            <a:r>
              <a:rPr lang="en-US" sz="2500" dirty="0" err="1" smtClean="0">
                <a:solidFill>
                  <a:prstClr val="black"/>
                </a:solidFill>
                <a:latin typeface="Arial Black" pitchFamily="34" charset="0"/>
              </a:rPr>
              <a:t>elementiñ</a:t>
            </a:r>
            <a:r>
              <a:rPr lang="en-US" sz="2500" dirty="0" smtClean="0">
                <a:solidFill>
                  <a:prstClr val="black"/>
                </a:solidFill>
                <a:latin typeface="Arial Black" pitchFamily="34" charset="0"/>
              </a:rPr>
              <a:t> </a:t>
            </a:r>
            <a:r>
              <a:rPr lang="sq-AL" sz="2500" dirty="0" smtClean="0">
                <a:solidFill>
                  <a:prstClr val="black"/>
                </a:solidFill>
                <a:latin typeface="Arial Black" pitchFamily="34" charset="0"/>
              </a:rPr>
              <a:t>biri </a:t>
            </a:r>
            <a:r>
              <a:rPr lang="en-US" sz="2500" dirty="0" err="1" smtClean="0">
                <a:solidFill>
                  <a:prstClr val="black"/>
                </a:solidFill>
                <a:latin typeface="Arial Black" pitchFamily="34" charset="0"/>
              </a:rPr>
              <a:t>kislor</a:t>
            </a:r>
            <a:r>
              <a:rPr lang="sq-AL" sz="2500" dirty="0" smtClean="0">
                <a:solidFill>
                  <a:prstClr val="black"/>
                </a:solidFill>
                <a:latin typeface="Arial Black" pitchFamily="34" charset="0"/>
              </a:rPr>
              <a:t>od bolan</a:t>
            </a:r>
            <a:r>
              <a:rPr lang="en-US" sz="2500" dirty="0" smtClean="0">
                <a:solidFill>
                  <a:prstClr val="black"/>
                </a:solidFill>
                <a:latin typeface="Arial Black" pitchFamily="34" charset="0"/>
              </a:rPr>
              <a:t> </a:t>
            </a:r>
            <a:r>
              <a:rPr lang="en-US" sz="2500" dirty="0" err="1" smtClean="0">
                <a:solidFill>
                  <a:prstClr val="black"/>
                </a:solidFill>
                <a:latin typeface="Arial Black" pitchFamily="34" charset="0"/>
              </a:rPr>
              <a:t>birle</a:t>
            </a:r>
            <a:r>
              <a:rPr lang="en-US" sz="2500" dirty="0" err="1" smtClean="0">
                <a:solidFill>
                  <a:prstClr val="black"/>
                </a:solidFill>
                <a:latin typeface="Arial Black" pitchFamily="34" charset="0"/>
                <a:cs typeface="Calibri"/>
              </a:rPr>
              <a:t>şmeler</a:t>
            </a:r>
            <a:r>
              <a:rPr lang="sq-AL" sz="2500" dirty="0" smtClean="0">
                <a:solidFill>
                  <a:prstClr val="black"/>
                </a:solidFill>
                <a:latin typeface="Arial Black" pitchFamily="34" charset="0"/>
                <a:cs typeface="Calibri"/>
              </a:rPr>
              <a:t>dir</a:t>
            </a:r>
            <a:r>
              <a:rPr lang="en-US" sz="2500" dirty="0" smtClean="0">
                <a:solidFill>
                  <a:prstClr val="black"/>
                </a:solidFill>
                <a:latin typeface="Arial Black" pitchFamily="34" charset="0"/>
                <a:cs typeface="Calibri"/>
              </a:rPr>
              <a:t>.</a:t>
            </a:r>
            <a:endParaRPr lang="en-US" sz="2500" dirty="0">
              <a:solidFill>
                <a:prstClr val="black"/>
              </a:solidFill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63888" y="978898"/>
            <a:ext cx="23155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i="1" dirty="0" err="1" smtClean="0">
                <a:solidFill>
                  <a:srgbClr val="FF0000"/>
                </a:solidFill>
                <a:latin typeface="Arial Black" pitchFamily="34" charset="0"/>
              </a:rPr>
              <a:t>Oksidler</a:t>
            </a:r>
            <a:endParaRPr lang="ru-RU" sz="3600" i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4095209"/>
              </p:ext>
            </p:extLst>
          </p:nvPr>
        </p:nvGraphicFramePr>
        <p:xfrm>
          <a:off x="251520" y="1302063"/>
          <a:ext cx="2520280" cy="332232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520280"/>
              </a:tblGrid>
              <a:tr h="3135049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Duz</a:t>
                      </a:r>
                      <a:r>
                        <a:rPr lang="en-US" sz="2400" baseline="0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emele</a:t>
                      </a:r>
                      <a:r>
                        <a:rPr lang="en-US" sz="2400" baseline="0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getir</a:t>
                      </a:r>
                      <a:r>
                        <a:rPr lang="tk-TM" sz="2400" baseline="0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ýän</a:t>
                      </a:r>
                      <a:r>
                        <a:rPr lang="en-US" sz="2400" baseline="0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 </a:t>
                      </a:r>
                      <a:r>
                        <a:rPr lang="en-US" sz="2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en-US" sz="28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kislotalar</a:t>
                      </a:r>
                      <a:r>
                        <a:rPr lang="en-US" sz="2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we </a:t>
                      </a:r>
                      <a:r>
                        <a:rPr lang="en-US" sz="28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aşgarlar</a:t>
                      </a:r>
                      <a:r>
                        <a:rPr lang="en-US" sz="2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bilen</a:t>
                      </a:r>
                      <a:r>
                        <a:rPr lang="en-US" sz="2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reaksiýa</a:t>
                      </a:r>
                      <a:r>
                        <a:rPr lang="en-US" sz="2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girip</a:t>
                      </a:r>
                      <a:r>
                        <a:rPr lang="en-US" sz="2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k-TM" sz="2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</a:t>
                      </a:r>
                      <a:r>
                        <a:rPr lang="en-US" sz="28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duz</a:t>
                      </a:r>
                      <a:r>
                        <a:rPr lang="en-US" sz="2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emele</a:t>
                      </a:r>
                      <a:r>
                        <a:rPr lang="en-US" sz="2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getirýärler</a:t>
                      </a:r>
                      <a:r>
                        <a:rPr lang="en-US" sz="2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lang="en-US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tk-TM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P</a:t>
                      </a:r>
                      <a:r>
                        <a:rPr lang="en-US" sz="2400" b="1" baseline="0" dirty="0" smtClean="0">
                          <a:solidFill>
                            <a:srgbClr val="FF0000"/>
                          </a:solidFill>
                          <a:latin typeface="Arial Black" pitchFamily="34" charset="0"/>
                          <a:cs typeface="Calibri"/>
                        </a:rPr>
                        <a:t>₂O₅;CO₂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latin typeface="Arial Black" pitchFamily="34" charset="0"/>
                          <a:cs typeface="Calibri"/>
                        </a:rPr>
                        <a:t>;</a:t>
                      </a:r>
                      <a:endParaRPr lang="ru-RU" sz="2400" dirty="0">
                        <a:solidFill>
                          <a:srgbClr val="FF0000"/>
                        </a:solidFill>
                        <a:latin typeface="Arial Black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9482270"/>
              </p:ext>
            </p:extLst>
          </p:nvPr>
        </p:nvGraphicFramePr>
        <p:xfrm>
          <a:off x="6156176" y="1596573"/>
          <a:ext cx="2987824" cy="3920660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2987824"/>
              </a:tblGrid>
              <a:tr h="3920660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Duz</a:t>
                      </a:r>
                      <a:r>
                        <a:rPr lang="en-US" sz="3200" baseline="0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emele</a:t>
                      </a:r>
                      <a:r>
                        <a:rPr lang="en-US" sz="3200" baseline="0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getirmeýän</a:t>
                      </a:r>
                      <a:endParaRPr lang="en-US" sz="3200" baseline="0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  <a:p>
                      <a:r>
                        <a:rPr lang="en-US" sz="2800" baseline="0" dirty="0" smtClean="0">
                          <a:latin typeface="Arial Black" pitchFamily="34" charset="0"/>
                        </a:rPr>
                        <a:t>(</a:t>
                      </a:r>
                      <a:r>
                        <a:rPr lang="en-US" sz="2800" baseline="0" dirty="0" err="1" smtClean="0">
                          <a:latin typeface="Arial Black" pitchFamily="34" charset="0"/>
                        </a:rPr>
                        <a:t>kislotalar</a:t>
                      </a:r>
                      <a:r>
                        <a:rPr lang="en-US" sz="2800" baseline="0" dirty="0" smtClean="0">
                          <a:latin typeface="Arial Black" pitchFamily="34" charset="0"/>
                        </a:rPr>
                        <a:t> we </a:t>
                      </a:r>
                      <a:r>
                        <a:rPr lang="en-US" sz="2800" baseline="0" dirty="0" err="1" smtClean="0">
                          <a:latin typeface="Arial Black" pitchFamily="34" charset="0"/>
                        </a:rPr>
                        <a:t>a</a:t>
                      </a:r>
                      <a:r>
                        <a:rPr lang="en-US" sz="2800" baseline="0" dirty="0" err="1" smtClean="0">
                          <a:latin typeface="Arial Black" pitchFamily="34" charset="0"/>
                          <a:cs typeface="Calibri"/>
                        </a:rPr>
                        <a:t>ş</a:t>
                      </a:r>
                      <a:r>
                        <a:rPr lang="en-US" sz="2800" baseline="0" dirty="0" err="1" smtClean="0">
                          <a:latin typeface="Arial Black" pitchFamily="34" charset="0"/>
                        </a:rPr>
                        <a:t>garlar</a:t>
                      </a:r>
                      <a:r>
                        <a:rPr lang="en-US" sz="2800" baseline="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Arial Black" pitchFamily="34" charset="0"/>
                        </a:rPr>
                        <a:t>bilen</a:t>
                      </a:r>
                      <a:r>
                        <a:rPr lang="en-US" sz="2800" baseline="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Arial Black" pitchFamily="34" charset="0"/>
                        </a:rPr>
                        <a:t>reaksiýa</a:t>
                      </a:r>
                      <a:r>
                        <a:rPr lang="en-US" sz="2800" baseline="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Arial Black" pitchFamily="34" charset="0"/>
                        </a:rPr>
                        <a:t>girip</a:t>
                      </a:r>
                      <a:r>
                        <a:rPr lang="en-US" sz="2800" baseline="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Arial Black" pitchFamily="34" charset="0"/>
                        </a:rPr>
                        <a:t>duz</a:t>
                      </a:r>
                      <a:r>
                        <a:rPr lang="en-US" sz="2800" baseline="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Arial Black" pitchFamily="34" charset="0"/>
                        </a:rPr>
                        <a:t>emele</a:t>
                      </a:r>
                      <a:r>
                        <a:rPr lang="en-US" sz="2800" baseline="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Arial Black" pitchFamily="34" charset="0"/>
                        </a:rPr>
                        <a:t>getirmeýärler</a:t>
                      </a:r>
                      <a:r>
                        <a:rPr lang="en-US" sz="2800" baseline="0" dirty="0" smtClean="0">
                          <a:latin typeface="Arial Black" pitchFamily="34" charset="0"/>
                        </a:rPr>
                        <a:t>)</a:t>
                      </a:r>
                    </a:p>
                    <a:p>
                      <a:r>
                        <a:rPr lang="en-US" sz="2800" b="1" baseline="0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NO</a:t>
                      </a:r>
                      <a:r>
                        <a:rPr lang="en-US" sz="2800" b="1" baseline="0" dirty="0" smtClean="0">
                          <a:solidFill>
                            <a:srgbClr val="FF0000"/>
                          </a:solidFill>
                          <a:latin typeface="Arial Black" pitchFamily="34" charset="0"/>
                          <a:cs typeface="Calibri"/>
                        </a:rPr>
                        <a:t>;</a:t>
                      </a:r>
                      <a:r>
                        <a:rPr lang="tk-TM" sz="2800" b="1" baseline="0" dirty="0" smtClean="0">
                          <a:solidFill>
                            <a:srgbClr val="FF0000"/>
                          </a:solidFill>
                          <a:latin typeface="Arial Black" pitchFamily="34" charset="0"/>
                          <a:cs typeface="Calibri"/>
                        </a:rPr>
                        <a:t> </a:t>
                      </a:r>
                      <a:r>
                        <a:rPr lang="en-US" sz="2800" b="1" baseline="0" dirty="0" smtClean="0">
                          <a:solidFill>
                            <a:srgbClr val="FF0000"/>
                          </a:solidFill>
                          <a:latin typeface="Arial Black" pitchFamily="34" charset="0"/>
                          <a:cs typeface="Calibri"/>
                        </a:rPr>
                        <a:t>CO;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Arial Black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7855548"/>
              </p:ext>
            </p:extLst>
          </p:nvPr>
        </p:nvGraphicFramePr>
        <p:xfrm>
          <a:off x="300247" y="5445224"/>
          <a:ext cx="1944216" cy="1188720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1944216"/>
              </a:tblGrid>
              <a:tr h="482352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 Black" pitchFamily="34" charset="0"/>
                          <a:cs typeface="Aharoni" pitchFamily="2" charset="-79"/>
                        </a:rPr>
                        <a:t>Esas</a:t>
                      </a:r>
                      <a:r>
                        <a:rPr lang="en-US" sz="2400" baseline="0" dirty="0" smtClean="0">
                          <a:latin typeface="Arial Black" pitchFamily="34" charset="0"/>
                          <a:cs typeface="Aharoni" pitchFamily="2" charset="-79"/>
                        </a:rPr>
                        <a:t> </a:t>
                      </a:r>
                      <a:r>
                        <a:rPr lang="en-US" sz="2400" baseline="0" dirty="0" err="1" smtClean="0">
                          <a:latin typeface="Arial Black" pitchFamily="34" charset="0"/>
                          <a:cs typeface="Aharoni" pitchFamily="2" charset="-79"/>
                        </a:rPr>
                        <a:t>oksidleri</a:t>
                      </a:r>
                      <a:r>
                        <a:rPr lang="en-US" sz="2400" baseline="0" dirty="0" smtClean="0">
                          <a:latin typeface="Aharoni" pitchFamily="2" charset="-79"/>
                          <a:cs typeface="Aharoni" pitchFamily="2" charset="-79"/>
                        </a:rPr>
                        <a:t>.</a:t>
                      </a:r>
                    </a:p>
                    <a:p>
                      <a:r>
                        <a:rPr lang="en-US" sz="2400" b="1" baseline="0" dirty="0" err="1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BaO</a:t>
                      </a:r>
                      <a:r>
                        <a:rPr lang="en-US" sz="2400" b="1" baseline="0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;</a:t>
                      </a:r>
                      <a:r>
                        <a:rPr lang="tk-TM" sz="2400" b="1" baseline="0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CuO</a:t>
                      </a:r>
                      <a:r>
                        <a:rPr lang="en-US" sz="2400" b="1" baseline="0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;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Arial Black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1325940"/>
              </p:ext>
            </p:extLst>
          </p:nvPr>
        </p:nvGraphicFramePr>
        <p:xfrm>
          <a:off x="3239852" y="4994880"/>
          <a:ext cx="2160240" cy="118872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2160240"/>
              </a:tblGrid>
              <a:tr h="266328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 Black" pitchFamily="34" charset="0"/>
                          <a:cs typeface="Aharoni" pitchFamily="2" charset="-79"/>
                        </a:rPr>
                        <a:t>Amfoter</a:t>
                      </a:r>
                      <a:r>
                        <a:rPr lang="en-US" sz="2400" baseline="0" dirty="0" smtClean="0">
                          <a:latin typeface="Arial Black" pitchFamily="34" charset="0"/>
                          <a:cs typeface="Aharoni" pitchFamily="2" charset="-79"/>
                        </a:rPr>
                        <a:t> </a:t>
                      </a:r>
                      <a:r>
                        <a:rPr lang="en-US" sz="2400" baseline="0" dirty="0" err="1" smtClean="0">
                          <a:latin typeface="Arial Black" pitchFamily="34" charset="0"/>
                          <a:cs typeface="Aharoni" pitchFamily="2" charset="-79"/>
                        </a:rPr>
                        <a:t>oksidleri</a:t>
                      </a:r>
                      <a:r>
                        <a:rPr lang="en-US" sz="2400" baseline="0" dirty="0" smtClean="0">
                          <a:latin typeface="Arial Black" pitchFamily="34" charset="0"/>
                          <a:cs typeface="Aharoni" pitchFamily="2" charset="-79"/>
                        </a:rPr>
                        <a:t>.</a:t>
                      </a:r>
                    </a:p>
                    <a:p>
                      <a:r>
                        <a:rPr lang="en-US" sz="2400" b="1" baseline="0" dirty="0" err="1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Al</a:t>
                      </a:r>
                      <a:r>
                        <a:rPr lang="en-US" sz="2400" b="1" baseline="0" dirty="0" err="1" smtClean="0">
                          <a:solidFill>
                            <a:srgbClr val="FF0000"/>
                          </a:solidFill>
                          <a:latin typeface="Arial Black" pitchFamily="34" charset="0"/>
                          <a:cs typeface="Calibri"/>
                        </a:rPr>
                        <a:t>₂O</a:t>
                      </a:r>
                      <a:r>
                        <a:rPr lang="en-US" sz="2400" b="1" baseline="0" dirty="0" smtClean="0">
                          <a:solidFill>
                            <a:srgbClr val="FF0000"/>
                          </a:solidFill>
                          <a:latin typeface="Arial Black" pitchFamily="34" charset="0"/>
                          <a:cs typeface="Calibri"/>
                        </a:rPr>
                        <a:t>₃;</a:t>
                      </a:r>
                      <a:r>
                        <a:rPr lang="tk-TM" sz="2400" b="1" baseline="0" dirty="0" smtClean="0">
                          <a:solidFill>
                            <a:srgbClr val="FF0000"/>
                          </a:solidFill>
                          <a:latin typeface="Arial Black" pitchFamily="34" charset="0"/>
                          <a:cs typeface="Calibri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FF0000"/>
                          </a:solidFill>
                          <a:latin typeface="Arial Black" pitchFamily="34" charset="0"/>
                          <a:cs typeface="Calibri"/>
                        </a:rPr>
                        <a:t>ZnO</a:t>
                      </a:r>
                      <a:r>
                        <a:rPr lang="en-US" sz="2400" b="1" baseline="0" dirty="0" smtClean="0">
                          <a:solidFill>
                            <a:srgbClr val="FF0000"/>
                          </a:solidFill>
                          <a:latin typeface="Arial Black" pitchFamily="34" charset="0"/>
                          <a:cs typeface="Calibri"/>
                        </a:rPr>
                        <a:t>;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Arial Black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9109090"/>
              </p:ext>
            </p:extLst>
          </p:nvPr>
        </p:nvGraphicFramePr>
        <p:xfrm>
          <a:off x="3851919" y="3123265"/>
          <a:ext cx="2027521" cy="1188720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2027521"/>
              </a:tblGrid>
              <a:tr h="986408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 Black" pitchFamily="34" charset="0"/>
                          <a:cs typeface="Aharoni" pitchFamily="2" charset="-79"/>
                        </a:rPr>
                        <a:t>Kislota</a:t>
                      </a:r>
                      <a:r>
                        <a:rPr lang="en-US" sz="2400" dirty="0" smtClean="0">
                          <a:latin typeface="Arial Black" pitchFamily="34" charset="0"/>
                          <a:cs typeface="Aharoni" pitchFamily="2" charset="-79"/>
                        </a:rPr>
                        <a:t> </a:t>
                      </a:r>
                      <a:r>
                        <a:rPr lang="en-US" sz="2400" dirty="0" err="1" smtClean="0">
                          <a:latin typeface="Arial Black" pitchFamily="34" charset="0"/>
                          <a:cs typeface="Aharoni" pitchFamily="2" charset="-79"/>
                        </a:rPr>
                        <a:t>oksidleri</a:t>
                      </a:r>
                      <a:r>
                        <a:rPr lang="en-US" sz="2400" dirty="0" smtClean="0">
                          <a:latin typeface="Arial Black" pitchFamily="34" charset="0"/>
                          <a:cs typeface="Aharoni" pitchFamily="2" charset="-79"/>
                        </a:rPr>
                        <a:t>.</a:t>
                      </a:r>
                    </a:p>
                    <a:p>
                      <a:r>
                        <a:rPr lang="en-US" sz="2400" b="1" baseline="0" dirty="0" smtClean="0">
                          <a:solidFill>
                            <a:srgbClr val="FF0000"/>
                          </a:solidFill>
                          <a:latin typeface="Arial Black" pitchFamily="34" charset="0"/>
                        </a:rPr>
                        <a:t>P</a:t>
                      </a:r>
                      <a:r>
                        <a:rPr lang="en-US" sz="2400" b="1" baseline="0" dirty="0" smtClean="0">
                          <a:solidFill>
                            <a:srgbClr val="FF0000"/>
                          </a:solidFill>
                          <a:latin typeface="Arial Black" pitchFamily="34" charset="0"/>
                          <a:cs typeface="Calibri"/>
                        </a:rPr>
                        <a:t>₂O₅;</a:t>
                      </a:r>
                      <a:r>
                        <a:rPr lang="tk-TM" sz="2400" b="1" baseline="0" dirty="0" smtClean="0">
                          <a:solidFill>
                            <a:srgbClr val="FF0000"/>
                          </a:solidFill>
                          <a:latin typeface="Arial Black" pitchFamily="34" charset="0"/>
                          <a:cs typeface="Calibri"/>
                        </a:rPr>
                        <a:t> </a:t>
                      </a:r>
                      <a:r>
                        <a:rPr lang="en-US" sz="2400" b="1" baseline="0" dirty="0" smtClean="0">
                          <a:solidFill>
                            <a:srgbClr val="FF0000"/>
                          </a:solidFill>
                          <a:latin typeface="Arial Black" pitchFamily="34" charset="0"/>
                          <a:cs typeface="Calibri"/>
                        </a:rPr>
                        <a:t>CO₂;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Arial Black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12" name="Прямая со стрелкой 11"/>
          <p:cNvCxnSpPr/>
          <p:nvPr/>
        </p:nvCxnSpPr>
        <p:spPr>
          <a:xfrm flipH="1">
            <a:off x="2771800" y="1582088"/>
            <a:ext cx="1080120" cy="53599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5220072" y="1623608"/>
            <a:ext cx="792088" cy="98894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1272355" y="4653136"/>
            <a:ext cx="0" cy="7920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2483768" y="4653136"/>
            <a:ext cx="756084" cy="54006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2771800" y="2924944"/>
            <a:ext cx="936104" cy="46805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9366471"/>
      </p:ext>
    </p:extLst>
  </p:cSld>
  <p:clrMapOvr>
    <a:masterClrMapping/>
  </p:clrMapOvr>
  <p:transition>
    <p:cover dir="l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3728" y="116632"/>
            <a:ext cx="56166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prstClr val="black"/>
                </a:solidFill>
                <a:latin typeface="Arial Black" pitchFamily="34" charset="0"/>
              </a:rPr>
              <a:t>Oksidleri</a:t>
            </a:r>
            <a:r>
              <a:rPr lang="tk-TM" sz="2800" dirty="0">
                <a:solidFill>
                  <a:prstClr val="black"/>
                </a:solidFill>
                <a:latin typeface="Arial Black" pitchFamily="34" charset="0"/>
              </a:rPr>
              <a:t>ň</a:t>
            </a:r>
            <a:r>
              <a:rPr lang="en-US" sz="2800" dirty="0" smtClean="0">
                <a:solidFill>
                  <a:prstClr val="black"/>
                </a:solidFill>
                <a:latin typeface="Arial Black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 Black" pitchFamily="34" charset="0"/>
              </a:rPr>
              <a:t>alny</a:t>
            </a:r>
            <a:r>
              <a:rPr lang="tk-TM" sz="2800" b="1" dirty="0" err="1">
                <a:solidFill>
                  <a:prstClr val="black"/>
                </a:solidFill>
                <a:latin typeface="Arial Black" pitchFamily="34" charset="0"/>
                <a:cs typeface="Calibri"/>
              </a:rPr>
              <a:t>ş</a:t>
            </a:r>
            <a:r>
              <a:rPr lang="en-US" sz="2800" dirty="0" smtClean="0">
                <a:solidFill>
                  <a:prstClr val="black"/>
                </a:solidFill>
                <a:latin typeface="Arial Black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 Black" pitchFamily="34" charset="0"/>
              </a:rPr>
              <a:t>usullary</a:t>
            </a:r>
            <a:r>
              <a:rPr lang="en-US" sz="2800" dirty="0" smtClean="0">
                <a:solidFill>
                  <a:prstClr val="black"/>
                </a:solidFill>
                <a:latin typeface="Arial Black" pitchFamily="34" charset="0"/>
              </a:rPr>
              <a:t>:</a:t>
            </a:r>
            <a:endParaRPr lang="ru-RU" sz="2800" dirty="0">
              <a:solidFill>
                <a:prstClr val="black"/>
              </a:solidFill>
              <a:latin typeface="Arial Black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7610623"/>
              </p:ext>
            </p:extLst>
          </p:nvPr>
        </p:nvGraphicFramePr>
        <p:xfrm>
          <a:off x="35496" y="764704"/>
          <a:ext cx="8897647" cy="5699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0029"/>
                <a:gridCol w="5857618"/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Sada</a:t>
                      </a:r>
                      <a:r>
                        <a:rPr kumimoji="0" 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maddalaryñ</a:t>
                      </a:r>
                      <a:r>
                        <a:rPr kumimoji="0" 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okislenmegi</a:t>
                      </a: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4Al +3O</a:t>
                      </a:r>
                      <a:r>
                        <a:rPr kumimoji="0" lang="en-US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₂ → 2Al₂O₃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4P + 5O</a:t>
                      </a:r>
                      <a:r>
                        <a:rPr kumimoji="0" lang="en-US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₂ </a:t>
                      </a:r>
                      <a:r>
                        <a:rPr kumimoji="0" lang="en-US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  <a:sym typeface="Wingdings 3"/>
                        </a:rPr>
                        <a:t> </a:t>
                      </a:r>
                      <a:r>
                        <a:rPr kumimoji="0" lang="en-US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2P</a:t>
                      </a:r>
                      <a:r>
                        <a:rPr kumimoji="0" lang="en-US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₂</a:t>
                      </a:r>
                      <a:r>
                        <a:rPr kumimoji="0" lang="en-US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O</a:t>
                      </a:r>
                      <a:r>
                        <a:rPr kumimoji="0" lang="en-US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₅</a:t>
                      </a:r>
                      <a:endParaRPr kumimoji="0" lang="ru-RU" sz="3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Çylşyrymly</a:t>
                      </a:r>
                      <a:r>
                        <a:rPr kumimoji="0" 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maddalaryň</a:t>
                      </a:r>
                      <a:r>
                        <a:rPr kumimoji="0" 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okislenmegi</a:t>
                      </a:r>
                      <a:endParaRPr kumimoji="0" lang="ru-RU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2ZnS + 3O</a:t>
                      </a:r>
                      <a:r>
                        <a:rPr kumimoji="0" lang="en-US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₂ </a:t>
                      </a:r>
                      <a:r>
                        <a:rPr kumimoji="0" lang="en-US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  <a:sym typeface="Wingdings 3"/>
                        </a:rPr>
                        <a:t> 2SO₂ + 2ZnO</a:t>
                      </a:r>
                      <a:r>
                        <a:rPr kumimoji="0" lang="tk-TM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kumimoji="0" lang="en-US" sz="3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CH</a:t>
                      </a:r>
                      <a:r>
                        <a:rPr kumimoji="0" lang="en-US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₄ + </a:t>
                      </a:r>
                      <a:r>
                        <a:rPr kumimoji="0" lang="en-US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2O</a:t>
                      </a:r>
                      <a:r>
                        <a:rPr kumimoji="0" lang="en-US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₂ </a:t>
                      </a:r>
                      <a:r>
                        <a:rPr kumimoji="0" lang="en-US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  <a:sym typeface="Wingdings 3"/>
                        </a:rPr>
                        <a:t>  </a:t>
                      </a:r>
                      <a:r>
                        <a:rPr kumimoji="0" lang="en-US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</a:t>
                      </a:r>
                      <a:r>
                        <a:rPr kumimoji="0" lang="en-US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₂ + </a:t>
                      </a:r>
                      <a:r>
                        <a:rPr kumimoji="0" lang="en-US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2H</a:t>
                      </a:r>
                      <a:r>
                        <a:rPr kumimoji="0" lang="en-US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Calibri"/>
                        </a:rPr>
                        <a:t>₂</a:t>
                      </a:r>
                      <a:r>
                        <a:rPr kumimoji="0" lang="en-US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kumimoji="0" lang="tk-TM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3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Eremeýän</a:t>
                      </a:r>
                      <a:r>
                        <a:rPr kumimoji="0" 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esaslaryñ</a:t>
                      </a:r>
                      <a:r>
                        <a:rPr kumimoji="0" 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dargamagy</a:t>
                      </a:r>
                      <a:endParaRPr kumimoji="0" lang="ru-RU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2Fe(OH)</a:t>
                      </a:r>
                      <a:r>
                        <a:rPr kumimoji="0" lang="en-US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₃ </a:t>
                      </a:r>
                      <a:r>
                        <a:rPr kumimoji="0" lang="en-US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  <a:sym typeface="Wingdings 3"/>
                        </a:rPr>
                        <a:t> </a:t>
                      </a:r>
                      <a:r>
                        <a:rPr kumimoji="0" lang="en-US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Fe₂O</a:t>
                      </a:r>
                      <a:r>
                        <a:rPr kumimoji="0" lang="en-US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₃ + 3H₂0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Cu(OH)₂  → </a:t>
                      </a:r>
                      <a:r>
                        <a:rPr kumimoji="0" lang="en-US" sz="3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CuO</a:t>
                      </a:r>
                      <a:r>
                        <a:rPr kumimoji="0" lang="en-US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 + H₂O</a:t>
                      </a:r>
                      <a:endParaRPr kumimoji="0" lang="ru-RU" sz="3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0" algn="ctr"/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Kislotalaryň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dargamagy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H₂SiO</a:t>
                      </a:r>
                      <a:r>
                        <a:rPr kumimoji="0" lang="en-US" sz="3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₃ </a:t>
                      </a:r>
                      <a:r>
                        <a:rPr kumimoji="0" lang="en-US" sz="3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Wingdings 3"/>
                        </a:rPr>
                        <a:t> </a:t>
                      </a:r>
                      <a:r>
                        <a:rPr kumimoji="0" lang="en-US" sz="3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Wingdings 3"/>
                        </a:rPr>
                        <a:t>SiO</a:t>
                      </a:r>
                      <a:r>
                        <a:rPr kumimoji="0" lang="en-US" sz="3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Wingdings 3"/>
                        </a:rPr>
                        <a:t>₂ + H₂O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H₂CO₃</a:t>
                      </a:r>
                      <a:r>
                        <a:rPr kumimoji="0" lang="en-US" sz="3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Wingdings 3"/>
                        </a:rPr>
                        <a:t> CO₂ + H₂O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Duzlaryň</a:t>
                      </a:r>
                      <a:r>
                        <a:rPr kumimoji="0" 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dargamagy</a:t>
                      </a: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BaSiO</a:t>
                      </a:r>
                      <a:r>
                        <a:rPr kumimoji="0" lang="en-US" sz="3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₃ </a:t>
                      </a:r>
                      <a:r>
                        <a:rPr kumimoji="0" lang="en-US" sz="3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Wingdings 3"/>
                        </a:rPr>
                        <a:t>  </a:t>
                      </a:r>
                      <a:r>
                        <a:rPr kumimoji="0" lang="en-US" sz="3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SiO</a:t>
                      </a:r>
                      <a:r>
                        <a:rPr kumimoji="0" lang="en-US" sz="3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₂ +  </a:t>
                      </a:r>
                      <a:r>
                        <a:rPr kumimoji="0" lang="en-US" sz="3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BaO</a:t>
                      </a:r>
                      <a:endParaRPr kumimoji="0" lang="en-US" sz="3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CaCO</a:t>
                      </a:r>
                      <a:r>
                        <a:rPr kumimoji="0" lang="en-US" sz="3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₃</a:t>
                      </a:r>
                      <a:r>
                        <a:rPr kumimoji="0" lang="en-US" sz="3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Wingdings 3"/>
                        </a:rPr>
                        <a:t> </a:t>
                      </a:r>
                      <a:r>
                        <a:rPr kumimoji="0" lang="en-US" sz="3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CO₂ +  </a:t>
                      </a:r>
                      <a:r>
                        <a:rPr kumimoji="0" lang="en-US" sz="3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CaO</a:t>
                      </a:r>
                      <a:endParaRPr kumimoji="0" lang="en-US" sz="3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1764452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6280"/>
            <a:ext cx="9072626" cy="523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sq-AL" sz="2800" i="1" dirty="0" smtClean="0">
                <a:solidFill>
                  <a:srgbClr val="FF0000"/>
                </a:solidFill>
                <a:latin typeface="Arial Black" pitchFamily="34" charset="0"/>
              </a:rPr>
              <a:t>         </a:t>
            </a:r>
            <a:r>
              <a:rPr lang="en-US" sz="2800" i="1" dirty="0" err="1" smtClean="0">
                <a:solidFill>
                  <a:srgbClr val="FF0000"/>
                </a:solidFill>
                <a:latin typeface="Arial Black" pitchFamily="34" charset="0"/>
              </a:rPr>
              <a:t>Oksidl</a:t>
            </a:r>
            <a:r>
              <a:rPr lang="tk-TM" sz="2800" i="1" dirty="0" smtClean="0">
                <a:solidFill>
                  <a:srgbClr val="FF0000"/>
                </a:solidFill>
                <a:latin typeface="Arial Black" pitchFamily="34" charset="0"/>
              </a:rPr>
              <a:t>er</a:t>
            </a:r>
            <a:r>
              <a:rPr lang="sq-AL" sz="2800" i="1" dirty="0" smtClean="0">
                <a:solidFill>
                  <a:srgbClr val="FF0000"/>
                </a:solidFill>
                <a:latin typeface="Arial Black" pitchFamily="34" charset="0"/>
              </a:rPr>
              <a:t>iň fiziki häsiýetleri</a:t>
            </a:r>
            <a:r>
              <a:rPr lang="en-US" sz="2800" i="1" dirty="0" smtClean="0">
                <a:solidFill>
                  <a:srgbClr val="FF0000"/>
                </a:solidFill>
                <a:latin typeface="Arial Black" pitchFamily="34" charset="0"/>
              </a:rPr>
              <a:t>:</a:t>
            </a:r>
            <a:endParaRPr lang="en-US" sz="2400" i="1" dirty="0">
              <a:ln>
                <a:solidFill>
                  <a:srgbClr val="00FF00"/>
                </a:solidFill>
              </a:ln>
              <a:solidFill>
                <a:prstClr val="black"/>
              </a:solidFill>
              <a:latin typeface="Arial Black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3418342"/>
              </p:ext>
            </p:extLst>
          </p:nvPr>
        </p:nvGraphicFramePr>
        <p:xfrm>
          <a:off x="0" y="764704"/>
          <a:ext cx="9144000" cy="518342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810033"/>
                <a:gridCol w="3312183"/>
                <a:gridCol w="3021784"/>
              </a:tblGrid>
              <a:tr h="110378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solidFill>
                            <a:srgbClr val="FF0000"/>
                          </a:solidFill>
                          <a:latin typeface="Arial Black" pitchFamily="34" charset="0"/>
                          <a:cs typeface="Aharoni" pitchFamily="2" charset="-79"/>
                        </a:rPr>
                        <a:t>Esas</a:t>
                      </a:r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Arial Black" pitchFamily="34" charset="0"/>
                          <a:cs typeface="Aharoni" pitchFamily="2" charset="-79"/>
                        </a:rPr>
                        <a:t> </a:t>
                      </a:r>
                      <a:endParaRPr lang="tk-TM" sz="2400" dirty="0" smtClean="0">
                        <a:solidFill>
                          <a:srgbClr val="FF0000"/>
                        </a:solidFill>
                        <a:latin typeface="Arial Black" pitchFamily="34" charset="0"/>
                        <a:cs typeface="Aharoni" pitchFamily="2" charset="-79"/>
                      </a:endParaRPr>
                    </a:p>
                    <a:p>
                      <a:pPr algn="ctr"/>
                      <a:r>
                        <a:rPr lang="en-US" sz="2400" dirty="0" err="1" smtClean="0">
                          <a:solidFill>
                            <a:srgbClr val="FF0000"/>
                          </a:solidFill>
                          <a:latin typeface="Arial Black" pitchFamily="34" charset="0"/>
                          <a:cs typeface="Aharoni" pitchFamily="2" charset="-79"/>
                        </a:rPr>
                        <a:t>oksidleri</a:t>
                      </a:r>
                      <a:endParaRPr lang="ru-RU" sz="2400" dirty="0">
                        <a:solidFill>
                          <a:srgbClr val="FF0000"/>
                        </a:solidFill>
                        <a:latin typeface="Arial Black" pitchFamily="34" charset="0"/>
                        <a:cs typeface="Aharoni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solidFill>
                            <a:srgbClr val="FF0000"/>
                          </a:solidFill>
                          <a:latin typeface="Arial Black" pitchFamily="34" charset="0"/>
                          <a:cs typeface="Aharoni" pitchFamily="2" charset="-79"/>
                        </a:rPr>
                        <a:t>Kislota</a:t>
                      </a:r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Arial Black" pitchFamily="34" charset="0"/>
                          <a:cs typeface="Aharoni" pitchFamily="2" charset="-79"/>
                        </a:rPr>
                        <a:t> </a:t>
                      </a:r>
                      <a:endParaRPr lang="tk-TM" sz="2400" dirty="0" smtClean="0">
                        <a:solidFill>
                          <a:srgbClr val="FF0000"/>
                        </a:solidFill>
                        <a:latin typeface="Arial Black" pitchFamily="34" charset="0"/>
                        <a:cs typeface="Aharoni" pitchFamily="2" charset="-79"/>
                      </a:endParaRPr>
                    </a:p>
                    <a:p>
                      <a:pPr algn="ctr"/>
                      <a:r>
                        <a:rPr lang="en-US" sz="2400" dirty="0" err="1" smtClean="0">
                          <a:solidFill>
                            <a:srgbClr val="FF0000"/>
                          </a:solidFill>
                          <a:latin typeface="Arial Black" pitchFamily="34" charset="0"/>
                          <a:cs typeface="Aharoni" pitchFamily="2" charset="-79"/>
                        </a:rPr>
                        <a:t>oksidleri</a:t>
                      </a:r>
                      <a:endParaRPr lang="ru-RU" sz="2400" dirty="0">
                        <a:solidFill>
                          <a:srgbClr val="FF0000"/>
                        </a:solidFill>
                        <a:latin typeface="Arial Black" pitchFamily="34" charset="0"/>
                        <a:cs typeface="Aharoni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solidFill>
                            <a:srgbClr val="FF0000"/>
                          </a:solidFill>
                          <a:latin typeface="Arial Black" pitchFamily="34" charset="0"/>
                          <a:cs typeface="Aharoni" pitchFamily="2" charset="-79"/>
                        </a:rPr>
                        <a:t>Amfoter</a:t>
                      </a:r>
                      <a:endParaRPr lang="tk-TM" sz="2400" dirty="0" smtClean="0">
                        <a:solidFill>
                          <a:srgbClr val="FF0000"/>
                        </a:solidFill>
                        <a:latin typeface="Arial Black" pitchFamily="34" charset="0"/>
                        <a:cs typeface="Aharoni" pitchFamily="2" charset="-79"/>
                      </a:endParaRPr>
                    </a:p>
                    <a:p>
                      <a:pPr algn="ctr"/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Arial Black" pitchFamily="34" charset="0"/>
                          <a:cs typeface="Aharoni" pitchFamily="2" charset="-79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rgbClr val="FF0000"/>
                          </a:solidFill>
                          <a:latin typeface="Arial Black" pitchFamily="34" charset="0"/>
                          <a:cs typeface="Aharoni" pitchFamily="2" charset="-79"/>
                        </a:rPr>
                        <a:t>oksidleri</a:t>
                      </a:r>
                      <a:endParaRPr lang="ru-RU" sz="2400" dirty="0">
                        <a:solidFill>
                          <a:srgbClr val="FF0000"/>
                        </a:solidFill>
                        <a:latin typeface="Arial Black" pitchFamily="34" charset="0"/>
                        <a:cs typeface="Aharoni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079641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Suwda</a:t>
                      </a:r>
                      <a:r>
                        <a:rPr lang="en-US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ereýjiligi</a:t>
                      </a:r>
                      <a:r>
                        <a:rPr lang="en-US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we </a:t>
                      </a:r>
                      <a:r>
                        <a:rPr lang="en-US" sz="3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reňkleri</a:t>
                      </a:r>
                      <a:r>
                        <a:rPr lang="en-US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dürli</a:t>
                      </a:r>
                      <a:r>
                        <a:rPr lang="en-US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bolan</a:t>
                      </a:r>
                      <a:r>
                        <a:rPr lang="en-US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gaty</a:t>
                      </a:r>
                      <a:r>
                        <a:rPr lang="en-US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agregat</a:t>
                      </a:r>
                      <a:r>
                        <a:rPr lang="en-US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halyndaky</a:t>
                      </a:r>
                      <a:r>
                        <a:rPr lang="en-US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maddalar</a:t>
                      </a:r>
                      <a:r>
                        <a:rPr lang="en-US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Suwda</a:t>
                      </a:r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ereýjiligi</a:t>
                      </a:r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en-US" sz="28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dürli</a:t>
                      </a:r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bolan</a:t>
                      </a:r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gaty</a:t>
                      </a:r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we </a:t>
                      </a:r>
                      <a:r>
                        <a:rPr lang="en-US" sz="28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gaz</a:t>
                      </a:r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agregat</a:t>
                      </a:r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hallaryndaky</a:t>
                      </a:r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maddalar</a:t>
                      </a:r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Suwda</a:t>
                      </a:r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eremeýän</a:t>
                      </a:r>
                      <a:r>
                        <a:rPr lang="en-US" sz="2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we </a:t>
                      </a:r>
                      <a:r>
                        <a:rPr lang="en-US" sz="28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reňkleri</a:t>
                      </a:r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dürli</a:t>
                      </a:r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bolan</a:t>
                      </a:r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gaty</a:t>
                      </a:r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agregat</a:t>
                      </a:r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halyndaky</a:t>
                      </a:r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maddalar</a:t>
                      </a:r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8693579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714348" y="1428736"/>
            <a:ext cx="2731838" cy="707886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tk-TM" sz="4000" b="1" i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Na</a:t>
            </a:r>
            <a:r>
              <a:rPr lang="en-US" sz="4000" b="1" i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tk-TM" sz="4000" b="1" i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O</a:t>
            </a:r>
            <a:r>
              <a:rPr lang="en-US" sz="4000" b="1" i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tk-TM" sz="4000" b="1" i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+H </a:t>
            </a:r>
            <a:r>
              <a:rPr lang="en-US" sz="4000" b="1" i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=</a:t>
            </a:r>
            <a:endParaRPr lang="ru-RU" sz="4000" b="1" i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388948" y="1769517"/>
            <a:ext cx="35779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tk-TM" sz="2400" b="1" cap="none" spc="0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2</a:t>
            </a:r>
            <a:endParaRPr lang="ru-RU" sz="2400" b="1" cap="none" spc="0" dirty="0">
              <a:ln w="50800"/>
              <a:solidFill>
                <a:schemeClr val="bg1">
                  <a:lumMod val="95000"/>
                  <a:lumOff val="5000"/>
                </a:schemeClr>
              </a:solidFill>
              <a:effectLst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657514" y="1428736"/>
            <a:ext cx="262924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400" b="1" i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Ca+2HCI</a:t>
            </a:r>
            <a:endParaRPr lang="ru-RU" sz="4400" b="1" i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643774" y="1785926"/>
            <a:ext cx="44435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tk-TM" sz="2400" b="1" cap="none" spc="0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 2</a:t>
            </a:r>
            <a:endParaRPr lang="ru-RU" sz="2400" b="1" cap="none" spc="0" dirty="0">
              <a:ln w="50800"/>
              <a:solidFill>
                <a:schemeClr val="bg1">
                  <a:lumMod val="95000"/>
                  <a:lumOff val="5000"/>
                </a:schemeClr>
              </a:solidFill>
              <a:effectLst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42910" y="2357430"/>
            <a:ext cx="141737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000" b="1" i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2</a:t>
            </a:r>
            <a:r>
              <a:rPr lang="tk-TM" sz="4000" b="1" i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H</a:t>
            </a:r>
            <a:r>
              <a:rPr lang="en-US" sz="4000" b="1" i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+</a:t>
            </a:r>
            <a:r>
              <a:rPr lang="tk-TM" sz="4000" b="1" i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endParaRPr lang="ru-RU" sz="40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964213" y="4400485"/>
            <a:ext cx="35779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tk-TM" sz="2400" b="1" cap="none" spc="0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2</a:t>
            </a:r>
            <a:endParaRPr lang="ru-RU" sz="2400" b="1" cap="none" spc="0" dirty="0">
              <a:ln w="50800"/>
              <a:solidFill>
                <a:schemeClr val="bg1">
                  <a:lumMod val="95000"/>
                  <a:lumOff val="5000"/>
                </a:schemeClr>
              </a:solidFill>
              <a:effectLst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857356" y="2357430"/>
            <a:ext cx="1212191" cy="707886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tk-TM" sz="4000" b="1" i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O</a:t>
            </a:r>
            <a:r>
              <a:rPr lang="en-US" sz="4000" b="1" i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= </a:t>
            </a:r>
            <a:endParaRPr lang="ru-RU" sz="40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285984" y="2714620"/>
            <a:ext cx="35779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24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2</a:t>
            </a:r>
            <a:endParaRPr lang="ru-RU" sz="2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714876" y="2214554"/>
            <a:ext cx="287931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400" b="1" i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C</a:t>
            </a:r>
            <a:r>
              <a:rPr lang="en-US" sz="4400" b="1" i="1" cap="none" spc="0" dirty="0" err="1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aO</a:t>
            </a:r>
            <a:r>
              <a:rPr lang="en-US" sz="4400" b="1" i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 +CO</a:t>
            </a:r>
            <a:endParaRPr lang="ru-RU" sz="4400" b="1" i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42910" y="3214686"/>
            <a:ext cx="220765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000" b="1" i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CaCO</a:t>
            </a:r>
            <a:r>
              <a:rPr lang="en-US" sz="4000" b="1" i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=</a:t>
            </a:r>
            <a:endParaRPr lang="ru-RU" sz="4000" b="1" i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143108" y="3643314"/>
            <a:ext cx="35779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24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3</a:t>
            </a:r>
            <a:endParaRPr lang="ru-RU" sz="2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405564" y="2638770"/>
            <a:ext cx="35779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24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2</a:t>
            </a:r>
            <a:endParaRPr lang="ru-RU" sz="2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59593" y="3100435"/>
            <a:ext cx="279916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4400" b="1" i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 </a:t>
            </a:r>
            <a:r>
              <a:rPr lang="en-US" sz="4400" b="1" i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2Na+H O</a:t>
            </a:r>
            <a:endParaRPr lang="ru-RU" sz="4400" b="1" i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580962" y="3475175"/>
            <a:ext cx="35779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24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2</a:t>
            </a:r>
            <a:endParaRPr lang="ru-RU" sz="2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56" y="3963449"/>
            <a:ext cx="344618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400" b="1" i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4000" b="1" i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CaCI+H</a:t>
            </a:r>
            <a:r>
              <a:rPr lang="en-US" sz="4000" b="1" i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=</a:t>
            </a:r>
            <a:endParaRPr lang="ru-RU" sz="4000" b="1" i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244041" y="2753162"/>
            <a:ext cx="35779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tk-TM" sz="2400" b="1" cap="none" spc="0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2</a:t>
            </a:r>
            <a:endParaRPr lang="ru-RU" sz="2400" b="1" cap="none" spc="0" dirty="0">
              <a:ln w="50800"/>
              <a:solidFill>
                <a:schemeClr val="bg1">
                  <a:lumMod val="95000"/>
                  <a:lumOff val="5000"/>
                </a:schemeClr>
              </a:solidFill>
              <a:effectLst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643774" y="4385607"/>
            <a:ext cx="56458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tk-TM" sz="2400" b="1" cap="none" spc="0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2</a:t>
            </a:r>
            <a:endParaRPr lang="ru-RU" sz="2400" b="1" cap="none" spc="0" dirty="0">
              <a:ln w="50800"/>
              <a:solidFill>
                <a:schemeClr val="bg1">
                  <a:lumMod val="95000"/>
                  <a:lumOff val="5000"/>
                </a:schemeClr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90168" y="4000887"/>
            <a:ext cx="167225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4400" b="1" i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4400" b="1" i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2H O</a:t>
            </a:r>
            <a:endParaRPr lang="ru-RU" sz="4400" b="1" i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175765" y="4400485"/>
            <a:ext cx="53091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2400" b="1" cap="none" spc="0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  </a:t>
            </a:r>
            <a:r>
              <a:rPr lang="tk-TM" sz="2400" b="1" cap="none" spc="0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2</a:t>
            </a:r>
            <a:endParaRPr lang="ru-RU" sz="2400" b="1" cap="none" spc="0" dirty="0">
              <a:ln w="50800"/>
              <a:solidFill>
                <a:schemeClr val="bg1">
                  <a:lumMod val="95000"/>
                  <a:lumOff val="5000"/>
                </a:schemeClr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5946" y="4862150"/>
            <a:ext cx="28135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4000" b="1" i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   </a:t>
            </a:r>
            <a:r>
              <a:rPr lang="en-US" sz="4000" b="1" i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4Na +O=</a:t>
            </a:r>
            <a:endParaRPr lang="ru-RU" sz="4000" b="1" i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03540" y="4752318"/>
            <a:ext cx="371127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400" b="1" i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 </a:t>
            </a:r>
            <a:r>
              <a:rPr lang="ru-RU" sz="4400" b="1" i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   </a:t>
            </a:r>
            <a:r>
              <a:rPr lang="en-US" sz="4400" b="1" i="1" cap="none" spc="0" dirty="0" err="1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ZnSO</a:t>
            </a:r>
            <a:r>
              <a:rPr lang="en-US" sz="4400" b="1" i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 +H O</a:t>
            </a:r>
            <a:endParaRPr lang="ru-RU" sz="4400" b="1" i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154784" y="5570036"/>
            <a:ext cx="436369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4400" b="1" i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    </a:t>
            </a:r>
            <a:r>
              <a:rPr lang="en-US" sz="4400" b="1" i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ZnO</a:t>
            </a:r>
            <a:r>
              <a:rPr lang="en-US" sz="4400" b="1" i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+HSO=</a:t>
            </a:r>
            <a:r>
              <a:rPr lang="ru-RU" sz="4400" b="1" i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 </a:t>
            </a:r>
            <a:endParaRPr lang="ru-RU" sz="4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414656" y="5493091"/>
            <a:ext cx="223490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4400" b="1" i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  </a:t>
            </a:r>
            <a:r>
              <a:rPr lang="en-US" sz="4400" b="1" i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2Na O</a:t>
            </a:r>
            <a:endParaRPr lang="ru-RU" sz="4400" b="1" i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706679" y="5108371"/>
            <a:ext cx="53091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2400" b="1" cap="none" spc="0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  </a:t>
            </a:r>
            <a:r>
              <a:rPr lang="en-US" sz="2400" b="1" dirty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4</a:t>
            </a:r>
            <a:endParaRPr lang="ru-RU" sz="2400" b="1" cap="none" spc="0" dirty="0">
              <a:ln w="50800"/>
              <a:solidFill>
                <a:schemeClr val="bg1">
                  <a:lumMod val="95000"/>
                  <a:lumOff val="5000"/>
                </a:schemeClr>
              </a:solidFill>
              <a:effectLst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569395" y="5161699"/>
            <a:ext cx="61747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2400" b="1" cap="none" spc="0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  </a:t>
            </a:r>
            <a:r>
              <a:rPr lang="tk-TM" sz="2400" b="1" cap="none" spc="0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2</a:t>
            </a:r>
            <a:r>
              <a:rPr lang="en-US" sz="2400" b="1" cap="none" spc="0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 </a:t>
            </a:r>
            <a:endParaRPr lang="ru-RU" sz="2400" b="1" cap="none" spc="0" dirty="0">
              <a:ln w="50800"/>
              <a:solidFill>
                <a:schemeClr val="bg1">
                  <a:lumMod val="95000"/>
                  <a:lumOff val="5000"/>
                </a:schemeClr>
              </a:solidFill>
              <a:effectLst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509144" y="5262258"/>
            <a:ext cx="35779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24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2</a:t>
            </a:r>
            <a:endParaRPr lang="ru-RU" sz="2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53381" y="5954756"/>
            <a:ext cx="433965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24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                   </a:t>
            </a:r>
            <a:r>
              <a:rPr lang="ru-RU" sz="24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       </a:t>
            </a:r>
            <a:r>
              <a:rPr lang="en-US" sz="24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2       </a:t>
            </a:r>
            <a:r>
              <a:rPr lang="ru-RU" sz="24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4</a:t>
            </a:r>
            <a:r>
              <a:rPr lang="en-US" sz="24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 </a:t>
            </a:r>
            <a:r>
              <a:rPr lang="ru-RU" sz="24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  </a:t>
            </a:r>
            <a:r>
              <a:rPr lang="en-US" sz="24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        </a:t>
            </a:r>
            <a:endParaRPr lang="ru-RU" sz="2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454844" y="5877811"/>
            <a:ext cx="61747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2400" b="1" cap="none" spc="0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  </a:t>
            </a:r>
            <a:r>
              <a:rPr lang="tk-TM" sz="2400" b="1" cap="none" spc="0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2</a:t>
            </a:r>
            <a:r>
              <a:rPr lang="en-US" sz="2400" b="1" cap="none" spc="0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 </a:t>
            </a:r>
            <a:endParaRPr lang="ru-RU" sz="2400" b="1" cap="none" spc="0" dirty="0">
              <a:ln w="50800"/>
              <a:solidFill>
                <a:schemeClr val="bg1">
                  <a:lumMod val="95000"/>
                  <a:lumOff val="5000"/>
                </a:schemeClr>
              </a:solidFill>
              <a:effectLst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8557" y="0"/>
            <a:ext cx="185726" cy="6891809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 rot="16200000">
            <a:off x="4597475" y="-4309328"/>
            <a:ext cx="192508" cy="8900547"/>
          </a:xfrm>
          <a:prstGeom prst="rect">
            <a:avLst/>
          </a:prstGeom>
          <a:solidFill>
            <a:srgbClr val="0070C0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8928467" y="0"/>
            <a:ext cx="215533" cy="6875241"/>
          </a:xfrm>
          <a:prstGeom prst="rect">
            <a:avLst/>
          </a:prstGeom>
          <a:solidFill>
            <a:srgbClr val="0070C0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 rot="16200000">
            <a:off x="4459886" y="-2922780"/>
            <a:ext cx="192509" cy="8744657"/>
          </a:xfrm>
          <a:prstGeom prst="rect">
            <a:avLst/>
          </a:prstGeom>
          <a:solidFill>
            <a:srgbClr val="0070C0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 rot="16200000">
            <a:off x="4422874" y="2311472"/>
            <a:ext cx="192508" cy="8900547"/>
          </a:xfrm>
          <a:prstGeom prst="rect">
            <a:avLst/>
          </a:prstGeom>
          <a:solidFill>
            <a:srgbClr val="0070C0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203500" y="1521577"/>
            <a:ext cx="271236" cy="5143914"/>
          </a:xfrm>
          <a:prstGeom prst="rect">
            <a:avLst/>
          </a:prstGeom>
          <a:solidFill>
            <a:srgbClr val="0070C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15616" y="-99392"/>
            <a:ext cx="7632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800" b="1" dirty="0" err="1">
                <a:latin typeface="Arial Black" pitchFamily="34" charset="0"/>
              </a:rPr>
              <a:t>Himiki</a:t>
            </a:r>
            <a:r>
              <a:rPr lang="en-US" sz="2800" b="1" dirty="0">
                <a:latin typeface="Arial Black" pitchFamily="34" charset="0"/>
              </a:rPr>
              <a:t> </a:t>
            </a:r>
            <a:r>
              <a:rPr lang="en-US" sz="2400" b="1" dirty="0" err="1" smtClean="0">
                <a:latin typeface="Arial Black" pitchFamily="34" charset="0"/>
              </a:rPr>
              <a:t>häsiýetleri</a:t>
            </a:r>
            <a:r>
              <a:rPr lang="tk-TM" sz="2400" b="1" dirty="0" smtClean="0">
                <a:latin typeface="Arial Black" pitchFamily="34" charset="0"/>
              </a:rPr>
              <a:t>:</a:t>
            </a:r>
            <a:endParaRPr lang="ru-RU" sz="2400" b="1" dirty="0">
              <a:latin typeface="Arial Black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8001778"/>
              </p:ext>
            </p:extLst>
          </p:nvPr>
        </p:nvGraphicFramePr>
        <p:xfrm>
          <a:off x="107504" y="35901"/>
          <a:ext cx="9324527" cy="693741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56184"/>
                <a:gridCol w="7668343"/>
              </a:tblGrid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solidFill>
                            <a:srgbClr val="FF0000"/>
                          </a:solidFill>
                          <a:latin typeface="Arial Black" pitchFamily="34" charset="0"/>
                          <a:cs typeface="Aharoni" pitchFamily="2" charset="-79"/>
                        </a:rPr>
                        <a:t>Esas</a:t>
                      </a:r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Arial Black" pitchFamily="34" charset="0"/>
                          <a:cs typeface="Aharoni" pitchFamily="2" charset="-79"/>
                        </a:rPr>
                        <a:t> </a:t>
                      </a:r>
                      <a:endParaRPr lang="tk-TM" sz="2000" dirty="0" smtClean="0">
                        <a:solidFill>
                          <a:srgbClr val="FF0000"/>
                        </a:solidFill>
                        <a:latin typeface="Arial Black" pitchFamily="34" charset="0"/>
                        <a:cs typeface="Aharoni" pitchFamily="2" charset="-79"/>
                      </a:endParaRPr>
                    </a:p>
                    <a:p>
                      <a:pPr algn="ctr"/>
                      <a:r>
                        <a:rPr lang="en-US" sz="2000" dirty="0" err="1" smtClean="0">
                          <a:solidFill>
                            <a:srgbClr val="FF0000"/>
                          </a:solidFill>
                          <a:latin typeface="Arial Black" pitchFamily="34" charset="0"/>
                          <a:cs typeface="Aharoni" pitchFamily="2" charset="-79"/>
                        </a:rPr>
                        <a:t>oksidleri</a:t>
                      </a:r>
                      <a:endParaRPr lang="ru-RU" sz="2000" dirty="0">
                        <a:solidFill>
                          <a:srgbClr val="FF0000"/>
                        </a:solidFill>
                        <a:latin typeface="Arial Black" pitchFamily="34" charset="0"/>
                        <a:cs typeface="Aharoni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1)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Kislotalar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bilen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reagirle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ş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ip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suw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we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duz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emele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getirýärler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Na</a:t>
                      </a:r>
                      <a:r>
                        <a:rPr kumimoji="0" lang="en-US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₂O</a:t>
                      </a:r>
                      <a:r>
                        <a:rPr kumimoji="0" lang="tk-TM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 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+</a:t>
                      </a:r>
                      <a:r>
                        <a:rPr kumimoji="0" lang="tk-TM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 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2HCl</a:t>
                      </a:r>
                      <a:r>
                        <a:rPr kumimoji="0" lang="tk-TM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 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→</a:t>
                      </a:r>
                      <a:r>
                        <a:rPr kumimoji="0" lang="tk-TM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 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2NaCl</a:t>
                      </a:r>
                      <a:r>
                        <a:rPr kumimoji="0" lang="tk-TM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 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+</a:t>
                      </a:r>
                      <a:r>
                        <a:rPr kumimoji="0" lang="tk-TM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 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H₂O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BaO+HI→BaI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₂+H₂O</a:t>
                      </a:r>
                      <a:endParaRPr kumimoji="0" lang="tk-TM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Calibri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k-TM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2)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Kislota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oksidleri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bilen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reagirle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ş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ip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duz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emele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getirýärler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Na</a:t>
                      </a:r>
                      <a:r>
                        <a:rPr kumimoji="0" lang="en-US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₂</a:t>
                      </a:r>
                      <a:r>
                        <a:rPr kumimoji="0" lang="en-US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O+CO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₂→</a:t>
                      </a:r>
                      <a:r>
                        <a:rPr kumimoji="0" lang="en-US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Na₂CO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₃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MgO+SiO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₂→</a:t>
                      </a:r>
                      <a:r>
                        <a:rPr kumimoji="0" lang="en-US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MgSiO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₃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3)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Suw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bilen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reagirle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ş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ip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ş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gar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metallaryny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ň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oksidleri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ş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gar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emele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getirýärler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Na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₂O+H₂O→2NaOH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BaO+H₂O→Ba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(OH)₂</a:t>
                      </a:r>
                      <a:endParaRPr kumimoji="0" lang="ru-RU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17532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 Black" pitchFamily="34" charset="0"/>
                          <a:ea typeface="+mn-ea"/>
                          <a:cs typeface="Aharoni" pitchFamily="2" charset="-79"/>
                        </a:rPr>
                        <a:t>Kislota</a:t>
                      </a:r>
                      <a:r>
                        <a:rPr kumimoji="0" 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 Black" pitchFamily="34" charset="0"/>
                          <a:ea typeface="+mn-ea"/>
                          <a:cs typeface="Aharoni" pitchFamily="2" charset="-79"/>
                        </a:rPr>
                        <a:t> </a:t>
                      </a:r>
                      <a:endParaRPr kumimoji="0" lang="tk-TM" sz="2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 Black" pitchFamily="34" charset="0"/>
                        <a:ea typeface="+mn-ea"/>
                        <a:cs typeface="Aharoni" pitchFamily="2" charset="-79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 Black" pitchFamily="34" charset="0"/>
                          <a:ea typeface="+mn-ea"/>
                          <a:cs typeface="Aharoni" pitchFamily="2" charset="-79"/>
                        </a:rPr>
                        <a:t>oksidleri</a:t>
                      </a:r>
                      <a:endParaRPr kumimoji="0" lang="ru-RU" sz="2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 Black" pitchFamily="34" charset="0"/>
                        <a:ea typeface="+mn-ea"/>
                        <a:cs typeface="Aharoni" pitchFamily="2" charset="-79"/>
                      </a:endParaRPr>
                    </a:p>
                    <a:p>
                      <a:pPr algn="ctr"/>
                      <a:endParaRPr lang="ru-RU" sz="1800" b="1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1)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ş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garlar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bilen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reagirle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ş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ip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suw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we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duz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emele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getirýärler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₂O₅+6NaOH→Na₃PO₄+3H₂O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CO₂+</a:t>
                      </a:r>
                      <a:r>
                        <a:rPr kumimoji="0" lang="en-US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Ca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(OH)₂→</a:t>
                      </a:r>
                      <a:r>
                        <a:rPr kumimoji="0" lang="en-US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CaCO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₃+H₂O</a:t>
                      </a:r>
                      <a:endParaRPr kumimoji="0" lang="en-US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2)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Esas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oksidleri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bilen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reagirle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ş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ip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duz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emele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getirýärler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₂O₅+3BaO→Ba₃(PO₄)₂</a:t>
                      </a:r>
                      <a:endParaRPr kumimoji="0" lang="en-US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3)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Suw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bilen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reagirle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ş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ip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kislota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emele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getirýärler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(SO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₃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başg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.).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P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₂O₅+3H₂O→2H₃PO₄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4)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Gyzdyrlanda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uçmaýan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oksidler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,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uçujy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oksidleri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duzlardan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gysyp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çykarýarlar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BaCO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₃+</a:t>
                      </a:r>
                      <a:r>
                        <a:rPr kumimoji="0" lang="en-US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SiO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₃→</a:t>
                      </a:r>
                      <a:r>
                        <a:rPr kumimoji="0" lang="en-US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BaSiO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₃+CO₂↑</a:t>
                      </a:r>
                      <a:endParaRPr kumimoji="0" lang="ru-RU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7"/>
                    </a:solidFill>
                  </a:tcPr>
                </a:tc>
              </a:tr>
              <a:tr h="25370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 Black" pitchFamily="34" charset="0"/>
                          <a:ea typeface="+mn-ea"/>
                          <a:cs typeface="Aharoni" pitchFamily="2" charset="-79"/>
                        </a:rPr>
                        <a:t>Amfoter</a:t>
                      </a:r>
                      <a:endParaRPr kumimoji="0" lang="tk-TM" sz="2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 Black" pitchFamily="34" charset="0"/>
                        <a:ea typeface="+mn-ea"/>
                        <a:cs typeface="Aharoni" pitchFamily="2" charset="-79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 Black" pitchFamily="34" charset="0"/>
                          <a:ea typeface="+mn-ea"/>
                          <a:cs typeface="Aharoni" pitchFamily="2" charset="-79"/>
                        </a:rPr>
                        <a:t> </a:t>
                      </a:r>
                      <a:r>
                        <a:rPr kumimoji="0" lang="en-US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 Black" pitchFamily="34" charset="0"/>
                          <a:ea typeface="+mn-ea"/>
                          <a:cs typeface="Aharoni" pitchFamily="2" charset="-79"/>
                        </a:rPr>
                        <a:t>oksidleri</a:t>
                      </a:r>
                      <a:endParaRPr kumimoji="0" lang="ru-RU" sz="2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 Black" pitchFamily="34" charset="0"/>
                        <a:ea typeface="+mn-ea"/>
                        <a:cs typeface="Aharoni" pitchFamily="2" charset="-79"/>
                      </a:endParaRPr>
                    </a:p>
                    <a:p>
                      <a:pPr algn="l"/>
                      <a:endParaRPr lang="ru-RU" sz="1600" b="1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1)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Kislotalar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bilen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reagirle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ş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ip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suw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we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duz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emele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getirýärler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Al</a:t>
                      </a:r>
                      <a:r>
                        <a:rPr kumimoji="0" lang="en-US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₂O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₃+6HCl→2AlCl₃+3H₂O</a:t>
                      </a:r>
                      <a:endParaRPr kumimoji="0" lang="en-US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2)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Asgarlar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bilen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reagirle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ş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ip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gyzdyrlanda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duz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we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suw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emele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getirýärler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Al</a:t>
                      </a:r>
                      <a:r>
                        <a:rPr kumimoji="0" lang="en-US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₂O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₃+2KOH→2KAlO₂+H₂O</a:t>
                      </a:r>
                      <a:endParaRPr kumimoji="0" lang="en-US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3)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Kislota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oksidleri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bilen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reagirle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ş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ip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gyzdyrlanda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duz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emele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getirýärler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ZnO+SO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₃→</a:t>
                      </a:r>
                      <a:r>
                        <a:rPr kumimoji="0" lang="en-US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ZnSO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₄</a:t>
                      </a:r>
                      <a:endParaRPr kumimoji="0" lang="en-US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4)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Esas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oksidleri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bilen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reagirle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ş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ip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gyzdyrlanda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kumimoji="0" 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duz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emele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getirýärler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Cr</a:t>
                      </a:r>
                      <a:r>
                        <a:rPr kumimoji="0" lang="en-US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₂O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/>
                        </a:rPr>
                        <a:t>₃+Na₂O→2NaCrO₂</a:t>
                      </a:r>
                      <a:endParaRPr kumimoji="0" lang="ru-RU" sz="2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7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975186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539552" y="32561"/>
            <a:ext cx="3672408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sz="2400" i="1" dirty="0" err="1">
                <a:solidFill>
                  <a:srgbClr val="FF0000"/>
                </a:solidFill>
                <a:latin typeface="Arial Black" pitchFamily="34" charset="0"/>
              </a:rPr>
              <a:t>Oksidl</a:t>
            </a:r>
            <a:r>
              <a:rPr lang="tk-TM" sz="2400" i="1" dirty="0">
                <a:solidFill>
                  <a:srgbClr val="FF0000"/>
                </a:solidFill>
                <a:latin typeface="Arial Black" pitchFamily="34" charset="0"/>
              </a:rPr>
              <a:t>er</a:t>
            </a:r>
            <a:r>
              <a:rPr lang="en-US" sz="2400" i="1" dirty="0">
                <a:solidFill>
                  <a:srgbClr val="FF0000"/>
                </a:solidFill>
                <a:latin typeface="Arial Black" pitchFamily="34" charset="0"/>
              </a:rPr>
              <a:t>:</a:t>
            </a:r>
            <a:r>
              <a:rPr lang="en-US" sz="2400" i="1" dirty="0">
                <a:solidFill>
                  <a:prstClr val="black"/>
                </a:solidFill>
                <a:latin typeface="Arial Black" pitchFamily="34" charset="0"/>
              </a:rPr>
              <a:t> </a:t>
            </a:r>
            <a:r>
              <a:rPr lang="tk-TM" sz="2400" i="1" dirty="0">
                <a:solidFill>
                  <a:prstClr val="black"/>
                </a:solidFill>
                <a:latin typeface="Arial Rounded MT Bold" pitchFamily="34" charset="0"/>
              </a:rPr>
              <a:t> </a:t>
            </a:r>
            <a:r>
              <a:rPr lang="tk-TM" sz="2400" i="1" dirty="0" smtClean="0">
                <a:solidFill>
                  <a:prstClr val="black"/>
                </a:solidFill>
                <a:latin typeface="Arial Black" pitchFamily="34" charset="0"/>
                <a:cs typeface="Aharoni" pitchFamily="2" charset="-79"/>
              </a:rPr>
              <a:t>ulanylyşy.</a:t>
            </a:r>
            <a:endParaRPr lang="en-US" sz="2400" i="1" dirty="0">
              <a:ln>
                <a:solidFill>
                  <a:srgbClr val="00FF00"/>
                </a:solidFill>
              </a:ln>
              <a:solidFill>
                <a:prstClr val="black"/>
              </a:solidFill>
              <a:latin typeface="Arial Black" pitchFamily="34" charset="0"/>
              <a:cs typeface="Aharoni" pitchFamily="2" charset="-79"/>
            </a:endParaRPr>
          </a:p>
        </p:txBody>
      </p:sp>
      <p:pic>
        <p:nvPicPr>
          <p:cNvPr id="11272" name="Picture 8" descr="vulcano0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4930" y="3284984"/>
            <a:ext cx="4569069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3" name="Picture 9" descr="vulcano0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304" y="3284984"/>
            <a:ext cx="4465504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74931" y="0"/>
            <a:ext cx="456906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k-TM" sz="3200" b="1" dirty="0" smtClean="0">
                <a:latin typeface="Times New Roman" pitchFamily="18" charset="0"/>
                <a:cs typeface="Times New Roman" pitchFamily="18" charset="0"/>
              </a:rPr>
              <a:t>Tebigatda giňden ýaýran oksidleriň biri </a:t>
            </a:r>
            <a:r>
              <a:rPr lang="tk-TM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uglerodyň dioksidi -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tk-TM" sz="3200" b="1" baseline="-25000" dirty="0" smtClean="0">
                <a:latin typeface="Times New Roman" pitchFamily="18" charset="0"/>
                <a:cs typeface="Times New Roman" pitchFamily="18" charset="0"/>
              </a:rPr>
              <a:t>₂ </a:t>
            </a:r>
            <a:r>
              <a:rPr lang="tk-TM" sz="3200" b="1" dirty="0" smtClean="0">
                <a:latin typeface="Times New Roman" pitchFamily="18" charset="0"/>
                <a:cs typeface="Times New Roman" pitchFamily="18" charset="0"/>
              </a:rPr>
              <a:t>. Wulkan gazlarynyň düzümine girýär.</a:t>
            </a:r>
            <a:r>
              <a:rPr lang="tk-TM" sz="3200" b="1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k-TM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3200" dirty="0" smtClean="0"/>
              <a:t> </a:t>
            </a:r>
            <a:endParaRPr lang="ru-RU" sz="3200" dirty="0"/>
          </a:p>
        </p:txBody>
      </p:sp>
      <p:pic>
        <p:nvPicPr>
          <p:cNvPr id="11271" name="Picture 7" descr="fudji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16465"/>
            <a:ext cx="4574930" cy="318092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4668401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8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308</TotalTime>
  <Words>762</Words>
  <Application>Microsoft Office PowerPoint</Application>
  <PresentationFormat>Экран (4:3)</PresentationFormat>
  <Paragraphs>126</Paragraphs>
  <Slides>16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8" baseType="lpstr">
      <vt:lpstr>Aharoni</vt:lpstr>
      <vt:lpstr>Arial</vt:lpstr>
      <vt:lpstr>Arial Black</vt:lpstr>
      <vt:lpstr>Arial Rounded MT Bold</vt:lpstr>
      <vt:lpstr>Calibri</vt:lpstr>
      <vt:lpstr>Century Gothic</vt:lpstr>
      <vt:lpstr>Times New Roman</vt:lpstr>
      <vt:lpstr>Verdana</vt:lpstr>
      <vt:lpstr>Wingdings</vt:lpstr>
      <vt:lpstr>Wingdings 2</vt:lpstr>
      <vt:lpstr>Wingdings 3</vt:lpstr>
      <vt:lpstr>Яркая</vt:lpstr>
      <vt:lpstr>Презентация PowerPoint</vt:lpstr>
      <vt:lpstr>Презентация PowerPoint</vt:lpstr>
      <vt:lpstr>Himiki reaksiyalaryn gecisi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Ösümlikleriň fotosintezi üçin zerur gaz.</vt:lpstr>
      <vt:lpstr>Uglerod (II) oksidi CO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 1</dc:creator>
  <cp:lastModifiedBy>user</cp:lastModifiedBy>
  <cp:revision>33</cp:revision>
  <dcterms:created xsi:type="dcterms:W3CDTF">2015-12-01T04:53:20Z</dcterms:created>
  <dcterms:modified xsi:type="dcterms:W3CDTF">2021-04-14T01:11:50Z</dcterms:modified>
</cp:coreProperties>
</file>