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67" r:id="rId4"/>
    <p:sldId id="269" r:id="rId5"/>
    <p:sldId id="271" r:id="rId6"/>
    <p:sldId id="258" r:id="rId7"/>
    <p:sldId id="259" r:id="rId8"/>
    <p:sldId id="260" r:id="rId9"/>
    <p:sldId id="261" r:id="rId10"/>
    <p:sldId id="262" r:id="rId11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109" d="100"/>
          <a:sy n="109" d="100"/>
        </p:scale>
        <p:origin x="636" y="13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18847105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669281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8026368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0462620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7092409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01897652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0456766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6170412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0029037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4987329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8533813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7F025BA-CEF3-458B-B430-94D00CCE834C}" type="datetimeFigureOut">
              <a:rPr lang="ru-RU" smtClean="0"/>
              <a:t>30.12.2020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596BB2-B5AA-4AB2-81DA-26EC4555F700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200187602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emf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emf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emf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emf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emf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6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4"/>
            <a:ext cx="10515600" cy="6035675"/>
          </a:xfrm>
        </p:spPr>
        <p:txBody>
          <a:bodyPr>
            <a:noAutofit/>
          </a:bodyPr>
          <a:lstStyle/>
          <a:p>
            <a:pPr>
              <a:lnSpc>
                <a:spcPct val="107000"/>
              </a:lnSpc>
              <a:spcAft>
                <a:spcPts val="0"/>
              </a:spcAft>
            </a:pP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Tema 8: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Göteriji mehanizmler</a:t>
            </a:r>
            <a: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Calibri" panose="020F0502020204030204" pitchFamily="34" charset="0"/>
                <a:cs typeface="Times New Roman" panose="02020603050405020304" pitchFamily="18" charset="0"/>
              </a:rPr>
              <a:t>1.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Kesgitlenilişi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we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klasifikasiýasy.Umumy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konstruksiýasy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2.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Gurluşykda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ulanylýa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n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göterijiler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</a:t>
            </a:r>
            <a:r>
              <a:rPr lang="ru-RU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Kesgitlenilişi we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klasifikasiýasy.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3.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Bina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berkidilýän göterjiler. Erkin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tk-TM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tk-TM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   </a:t>
            </a:r>
            <a:r>
              <a:rPr lang="sq-AL" b="1" dirty="0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oturdylan </a:t>
            </a:r>
            <a:r>
              <a:rPr lang="ru-RU" b="1" dirty="0" err="1" smtClean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göterijiler</a:t>
            </a:r>
            <a:r>
              <a:rPr lang="ru-RU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sq-AL" b="1" dirty="0">
                <a:latin typeface="Times New Roman" panose="02020603050405020304" pitchFamily="18" charset="0"/>
                <a:ea typeface="Times New Roman" panose="02020603050405020304" pitchFamily="18" charset="0"/>
                <a:cs typeface="Times New Roman" panose="02020603050405020304" pitchFamily="18" charset="0"/>
              </a:rPr>
              <a:t>Susakly göterjiler.</a:t>
            </a:r>
            <a: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/>
            </a:r>
            <a:br>
              <a:rPr lang="ru-RU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</a:br>
            <a:r>
              <a:rPr lang="tk-TM" b="1" dirty="0" smtClean="0">
                <a:effectLst/>
                <a:latin typeface="Calibri" panose="020F050202020403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     </a:t>
            </a:r>
            <a:r>
              <a:rPr lang="ru-RU" b="1" dirty="0" err="1" smtClean="0">
                <a:latin typeface="Times New Roman" panose="02020603050405020304" pitchFamily="18" charset="0"/>
                <a:ea typeface="Calibri" panose="020F0502020204030204" pitchFamily="34" charset="0"/>
              </a:rPr>
              <a:t>Netije</a:t>
            </a:r>
            <a:r>
              <a:rPr lang="ru-RU" b="1" dirty="0">
                <a:latin typeface="Times New Roman" panose="02020603050405020304" pitchFamily="18" charset="0"/>
                <a:ea typeface="Calibri" panose="020F0502020204030204" pitchFamily="34" charset="0"/>
              </a:rPr>
              <a:t>.</a:t>
            </a:r>
            <a:endParaRPr lang="ru-RU" b="1" dirty="0"/>
          </a:p>
        </p:txBody>
      </p:sp>
    </p:spTree>
    <p:extLst>
      <p:ext uri="{BB962C8B-B14F-4D97-AF65-F5344CB8AC3E}">
        <p14:creationId xmlns:p14="http://schemas.microsoft.com/office/powerpoint/2010/main" val="413149061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>
            <a:normAutofit/>
          </a:bodyPr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göterilende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bad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alyşyň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aýlaw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momenti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</a:t>
            </a:r>
            <a:r>
              <a:rPr lang="en-US" sz="5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b.a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</a:t>
            </a:r>
            <a:r>
              <a:rPr lang="en-US" sz="5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st</a:t>
            </a:r>
            <a:r>
              <a:rPr lang="en-US" sz="5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+M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din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/>
            </a:r>
            <a:b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din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işe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goýberilende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dinamiki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garşylygyň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öňüni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almaklyk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gerekli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aýlaw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momenti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b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  </a:t>
            </a:r>
            <a:r>
              <a:rPr lang="en-US" sz="54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din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=M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a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ýl.i</a:t>
            </a:r>
            <a:r>
              <a:rPr lang="tk-TM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+M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öh</a:t>
            </a:r>
            <a:b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aýl.i</a:t>
            </a: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latin typeface="Times New Roman" panose="02020603050405020304" pitchFamily="18" charset="0"/>
              </a:rPr>
              <a:t>we</a:t>
            </a: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M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öh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aýlanmada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inersiýa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güýjüniň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massasynyň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ýüküň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öňe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</a:t>
            </a:r>
            <a:b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hereketinde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inersiýa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güýjüniň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öňüni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almaklyk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aýlaw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momenti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sz="48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09679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58262" y="365125"/>
            <a:ext cx="11852030" cy="1402129"/>
          </a:xfrm>
        </p:spPr>
        <p:txBody>
          <a:bodyPr>
            <a:normAutofit fontScale="90000"/>
          </a:bodyPr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Lebýotkaly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strelaly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kranlaryň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göteriji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mehanizminiň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tk-TM" b="1" dirty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elektrorewersli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b -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friksionly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 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4308" y="1670539"/>
            <a:ext cx="8510954" cy="51874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34177365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729761"/>
          </a:xfrm>
        </p:spPr>
        <p:txBody>
          <a:bodyPr/>
          <a:lstStyle/>
          <a:p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Bina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berkidilýän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göterijiler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b="1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28901" y="668214"/>
            <a:ext cx="6585438" cy="618978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733337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1608991"/>
          </a:xfrm>
        </p:spPr>
        <p:txBody>
          <a:bodyPr>
            <a:normAutofit fontScale="90000"/>
          </a:bodyPr>
          <a:lstStyle/>
          <a:p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Erkin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oturdylan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göterijil</a:t>
            </a:r>
            <a:r>
              <a:rPr lang="tk-TM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e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r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konstruksiýasy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kinimatiki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ç-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güýçleriň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646486" y="1608992"/>
            <a:ext cx="6655776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84058290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1"/>
            <a:ext cx="10515600" cy="1608991"/>
          </a:xfrm>
        </p:spPr>
        <p:txBody>
          <a:bodyPr>
            <a:normAutofit fontScale="90000"/>
          </a:bodyPr>
          <a:lstStyle/>
          <a:p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Susakly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göterijiler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a-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konstruksiýasy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b-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kinimatiki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ç-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susak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g-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güýçleriň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.</a:t>
            </a: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934308" y="1608992"/>
            <a:ext cx="8159261" cy="52490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212149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5349875"/>
          </a:xfrm>
        </p:spPr>
        <p:txBody>
          <a:bodyPr>
            <a:normAutofit/>
          </a:bodyPr>
          <a:lstStyle/>
          <a:p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Ýüküň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göterilmesi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üçin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gerek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bolan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umumy</a:t>
            </a:r>
            <a:r>
              <a:rPr lang="en-US" sz="5400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1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kuwwatlylyk</a:t>
            </a:r>
            <a: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tk-TM" sz="5400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N</a:t>
            </a:r>
            <a:r>
              <a:rPr lang="tk-TM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dw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</a:t>
            </a:r>
            <a:r>
              <a:rPr lang="tk-TM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N</a:t>
            </a:r>
            <a:r>
              <a:rPr lang="tk-TM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st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+N</a:t>
            </a:r>
            <a:r>
              <a:rPr lang="tk-TM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din</a:t>
            </a:r>
            <a:r>
              <a:rPr lang="en-US" sz="54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77999202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315200" y="0"/>
            <a:ext cx="4876800" cy="6858000"/>
          </a:xfrm>
        </p:spPr>
        <p:txBody>
          <a:bodyPr/>
          <a:lstStyle/>
          <a:p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Göteriji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mehanizmiň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hereketlendirijisiniň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hasaplamasynyň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shemasy</a:t>
            </a:r>
            <a:r>
              <a:rPr lang="tk-TM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a -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umumy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; </a:t>
            </a:r>
            <a:r>
              <a:rPr lang="tk-TM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/>
            </a:r>
            <a:br>
              <a:rPr lang="tk-TM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b -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tizligiň</a:t>
            </a: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üýtgemesi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; </a:t>
            </a:r>
            <a:r>
              <a:rPr lang="tk-TM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/>
            </a:r>
            <a:br>
              <a:rPr lang="tk-TM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ç 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-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momentiň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we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tizlenmäniň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 </a:t>
            </a:r>
            <a:r>
              <a:rPr lang="en-US" dirty="0" err="1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üýtgemesi</a:t>
            </a:r>
            <a:r>
              <a:rPr lang="en-US" dirty="0">
                <a:solidFill>
                  <a:schemeClr val="accent2">
                    <a:lumMod val="75000"/>
                  </a:schemeClr>
                </a:solidFill>
                <a:latin typeface="Times New Roman" panose="02020603050405020304" pitchFamily="18" charset="0"/>
              </a:rPr>
              <a:t>. </a:t>
            </a:r>
            <a:endParaRPr lang="ru-RU" dirty="0">
              <a:solidFill>
                <a:schemeClr val="accent2">
                  <a:lumMod val="75000"/>
                </a:schemeClr>
              </a:solidFill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/>
          <a:srcRect l="1555" t="1892" r="2202" b="2130"/>
          <a:stretch/>
        </p:blipFill>
        <p:spPr>
          <a:xfrm>
            <a:off x="1" y="105508"/>
            <a:ext cx="7315200" cy="664698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30219667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12191999" cy="6858000"/>
          </a:xfrm>
        </p:spPr>
        <p:txBody>
          <a:bodyPr>
            <a:normAutofit/>
          </a:bodyPr>
          <a:lstStyle/>
          <a:p>
            <a:r>
              <a:rPr lang="tk-TM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anapyň</a:t>
            </a: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barabana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saralýan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şahalarynyň</a:t>
            </a:r>
            <a:r>
              <a:rPr lang="en-US" sz="54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çekilmesi</a:t>
            </a:r>
            <a: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tk-TM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54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           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</a:t>
            </a:r>
            <a:r>
              <a:rPr lang="tk-TM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t</a:t>
            </a:r>
            <a:r>
              <a:rPr lang="tk-T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</a:t>
            </a:r>
            <a:r>
              <a:rPr lang="en-US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72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Q+q</a:t>
            </a:r>
            <a:r>
              <a:rPr lang="en-US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/m</a:t>
            </a:r>
            <a:r>
              <a:rPr lang="hy-A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40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p</a:t>
            </a:r>
            <a:r>
              <a:rPr lang="en-US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br>
              <a:rPr lang="en-US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Hereketlendiriji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tarapyndan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gazanylýan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walyna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bu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güýçlenme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bilen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döreýän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aýlaw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54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momenti</a:t>
            </a: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:</a:t>
            </a:r>
            <a:b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3</a:t>
            </a:r>
            <a:r>
              <a:rPr lang="en-US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</a:t>
            </a:r>
            <a:r>
              <a:rPr lang="en-US" sz="6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S</a:t>
            </a:r>
            <a:r>
              <a:rPr lang="en-US" sz="40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t</a:t>
            </a:r>
            <a:r>
              <a:rPr lang="en-US" sz="6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D</a:t>
            </a:r>
            <a:r>
              <a:rPr lang="en-US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/</a:t>
            </a:r>
            <a:r>
              <a:rPr lang="en-US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2</a:t>
            </a:r>
            <a:r>
              <a:rPr lang="hy-AM" sz="7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bl</a:t>
            </a:r>
            <a:r>
              <a:rPr lang="en-US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=(</a:t>
            </a:r>
            <a:r>
              <a:rPr lang="en-US" sz="6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Q+q</a:t>
            </a:r>
            <a:r>
              <a:rPr lang="en-US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)D/2m</a:t>
            </a:r>
            <a:r>
              <a:rPr lang="hy-AM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40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p </a:t>
            </a:r>
            <a:r>
              <a:rPr lang="hy-AM" sz="6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36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bl</a:t>
            </a:r>
            <a:r>
              <a:rPr lang="en-US" sz="6600" b="1" i="1" u="none" strike="noStrike" baseline="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/>
            </a:r>
            <a:br>
              <a:rPr lang="en-US" sz="6600" b="1" i="1" u="none" strike="noStrike" baseline="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</a:br>
            <a:r>
              <a:rPr lang="en-US" sz="54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endParaRPr lang="ru-RU" sz="5400" b="1" i="1" dirty="0">
              <a:solidFill>
                <a:srgbClr val="0070C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91655206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1"/>
            <a:ext cx="12192000" cy="6858000"/>
          </a:xfrm>
        </p:spPr>
        <p:txBody>
          <a:bodyPr/>
          <a:lstStyle/>
          <a:p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Hereketlendirijiiň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bir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walyna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err="1">
                <a:solidFill>
                  <a:srgbClr val="000000"/>
                </a:solidFill>
                <a:latin typeface="Times New Roman" panose="02020603050405020304" pitchFamily="18" charset="0"/>
              </a:rPr>
              <a:t>getirilen</a:t>
            </a:r>
            <a:r>
              <a:rPr lang="en-US" b="1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moment:</a:t>
            </a:r>
            <a:br>
              <a:rPr lang="en-US" b="1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/>
            </a:r>
            <a:br>
              <a:rPr lang="en-US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st</a:t>
            </a: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=M</a:t>
            </a:r>
            <a:r>
              <a:rPr lang="tk-TM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1</a:t>
            </a:r>
            <a:r>
              <a:rPr lang="tk-T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=(</a:t>
            </a:r>
            <a:r>
              <a:rPr lang="en-US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Q+q</a:t>
            </a:r>
            <a:r>
              <a:rPr lang="en-US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)D/2m </a:t>
            </a:r>
            <a:r>
              <a:rPr lang="en-US" sz="4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i</a:t>
            </a:r>
            <a:r>
              <a:rPr lang="en-US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hy-A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p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hy-A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2800" b="1" i="1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bl</a:t>
            </a:r>
            <a:r>
              <a:rPr lang="en-US" sz="32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hy-A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red</a:t>
            </a:r>
            <a:r>
              <a:rPr lang="en-US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, 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N·m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(</a:t>
            </a:r>
            <a:r>
              <a:rPr lang="en-US" sz="4800" b="1" i="1" dirty="0" err="1" smtClean="0">
                <a:solidFill>
                  <a:srgbClr val="FF0000"/>
                </a:solidFill>
                <a:latin typeface="Times New Roman" panose="02020603050405020304" pitchFamily="18" charset="0"/>
              </a:rPr>
              <a:t>kg·m</a:t>
            </a: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>)</a:t>
            </a:r>
            <a:b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  <a:t/>
            </a:r>
            <a:br>
              <a:rPr lang="en-US" sz="4800" b="1" i="1" dirty="0" smtClean="0">
                <a:solidFill>
                  <a:srgbClr val="FF0000"/>
                </a:solidFill>
                <a:latin typeface="Times New Roman" panose="02020603050405020304" pitchFamily="18" charset="0"/>
              </a:rPr>
            </a:br>
            <a:r>
              <a:rPr lang="en-US" sz="4800" b="1" i="1" u="none" strike="noStrike" baseline="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m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ýük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asylan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polispasyň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şahalarynyň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b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hy-AM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2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p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hy-AM" sz="4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2800" b="1" i="1" dirty="0" err="1">
                <a:solidFill>
                  <a:srgbClr val="0070C0"/>
                </a:solidFill>
                <a:latin typeface="Times New Roman" panose="02020603050405020304" pitchFamily="18" charset="0"/>
              </a:rPr>
              <a:t>bl</a:t>
            </a:r>
            <a:r>
              <a:rPr lang="en-US" sz="32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hy-AM" sz="4800" b="1" i="1" dirty="0">
                <a:solidFill>
                  <a:srgbClr val="0070C0"/>
                </a:solidFill>
                <a:latin typeface="Times New Roman" panose="02020603050405020304" pitchFamily="18" charset="0"/>
              </a:rPr>
              <a:t>ղ</a:t>
            </a:r>
            <a:r>
              <a:rPr lang="en-US" sz="36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red</a:t>
            </a:r>
            <a:r>
              <a:rPr lang="en-US" sz="4800" b="1" dirty="0" smtClean="0">
                <a:latin typeface="Times New Roman" panose="02020603050405020304" pitchFamily="18" charset="0"/>
              </a:rPr>
              <a:t>-</a:t>
            </a:r>
            <a:r>
              <a:rPr lang="en-US" sz="4800" b="1" i="1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polispaslaryň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,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we </a:t>
            </a:r>
            <a:b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dirty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       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reduktoryň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peýdaly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täsir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kofisenti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(P.T.K.); </a:t>
            </a:r>
            <a:b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u="none" strike="noStrike" baseline="0" dirty="0" err="1" smtClean="0">
                <a:solidFill>
                  <a:srgbClr val="0070C0"/>
                </a:solidFill>
                <a:latin typeface="Times New Roman" panose="02020603050405020304" pitchFamily="18" charset="0"/>
              </a:rPr>
              <a:t>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reduktoryň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geçirijilik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sany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; </a:t>
            </a:r>
            <a:b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</a:br>
            <a:r>
              <a:rPr lang="en-US" sz="4800" b="1" i="1" u="none" strike="noStrike" baseline="0" dirty="0" smtClean="0">
                <a:solidFill>
                  <a:srgbClr val="0070C0"/>
                </a:solidFill>
                <a:latin typeface="Times New Roman" panose="02020603050405020304" pitchFamily="18" charset="0"/>
              </a:rPr>
              <a:t>D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-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barabanyň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 </a:t>
            </a:r>
            <a:r>
              <a:rPr lang="en-US" sz="4800" b="0" i="0" u="none" strike="noStrike" baseline="0" dirty="0" err="1" smtClean="0">
                <a:solidFill>
                  <a:srgbClr val="000000"/>
                </a:solidFill>
                <a:latin typeface="Times New Roman" panose="02020603050405020304" pitchFamily="18" charset="0"/>
              </a:rPr>
              <a:t>diametri</a:t>
            </a:r>
            <a:r>
              <a:rPr lang="en-US" sz="4800" b="0" i="0" u="none" strike="noStrike" baseline="0" dirty="0" smtClean="0">
                <a:solidFill>
                  <a:srgbClr val="000000"/>
                </a:solidFill>
                <a:latin typeface="Times New Roman" panose="02020603050405020304" pitchFamily="18" charset="0"/>
              </a:rPr>
              <a:t>(m)-de.  </a:t>
            </a:r>
            <a:endParaRPr lang="ru-RU" sz="4800" b="1" i="1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72220076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125</TotalTime>
  <Words>70</Words>
  <Application>Microsoft Office PowerPoint</Application>
  <PresentationFormat>Широкоэкранный</PresentationFormat>
  <Paragraphs>10</Paragraphs>
  <Slides>10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10</vt:i4>
      </vt:variant>
    </vt:vector>
  </HeadingPairs>
  <TitlesOfParts>
    <vt:vector size="15" baseType="lpstr">
      <vt:lpstr>Arial</vt:lpstr>
      <vt:lpstr>Calibri</vt:lpstr>
      <vt:lpstr>Calibri Light</vt:lpstr>
      <vt:lpstr>Times New Roman</vt:lpstr>
      <vt:lpstr>Тема Office</vt:lpstr>
      <vt:lpstr>Tema 8: Göteriji mehanizmler 1. Kesgitlenilişi we klasifikasiýasy.Umumy      konstruksiýasy  2. Gurluşykda ulanylýan göterijiler.      Kesgitlenilişi we klasifikasiýasy.  3. Bina berkidilýän göterjiler. Erkin      oturdylan göterijiler. Susakly göterjiler.      Netije.</vt:lpstr>
      <vt:lpstr>Lebýotkaly strelaly kranlaryň göteriji mehanizminiň shemasy: a - elektrorewersli; b -friksionly. </vt:lpstr>
      <vt:lpstr>            Bina berkidilýän göterijiler.</vt:lpstr>
      <vt:lpstr>                    Erkin oturdylan göterijiler  a- konstruksiýasy; b- kinimatiki shemasy; ç- güýçleriň   shemasy.</vt:lpstr>
      <vt:lpstr>                     Susakly göterijiler  a- umumy konstruksiýasy; b- kinimatiki shemasy; ç- susak; g- güýçleriň shemasy.</vt:lpstr>
      <vt:lpstr>Ýüküň göterilmesi, üçin gerek bolan umumy kuwwatlylyk:                   Ndw= Nst+Ndin </vt:lpstr>
      <vt:lpstr>Göteriji mehanizmiň hereketlendirijisiniň hasaplamasynyň shemasy:  a - umumy;  b - tizligiň üýtgemesi;  ç - momentiň we tizlenmäniň üýtgemesi. </vt:lpstr>
      <vt:lpstr>Tanapyň barabana saralýan şahalarynyň çekilmesi:                     St= Q+q/mղp  Hereketlendiriji tarapyndan gazanylýan we barabanyň walyna bu güýçlenme bilen döreýän aýlaw momenti: M3=StD/2ղbl=(Q+q)D/2mղp ղbl  </vt:lpstr>
      <vt:lpstr>Hereketlendirijiiň bir walyna getirilen moment:  Mst=M1=(Q+q)D/2m i ղp ղbl ղred , N·m(kg·m)  m- ýük asylan polispasyň şahalarynyň sany;  ղp ղbl ղred- polispaslaryň, barabanyň we            reduktoryň peýdaly täsir kofisenti (P.T.K.);  i- reduktoryň geçirijilik sany;  D- barabanyň diametri(m)-de.  </vt:lpstr>
      <vt:lpstr>Ýük göterilende bad alyşyň umumy aýlaw momenti:                          Mb.a=Mst+Mdin Mdin- işe goýberilende dinamiki garşylygyň           öňüni almaklyk üçin gerekli bolan aýlaw           momenti.                              Mdin=Maýl.i+Möh Maýl.i we Möh- aýlanmada inersiýa güýjüniň                          massasynyň we ýüküň öňe bolan                         hereketinde inersiýa güýjüniň öňüni                              almaklyk üçin aýlaw momenti.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Tema 8: Göteriji mehanizmler 1. Kesgitlenilişi we klasifikasiýasy.Umumy      konstruksiýasy  2. Gurluşykda ulanylýan göterijiler.      Kesgitlenilişi we klasifikasiýasy.  3. Bina berkidilýän göterjiler. Erkin      oturdylan göterijiler. Susakly göterjiler.      Netije.</dc:title>
  <dc:creator>Lenovo</dc:creator>
  <cp:lastModifiedBy>Lenovo</cp:lastModifiedBy>
  <cp:revision>16</cp:revision>
  <dcterms:created xsi:type="dcterms:W3CDTF">2020-12-30T06:26:43Z</dcterms:created>
  <dcterms:modified xsi:type="dcterms:W3CDTF">2020-12-30T08:32:19Z</dcterms:modified>
</cp:coreProperties>
</file>