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60" r:id="rId4"/>
    <p:sldId id="259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1" r:id="rId15"/>
    <p:sldId id="270" r:id="rId16"/>
    <p:sldId id="272" r:id="rId17"/>
    <p:sldId id="273" r:id="rId18"/>
    <p:sldId id="274" r:id="rId19"/>
    <p:sldId id="275" r:id="rId20"/>
  </p:sldIdLst>
  <p:sldSz cx="9144000" cy="5143500" type="screen16x9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44" d="100"/>
          <a:sy n="144" d="100"/>
        </p:scale>
        <p:origin x="654" y="-1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51435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16133"/>
            <a:ext cx="3679116" cy="470388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16133"/>
            <a:ext cx="3505200" cy="173466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6" y="2031357"/>
            <a:ext cx="3313355" cy="127662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6" y="3315810"/>
            <a:ext cx="3309803" cy="945472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137621"/>
            <a:ext cx="2133600" cy="563236"/>
          </a:xfrm>
        </p:spPr>
        <p:txBody>
          <a:bodyPr anchor="b"/>
          <a:lstStyle>
            <a:lvl1pPr algn="l">
              <a:defRPr sz="2400"/>
            </a:lvl1pPr>
          </a:lstStyle>
          <a:p>
            <a:fld id="{08DF1D76-A16C-44E2-984C-019ECDB49D75}" type="datetimeFigureOut">
              <a:rPr lang="ru-RU" smtClean="0"/>
              <a:t>01.10.2019</a:t>
            </a:fld>
            <a:endParaRPr lang="ru-RU"/>
          </a:p>
        </p:txBody>
      </p:sp>
      <p:sp>
        <p:nvSpPr>
          <p:cNvPr id="50" name="Rectangle 49"/>
          <p:cNvSpPr/>
          <p:nvPr/>
        </p:nvSpPr>
        <p:spPr>
          <a:xfrm>
            <a:off x="4650889" y="4566213"/>
            <a:ext cx="3505200" cy="6130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4289975"/>
            <a:ext cx="2831592" cy="273844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4289975"/>
            <a:ext cx="643666" cy="273844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5BA2DB4E-1C29-43B6-BEC0-D91A41219326}" type="slidenum">
              <a:rPr lang="ru-RU" smtClean="0"/>
              <a:t>‹#›</a:t>
            </a:fld>
            <a:endParaRPr lang="ru-RU"/>
          </a:p>
        </p:txBody>
      </p:sp>
      <p:sp>
        <p:nvSpPr>
          <p:cNvPr id="89" name="Rectangle 88"/>
          <p:cNvSpPr/>
          <p:nvPr/>
        </p:nvSpPr>
        <p:spPr>
          <a:xfrm>
            <a:off x="4650889" y="4566213"/>
            <a:ext cx="3505200" cy="6130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F1D76-A16C-44E2-984C-019ECDB49D75}" type="datetimeFigureOut">
              <a:rPr lang="ru-RU" smtClean="0"/>
              <a:t>01.10.2019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A2DB4E-1C29-43B6-BEC0-D91A4121932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1" y="772610"/>
            <a:ext cx="1484453" cy="3585258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772610"/>
            <a:ext cx="5423704" cy="358525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F1D76-A16C-44E2-984C-019ECDB49D75}" type="datetimeFigureOut">
              <a:rPr lang="ru-RU" smtClean="0"/>
              <a:t>01.10.2019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A2DB4E-1C29-43B6-BEC0-D91A4121932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F1D76-A16C-44E2-984C-019ECDB49D75}" type="datetimeFigureOut">
              <a:rPr lang="ru-RU" smtClean="0"/>
              <a:t>01.10.2019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A2DB4E-1C29-43B6-BEC0-D91A4121932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175622"/>
            <a:ext cx="6637468" cy="1021556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6" y="3200400"/>
            <a:ext cx="6637467" cy="1140310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F1D76-A16C-44E2-984C-019ECDB49D75}" type="datetimeFigureOut">
              <a:rPr lang="ru-RU" smtClean="0"/>
              <a:t>01.10.2019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A2DB4E-1C29-43B6-BEC0-D91A4121932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F1D76-A16C-44E2-984C-019ECDB49D75}" type="datetimeFigureOut">
              <a:rPr lang="ru-RU" smtClean="0"/>
              <a:t>01.10.2019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A2DB4E-1C29-43B6-BEC0-D91A41219326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1735074"/>
            <a:ext cx="3419856" cy="261975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1735073"/>
            <a:ext cx="3419856" cy="261975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1737007"/>
            <a:ext cx="3057148" cy="47982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231021"/>
            <a:ext cx="3419856" cy="21268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8" y="1737007"/>
            <a:ext cx="3055717" cy="47982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231021"/>
            <a:ext cx="3419856" cy="21268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F1D76-A16C-44E2-984C-019ECDB49D75}" type="datetimeFigureOut">
              <a:rPr lang="ru-RU" smtClean="0"/>
              <a:t>01.10.2019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A2DB4E-1C29-43B6-BEC0-D91A4121932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F1D76-A16C-44E2-984C-019ECDB49D75}" type="datetimeFigureOut">
              <a:rPr lang="ru-RU" smtClean="0"/>
              <a:t>01.10.2019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A2DB4E-1C29-43B6-BEC0-D91A4121932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F1D76-A16C-44E2-984C-019ECDB49D75}" type="datetimeFigureOut">
              <a:rPr lang="ru-RU" smtClean="0"/>
              <a:t>01.10.2019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A2DB4E-1C29-43B6-BEC0-D91A4121932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51435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16133"/>
            <a:ext cx="3679116" cy="470388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16133"/>
            <a:ext cx="3505200" cy="46795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F1D76-A16C-44E2-984C-019ECDB49D75}" type="datetimeFigureOut">
              <a:rPr lang="ru-RU" smtClean="0"/>
              <a:t>01.10.2019</a:t>
            </a:fld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A2DB4E-1C29-43B6-BEC0-D91A41219326}" type="slidenum">
              <a:rPr lang="ru-RU" smtClean="0"/>
              <a:t>‹#›</a:t>
            </a:fld>
            <a:endParaRPr lang="ru-RU"/>
          </a:p>
        </p:txBody>
      </p:sp>
      <p:sp>
        <p:nvSpPr>
          <p:cNvPr id="58" name="Rectangle 57"/>
          <p:cNvSpPr/>
          <p:nvPr/>
        </p:nvSpPr>
        <p:spPr>
          <a:xfrm>
            <a:off x="905572" y="451413"/>
            <a:ext cx="3562257" cy="4236334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642395"/>
            <a:ext cx="3090440" cy="3863051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4566213"/>
            <a:ext cx="3505200" cy="6130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4293627"/>
            <a:ext cx="3493664" cy="273844"/>
          </a:xfrm>
        </p:spPr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1993076"/>
            <a:ext cx="3304572" cy="1097365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3102746"/>
            <a:ext cx="3298784" cy="1138428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51435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16133"/>
            <a:ext cx="3679116" cy="470388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16133"/>
            <a:ext cx="3505200" cy="46795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2" y="451413"/>
            <a:ext cx="3562257" cy="4236334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4566213"/>
            <a:ext cx="3505200" cy="6130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1995678"/>
            <a:ext cx="3300984" cy="109728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9" y="520346"/>
            <a:ext cx="3359623" cy="4101084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1" y="3099816"/>
            <a:ext cx="3300573" cy="113967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F1D76-A16C-44E2-984C-019ECDB49D75}" type="datetimeFigureOut">
              <a:rPr lang="ru-RU" smtClean="0"/>
              <a:t>01.10.2019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4293627"/>
            <a:ext cx="3493664" cy="273844"/>
          </a:xfrm>
        </p:spPr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A2DB4E-1C29-43B6-BEC0-D91A4121932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51435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250116"/>
            <a:ext cx="8229600" cy="4639235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16133"/>
            <a:ext cx="3679116" cy="524433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16133"/>
            <a:ext cx="3505200" cy="46795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770748"/>
            <a:ext cx="7024744" cy="85725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3" y="1742739"/>
            <a:ext cx="6777317" cy="263173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168369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08DF1D76-A16C-44E2-984C-019ECDB49D75}" type="datetimeFigureOut">
              <a:rPr lang="ru-RU" smtClean="0"/>
              <a:t>01.10.2019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4389120"/>
            <a:ext cx="3502152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168369"/>
            <a:ext cx="1332156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5BA2DB4E-1C29-43B6-BEC0-D91A41219326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644008" y="-452586"/>
            <a:ext cx="3313355" cy="2104379"/>
          </a:xfrm>
        </p:spPr>
        <p:txBody>
          <a:bodyPr>
            <a:noAutofit/>
          </a:bodyPr>
          <a:lstStyle/>
          <a:p>
            <a:pPr algn="ctr"/>
            <a:r>
              <a:rPr lang="tk-TM" sz="2000" dirty="0" smtClean="0"/>
              <a:t>Türkmenistanda suw baýlyklaryny rejeli peýdalanmak ugrunda alnyp barylýan işler</a:t>
            </a:r>
            <a:endParaRPr lang="ru-RU" sz="20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733366" y="2715766"/>
            <a:ext cx="3309803" cy="1545516"/>
          </a:xfrm>
        </p:spPr>
        <p:txBody>
          <a:bodyPr>
            <a:normAutofit lnSpcReduction="10000"/>
          </a:bodyPr>
          <a:lstStyle/>
          <a:p>
            <a:pPr algn="ctr"/>
            <a:r>
              <a:rPr lang="tk-TM" dirty="0" smtClean="0"/>
              <a:t>Taýýarlan: </a:t>
            </a:r>
            <a:r>
              <a:rPr lang="tk-TM" dirty="0" smtClean="0"/>
              <a:t>Halbaýewa Sähra</a:t>
            </a:r>
          </a:p>
          <a:p>
            <a:pPr algn="ctr"/>
            <a:r>
              <a:rPr lang="tk-TM" dirty="0" smtClean="0"/>
              <a:t>Ykdysadyýet we sanly tehnologiýalar fakulteti</a:t>
            </a:r>
            <a:endParaRPr lang="tk-TM" dirty="0" smtClean="0"/>
          </a:p>
          <a:p>
            <a:pPr algn="ctr"/>
            <a:r>
              <a:rPr lang="tk-TM" dirty="0" smtClean="0"/>
              <a:t>II ýyl</a:t>
            </a:r>
          </a:p>
          <a:p>
            <a:pPr algn="ctr"/>
            <a:endParaRPr lang="tk-TM" dirty="0"/>
          </a:p>
        </p:txBody>
      </p:sp>
      <p:sp>
        <p:nvSpPr>
          <p:cNvPr id="4" name="Подзаголовок 2"/>
          <p:cNvSpPr txBox="1">
            <a:spLocks/>
          </p:cNvSpPr>
          <p:nvPr/>
        </p:nvSpPr>
        <p:spPr>
          <a:xfrm>
            <a:off x="4716016" y="411510"/>
            <a:ext cx="3309803" cy="945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None/>
              <a:defRPr sz="1800" kern="1200">
                <a:solidFill>
                  <a:srgbClr val="424242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None/>
              <a:defRPr sz="1600" kern="120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ru-RU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073715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716016" y="9793"/>
            <a:ext cx="3384376" cy="401717"/>
          </a:xfrm>
        </p:spPr>
        <p:txBody>
          <a:bodyPr>
            <a:normAutofit fontScale="90000"/>
          </a:bodyPr>
          <a:lstStyle/>
          <a:p>
            <a:pPr algn="ctr"/>
            <a:r>
              <a:rPr lang="tk-TM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Suw baýlyklary</a:t>
            </a:r>
            <a:endParaRPr lang="ru-RU" sz="24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99592" y="555526"/>
            <a:ext cx="7560840" cy="4464496"/>
          </a:xfrm>
        </p:spPr>
        <p:txBody>
          <a:bodyPr>
            <a:normAutofit fontScale="85000" lnSpcReduction="10000"/>
          </a:bodyPr>
          <a:lstStyle/>
          <a:p>
            <a:pPr algn="just"/>
            <a:r>
              <a:rPr lang="ru-RU" dirty="0" smtClean="0">
                <a:solidFill>
                  <a:schemeClr val="tx1"/>
                </a:solidFill>
              </a:rPr>
              <a:t>	</a:t>
            </a:r>
            <a:r>
              <a:rPr lang="ru-RU" dirty="0" err="1" smtClean="0">
                <a:solidFill>
                  <a:schemeClr val="tx1"/>
                </a:solidFill>
              </a:rPr>
              <a:t>Netijede</a:t>
            </a:r>
            <a:r>
              <a:rPr lang="ru-RU" dirty="0">
                <a:solidFill>
                  <a:schemeClr val="tx1"/>
                </a:solidFill>
              </a:rPr>
              <a:t>, </a:t>
            </a:r>
            <a:r>
              <a:rPr lang="ru-RU" dirty="0" err="1">
                <a:solidFill>
                  <a:schemeClr val="tx1"/>
                </a:solidFill>
              </a:rPr>
              <a:t>suw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hojalyk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ulgamyna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zerur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bolan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daşary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ýurt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tehnikalarynyň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ençemesi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satyn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alyndy</a:t>
            </a:r>
            <a:r>
              <a:rPr lang="ru-RU" dirty="0">
                <a:solidFill>
                  <a:schemeClr val="tx1"/>
                </a:solidFill>
              </a:rPr>
              <a:t>. </a:t>
            </a:r>
            <a:r>
              <a:rPr lang="ru-RU" dirty="0" err="1">
                <a:solidFill>
                  <a:schemeClr val="tx1"/>
                </a:solidFill>
              </a:rPr>
              <a:t>Ýer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gazyjy</a:t>
            </a:r>
            <a:r>
              <a:rPr lang="ru-RU" dirty="0">
                <a:solidFill>
                  <a:schemeClr val="tx1"/>
                </a:solidFill>
              </a:rPr>
              <a:t>, </a:t>
            </a:r>
            <a:r>
              <a:rPr lang="ru-RU" dirty="0" err="1">
                <a:solidFill>
                  <a:schemeClr val="tx1"/>
                </a:solidFill>
              </a:rPr>
              <a:t>läbik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sorujy</a:t>
            </a:r>
            <a:r>
              <a:rPr lang="ru-RU" dirty="0">
                <a:solidFill>
                  <a:schemeClr val="tx1"/>
                </a:solidFill>
              </a:rPr>
              <a:t>, </a:t>
            </a:r>
            <a:r>
              <a:rPr lang="ru-RU" dirty="0" err="1">
                <a:solidFill>
                  <a:schemeClr val="tx1"/>
                </a:solidFill>
              </a:rPr>
              <a:t>gum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süýşüriji</a:t>
            </a:r>
            <a:r>
              <a:rPr lang="ru-RU" dirty="0">
                <a:solidFill>
                  <a:schemeClr val="tx1"/>
                </a:solidFill>
              </a:rPr>
              <a:t>, </a:t>
            </a:r>
            <a:r>
              <a:rPr lang="ru-RU" dirty="0" err="1">
                <a:solidFill>
                  <a:schemeClr val="tx1"/>
                </a:solidFill>
              </a:rPr>
              <a:t>gum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daşaýjy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tehnikalar</a:t>
            </a:r>
            <a:r>
              <a:rPr lang="ru-RU" dirty="0">
                <a:solidFill>
                  <a:schemeClr val="tx1"/>
                </a:solidFill>
              </a:rPr>
              <a:t>, </a:t>
            </a:r>
            <a:r>
              <a:rPr lang="ru-RU" dirty="0" err="1">
                <a:solidFill>
                  <a:schemeClr val="tx1"/>
                </a:solidFill>
              </a:rPr>
              <a:t>ýokary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hilli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suw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desgalary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bu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ulgamyň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işleriniň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täze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galkynyşyna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badalga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boldy</a:t>
            </a:r>
            <a:r>
              <a:rPr lang="ru-RU" dirty="0">
                <a:solidFill>
                  <a:schemeClr val="tx1"/>
                </a:solidFill>
              </a:rPr>
              <a:t>. </a:t>
            </a:r>
            <a:r>
              <a:rPr lang="ru-RU" dirty="0" err="1">
                <a:solidFill>
                  <a:schemeClr val="tx1"/>
                </a:solidFill>
              </a:rPr>
              <a:t>Eýsem</a:t>
            </a:r>
            <a:r>
              <a:rPr lang="ru-RU" dirty="0">
                <a:solidFill>
                  <a:schemeClr val="tx1"/>
                </a:solidFill>
              </a:rPr>
              <a:t>, </a:t>
            </a:r>
            <a:r>
              <a:rPr lang="ru-RU" dirty="0" err="1">
                <a:solidFill>
                  <a:schemeClr val="tx1"/>
                </a:solidFill>
              </a:rPr>
              <a:t>käbirleriniň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aýdyşy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ýaly</a:t>
            </a:r>
            <a:r>
              <a:rPr lang="ru-RU" dirty="0">
                <a:solidFill>
                  <a:schemeClr val="tx1"/>
                </a:solidFill>
              </a:rPr>
              <a:t>, </a:t>
            </a:r>
            <a:r>
              <a:rPr lang="ru-RU" dirty="0" err="1">
                <a:solidFill>
                  <a:schemeClr val="tx1"/>
                </a:solidFill>
              </a:rPr>
              <a:t>biziň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ýurdumyzda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suw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gytmyka</a:t>
            </a:r>
            <a:r>
              <a:rPr lang="ru-RU" dirty="0">
                <a:solidFill>
                  <a:schemeClr val="tx1"/>
                </a:solidFill>
              </a:rPr>
              <a:t>? </a:t>
            </a:r>
            <a:r>
              <a:rPr lang="ru-RU" dirty="0" err="1">
                <a:solidFill>
                  <a:schemeClr val="tx1"/>
                </a:solidFill>
              </a:rPr>
              <a:t>Elbetde</a:t>
            </a:r>
            <a:r>
              <a:rPr lang="ru-RU" dirty="0">
                <a:solidFill>
                  <a:schemeClr val="tx1"/>
                </a:solidFill>
              </a:rPr>
              <a:t>, </a:t>
            </a:r>
            <a:r>
              <a:rPr lang="ru-RU" dirty="0" err="1">
                <a:solidFill>
                  <a:schemeClr val="tx1"/>
                </a:solidFill>
              </a:rPr>
              <a:t>ýok</a:t>
            </a:r>
            <a:r>
              <a:rPr lang="ru-RU" dirty="0">
                <a:solidFill>
                  <a:schemeClr val="tx1"/>
                </a:solidFill>
              </a:rPr>
              <a:t>. </a:t>
            </a:r>
            <a:r>
              <a:rPr lang="ru-RU" dirty="0" err="1">
                <a:solidFill>
                  <a:schemeClr val="tx1"/>
                </a:solidFill>
              </a:rPr>
              <a:t>Dogry</a:t>
            </a:r>
            <a:r>
              <a:rPr lang="ru-RU" dirty="0">
                <a:solidFill>
                  <a:schemeClr val="tx1"/>
                </a:solidFill>
              </a:rPr>
              <a:t>, </a:t>
            </a:r>
            <a:r>
              <a:rPr lang="ru-RU" dirty="0" err="1">
                <a:solidFill>
                  <a:schemeClr val="tx1"/>
                </a:solidFill>
              </a:rPr>
              <a:t>dünýäniň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birnäçe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döwletleriniňki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ýaly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artygy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bilen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däl</a:t>
            </a:r>
            <a:r>
              <a:rPr lang="ru-RU" dirty="0">
                <a:solidFill>
                  <a:schemeClr val="tx1"/>
                </a:solidFill>
              </a:rPr>
              <a:t>, </a:t>
            </a:r>
            <a:r>
              <a:rPr lang="ru-RU" dirty="0" err="1">
                <a:solidFill>
                  <a:schemeClr val="tx1"/>
                </a:solidFill>
              </a:rPr>
              <a:t>ýöne</a:t>
            </a:r>
            <a:r>
              <a:rPr lang="ru-RU" dirty="0">
                <a:solidFill>
                  <a:schemeClr val="tx1"/>
                </a:solidFill>
              </a:rPr>
              <a:t>, </a:t>
            </a:r>
            <a:r>
              <a:rPr lang="ru-RU" dirty="0" err="1">
                <a:solidFill>
                  <a:schemeClr val="tx1"/>
                </a:solidFill>
              </a:rPr>
              <a:t>onda-da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tygşytly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ulanaňda</a:t>
            </a:r>
            <a:r>
              <a:rPr lang="ru-RU" dirty="0">
                <a:solidFill>
                  <a:schemeClr val="tx1"/>
                </a:solidFill>
              </a:rPr>
              <a:t>, </a:t>
            </a:r>
            <a:r>
              <a:rPr lang="ru-RU" dirty="0" err="1">
                <a:solidFill>
                  <a:schemeClr val="tx1"/>
                </a:solidFill>
              </a:rPr>
              <a:t>biziň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suwumyz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ekerançylyga-da</a:t>
            </a:r>
            <a:r>
              <a:rPr lang="ru-RU" dirty="0">
                <a:solidFill>
                  <a:schemeClr val="tx1"/>
                </a:solidFill>
              </a:rPr>
              <a:t>, </a:t>
            </a:r>
            <a:r>
              <a:rPr lang="ru-RU" dirty="0" err="1">
                <a:solidFill>
                  <a:schemeClr val="tx1"/>
                </a:solidFill>
              </a:rPr>
              <a:t>içimlige-de</a:t>
            </a:r>
            <a:r>
              <a:rPr lang="ru-RU" dirty="0">
                <a:solidFill>
                  <a:schemeClr val="tx1"/>
                </a:solidFill>
              </a:rPr>
              <a:t>, </a:t>
            </a:r>
            <a:r>
              <a:rPr lang="ru-RU" dirty="0" err="1">
                <a:solidFill>
                  <a:schemeClr val="tx1"/>
                </a:solidFill>
              </a:rPr>
              <a:t>beýleki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durmuş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maksatly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zerurlyklarymyza-da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ýetýär</a:t>
            </a:r>
            <a:r>
              <a:rPr lang="ru-RU" dirty="0">
                <a:solidFill>
                  <a:schemeClr val="tx1"/>
                </a:solidFill>
              </a:rPr>
              <a:t>. </a:t>
            </a:r>
          </a:p>
          <a:p>
            <a:pPr algn="just"/>
            <a:r>
              <a:rPr lang="ru-RU" dirty="0" smtClean="0">
                <a:solidFill>
                  <a:schemeClr val="tx1"/>
                </a:solidFill>
              </a:rPr>
              <a:t>	</a:t>
            </a:r>
            <a:r>
              <a:rPr lang="ru-RU" dirty="0" err="1" smtClean="0">
                <a:solidFill>
                  <a:schemeClr val="tx1"/>
                </a:solidFill>
              </a:rPr>
              <a:t>Muňa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häzirki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döwürde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halkymyzyň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hiç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bir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çäklendirilmesizden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ulanýan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suwunyň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döwlet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tarapyndan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mura-mugt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berilmegi-de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şaýatlyk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edýär</a:t>
            </a:r>
            <a:r>
              <a:rPr lang="ru-RU" dirty="0">
                <a:solidFill>
                  <a:schemeClr val="tx1"/>
                </a:solidFill>
              </a:rPr>
              <a:t>. </a:t>
            </a:r>
            <a:r>
              <a:rPr lang="ru-RU" dirty="0" err="1">
                <a:solidFill>
                  <a:schemeClr val="tx1"/>
                </a:solidFill>
              </a:rPr>
              <a:t>Suw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gytçylygy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duýulýan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döwlet</a:t>
            </a:r>
            <a:r>
              <a:rPr lang="ru-RU" dirty="0">
                <a:solidFill>
                  <a:schemeClr val="tx1"/>
                </a:solidFill>
              </a:rPr>
              <a:t>, </a:t>
            </a:r>
            <a:r>
              <a:rPr lang="ru-RU" dirty="0" err="1">
                <a:solidFill>
                  <a:schemeClr val="tx1"/>
                </a:solidFill>
              </a:rPr>
              <a:t>edeýin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diýende-de</a:t>
            </a:r>
            <a:r>
              <a:rPr lang="ru-RU" dirty="0">
                <a:solidFill>
                  <a:schemeClr val="tx1"/>
                </a:solidFill>
              </a:rPr>
              <a:t>, </a:t>
            </a:r>
            <a:r>
              <a:rPr lang="ru-RU" dirty="0" err="1">
                <a:solidFill>
                  <a:schemeClr val="tx1"/>
                </a:solidFill>
              </a:rPr>
              <a:t>halky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üçin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beýle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elpe-şelpeligi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edip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bilmezdi</a:t>
            </a:r>
            <a:r>
              <a:rPr lang="ru-RU" dirty="0">
                <a:solidFill>
                  <a:schemeClr val="tx1"/>
                </a:solidFill>
              </a:rPr>
              <a:t>. </a:t>
            </a:r>
            <a:r>
              <a:rPr lang="ru-RU" dirty="0" err="1">
                <a:solidFill>
                  <a:schemeClr val="tx1"/>
                </a:solidFill>
              </a:rPr>
              <a:t>Ýöne</a:t>
            </a:r>
            <a:r>
              <a:rPr lang="ru-RU" dirty="0">
                <a:solidFill>
                  <a:schemeClr val="tx1"/>
                </a:solidFill>
              </a:rPr>
              <a:t>, </a:t>
            </a:r>
            <a:r>
              <a:rPr lang="ru-RU" dirty="0" err="1">
                <a:solidFill>
                  <a:schemeClr val="tx1"/>
                </a:solidFill>
              </a:rPr>
              <a:t>suwumyz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mugt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bolanda-da</a:t>
            </a:r>
            <a:r>
              <a:rPr lang="ru-RU" dirty="0">
                <a:solidFill>
                  <a:schemeClr val="tx1"/>
                </a:solidFill>
              </a:rPr>
              <a:t>, </a:t>
            </a:r>
            <a:r>
              <a:rPr lang="ru-RU" dirty="0" err="1">
                <a:solidFill>
                  <a:schemeClr val="tx1"/>
                </a:solidFill>
              </a:rPr>
              <a:t>ony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tygşytly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ulanmak</a:t>
            </a:r>
            <a:r>
              <a:rPr lang="ru-RU" dirty="0">
                <a:solidFill>
                  <a:schemeClr val="tx1"/>
                </a:solidFill>
              </a:rPr>
              <a:t>, </a:t>
            </a:r>
            <a:r>
              <a:rPr lang="ru-RU" dirty="0" err="1">
                <a:solidFill>
                  <a:schemeClr val="tx1"/>
                </a:solidFill>
              </a:rPr>
              <a:t>özümiz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üçin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şeýle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eşreti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döredip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beren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döwletimiziň</a:t>
            </a:r>
            <a:r>
              <a:rPr lang="ru-RU" dirty="0">
                <a:solidFill>
                  <a:schemeClr val="tx1"/>
                </a:solidFill>
              </a:rPr>
              <a:t>, </a:t>
            </a:r>
            <a:r>
              <a:rPr lang="ru-RU" dirty="0" err="1">
                <a:solidFill>
                  <a:schemeClr val="tx1"/>
                </a:solidFill>
              </a:rPr>
              <a:t>hormatly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Prezidentimiziň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gadyryny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bilmek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welin</a:t>
            </a:r>
            <a:r>
              <a:rPr lang="ru-RU" dirty="0">
                <a:solidFill>
                  <a:schemeClr val="tx1"/>
                </a:solidFill>
              </a:rPr>
              <a:t>, </a:t>
            </a:r>
            <a:r>
              <a:rPr lang="ru-RU" dirty="0" err="1">
                <a:solidFill>
                  <a:schemeClr val="tx1"/>
                </a:solidFill>
              </a:rPr>
              <a:t>her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birimiziň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jana-jan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borjumyzdyr</a:t>
            </a:r>
            <a:r>
              <a:rPr lang="ru-RU" dirty="0">
                <a:solidFill>
                  <a:schemeClr val="tx1"/>
                </a:solidFill>
              </a:rPr>
              <a:t>. </a:t>
            </a:r>
            <a:r>
              <a:rPr lang="ru-RU" dirty="0" err="1">
                <a:solidFill>
                  <a:schemeClr val="tx1"/>
                </a:solidFill>
              </a:rPr>
              <a:t>Türkmenistanyň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suw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üpjünçiligi</a:t>
            </a:r>
            <a:r>
              <a:rPr lang="ru-RU" dirty="0">
                <a:solidFill>
                  <a:schemeClr val="tx1"/>
                </a:solidFill>
              </a:rPr>
              <a:t>, </a:t>
            </a:r>
            <a:r>
              <a:rPr lang="ru-RU" dirty="0" err="1">
                <a:solidFill>
                  <a:schemeClr val="tx1"/>
                </a:solidFill>
              </a:rPr>
              <a:t>esasan</a:t>
            </a:r>
            <a:r>
              <a:rPr lang="ru-RU" dirty="0">
                <a:solidFill>
                  <a:schemeClr val="tx1"/>
                </a:solidFill>
              </a:rPr>
              <a:t>, </a:t>
            </a:r>
            <a:r>
              <a:rPr lang="ru-RU" dirty="0" err="1">
                <a:solidFill>
                  <a:schemeClr val="tx1"/>
                </a:solidFill>
              </a:rPr>
              <a:t>Amyderýa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bagly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bolsa-da</a:t>
            </a:r>
            <a:r>
              <a:rPr lang="ru-RU" dirty="0">
                <a:solidFill>
                  <a:schemeClr val="tx1"/>
                </a:solidFill>
              </a:rPr>
              <a:t>, </a:t>
            </a:r>
            <a:r>
              <a:rPr lang="ru-RU" dirty="0" err="1">
                <a:solidFill>
                  <a:schemeClr val="tx1"/>
                </a:solidFill>
              </a:rPr>
              <a:t>ownukly-irili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beýleki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derýalarymyza-da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kembaha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seretmek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bolmaz</a:t>
            </a:r>
            <a:r>
              <a:rPr lang="ru-RU" dirty="0">
                <a:solidFill>
                  <a:schemeClr val="tx1"/>
                </a:solidFill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78016321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I:\UCDownloads\Images\240513-1.jp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425606"/>
            <a:ext cx="2853690" cy="427228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extBox 2"/>
          <p:cNvSpPr txBox="1"/>
          <p:nvPr/>
        </p:nvSpPr>
        <p:spPr>
          <a:xfrm>
            <a:off x="4572000" y="1851670"/>
            <a:ext cx="35333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k-TM" dirty="0" smtClean="0"/>
              <a:t>Köýten çeşmesiniň şaglawugy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3568897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716016" y="9793"/>
            <a:ext cx="3384376" cy="401717"/>
          </a:xfrm>
        </p:spPr>
        <p:txBody>
          <a:bodyPr>
            <a:normAutofit fontScale="90000"/>
          </a:bodyPr>
          <a:lstStyle/>
          <a:p>
            <a:pPr algn="ctr"/>
            <a:r>
              <a:rPr lang="tk-TM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Suw baýlyklary</a:t>
            </a:r>
            <a:endParaRPr lang="ru-RU" sz="24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99592" y="555526"/>
            <a:ext cx="7560840" cy="4464496"/>
          </a:xfrm>
        </p:spPr>
        <p:txBody>
          <a:bodyPr>
            <a:normAutofit fontScale="85000" lnSpcReduction="10000"/>
          </a:bodyPr>
          <a:lstStyle/>
          <a:p>
            <a:pPr algn="ctr"/>
            <a:r>
              <a:rPr lang="ru-RU" b="1" dirty="0">
                <a:solidFill>
                  <a:schemeClr val="tx1"/>
                </a:solidFill>
              </a:rPr>
              <a:t>3. “</a:t>
            </a:r>
            <a:r>
              <a:rPr lang="ru-RU" b="1" dirty="0" err="1">
                <a:solidFill>
                  <a:schemeClr val="tx1"/>
                </a:solidFill>
              </a:rPr>
              <a:t>Men</a:t>
            </a:r>
            <a:r>
              <a:rPr lang="ru-RU" b="1" dirty="0">
                <a:solidFill>
                  <a:schemeClr val="tx1"/>
                </a:solidFill>
              </a:rPr>
              <a:t> </a:t>
            </a:r>
            <a:r>
              <a:rPr lang="ru-RU" b="1" dirty="0" err="1">
                <a:solidFill>
                  <a:schemeClr val="tx1"/>
                </a:solidFill>
              </a:rPr>
              <a:t>dag</a:t>
            </a:r>
            <a:r>
              <a:rPr lang="ru-RU" b="1" dirty="0">
                <a:solidFill>
                  <a:schemeClr val="tx1"/>
                </a:solidFill>
              </a:rPr>
              <a:t> </a:t>
            </a:r>
            <a:r>
              <a:rPr lang="ru-RU" b="1" dirty="0" err="1">
                <a:solidFill>
                  <a:schemeClr val="tx1"/>
                </a:solidFill>
              </a:rPr>
              <a:t>çeşmeleriniň</a:t>
            </a:r>
            <a:r>
              <a:rPr lang="ru-RU" b="1" dirty="0">
                <a:solidFill>
                  <a:schemeClr val="tx1"/>
                </a:solidFill>
              </a:rPr>
              <a:t> </a:t>
            </a:r>
            <a:r>
              <a:rPr lang="ru-RU" b="1" dirty="0" err="1">
                <a:solidFill>
                  <a:schemeClr val="tx1"/>
                </a:solidFill>
              </a:rPr>
              <a:t>suwuny</a:t>
            </a:r>
            <a:r>
              <a:rPr lang="ru-RU" b="1" dirty="0">
                <a:solidFill>
                  <a:schemeClr val="tx1"/>
                </a:solidFill>
              </a:rPr>
              <a:t> </a:t>
            </a:r>
            <a:r>
              <a:rPr lang="ru-RU" b="1" dirty="0" err="1">
                <a:solidFill>
                  <a:schemeClr val="tx1"/>
                </a:solidFill>
              </a:rPr>
              <a:t>içýärin</a:t>
            </a:r>
            <a:r>
              <a:rPr lang="ru-RU" b="1" dirty="0">
                <a:solidFill>
                  <a:schemeClr val="tx1"/>
                </a:solidFill>
              </a:rPr>
              <a:t>, ...”</a:t>
            </a:r>
          </a:p>
          <a:p>
            <a:pPr algn="just"/>
            <a:r>
              <a:rPr lang="ru-RU" dirty="0" smtClean="0">
                <a:solidFill>
                  <a:schemeClr val="tx1"/>
                </a:solidFill>
              </a:rPr>
              <a:t>	“</a:t>
            </a:r>
            <a:r>
              <a:rPr lang="ru-RU" dirty="0" err="1">
                <a:solidFill>
                  <a:schemeClr val="tx1"/>
                </a:solidFill>
              </a:rPr>
              <a:t>Men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dag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çeşmeleriniň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suwuny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içýärin</a:t>
            </a:r>
            <a:r>
              <a:rPr lang="ru-RU" dirty="0">
                <a:solidFill>
                  <a:schemeClr val="tx1"/>
                </a:solidFill>
              </a:rPr>
              <a:t>, </a:t>
            </a:r>
            <a:r>
              <a:rPr lang="ru-RU" dirty="0" err="1">
                <a:solidFill>
                  <a:schemeClr val="tx1"/>
                </a:solidFill>
              </a:rPr>
              <a:t>ýöne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men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ondan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ganyp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bilmeýärin</a:t>
            </a:r>
            <a:r>
              <a:rPr lang="ru-RU" dirty="0">
                <a:solidFill>
                  <a:schemeClr val="tx1"/>
                </a:solidFill>
              </a:rPr>
              <a:t>...”. </a:t>
            </a:r>
            <a:r>
              <a:rPr lang="ru-RU" dirty="0" err="1">
                <a:solidFill>
                  <a:schemeClr val="tx1"/>
                </a:solidFill>
              </a:rPr>
              <a:t>Kim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Köýtendagynda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bir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sapar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bolan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bola</a:t>
            </a:r>
            <a:r>
              <a:rPr lang="ru-RU" dirty="0">
                <a:solidFill>
                  <a:schemeClr val="tx1"/>
                </a:solidFill>
              </a:rPr>
              <a:t>, </a:t>
            </a:r>
            <a:r>
              <a:rPr lang="ru-RU" dirty="0" err="1">
                <a:solidFill>
                  <a:schemeClr val="tx1"/>
                </a:solidFill>
              </a:rPr>
              <a:t>bu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daglyk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sebitiniň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dag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derýalarynyň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we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çeşmeleriniň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ajaýyp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owazyny</a:t>
            </a:r>
            <a:r>
              <a:rPr lang="ru-RU" dirty="0">
                <a:solidFill>
                  <a:schemeClr val="tx1"/>
                </a:solidFill>
              </a:rPr>
              <a:t>, </a:t>
            </a:r>
            <a:r>
              <a:rPr lang="ru-RU" dirty="0" err="1">
                <a:solidFill>
                  <a:schemeClr val="tx1"/>
                </a:solidFill>
              </a:rPr>
              <a:t>suwuň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jana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şypa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beriji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tagamyny</a:t>
            </a:r>
            <a:r>
              <a:rPr lang="ru-RU" dirty="0">
                <a:solidFill>
                  <a:schemeClr val="tx1"/>
                </a:solidFill>
              </a:rPr>
              <a:t>, </a:t>
            </a:r>
            <a:r>
              <a:rPr lang="ru-RU" dirty="0" err="1">
                <a:solidFill>
                  <a:schemeClr val="tx1"/>
                </a:solidFill>
              </a:rPr>
              <a:t>onuň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töweregindäli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arassa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howany</a:t>
            </a:r>
            <a:r>
              <a:rPr lang="ru-RU" dirty="0">
                <a:solidFill>
                  <a:schemeClr val="tx1"/>
                </a:solidFill>
              </a:rPr>
              <a:t>, </a:t>
            </a:r>
            <a:r>
              <a:rPr lang="ru-RU" dirty="0" err="1">
                <a:solidFill>
                  <a:schemeClr val="tx1"/>
                </a:solidFill>
              </a:rPr>
              <a:t>gök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ösümlikleriň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terligini</a:t>
            </a:r>
            <a:r>
              <a:rPr lang="ru-RU" dirty="0">
                <a:solidFill>
                  <a:schemeClr val="tx1"/>
                </a:solidFill>
              </a:rPr>
              <a:t>, </a:t>
            </a:r>
            <a:r>
              <a:rPr lang="ru-RU" dirty="0" err="1">
                <a:solidFill>
                  <a:schemeClr val="tx1"/>
                </a:solidFill>
              </a:rPr>
              <a:t>tebigatyň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owadanlygyny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ömürlik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ýadyndan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çykarmaz</a:t>
            </a:r>
            <a:r>
              <a:rPr lang="ru-RU" dirty="0">
                <a:solidFill>
                  <a:schemeClr val="tx1"/>
                </a:solidFill>
              </a:rPr>
              <a:t>. </a:t>
            </a:r>
          </a:p>
          <a:p>
            <a:pPr algn="just"/>
            <a:r>
              <a:rPr lang="ru-RU" dirty="0" smtClean="0">
                <a:solidFill>
                  <a:schemeClr val="tx1"/>
                </a:solidFill>
              </a:rPr>
              <a:t>	</a:t>
            </a:r>
            <a:r>
              <a:rPr lang="ru-RU" dirty="0" err="1" smtClean="0">
                <a:solidFill>
                  <a:schemeClr val="tx1"/>
                </a:solidFill>
              </a:rPr>
              <a:t>Köýtendag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jülgesiniň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her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bir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çeşmesiniň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öz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ykbaly</a:t>
            </a:r>
            <a:r>
              <a:rPr lang="ru-RU" dirty="0">
                <a:solidFill>
                  <a:schemeClr val="tx1"/>
                </a:solidFill>
              </a:rPr>
              <a:t>, </a:t>
            </a:r>
            <a:r>
              <a:rPr lang="ru-RU" dirty="0" err="1">
                <a:solidFill>
                  <a:schemeClr val="tx1"/>
                </a:solidFill>
              </a:rPr>
              <a:t>öz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geçmişi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bar</a:t>
            </a:r>
            <a:r>
              <a:rPr lang="ru-RU" dirty="0">
                <a:solidFill>
                  <a:schemeClr val="tx1"/>
                </a:solidFill>
              </a:rPr>
              <a:t>. </a:t>
            </a:r>
            <a:r>
              <a:rPr lang="ru-RU" dirty="0" err="1">
                <a:solidFill>
                  <a:schemeClr val="tx1"/>
                </a:solidFill>
              </a:rPr>
              <a:t>Bu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ýerde</a:t>
            </a:r>
            <a:r>
              <a:rPr lang="ru-RU" dirty="0">
                <a:solidFill>
                  <a:schemeClr val="tx1"/>
                </a:solidFill>
              </a:rPr>
              <a:t>, </a:t>
            </a:r>
            <a:r>
              <a:rPr lang="ru-RU" dirty="0" err="1">
                <a:solidFill>
                  <a:schemeClr val="tx1"/>
                </a:solidFill>
              </a:rPr>
              <a:t>şahyryň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janyndan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syzdyryp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aýdyşy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ýaly</a:t>
            </a:r>
            <a:r>
              <a:rPr lang="ru-RU" dirty="0">
                <a:solidFill>
                  <a:schemeClr val="tx1"/>
                </a:solidFill>
              </a:rPr>
              <a:t>, “</a:t>
            </a:r>
            <a:r>
              <a:rPr lang="ru-RU" dirty="0" err="1">
                <a:solidFill>
                  <a:schemeClr val="tx1"/>
                </a:solidFill>
              </a:rPr>
              <a:t>gowaklarda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rowaýatlar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we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düýşler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ýaşaýar</a:t>
            </a:r>
            <a:r>
              <a:rPr lang="ru-RU" dirty="0">
                <a:solidFill>
                  <a:schemeClr val="tx1"/>
                </a:solidFill>
              </a:rPr>
              <a:t>, </a:t>
            </a:r>
            <a:r>
              <a:rPr lang="ru-RU" dirty="0" err="1">
                <a:solidFill>
                  <a:schemeClr val="tx1"/>
                </a:solidFill>
              </a:rPr>
              <a:t>olar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doňup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galan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daşlarda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öz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syrlaryny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saklaýarlar</a:t>
            </a:r>
            <a:r>
              <a:rPr lang="ru-RU" dirty="0">
                <a:solidFill>
                  <a:schemeClr val="tx1"/>
                </a:solidFill>
              </a:rPr>
              <a:t>”. </a:t>
            </a:r>
            <a:r>
              <a:rPr lang="ru-RU" dirty="0" err="1">
                <a:solidFill>
                  <a:schemeClr val="tx1"/>
                </a:solidFill>
              </a:rPr>
              <a:t>Bu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setirler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Kyrkgyz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jülgesiniň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ajaýyp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çeşmesi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bilen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duşuşyk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barada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şahyrana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setirler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hökmünde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kabul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edilýär</a:t>
            </a:r>
            <a:r>
              <a:rPr lang="ru-RU" dirty="0">
                <a:solidFill>
                  <a:schemeClr val="tx1"/>
                </a:solidFill>
              </a:rPr>
              <a:t>. </a:t>
            </a:r>
            <a:r>
              <a:rPr lang="ru-RU" dirty="0" err="1">
                <a:solidFill>
                  <a:schemeClr val="tx1"/>
                </a:solidFill>
              </a:rPr>
              <a:t>Kyrk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gyzyň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halas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bolandygy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baradaky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halk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rowaýatynda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aýdylşy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ýaly</a:t>
            </a:r>
            <a:r>
              <a:rPr lang="ru-RU" dirty="0">
                <a:solidFill>
                  <a:schemeClr val="tx1"/>
                </a:solidFill>
              </a:rPr>
              <a:t>, </a:t>
            </a:r>
            <a:r>
              <a:rPr lang="ru-RU" dirty="0" err="1">
                <a:solidFill>
                  <a:schemeClr val="tx1"/>
                </a:solidFill>
              </a:rPr>
              <a:t>dag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gowagyndan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uzak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bolmadyk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ýerde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dag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diwarlarynda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tebigy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taýdan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çeşmäniň</a:t>
            </a:r>
            <a:r>
              <a:rPr lang="ru-RU" dirty="0">
                <a:solidFill>
                  <a:schemeClr val="tx1"/>
                </a:solidFill>
              </a:rPr>
              <a:t> “</a:t>
            </a:r>
            <a:r>
              <a:rPr lang="ru-RU" dirty="0" err="1">
                <a:solidFill>
                  <a:schemeClr val="tx1"/>
                </a:solidFill>
              </a:rPr>
              <a:t>okarasy</a:t>
            </a:r>
            <a:r>
              <a:rPr lang="ru-RU" dirty="0">
                <a:solidFill>
                  <a:schemeClr val="tx1"/>
                </a:solidFill>
              </a:rPr>
              <a:t>” </a:t>
            </a:r>
            <a:r>
              <a:rPr lang="ru-RU" dirty="0" err="1">
                <a:solidFill>
                  <a:schemeClr val="tx1"/>
                </a:solidFill>
              </a:rPr>
              <a:t>emele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gelipdir</a:t>
            </a:r>
            <a:r>
              <a:rPr lang="ru-RU" dirty="0">
                <a:solidFill>
                  <a:schemeClr val="tx1"/>
                </a:solidFill>
              </a:rPr>
              <a:t>. </a:t>
            </a:r>
            <a:r>
              <a:rPr lang="ru-RU" dirty="0" err="1">
                <a:solidFill>
                  <a:schemeClr val="tx1"/>
                </a:solidFill>
              </a:rPr>
              <a:t>Rowaýata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görä</a:t>
            </a:r>
            <a:r>
              <a:rPr lang="ru-RU" dirty="0">
                <a:solidFill>
                  <a:schemeClr val="tx1"/>
                </a:solidFill>
              </a:rPr>
              <a:t>, </a:t>
            </a:r>
            <a:r>
              <a:rPr lang="ru-RU" dirty="0" err="1">
                <a:solidFill>
                  <a:schemeClr val="tx1"/>
                </a:solidFill>
              </a:rPr>
              <a:t>gaçyp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gelýän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gyzlary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duşmandan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halas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etmek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üçin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dag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göwsi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ýarylyp</a:t>
            </a:r>
            <a:r>
              <a:rPr lang="ru-RU" dirty="0">
                <a:solidFill>
                  <a:schemeClr val="tx1"/>
                </a:solidFill>
              </a:rPr>
              <a:t>, </a:t>
            </a:r>
            <a:r>
              <a:rPr lang="ru-RU" dirty="0" err="1">
                <a:solidFill>
                  <a:schemeClr val="tx1"/>
                </a:solidFill>
              </a:rPr>
              <a:t>olara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ýol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berende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olaryň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ulanan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zatlary</a:t>
            </a:r>
            <a:r>
              <a:rPr lang="ru-RU" dirty="0">
                <a:solidFill>
                  <a:schemeClr val="tx1"/>
                </a:solidFill>
              </a:rPr>
              <a:t> – </a:t>
            </a:r>
            <a:r>
              <a:rPr lang="ru-RU" dirty="0" err="1">
                <a:solidFill>
                  <a:schemeClr val="tx1"/>
                </a:solidFill>
              </a:rPr>
              <a:t>gap-gaçlary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we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egin-eşikleri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daşa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öwrülipdir</a:t>
            </a:r>
            <a:r>
              <a:rPr lang="ru-RU" dirty="0">
                <a:solidFill>
                  <a:schemeClr val="tx1"/>
                </a:solidFill>
              </a:rPr>
              <a:t>, </a:t>
            </a:r>
            <a:r>
              <a:rPr lang="ru-RU" dirty="0" err="1">
                <a:solidFill>
                  <a:schemeClr val="tx1"/>
                </a:solidFill>
              </a:rPr>
              <a:t>dag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gaýasyndan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bolsa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çeşme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akyp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başlapdyr</a:t>
            </a:r>
            <a:r>
              <a:rPr lang="ru-RU" dirty="0">
                <a:solidFill>
                  <a:schemeClr val="tx1"/>
                </a:solidFill>
              </a:rPr>
              <a:t>... </a:t>
            </a:r>
          </a:p>
          <a:p>
            <a:pPr algn="just"/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601767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716016" y="9793"/>
            <a:ext cx="3384376" cy="401717"/>
          </a:xfrm>
        </p:spPr>
        <p:txBody>
          <a:bodyPr>
            <a:normAutofit fontScale="90000"/>
          </a:bodyPr>
          <a:lstStyle/>
          <a:p>
            <a:pPr algn="ctr"/>
            <a:r>
              <a:rPr lang="tk-TM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Suw baýlyklary</a:t>
            </a:r>
            <a:endParaRPr lang="ru-RU" sz="24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99592" y="555526"/>
            <a:ext cx="7560840" cy="4464496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ru-RU" dirty="0" smtClean="0">
                <a:solidFill>
                  <a:schemeClr val="tx1"/>
                </a:solidFill>
              </a:rPr>
              <a:t>	</a:t>
            </a:r>
            <a:r>
              <a:rPr lang="ru-RU" dirty="0" err="1" smtClean="0">
                <a:solidFill>
                  <a:schemeClr val="tx1"/>
                </a:solidFill>
              </a:rPr>
              <a:t>Ýerli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ýaşaýjylar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bu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ýere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asyrlar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boýy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mukaddes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ýer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hökmünde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garap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gelipdirler</a:t>
            </a:r>
            <a:r>
              <a:rPr lang="ru-RU" dirty="0">
                <a:solidFill>
                  <a:schemeClr val="tx1"/>
                </a:solidFill>
              </a:rPr>
              <a:t>. </a:t>
            </a:r>
            <a:r>
              <a:rPr lang="ru-RU" dirty="0" err="1">
                <a:solidFill>
                  <a:schemeClr val="tx1"/>
                </a:solidFill>
              </a:rPr>
              <a:t>Bu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ýere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keselden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saplanmak</a:t>
            </a:r>
            <a:r>
              <a:rPr lang="ru-RU" dirty="0">
                <a:solidFill>
                  <a:schemeClr val="tx1"/>
                </a:solidFill>
              </a:rPr>
              <a:t>, </a:t>
            </a:r>
            <a:r>
              <a:rPr lang="ru-RU" dirty="0" err="1">
                <a:solidFill>
                  <a:schemeClr val="tx1"/>
                </a:solidFill>
              </a:rPr>
              <a:t>arzuwlarynyň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hasyl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bolmagy</a:t>
            </a:r>
            <a:r>
              <a:rPr lang="ru-RU" dirty="0">
                <a:solidFill>
                  <a:schemeClr val="tx1"/>
                </a:solidFill>
              </a:rPr>
              <a:t>, </a:t>
            </a:r>
            <a:r>
              <a:rPr lang="ru-RU" dirty="0" err="1">
                <a:solidFill>
                  <a:schemeClr val="tx1"/>
                </a:solidFill>
              </a:rPr>
              <a:t>nesilsizler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nesil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arzuwyny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etmek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üçin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bu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ýere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zyýarata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gelipdirler</a:t>
            </a:r>
            <a:r>
              <a:rPr lang="ru-RU" dirty="0">
                <a:solidFill>
                  <a:schemeClr val="tx1"/>
                </a:solidFill>
              </a:rPr>
              <a:t>.</a:t>
            </a:r>
          </a:p>
          <a:p>
            <a:pPr algn="just"/>
            <a:r>
              <a:rPr lang="ru-RU" dirty="0" smtClean="0">
                <a:solidFill>
                  <a:schemeClr val="tx1"/>
                </a:solidFill>
              </a:rPr>
              <a:t>	</a:t>
            </a:r>
            <a:r>
              <a:rPr lang="ru-RU" dirty="0" err="1" smtClean="0">
                <a:solidFill>
                  <a:schemeClr val="tx1"/>
                </a:solidFill>
              </a:rPr>
              <a:t>Durmuşyň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hakyky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gözbaşy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bolan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çeşmeleriň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şagyllysyndan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geçen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döwrüň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ýaňy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gelýär</a:t>
            </a:r>
            <a:r>
              <a:rPr lang="ru-RU" dirty="0">
                <a:solidFill>
                  <a:schemeClr val="tx1"/>
                </a:solidFill>
              </a:rPr>
              <a:t>. </a:t>
            </a:r>
            <a:r>
              <a:rPr lang="ru-RU" dirty="0" err="1">
                <a:solidFill>
                  <a:schemeClr val="tx1"/>
                </a:solidFill>
              </a:rPr>
              <a:t>Olary</a:t>
            </a:r>
            <a:r>
              <a:rPr lang="ru-RU" dirty="0">
                <a:solidFill>
                  <a:schemeClr val="tx1"/>
                </a:solidFill>
              </a:rPr>
              <a:t> “</a:t>
            </a:r>
            <a:r>
              <a:rPr lang="ru-RU" dirty="0" err="1">
                <a:solidFill>
                  <a:schemeClr val="tx1"/>
                </a:solidFill>
              </a:rPr>
              <a:t>çeşme</a:t>
            </a:r>
            <a:r>
              <a:rPr lang="ru-RU" dirty="0">
                <a:solidFill>
                  <a:schemeClr val="tx1"/>
                </a:solidFill>
              </a:rPr>
              <a:t>” </a:t>
            </a:r>
            <a:r>
              <a:rPr lang="ru-RU" dirty="0" err="1">
                <a:solidFill>
                  <a:schemeClr val="tx1"/>
                </a:solidFill>
              </a:rPr>
              <a:t>ýa-da</a:t>
            </a:r>
            <a:r>
              <a:rPr lang="ru-RU" dirty="0">
                <a:solidFill>
                  <a:schemeClr val="tx1"/>
                </a:solidFill>
              </a:rPr>
              <a:t> “</a:t>
            </a:r>
            <a:r>
              <a:rPr lang="ru-RU" dirty="0" err="1">
                <a:solidFill>
                  <a:schemeClr val="tx1"/>
                </a:solidFill>
              </a:rPr>
              <a:t>gözbaş</a:t>
            </a:r>
            <a:r>
              <a:rPr lang="ru-RU" dirty="0">
                <a:solidFill>
                  <a:schemeClr val="tx1"/>
                </a:solidFill>
              </a:rPr>
              <a:t>” </a:t>
            </a:r>
            <a:r>
              <a:rPr lang="ru-RU" dirty="0" err="1">
                <a:solidFill>
                  <a:schemeClr val="tx1"/>
                </a:solidFill>
              </a:rPr>
              <a:t>diýip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hem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atlandyrýarlar</a:t>
            </a:r>
            <a:r>
              <a:rPr lang="ru-RU" dirty="0">
                <a:solidFill>
                  <a:schemeClr val="tx1"/>
                </a:solidFill>
              </a:rPr>
              <a:t>. </a:t>
            </a:r>
            <a:r>
              <a:rPr lang="ru-RU" dirty="0" err="1">
                <a:solidFill>
                  <a:schemeClr val="tx1"/>
                </a:solidFill>
              </a:rPr>
              <a:t>Çeşmelerň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käbiri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dag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eteginiň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şäherçeleriniň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birini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suw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bilen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üpjün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edýär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ýa-da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bereketli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jülgeden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akýan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Köýten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derýasyna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başlangyç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berýär</a:t>
            </a:r>
            <a:r>
              <a:rPr lang="ru-RU" dirty="0">
                <a:solidFill>
                  <a:schemeClr val="tx1"/>
                </a:solidFill>
              </a:rPr>
              <a:t>. </a:t>
            </a:r>
            <a:r>
              <a:rPr lang="ru-RU" dirty="0" err="1">
                <a:solidFill>
                  <a:schemeClr val="tx1"/>
                </a:solidFill>
              </a:rPr>
              <a:t>Beýlekiler</a:t>
            </a:r>
            <a:r>
              <a:rPr lang="ru-RU" dirty="0">
                <a:solidFill>
                  <a:schemeClr val="tx1"/>
                </a:solidFill>
              </a:rPr>
              <a:t> – </a:t>
            </a:r>
            <a:r>
              <a:rPr lang="ru-RU" dirty="0" err="1">
                <a:solidFill>
                  <a:schemeClr val="tx1"/>
                </a:solidFill>
              </a:rPr>
              <a:t>Köýtendagyň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gerişlerindäki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garlar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ereýän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wagty</a:t>
            </a:r>
            <a:r>
              <a:rPr lang="ru-RU" dirty="0">
                <a:solidFill>
                  <a:schemeClr val="tx1"/>
                </a:solidFill>
              </a:rPr>
              <a:t> – </a:t>
            </a:r>
            <a:r>
              <a:rPr lang="ru-RU" dirty="0" err="1">
                <a:solidFill>
                  <a:schemeClr val="tx1"/>
                </a:solidFill>
              </a:rPr>
              <a:t>mart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aýynda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güýçli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akyp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başlaýar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we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haçan-da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Aýrybabanyň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gaýalarynyň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garlary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erände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iýun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aýynyň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ortalaryna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ýa-da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iýulda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guraýar</a:t>
            </a:r>
            <a:r>
              <a:rPr lang="ru-RU" dirty="0">
                <a:solidFill>
                  <a:schemeClr val="tx1"/>
                </a:solidFill>
              </a:rPr>
              <a:t>. </a:t>
            </a:r>
            <a:r>
              <a:rPr lang="ru-RU" dirty="0" err="1">
                <a:solidFill>
                  <a:schemeClr val="tx1"/>
                </a:solidFill>
              </a:rPr>
              <a:t>Köýten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şäherçesinden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uzak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bolmadyk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ýerde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gaýalaryň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jaýryklaryndan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syzylyp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akýan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we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Köýten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derýasyna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 smtClean="0">
                <a:solidFill>
                  <a:schemeClr val="tx1"/>
                </a:solidFill>
              </a:rPr>
              <a:t>guýýan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Aksuw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çeşmesi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özüniň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ajaýyp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tagamy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bilen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ýaşaýjylaryň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we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myhmanlaryň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ünsüni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çekýär</a:t>
            </a:r>
            <a:r>
              <a:rPr lang="ru-RU" dirty="0">
                <a:solidFill>
                  <a:schemeClr val="tx1"/>
                </a:solidFill>
              </a:rPr>
              <a:t>. </a:t>
            </a:r>
            <a:r>
              <a:rPr lang="ru-RU" dirty="0" err="1">
                <a:solidFill>
                  <a:schemeClr val="tx1"/>
                </a:solidFill>
              </a:rPr>
              <a:t>Darajyk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Umbardere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dereden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akýan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şaglawuk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syýahatçylaryň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hiç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biriniň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hem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ünssüz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goýmaz</a:t>
            </a:r>
            <a:r>
              <a:rPr lang="ru-RU" dirty="0">
                <a:solidFill>
                  <a:schemeClr val="tx1"/>
                </a:solidFill>
              </a:rPr>
              <a:t>. </a:t>
            </a:r>
            <a:r>
              <a:rPr lang="ru-RU" dirty="0" err="1">
                <a:solidFill>
                  <a:schemeClr val="tx1"/>
                </a:solidFill>
              </a:rPr>
              <a:t>Esasan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hem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oňa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tiredeşlerini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gutulgysyz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ölümden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halas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edip</a:t>
            </a:r>
            <a:r>
              <a:rPr lang="ru-RU" dirty="0">
                <a:solidFill>
                  <a:schemeClr val="tx1"/>
                </a:solidFill>
              </a:rPr>
              <a:t>, </a:t>
            </a:r>
            <a:r>
              <a:rPr lang="ru-RU" dirty="0" err="1">
                <a:solidFill>
                  <a:schemeClr val="tx1"/>
                </a:solidFill>
              </a:rPr>
              <a:t>halk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üçin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kyn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wagtlarda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bu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ýerde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gahrymançylyk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görkezen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Umbar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taýpasynyň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ýolbaşçysy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barada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rowaýaty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aýdyp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berseler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her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bir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syýahatçnyň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ünsüni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çeker</a:t>
            </a:r>
            <a:r>
              <a:rPr lang="ru-RU" dirty="0">
                <a:solidFill>
                  <a:schemeClr val="tx1"/>
                </a:solidFill>
              </a:rPr>
              <a:t>. </a:t>
            </a:r>
          </a:p>
          <a:p>
            <a:pPr algn="just"/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726206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I:\UCDownloads\Images\240513-3.jp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0072" y="555526"/>
            <a:ext cx="2853690" cy="427228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extBox 2"/>
          <p:cNvSpPr txBox="1"/>
          <p:nvPr/>
        </p:nvSpPr>
        <p:spPr>
          <a:xfrm>
            <a:off x="1619672" y="2221838"/>
            <a:ext cx="21371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k-TM" dirty="0" smtClean="0"/>
              <a:t>Köýten derýajygy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6156126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716016" y="9793"/>
            <a:ext cx="3384376" cy="401717"/>
          </a:xfrm>
        </p:spPr>
        <p:txBody>
          <a:bodyPr>
            <a:normAutofit fontScale="90000"/>
          </a:bodyPr>
          <a:lstStyle/>
          <a:p>
            <a:pPr algn="ctr"/>
            <a:r>
              <a:rPr lang="tk-TM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Suw baýlyklary</a:t>
            </a:r>
            <a:endParaRPr lang="ru-RU" sz="24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99592" y="555526"/>
            <a:ext cx="7560840" cy="4464496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ru-RU" dirty="0" smtClean="0">
                <a:solidFill>
                  <a:schemeClr val="tx1"/>
                </a:solidFill>
              </a:rPr>
              <a:t>	</a:t>
            </a:r>
            <a:r>
              <a:rPr lang="ru-RU" dirty="0" err="1" smtClean="0">
                <a:solidFill>
                  <a:schemeClr val="tx1"/>
                </a:solidFill>
              </a:rPr>
              <a:t>Hojagarawul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jülgesiniň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suwlaryna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akýan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Sümmül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şaglawukly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çeşmesi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dag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obalarynyň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durmuşynyň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köp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wakalarynyň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şaýady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bolup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durýar</a:t>
            </a:r>
            <a:r>
              <a:rPr lang="ru-RU" dirty="0">
                <a:solidFill>
                  <a:schemeClr val="tx1"/>
                </a:solidFill>
              </a:rPr>
              <a:t>. </a:t>
            </a:r>
            <a:r>
              <a:rPr lang="ru-RU" dirty="0" err="1">
                <a:solidFill>
                  <a:schemeClr val="tx1"/>
                </a:solidFill>
              </a:rPr>
              <a:t>Bu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çeşmäniň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uly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obany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jana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şypaly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suw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ilen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üpjün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edip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geleli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bäri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suw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köp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mukdarda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akypdyr</a:t>
            </a:r>
            <a:r>
              <a:rPr lang="ru-RU" dirty="0">
                <a:solidFill>
                  <a:schemeClr val="tx1"/>
                </a:solidFill>
              </a:rPr>
              <a:t>. </a:t>
            </a:r>
            <a:r>
              <a:rPr lang="ru-RU" dirty="0" err="1">
                <a:solidFill>
                  <a:schemeClr val="tx1"/>
                </a:solidFill>
              </a:rPr>
              <a:t>Bu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ýerde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bag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ösdürilip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ýetişdirilip</a:t>
            </a:r>
            <a:r>
              <a:rPr lang="ru-RU" dirty="0">
                <a:solidFill>
                  <a:schemeClr val="tx1"/>
                </a:solidFill>
              </a:rPr>
              <a:t>, </a:t>
            </a:r>
            <a:r>
              <a:rPr lang="ru-RU" dirty="0" err="1">
                <a:solidFill>
                  <a:schemeClr val="tx1"/>
                </a:solidFill>
              </a:rPr>
              <a:t>bugdaý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ekilipdir</a:t>
            </a:r>
            <a:r>
              <a:rPr lang="ru-RU" dirty="0">
                <a:solidFill>
                  <a:schemeClr val="tx1"/>
                </a:solidFill>
              </a:rPr>
              <a:t>. </a:t>
            </a:r>
            <a:r>
              <a:rPr lang="ru-RU" dirty="0" err="1">
                <a:solidFill>
                  <a:schemeClr val="tx1"/>
                </a:solidFill>
              </a:rPr>
              <a:t>Ýöne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geçen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asyryň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ortalarynda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bu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derýa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gurap</a:t>
            </a:r>
            <a:r>
              <a:rPr lang="ru-RU" dirty="0">
                <a:solidFill>
                  <a:schemeClr val="tx1"/>
                </a:solidFill>
              </a:rPr>
              <a:t>, </a:t>
            </a:r>
            <a:r>
              <a:rPr lang="ru-RU" dirty="0" err="1">
                <a:solidFill>
                  <a:schemeClr val="tx1"/>
                </a:solidFill>
              </a:rPr>
              <a:t>mösümleýin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akypdyr</a:t>
            </a:r>
            <a:r>
              <a:rPr lang="ru-RU" dirty="0">
                <a:solidFill>
                  <a:schemeClr val="tx1"/>
                </a:solidFill>
              </a:rPr>
              <a:t>. </a:t>
            </a:r>
            <a:r>
              <a:rPr lang="ru-RU" dirty="0" err="1">
                <a:solidFill>
                  <a:schemeClr val="tx1"/>
                </a:solidFill>
              </a:rPr>
              <a:t>Oba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adamlary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başga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ýere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göçmeli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bolupdyrlar</a:t>
            </a:r>
            <a:r>
              <a:rPr lang="ru-RU" dirty="0">
                <a:solidFill>
                  <a:schemeClr val="tx1"/>
                </a:solidFill>
              </a:rPr>
              <a:t>. </a:t>
            </a:r>
            <a:r>
              <a:rPr lang="ru-RU" dirty="0" err="1">
                <a:solidFill>
                  <a:schemeClr val="tx1"/>
                </a:solidFill>
              </a:rPr>
              <a:t>Indi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bu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jülge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başgaça</a:t>
            </a:r>
            <a:r>
              <a:rPr lang="ru-RU" dirty="0">
                <a:solidFill>
                  <a:schemeClr val="tx1"/>
                </a:solidFill>
              </a:rPr>
              <a:t> – </a:t>
            </a:r>
            <a:r>
              <a:rPr lang="ru-RU" dirty="0" err="1">
                <a:solidFill>
                  <a:schemeClr val="tx1"/>
                </a:solidFill>
              </a:rPr>
              <a:t>esasan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hem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beýik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baglaryň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ösüp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oturandygy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sebäpli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Tutlydere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diýlip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atlandyyrlýär</a:t>
            </a:r>
            <a:r>
              <a:rPr lang="ru-RU" dirty="0">
                <a:solidFill>
                  <a:schemeClr val="tx1"/>
                </a:solidFill>
              </a:rPr>
              <a:t>. </a:t>
            </a:r>
            <a:r>
              <a:rPr lang="ru-RU" dirty="0" err="1">
                <a:solidFill>
                  <a:schemeClr val="tx1"/>
                </a:solidFill>
              </a:rPr>
              <a:t>Jülgede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ösüp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oturan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uly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tut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agajyna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ýerli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ýaşaýjylar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Gyzyltut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baba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diýip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at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hem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beripdirler</a:t>
            </a:r>
            <a:r>
              <a:rPr lang="ru-RU" dirty="0">
                <a:solidFill>
                  <a:schemeClr val="tx1"/>
                </a:solidFill>
              </a:rPr>
              <a:t>. </a:t>
            </a:r>
            <a:r>
              <a:rPr lang="ru-RU" dirty="0" err="1">
                <a:solidFill>
                  <a:schemeClr val="tx1"/>
                </a:solidFill>
              </a:rPr>
              <a:t>Bu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ýer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iň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bir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hormat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goýulýan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ýerleriň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biridir</a:t>
            </a:r>
            <a:r>
              <a:rPr lang="ru-RU" dirty="0">
                <a:solidFill>
                  <a:schemeClr val="tx1"/>
                </a:solidFill>
              </a:rPr>
              <a:t>. </a:t>
            </a:r>
            <a:r>
              <a:rPr lang="ru-RU" dirty="0" err="1">
                <a:solidFill>
                  <a:schemeClr val="tx1"/>
                </a:solidFill>
              </a:rPr>
              <a:t>Botanikler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bu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rowaýata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öwrülip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giden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tut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agajynyň</a:t>
            </a:r>
            <a:r>
              <a:rPr lang="ru-RU" dirty="0">
                <a:solidFill>
                  <a:schemeClr val="tx1"/>
                </a:solidFill>
              </a:rPr>
              <a:t> 700 </a:t>
            </a:r>
            <a:r>
              <a:rPr lang="ru-RU" dirty="0" err="1">
                <a:solidFill>
                  <a:schemeClr val="tx1"/>
                </a:solidFill>
              </a:rPr>
              <a:t>ýaşy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bar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diýip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kesgitläpdirler</a:t>
            </a:r>
            <a:r>
              <a:rPr lang="ru-RU" dirty="0">
                <a:solidFill>
                  <a:schemeClr val="tx1"/>
                </a:solidFill>
              </a:rPr>
              <a:t>. </a:t>
            </a:r>
            <a:r>
              <a:rPr lang="ru-RU" dirty="0" err="1">
                <a:solidFill>
                  <a:schemeClr val="tx1"/>
                </a:solidFill>
              </a:rPr>
              <a:t>Bu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äpet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tut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agajynyň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saýasynda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bu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ýere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syýahatçylyga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gelýänleriň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onlarçasy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dynç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alyp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bilýärler</a:t>
            </a:r>
            <a:r>
              <a:rPr lang="ru-RU" dirty="0">
                <a:solidFill>
                  <a:schemeClr val="tx1"/>
                </a:solidFill>
              </a:rPr>
              <a:t>. </a:t>
            </a:r>
            <a:r>
              <a:rPr lang="ru-RU" dirty="0" err="1">
                <a:solidFill>
                  <a:schemeClr val="tx1"/>
                </a:solidFill>
              </a:rPr>
              <a:t>Halk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arasynda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Hojapilde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Başbulak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we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Mürzebedil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ata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ady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bilen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meşhur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bolan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kiçijik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çeşmelerden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gözbaş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alyp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gaýdýan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dag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etekleriniň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esasy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suwy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bolan</a:t>
            </a:r>
            <a:r>
              <a:rPr lang="ru-RU" dirty="0">
                <a:solidFill>
                  <a:schemeClr val="tx1"/>
                </a:solidFill>
              </a:rPr>
              <a:t>, </a:t>
            </a:r>
            <a:r>
              <a:rPr lang="ru-RU" dirty="0" err="1">
                <a:solidFill>
                  <a:schemeClr val="tx1"/>
                </a:solidFill>
              </a:rPr>
              <a:t>haçan-da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bir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wagtlar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Amyderýanyň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sag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goşandy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bolan</a:t>
            </a:r>
            <a:r>
              <a:rPr lang="ru-RU" dirty="0">
                <a:solidFill>
                  <a:schemeClr val="tx1"/>
                </a:solidFill>
              </a:rPr>
              <a:t>, </a:t>
            </a:r>
            <a:r>
              <a:rPr lang="ru-RU" dirty="0" err="1">
                <a:solidFill>
                  <a:schemeClr val="tx1"/>
                </a:solidFill>
              </a:rPr>
              <a:t>Köýten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derýasynyň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uly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suwy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başlanýar</a:t>
            </a:r>
            <a:r>
              <a:rPr lang="ru-RU" dirty="0">
                <a:solidFill>
                  <a:schemeClr val="tx1"/>
                </a:solidFill>
              </a:rPr>
              <a:t>. </a:t>
            </a:r>
            <a:r>
              <a:rPr lang="ru-RU" dirty="0" err="1">
                <a:solidFill>
                  <a:schemeClr val="tx1"/>
                </a:solidFill>
              </a:rPr>
              <a:t>Derýa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bolmak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üçin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oňa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ýene-de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öz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ýolunda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daglardan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akýan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uly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we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kiçi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çeşmeleriň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köp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sanlysyny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toplamaly</a:t>
            </a:r>
            <a:r>
              <a:rPr lang="ru-RU" dirty="0">
                <a:solidFill>
                  <a:schemeClr val="tx1"/>
                </a:solidFill>
              </a:rPr>
              <a:t>, </a:t>
            </a:r>
            <a:r>
              <a:rPr lang="ru-RU" dirty="0" err="1">
                <a:solidFill>
                  <a:schemeClr val="tx1"/>
                </a:solidFill>
              </a:rPr>
              <a:t>soňra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bolsa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öz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swuny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ýaýlanyň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ekin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meýdanlaryny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özleşdirmek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üçin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paýlamaly</a:t>
            </a:r>
            <a:r>
              <a:rPr lang="ru-RU" dirty="0">
                <a:solidFill>
                  <a:schemeClr val="tx1"/>
                </a:solidFill>
              </a:rPr>
              <a:t>. </a:t>
            </a:r>
          </a:p>
          <a:p>
            <a:pPr algn="just"/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484462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I:\UCDownloads\Images\13_09_08_news-6.jp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506373"/>
            <a:ext cx="2790190" cy="4162425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extBox 2"/>
          <p:cNvSpPr txBox="1"/>
          <p:nvPr/>
        </p:nvSpPr>
        <p:spPr>
          <a:xfrm>
            <a:off x="4932040" y="2221838"/>
            <a:ext cx="26180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k-TM" dirty="0" smtClean="0"/>
              <a:t>Köýtendagyň jülgeleri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8266480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716016" y="9793"/>
            <a:ext cx="3384376" cy="401717"/>
          </a:xfrm>
        </p:spPr>
        <p:txBody>
          <a:bodyPr>
            <a:normAutofit fontScale="90000"/>
          </a:bodyPr>
          <a:lstStyle/>
          <a:p>
            <a:pPr algn="ctr"/>
            <a:r>
              <a:rPr lang="tk-TM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Suw baýlyklary</a:t>
            </a:r>
            <a:endParaRPr lang="ru-RU" sz="24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99592" y="555526"/>
            <a:ext cx="7560840" cy="4464496"/>
          </a:xfrm>
        </p:spPr>
        <p:txBody>
          <a:bodyPr>
            <a:normAutofit fontScale="92500" lnSpcReduction="10000"/>
          </a:bodyPr>
          <a:lstStyle/>
          <a:p>
            <a:pPr algn="ctr"/>
            <a:r>
              <a:rPr lang="ru-RU" b="1" dirty="0">
                <a:solidFill>
                  <a:schemeClr val="tx1"/>
                </a:solidFill>
              </a:rPr>
              <a:t>NETIJE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dirty="0" smtClean="0">
                <a:solidFill>
                  <a:schemeClr val="tx1"/>
                </a:solidFill>
              </a:rPr>
              <a:t>	</a:t>
            </a:r>
            <a:r>
              <a:rPr lang="ru-RU" dirty="0" err="1" smtClean="0">
                <a:solidFill>
                  <a:schemeClr val="tx1"/>
                </a:solidFill>
              </a:rPr>
              <a:t>Kim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ýagyş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ýagan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döwri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çölde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bolan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bolsa</a:t>
            </a:r>
            <a:r>
              <a:rPr lang="ru-RU" dirty="0">
                <a:solidFill>
                  <a:schemeClr val="tx1"/>
                </a:solidFill>
              </a:rPr>
              <a:t>, </a:t>
            </a:r>
            <a:r>
              <a:rPr lang="ru-RU" dirty="0" err="1">
                <a:solidFill>
                  <a:schemeClr val="tx1"/>
                </a:solidFill>
              </a:rPr>
              <a:t>güýçli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ýagan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ýagyşdan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soň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gumuň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tebigy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oý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ýerlerinde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suwuň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ýygnanýandygyny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bilýän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bolsa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gerek</a:t>
            </a:r>
            <a:r>
              <a:rPr lang="ru-RU" dirty="0">
                <a:solidFill>
                  <a:schemeClr val="tx1"/>
                </a:solidFill>
              </a:rPr>
              <a:t>. </a:t>
            </a:r>
            <a:r>
              <a:rPr lang="ru-RU" dirty="0" err="1">
                <a:solidFill>
                  <a:schemeClr val="tx1"/>
                </a:solidFill>
              </a:rPr>
              <a:t>Bu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suwlar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ol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ýerde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az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wagtlyk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saklanyp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galýar</a:t>
            </a:r>
            <a:r>
              <a:rPr lang="ru-RU" dirty="0">
                <a:solidFill>
                  <a:schemeClr val="tx1"/>
                </a:solidFill>
              </a:rPr>
              <a:t>. </a:t>
            </a:r>
            <a:r>
              <a:rPr lang="ru-RU" dirty="0" err="1">
                <a:solidFill>
                  <a:schemeClr val="tx1"/>
                </a:solidFill>
              </a:rPr>
              <a:t>Şeýle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suwlary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uzak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wagtlaýyn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saklanyp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galmagyna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hem-de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netijeli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peýdalanmagyna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şertleri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döredýän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tehnologiýalar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asyrlar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boýy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döredilipdir</a:t>
            </a:r>
            <a:r>
              <a:rPr lang="ru-RU" dirty="0">
                <a:solidFill>
                  <a:schemeClr val="tx1"/>
                </a:solidFill>
              </a:rPr>
              <a:t>. </a:t>
            </a:r>
            <a:r>
              <a:rPr lang="ru-RU" dirty="0" err="1">
                <a:solidFill>
                  <a:schemeClr val="tx1"/>
                </a:solidFill>
              </a:rPr>
              <a:t>Ýerüsti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akýan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suwlary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ulanmak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boýunça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gadymdan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saklanyp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gelinýän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tejribe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bu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günki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gün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hem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öz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ähmiýetini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ýitirmän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gelýär</a:t>
            </a:r>
            <a:r>
              <a:rPr lang="ru-RU" dirty="0">
                <a:solidFill>
                  <a:schemeClr val="tx1"/>
                </a:solidFill>
              </a:rPr>
              <a:t>. </a:t>
            </a:r>
            <a:r>
              <a:rPr lang="ru-RU" dirty="0" err="1">
                <a:solidFill>
                  <a:schemeClr val="tx1"/>
                </a:solidFill>
              </a:rPr>
              <a:t>Ylmy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gözlegler</a:t>
            </a:r>
            <a:r>
              <a:rPr lang="ru-RU" dirty="0">
                <a:solidFill>
                  <a:schemeClr val="tx1"/>
                </a:solidFill>
              </a:rPr>
              <a:t>, </a:t>
            </a:r>
            <a:r>
              <a:rPr lang="ru-RU" dirty="0" err="1">
                <a:solidFill>
                  <a:schemeClr val="tx1"/>
                </a:solidFill>
              </a:rPr>
              <a:t>iş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synaglary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geçirilýär</a:t>
            </a:r>
            <a:r>
              <a:rPr lang="ru-RU" dirty="0">
                <a:solidFill>
                  <a:schemeClr val="tx1"/>
                </a:solidFill>
              </a:rPr>
              <a:t>, </a:t>
            </a:r>
            <a:r>
              <a:rPr lang="ru-RU" dirty="0" err="1">
                <a:solidFill>
                  <a:schemeClr val="tx1"/>
                </a:solidFill>
              </a:rPr>
              <a:t>öri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meýdanlarynyň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suw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üpjünçiligini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we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suwlandyrylmagy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üçin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ýerüsti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suwlaryny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netijeli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ulanmak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mysallar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arkaly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görkezilýär</a:t>
            </a:r>
            <a:r>
              <a:rPr lang="ru-RU" dirty="0">
                <a:solidFill>
                  <a:schemeClr val="tx1"/>
                </a:solidFill>
              </a:rPr>
              <a:t>. </a:t>
            </a:r>
            <a:r>
              <a:rPr lang="ru-RU" dirty="0" err="1">
                <a:solidFill>
                  <a:schemeClr val="tx1"/>
                </a:solidFill>
              </a:rPr>
              <a:t>Çöller</a:t>
            </a:r>
            <a:r>
              <a:rPr lang="ru-RU" dirty="0">
                <a:solidFill>
                  <a:schemeClr val="tx1"/>
                </a:solidFill>
              </a:rPr>
              <a:t>, </a:t>
            </a:r>
            <a:r>
              <a:rPr lang="ru-RU" dirty="0" err="1">
                <a:solidFill>
                  <a:schemeClr val="tx1"/>
                </a:solidFill>
              </a:rPr>
              <a:t>ösümlik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we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haýwanat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dünýäsi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milli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bilim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institutynda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geçirilen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gözlegleriň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görkezişi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ýaly</a:t>
            </a:r>
            <a:r>
              <a:rPr lang="ru-RU" dirty="0">
                <a:solidFill>
                  <a:schemeClr val="tx1"/>
                </a:solidFill>
              </a:rPr>
              <a:t>, </a:t>
            </a:r>
            <a:r>
              <a:rPr lang="ru-RU" dirty="0" err="1">
                <a:solidFill>
                  <a:schemeClr val="tx1"/>
                </a:solidFill>
              </a:rPr>
              <a:t>Garaguma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mahsus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bolan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öri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meýdanlarynyň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iýmitlik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çäklerini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göz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öňünde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tutanyňda</a:t>
            </a:r>
            <a:r>
              <a:rPr lang="ru-RU" dirty="0">
                <a:solidFill>
                  <a:schemeClr val="tx1"/>
                </a:solidFill>
              </a:rPr>
              <a:t>, </a:t>
            </a:r>
            <a:r>
              <a:rPr lang="ru-RU" dirty="0" err="1">
                <a:solidFill>
                  <a:schemeClr val="tx1"/>
                </a:solidFill>
              </a:rPr>
              <a:t>gidrotenhikanyň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kiçi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göwrümlileri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aýratyn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tygşytly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bolup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durýar</a:t>
            </a:r>
            <a:r>
              <a:rPr lang="ru-RU" dirty="0">
                <a:solidFill>
                  <a:schemeClr val="tx1"/>
                </a:solidFill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98971017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716016" y="9793"/>
            <a:ext cx="3384376" cy="401717"/>
          </a:xfrm>
        </p:spPr>
        <p:txBody>
          <a:bodyPr>
            <a:normAutofit fontScale="90000"/>
          </a:bodyPr>
          <a:lstStyle/>
          <a:p>
            <a:pPr algn="ctr"/>
            <a:r>
              <a:rPr lang="tk-TM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Suw baýlyklary</a:t>
            </a:r>
            <a:endParaRPr lang="ru-RU" sz="24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99592" y="555526"/>
            <a:ext cx="7560840" cy="4464496"/>
          </a:xfrm>
        </p:spPr>
        <p:txBody>
          <a:bodyPr>
            <a:normAutofit fontScale="85000" lnSpcReduction="10000"/>
          </a:bodyPr>
          <a:lstStyle/>
          <a:p>
            <a:pPr algn="ctr"/>
            <a:r>
              <a:rPr lang="ru-RU" b="1" dirty="0">
                <a:solidFill>
                  <a:schemeClr val="tx1"/>
                </a:solidFill>
              </a:rPr>
              <a:t>EDEBIÝAT</a:t>
            </a:r>
            <a:endParaRPr lang="ru-RU" dirty="0">
              <a:solidFill>
                <a:schemeClr val="tx1"/>
              </a:solidFill>
            </a:endParaRPr>
          </a:p>
          <a:p>
            <a:pPr lvl="0"/>
            <a:r>
              <a:rPr lang="ru-RU" dirty="0" smtClean="0">
                <a:solidFill>
                  <a:schemeClr val="tx1"/>
                </a:solidFill>
              </a:rPr>
              <a:t>1.Gurbanguly </a:t>
            </a:r>
            <a:r>
              <a:rPr lang="ru-RU" dirty="0" err="1">
                <a:solidFill>
                  <a:schemeClr val="tx1"/>
                </a:solidFill>
              </a:rPr>
              <a:t>Berdimuhamedow</a:t>
            </a:r>
            <a:r>
              <a:rPr lang="ru-RU" dirty="0">
                <a:solidFill>
                  <a:schemeClr val="tx1"/>
                </a:solidFill>
              </a:rPr>
              <a:t>. </a:t>
            </a:r>
            <a:r>
              <a:rPr lang="ru-RU" dirty="0" err="1">
                <a:solidFill>
                  <a:schemeClr val="tx1"/>
                </a:solidFill>
              </a:rPr>
              <a:t>Suw-ýaşaýyşyň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we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bolçulygyň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çeşmesi</a:t>
            </a:r>
            <a:r>
              <a:rPr lang="ru-RU" dirty="0">
                <a:solidFill>
                  <a:schemeClr val="tx1"/>
                </a:solidFill>
              </a:rPr>
              <a:t>. </a:t>
            </a:r>
            <a:r>
              <a:rPr lang="ru-RU" dirty="0" err="1">
                <a:solidFill>
                  <a:schemeClr val="tx1"/>
                </a:solidFill>
              </a:rPr>
              <a:t>Aşgabat</a:t>
            </a:r>
            <a:r>
              <a:rPr lang="ru-RU" dirty="0">
                <a:solidFill>
                  <a:schemeClr val="tx1"/>
                </a:solidFill>
              </a:rPr>
              <a:t>: TDNG, 2015.</a:t>
            </a:r>
          </a:p>
          <a:p>
            <a:pPr lvl="0"/>
            <a:r>
              <a:rPr lang="ru-RU" dirty="0" smtClean="0">
                <a:solidFill>
                  <a:schemeClr val="tx1"/>
                </a:solidFill>
              </a:rPr>
              <a:t>2. </a:t>
            </a:r>
            <a:r>
              <a:rPr lang="ru-RU" dirty="0" err="1" smtClean="0">
                <a:solidFill>
                  <a:schemeClr val="tx1"/>
                </a:solidFill>
              </a:rPr>
              <a:t>Gurbanguly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Berdimuhamedow</a:t>
            </a:r>
            <a:r>
              <a:rPr lang="ru-RU" dirty="0">
                <a:solidFill>
                  <a:schemeClr val="tx1"/>
                </a:solidFill>
              </a:rPr>
              <a:t>. </a:t>
            </a:r>
            <a:r>
              <a:rPr lang="ru-RU" dirty="0" err="1">
                <a:solidFill>
                  <a:schemeClr val="tx1"/>
                </a:solidFill>
              </a:rPr>
              <a:t>Türkmenistan</a:t>
            </a:r>
            <a:r>
              <a:rPr lang="ru-RU" dirty="0">
                <a:solidFill>
                  <a:schemeClr val="tx1"/>
                </a:solidFill>
              </a:rPr>
              <a:t> – </a:t>
            </a:r>
            <a:r>
              <a:rPr lang="ru-RU" dirty="0" err="1">
                <a:solidFill>
                  <a:schemeClr val="tx1"/>
                </a:solidFill>
              </a:rPr>
              <a:t>abadançylygyň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we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rowaçlygyň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ýurdy</a:t>
            </a:r>
            <a:r>
              <a:rPr lang="ru-RU" dirty="0">
                <a:solidFill>
                  <a:schemeClr val="tx1"/>
                </a:solidFill>
              </a:rPr>
              <a:t>. </a:t>
            </a:r>
            <a:r>
              <a:rPr lang="ru-RU" dirty="0" err="1">
                <a:solidFill>
                  <a:schemeClr val="tx1"/>
                </a:solidFill>
              </a:rPr>
              <a:t>Aşgabat</a:t>
            </a:r>
            <a:r>
              <a:rPr lang="ru-RU" dirty="0">
                <a:solidFill>
                  <a:schemeClr val="tx1"/>
                </a:solidFill>
              </a:rPr>
              <a:t>: TDNG , 2015. </a:t>
            </a:r>
          </a:p>
          <a:p>
            <a:pPr lvl="0"/>
            <a:r>
              <a:rPr lang="ru-RU" dirty="0" smtClean="0">
                <a:solidFill>
                  <a:schemeClr val="tx1"/>
                </a:solidFill>
              </a:rPr>
              <a:t>3. </a:t>
            </a:r>
            <a:r>
              <a:rPr lang="ru-RU" dirty="0" err="1" smtClean="0">
                <a:solidFill>
                  <a:schemeClr val="tx1"/>
                </a:solidFill>
              </a:rPr>
              <a:t>Gurbanguly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Berdimuhamedow</a:t>
            </a:r>
            <a:r>
              <a:rPr lang="ru-RU" dirty="0">
                <a:solidFill>
                  <a:schemeClr val="tx1"/>
                </a:solidFill>
              </a:rPr>
              <a:t>. </a:t>
            </a:r>
            <a:r>
              <a:rPr lang="ru-RU" dirty="0" err="1">
                <a:solidFill>
                  <a:schemeClr val="tx1"/>
                </a:solidFill>
              </a:rPr>
              <a:t>Bagtyýarlyk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saglykdan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başlanýar</a:t>
            </a:r>
            <a:r>
              <a:rPr lang="ru-RU" dirty="0">
                <a:solidFill>
                  <a:schemeClr val="tx1"/>
                </a:solidFill>
              </a:rPr>
              <a:t>. </a:t>
            </a:r>
            <a:r>
              <a:rPr lang="ru-RU" dirty="0" err="1">
                <a:solidFill>
                  <a:schemeClr val="tx1"/>
                </a:solidFill>
              </a:rPr>
              <a:t>Aşgabat</a:t>
            </a:r>
            <a:r>
              <a:rPr lang="ru-RU" dirty="0">
                <a:solidFill>
                  <a:schemeClr val="tx1"/>
                </a:solidFill>
              </a:rPr>
              <a:t>: TDNG, 2014.</a:t>
            </a:r>
          </a:p>
          <a:p>
            <a:pPr lvl="0"/>
            <a:r>
              <a:rPr lang="ru-RU" dirty="0" smtClean="0">
                <a:solidFill>
                  <a:schemeClr val="tx1"/>
                </a:solidFill>
              </a:rPr>
              <a:t>4. </a:t>
            </a:r>
            <a:r>
              <a:rPr lang="ru-RU" dirty="0" err="1" smtClean="0">
                <a:solidFill>
                  <a:schemeClr val="tx1"/>
                </a:solidFill>
              </a:rPr>
              <a:t>Gurbanguly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Berdimuhamedow</a:t>
            </a:r>
            <a:r>
              <a:rPr lang="ru-RU" dirty="0">
                <a:solidFill>
                  <a:schemeClr val="tx1"/>
                </a:solidFill>
              </a:rPr>
              <a:t>. </a:t>
            </a:r>
            <a:r>
              <a:rPr lang="ru-RU" dirty="0" err="1">
                <a:solidFill>
                  <a:schemeClr val="tx1"/>
                </a:solidFill>
              </a:rPr>
              <a:t>Eserler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ýygyndysy</a:t>
            </a:r>
            <a:r>
              <a:rPr lang="ru-RU" dirty="0">
                <a:solidFill>
                  <a:schemeClr val="tx1"/>
                </a:solidFill>
              </a:rPr>
              <a:t>. </a:t>
            </a:r>
            <a:r>
              <a:rPr lang="ru-RU" dirty="0" err="1">
                <a:solidFill>
                  <a:schemeClr val="tx1"/>
                </a:solidFill>
              </a:rPr>
              <a:t>Aşgabat</a:t>
            </a:r>
            <a:r>
              <a:rPr lang="ru-RU" dirty="0">
                <a:solidFill>
                  <a:schemeClr val="tx1"/>
                </a:solidFill>
              </a:rPr>
              <a:t>: TDNG, 2007.</a:t>
            </a:r>
          </a:p>
          <a:p>
            <a:pPr lvl="0"/>
            <a:r>
              <a:rPr lang="ru-RU" dirty="0" smtClean="0">
                <a:solidFill>
                  <a:schemeClr val="tx1"/>
                </a:solidFill>
              </a:rPr>
              <a:t>5. “</a:t>
            </a:r>
            <a:r>
              <a:rPr lang="ru-RU" dirty="0" err="1" smtClean="0">
                <a:solidFill>
                  <a:schemeClr val="tx1"/>
                </a:solidFill>
              </a:rPr>
              <a:t>Türkmenistanyň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Prezidenti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Gurbanguly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Mälikgulyýewiç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Berdimuhamedow</a:t>
            </a:r>
            <a:r>
              <a:rPr lang="ru-RU" dirty="0">
                <a:solidFill>
                  <a:schemeClr val="tx1"/>
                </a:solidFill>
              </a:rPr>
              <a:t>”. </a:t>
            </a:r>
            <a:r>
              <a:rPr lang="ru-RU" dirty="0" err="1">
                <a:solidFill>
                  <a:schemeClr val="tx1"/>
                </a:solidFill>
              </a:rPr>
              <a:t>Gysgaça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terjimehal</a:t>
            </a:r>
            <a:r>
              <a:rPr lang="ru-RU" dirty="0">
                <a:solidFill>
                  <a:schemeClr val="tx1"/>
                </a:solidFill>
              </a:rPr>
              <a:t>. </a:t>
            </a:r>
            <a:r>
              <a:rPr lang="ru-RU" dirty="0" err="1">
                <a:solidFill>
                  <a:schemeClr val="tx1"/>
                </a:solidFill>
              </a:rPr>
              <a:t>Aşgabat</a:t>
            </a:r>
            <a:r>
              <a:rPr lang="ru-RU" dirty="0">
                <a:solidFill>
                  <a:schemeClr val="tx1"/>
                </a:solidFill>
              </a:rPr>
              <a:t>: TDNG, 2007.</a:t>
            </a:r>
          </a:p>
          <a:p>
            <a:pPr lvl="0"/>
            <a:r>
              <a:rPr lang="ru-RU" dirty="0" smtClean="0">
                <a:solidFill>
                  <a:schemeClr val="tx1"/>
                </a:solidFill>
              </a:rPr>
              <a:t>6. </a:t>
            </a:r>
            <a:r>
              <a:rPr lang="ru-RU" dirty="0" err="1" smtClean="0">
                <a:solidFill>
                  <a:schemeClr val="tx1"/>
                </a:solidFill>
              </a:rPr>
              <a:t>Gurbanguly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Berdimuhamedow</a:t>
            </a:r>
            <a:r>
              <a:rPr lang="ru-RU" dirty="0">
                <a:solidFill>
                  <a:schemeClr val="tx1"/>
                </a:solidFill>
              </a:rPr>
              <a:t>. </a:t>
            </a:r>
            <a:r>
              <a:rPr lang="ru-RU" dirty="0" err="1">
                <a:solidFill>
                  <a:schemeClr val="tx1"/>
                </a:solidFill>
              </a:rPr>
              <a:t>Ösüşiň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täze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belentliklerine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tarap</a:t>
            </a:r>
            <a:r>
              <a:rPr lang="ru-RU" dirty="0">
                <a:solidFill>
                  <a:schemeClr val="tx1"/>
                </a:solidFill>
              </a:rPr>
              <a:t>. </a:t>
            </a:r>
            <a:r>
              <a:rPr lang="ru-RU" dirty="0" err="1">
                <a:solidFill>
                  <a:schemeClr val="tx1"/>
                </a:solidFill>
              </a:rPr>
              <a:t>Aşgabat</a:t>
            </a:r>
            <a:r>
              <a:rPr lang="ru-RU" dirty="0">
                <a:solidFill>
                  <a:schemeClr val="tx1"/>
                </a:solidFill>
              </a:rPr>
              <a:t>, TDNG, I </a:t>
            </a:r>
            <a:r>
              <a:rPr lang="ru-RU" dirty="0" err="1">
                <a:solidFill>
                  <a:schemeClr val="tx1"/>
                </a:solidFill>
              </a:rPr>
              <a:t>kitap</a:t>
            </a:r>
            <a:r>
              <a:rPr lang="ru-RU" dirty="0">
                <a:solidFill>
                  <a:schemeClr val="tx1"/>
                </a:solidFill>
              </a:rPr>
              <a:t> -  2008, II kitap-2009.</a:t>
            </a:r>
          </a:p>
          <a:p>
            <a:pPr lvl="0"/>
            <a:r>
              <a:rPr lang="ru-RU" dirty="0" smtClean="0">
                <a:solidFill>
                  <a:schemeClr val="tx1"/>
                </a:solidFill>
              </a:rPr>
              <a:t>7. </a:t>
            </a:r>
            <a:r>
              <a:rPr lang="ru-RU" dirty="0" err="1" smtClean="0">
                <a:solidFill>
                  <a:schemeClr val="tx1"/>
                </a:solidFill>
              </a:rPr>
              <a:t>G.Gurbandurdyýew</a:t>
            </a:r>
            <a:r>
              <a:rPr lang="ru-RU" dirty="0">
                <a:solidFill>
                  <a:schemeClr val="tx1"/>
                </a:solidFill>
              </a:rPr>
              <a:t>, </a:t>
            </a:r>
            <a:r>
              <a:rPr lang="ru-RU" dirty="0" err="1">
                <a:solidFill>
                  <a:schemeClr val="tx1"/>
                </a:solidFill>
              </a:rPr>
              <a:t>O.Saparow</a:t>
            </a:r>
            <a:r>
              <a:rPr lang="ru-RU" dirty="0">
                <a:solidFill>
                  <a:schemeClr val="tx1"/>
                </a:solidFill>
              </a:rPr>
              <a:t>, </a:t>
            </a:r>
            <a:r>
              <a:rPr lang="ru-RU" dirty="0" err="1">
                <a:solidFill>
                  <a:schemeClr val="tx1"/>
                </a:solidFill>
              </a:rPr>
              <a:t>M.Mämmedow</a:t>
            </a:r>
            <a:r>
              <a:rPr lang="ru-RU" dirty="0">
                <a:solidFill>
                  <a:schemeClr val="tx1"/>
                </a:solidFill>
              </a:rPr>
              <a:t>. </a:t>
            </a:r>
            <a:r>
              <a:rPr lang="ru-RU" dirty="0" err="1">
                <a:solidFill>
                  <a:schemeClr val="tx1"/>
                </a:solidFill>
              </a:rPr>
              <a:t>Umumy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gidrologiýanyň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esaslary</a:t>
            </a:r>
            <a:r>
              <a:rPr lang="ru-RU" dirty="0">
                <a:solidFill>
                  <a:schemeClr val="tx1"/>
                </a:solidFill>
              </a:rPr>
              <a:t>. </a:t>
            </a:r>
            <a:r>
              <a:rPr lang="ru-RU" dirty="0" err="1">
                <a:solidFill>
                  <a:schemeClr val="tx1"/>
                </a:solidFill>
              </a:rPr>
              <a:t>Aşgabat</a:t>
            </a:r>
            <a:r>
              <a:rPr lang="ru-RU" dirty="0">
                <a:solidFill>
                  <a:schemeClr val="tx1"/>
                </a:solidFill>
              </a:rPr>
              <a:t>, 2004 </a:t>
            </a:r>
          </a:p>
          <a:p>
            <a:pPr lvl="0"/>
            <a:r>
              <a:rPr lang="ru-RU" dirty="0" smtClean="0">
                <a:solidFill>
                  <a:schemeClr val="tx1"/>
                </a:solidFill>
              </a:rPr>
              <a:t>8. </a:t>
            </a:r>
            <a:r>
              <a:rPr lang="ru-RU" dirty="0" err="1" smtClean="0">
                <a:solidFill>
                  <a:schemeClr val="tx1"/>
                </a:solidFill>
              </a:rPr>
              <a:t>Durdykow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>
                <a:solidFill>
                  <a:schemeClr val="tx1"/>
                </a:solidFill>
              </a:rPr>
              <a:t>A., </a:t>
            </a:r>
            <a:r>
              <a:rPr lang="ru-RU" dirty="0" err="1">
                <a:solidFill>
                  <a:schemeClr val="tx1"/>
                </a:solidFill>
              </a:rPr>
              <a:t>Gidrometriýa</a:t>
            </a:r>
            <a:r>
              <a:rPr lang="ru-RU" dirty="0">
                <a:solidFill>
                  <a:schemeClr val="tx1"/>
                </a:solidFill>
              </a:rPr>
              <a:t>. TDNG, </a:t>
            </a:r>
            <a:r>
              <a:rPr lang="ru-RU" dirty="0" err="1">
                <a:solidFill>
                  <a:schemeClr val="tx1"/>
                </a:solidFill>
              </a:rPr>
              <a:t>Aşgabat</a:t>
            </a:r>
            <a:r>
              <a:rPr lang="ru-RU" dirty="0">
                <a:solidFill>
                  <a:schemeClr val="tx1"/>
                </a:solidFill>
              </a:rPr>
              <a:t>, 2006</a:t>
            </a:r>
          </a:p>
        </p:txBody>
      </p:sp>
    </p:spTree>
    <p:extLst>
      <p:ext uri="{BB962C8B-B14F-4D97-AF65-F5344CB8AC3E}">
        <p14:creationId xmlns:p14="http://schemas.microsoft.com/office/powerpoint/2010/main" val="396826055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tk-TM" dirty="0" smtClean="0"/>
              <a:t>SOŇY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lang="tk-TM" dirty="0" smtClean="0"/>
              <a:t>TÜRKMENISTANYŇ SUW BAÝLYKLARYNY REJELI PEÝDALANMAK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601257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716016" y="9793"/>
            <a:ext cx="3384376" cy="401717"/>
          </a:xfrm>
        </p:spPr>
        <p:txBody>
          <a:bodyPr>
            <a:normAutofit fontScale="90000"/>
          </a:bodyPr>
          <a:lstStyle/>
          <a:p>
            <a:pPr algn="ctr"/>
            <a:r>
              <a:rPr lang="tk-TM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Suw baýlyklary</a:t>
            </a:r>
            <a:endParaRPr lang="ru-RU" sz="24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99592" y="771550"/>
            <a:ext cx="7560840" cy="3672408"/>
          </a:xfrm>
        </p:spPr>
        <p:txBody>
          <a:bodyPr>
            <a:normAutofit/>
          </a:bodyPr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MEÝILNAMA</a:t>
            </a:r>
            <a:endParaRPr lang="ru-RU" dirty="0">
              <a:solidFill>
                <a:schemeClr val="tx1"/>
              </a:solidFill>
            </a:endParaRPr>
          </a:p>
          <a:p>
            <a:r>
              <a:rPr lang="ru-RU" b="1" dirty="0">
                <a:solidFill>
                  <a:schemeClr val="tx1"/>
                </a:solidFill>
              </a:rPr>
              <a:t> </a:t>
            </a:r>
            <a:endParaRPr lang="ru-RU" dirty="0">
              <a:solidFill>
                <a:schemeClr val="tx1"/>
              </a:solidFill>
            </a:endParaRPr>
          </a:p>
          <a:p>
            <a:endParaRPr lang="ru-RU" dirty="0">
              <a:solidFill>
                <a:schemeClr val="tx1"/>
              </a:solidFill>
            </a:endParaRPr>
          </a:p>
          <a:p>
            <a:r>
              <a:rPr lang="ru-RU" dirty="0">
                <a:solidFill>
                  <a:schemeClr val="tx1"/>
                </a:solidFill>
              </a:rPr>
              <a:t>1. </a:t>
            </a:r>
            <a:r>
              <a:rPr lang="ru-RU" dirty="0" err="1">
                <a:solidFill>
                  <a:schemeClr val="tx1"/>
                </a:solidFill>
              </a:rPr>
              <a:t>Türkmenistanyň</a:t>
            </a:r>
            <a:r>
              <a:rPr lang="ru-RU" dirty="0">
                <a:solidFill>
                  <a:schemeClr val="tx1"/>
                </a:solidFill>
              </a:rPr>
              <a:t> “</a:t>
            </a:r>
            <a:r>
              <a:rPr lang="ru-RU" dirty="0" err="1">
                <a:solidFill>
                  <a:schemeClr val="tx1"/>
                </a:solidFill>
              </a:rPr>
              <a:t>suw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diplomatiýasynyň</a:t>
            </a:r>
            <a:r>
              <a:rPr lang="ru-RU" dirty="0">
                <a:solidFill>
                  <a:schemeClr val="tx1"/>
                </a:solidFill>
              </a:rPr>
              <a:t>” </a:t>
            </a:r>
            <a:r>
              <a:rPr lang="ru-RU" dirty="0" err="1">
                <a:solidFill>
                  <a:schemeClr val="tx1"/>
                </a:solidFill>
              </a:rPr>
              <a:t>esasy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ugurlary</a:t>
            </a:r>
            <a:r>
              <a:rPr lang="ru-RU" dirty="0">
                <a:solidFill>
                  <a:schemeClr val="tx1"/>
                </a:solidFill>
              </a:rPr>
              <a:t>.</a:t>
            </a:r>
          </a:p>
          <a:p>
            <a:r>
              <a:rPr lang="ru-RU" dirty="0">
                <a:solidFill>
                  <a:schemeClr val="tx1"/>
                </a:solidFill>
              </a:rPr>
              <a:t>2. </a:t>
            </a:r>
            <a:r>
              <a:rPr lang="ru-RU" dirty="0" err="1">
                <a:solidFill>
                  <a:schemeClr val="tx1"/>
                </a:solidFill>
              </a:rPr>
              <a:t>Hormatly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Prezidentimiziň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alyp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barýan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suw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baýlyklaryny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rejeli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peýdalanmak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syýasatynyň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durmuşa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geçirilişi</a:t>
            </a:r>
            <a:r>
              <a:rPr lang="ru-RU" dirty="0">
                <a:solidFill>
                  <a:schemeClr val="tx1"/>
                </a:solidFill>
              </a:rPr>
              <a:t>. </a:t>
            </a:r>
          </a:p>
          <a:p>
            <a:r>
              <a:rPr lang="ru-RU" dirty="0">
                <a:solidFill>
                  <a:schemeClr val="tx1"/>
                </a:solidFill>
              </a:rPr>
              <a:t>3. “</a:t>
            </a:r>
            <a:r>
              <a:rPr lang="ru-RU" dirty="0" err="1">
                <a:solidFill>
                  <a:schemeClr val="tx1"/>
                </a:solidFill>
              </a:rPr>
              <a:t>Men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dag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çeşmeleriniň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suwuny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içýärin</a:t>
            </a:r>
            <a:r>
              <a:rPr lang="ru-RU" dirty="0" smtClean="0">
                <a:solidFill>
                  <a:schemeClr val="tx1"/>
                </a:solidFill>
              </a:rPr>
              <a:t>...”</a:t>
            </a:r>
            <a:endParaRPr lang="ru-RU" dirty="0">
              <a:solidFill>
                <a:schemeClr val="tx1"/>
              </a:solidFill>
            </a:endParaRPr>
          </a:p>
          <a:p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21651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716016" y="9793"/>
            <a:ext cx="3384376" cy="401717"/>
          </a:xfrm>
        </p:spPr>
        <p:txBody>
          <a:bodyPr>
            <a:normAutofit fontScale="90000"/>
          </a:bodyPr>
          <a:lstStyle/>
          <a:p>
            <a:pPr algn="ctr"/>
            <a:r>
              <a:rPr lang="tk-TM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Suw baýlyklary</a:t>
            </a:r>
            <a:endParaRPr lang="ru-RU" sz="24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99592" y="555526"/>
            <a:ext cx="7560840" cy="4320480"/>
          </a:xfrm>
        </p:spPr>
        <p:txBody>
          <a:bodyPr>
            <a:normAutofit fontScale="70000" lnSpcReduction="20000"/>
          </a:bodyPr>
          <a:lstStyle/>
          <a:p>
            <a:pPr algn="r"/>
            <a:r>
              <a:rPr lang="ru-RU" b="1" dirty="0">
                <a:solidFill>
                  <a:schemeClr val="tx1"/>
                </a:solidFill>
              </a:rPr>
              <a:t>TÜRKMENISTANYŇ PREZIDENTI </a:t>
            </a:r>
            <a:endParaRPr lang="ru-RU" dirty="0">
              <a:solidFill>
                <a:schemeClr val="tx1"/>
              </a:solidFill>
            </a:endParaRPr>
          </a:p>
          <a:p>
            <a:pPr algn="r"/>
            <a:r>
              <a:rPr lang="ru-RU" b="1" dirty="0">
                <a:solidFill>
                  <a:schemeClr val="tx1"/>
                </a:solidFill>
              </a:rPr>
              <a:t>GURBANGULY BERDIMUHAMEDOW:</a:t>
            </a:r>
            <a:endParaRPr lang="ru-RU" dirty="0">
              <a:solidFill>
                <a:schemeClr val="tx1"/>
              </a:solidFill>
            </a:endParaRPr>
          </a:p>
          <a:p>
            <a:pPr lvl="0" algn="r"/>
            <a:r>
              <a:rPr lang="ru-RU" dirty="0" smtClean="0">
                <a:solidFill>
                  <a:schemeClr val="tx1"/>
                </a:solidFill>
              </a:rPr>
              <a:t>-</a:t>
            </a:r>
            <a:r>
              <a:rPr lang="ru-RU" dirty="0" err="1" smtClean="0">
                <a:solidFill>
                  <a:schemeClr val="tx1"/>
                </a:solidFill>
              </a:rPr>
              <a:t>Ýurt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Garaşsyzlygyna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eýe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bolanymyzdan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soň</a:t>
            </a:r>
            <a:r>
              <a:rPr lang="ru-RU" dirty="0">
                <a:solidFill>
                  <a:schemeClr val="tx1"/>
                </a:solidFill>
              </a:rPr>
              <a:t>, </a:t>
            </a:r>
            <a:r>
              <a:rPr lang="ru-RU" dirty="0" err="1">
                <a:solidFill>
                  <a:schemeClr val="tx1"/>
                </a:solidFill>
              </a:rPr>
              <a:t>merdana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halkymyzyň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bol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suw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hakyndaky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arzuw-dilegleri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hasyl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boldy</a:t>
            </a:r>
            <a:r>
              <a:rPr lang="ru-RU" dirty="0">
                <a:solidFill>
                  <a:schemeClr val="tx1"/>
                </a:solidFill>
              </a:rPr>
              <a:t>. </a:t>
            </a:r>
            <a:r>
              <a:rPr lang="ru-RU" dirty="0" err="1">
                <a:solidFill>
                  <a:schemeClr val="tx1"/>
                </a:solidFill>
              </a:rPr>
              <a:t>Bu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gün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türkmeniň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bol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suwly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derýalary</a:t>
            </a:r>
            <a:r>
              <a:rPr lang="ru-RU" dirty="0">
                <a:solidFill>
                  <a:schemeClr val="tx1"/>
                </a:solidFill>
              </a:rPr>
              <a:t>, </a:t>
            </a:r>
            <a:r>
              <a:rPr lang="ru-RU" dirty="0" err="1">
                <a:solidFill>
                  <a:schemeClr val="tx1"/>
                </a:solidFill>
              </a:rPr>
              <a:t>dury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suwly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çeşmeleri</a:t>
            </a:r>
            <a:r>
              <a:rPr lang="ru-RU" dirty="0">
                <a:solidFill>
                  <a:schemeClr val="tx1"/>
                </a:solidFill>
              </a:rPr>
              <a:t>, </a:t>
            </a:r>
            <a:r>
              <a:rPr lang="ru-RU" dirty="0" err="1">
                <a:solidFill>
                  <a:schemeClr val="tx1"/>
                </a:solidFill>
              </a:rPr>
              <a:t>aňyrsyna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göz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ýetmeýän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suw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howdanlary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bereketli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ene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toparagymyzy</a:t>
            </a:r>
            <a:r>
              <a:rPr lang="ru-RU" dirty="0">
                <a:solidFill>
                  <a:schemeClr val="tx1"/>
                </a:solidFill>
              </a:rPr>
              <a:t>, </a:t>
            </a:r>
            <a:r>
              <a:rPr lang="ru-RU" dirty="0" err="1">
                <a:solidFill>
                  <a:schemeClr val="tx1"/>
                </a:solidFill>
              </a:rPr>
              <a:t>giň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sähralarymyzy</a:t>
            </a:r>
            <a:r>
              <a:rPr lang="ru-RU" dirty="0">
                <a:solidFill>
                  <a:schemeClr val="tx1"/>
                </a:solidFill>
              </a:rPr>
              <a:t>, </a:t>
            </a:r>
            <a:r>
              <a:rPr lang="ru-RU" dirty="0" err="1">
                <a:solidFill>
                  <a:schemeClr val="tx1"/>
                </a:solidFill>
              </a:rPr>
              <a:t>düzlüklerimizi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çemenzarlyga</a:t>
            </a:r>
            <a:r>
              <a:rPr lang="ru-RU" dirty="0">
                <a:solidFill>
                  <a:schemeClr val="tx1"/>
                </a:solidFill>
              </a:rPr>
              <a:t>, </a:t>
            </a:r>
            <a:r>
              <a:rPr lang="ru-RU" dirty="0" err="1">
                <a:solidFill>
                  <a:schemeClr val="tx1"/>
                </a:solidFill>
              </a:rPr>
              <a:t>lälezarlyga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öwürýär</a:t>
            </a:r>
            <a:r>
              <a:rPr lang="ru-RU" dirty="0" smtClean="0">
                <a:solidFill>
                  <a:schemeClr val="tx1"/>
                </a:solidFill>
              </a:rPr>
              <a:t>.</a:t>
            </a:r>
            <a:endParaRPr lang="tk-TM" dirty="0" smtClean="0">
              <a:solidFill>
                <a:schemeClr val="tx1"/>
              </a:solidFill>
            </a:endParaRPr>
          </a:p>
          <a:p>
            <a:pPr lvl="0" algn="r"/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tk-TM" dirty="0" smtClean="0">
                <a:solidFill>
                  <a:schemeClr val="tx1"/>
                </a:solidFill>
              </a:rPr>
              <a:t>   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dirty="0" smtClean="0">
                <a:solidFill>
                  <a:schemeClr val="tx1"/>
                </a:solidFill>
              </a:rPr>
              <a:t>	</a:t>
            </a:r>
            <a:r>
              <a:rPr lang="ru-RU" dirty="0" err="1" smtClean="0">
                <a:solidFill>
                  <a:schemeClr val="tx1"/>
                </a:solidFill>
              </a:rPr>
              <a:t>Suw</a:t>
            </a:r>
            <a:r>
              <a:rPr lang="ru-RU" dirty="0" smtClean="0">
                <a:solidFill>
                  <a:schemeClr val="tx1"/>
                </a:solidFill>
              </a:rPr>
              <a:t>  </a:t>
            </a:r>
            <a:r>
              <a:rPr lang="ru-RU" dirty="0" err="1">
                <a:solidFill>
                  <a:schemeClr val="tx1"/>
                </a:solidFill>
              </a:rPr>
              <a:t>özboluşly</a:t>
            </a:r>
            <a:r>
              <a:rPr lang="ru-RU" dirty="0">
                <a:solidFill>
                  <a:schemeClr val="tx1"/>
                </a:solidFill>
              </a:rPr>
              <a:t>  </a:t>
            </a:r>
            <a:r>
              <a:rPr lang="ru-RU" dirty="0" err="1">
                <a:solidFill>
                  <a:schemeClr val="tx1"/>
                </a:solidFill>
              </a:rPr>
              <a:t>mineral</a:t>
            </a:r>
            <a:r>
              <a:rPr lang="ru-RU" dirty="0">
                <a:solidFill>
                  <a:schemeClr val="tx1"/>
                </a:solidFill>
              </a:rPr>
              <a:t>  </a:t>
            </a:r>
            <a:r>
              <a:rPr lang="ru-RU" dirty="0" err="1">
                <a:solidFill>
                  <a:schemeClr val="tx1"/>
                </a:solidFill>
              </a:rPr>
              <a:t>bolup</a:t>
            </a:r>
            <a:r>
              <a:rPr lang="ru-RU" dirty="0">
                <a:solidFill>
                  <a:schemeClr val="tx1"/>
                </a:solidFill>
              </a:rPr>
              <a:t> , </a:t>
            </a:r>
            <a:r>
              <a:rPr lang="ru-RU" dirty="0" err="1">
                <a:solidFill>
                  <a:schemeClr val="tx1"/>
                </a:solidFill>
              </a:rPr>
              <a:t>ýerdäki</a:t>
            </a:r>
            <a:r>
              <a:rPr lang="ru-RU" dirty="0">
                <a:solidFill>
                  <a:schemeClr val="tx1"/>
                </a:solidFill>
              </a:rPr>
              <a:t>  </a:t>
            </a:r>
            <a:r>
              <a:rPr lang="ru-RU" dirty="0" err="1">
                <a:solidFill>
                  <a:schemeClr val="tx1"/>
                </a:solidFill>
              </a:rPr>
              <a:t>janly</a:t>
            </a:r>
            <a:r>
              <a:rPr lang="ru-RU" dirty="0">
                <a:solidFill>
                  <a:schemeClr val="tx1"/>
                </a:solidFill>
              </a:rPr>
              <a:t>  </a:t>
            </a:r>
            <a:r>
              <a:rPr lang="ru-RU" dirty="0" err="1">
                <a:solidFill>
                  <a:schemeClr val="tx1"/>
                </a:solidFill>
              </a:rPr>
              <a:t>organizmleriň</a:t>
            </a:r>
            <a:r>
              <a:rPr lang="ru-RU" dirty="0">
                <a:solidFill>
                  <a:schemeClr val="tx1"/>
                </a:solidFill>
              </a:rPr>
              <a:t>  </a:t>
            </a:r>
            <a:r>
              <a:rPr lang="ru-RU" dirty="0" err="1">
                <a:solidFill>
                  <a:schemeClr val="tx1"/>
                </a:solidFill>
              </a:rPr>
              <a:t>ýaşaýşynda</a:t>
            </a:r>
            <a:r>
              <a:rPr lang="ru-RU" dirty="0">
                <a:solidFill>
                  <a:schemeClr val="tx1"/>
                </a:solidFill>
              </a:rPr>
              <a:t>  </a:t>
            </a:r>
            <a:r>
              <a:rPr lang="ru-RU" dirty="0" err="1">
                <a:solidFill>
                  <a:schemeClr val="tx1"/>
                </a:solidFill>
              </a:rPr>
              <a:t>ornuny</a:t>
            </a:r>
            <a:r>
              <a:rPr lang="ru-RU" dirty="0">
                <a:solidFill>
                  <a:schemeClr val="tx1"/>
                </a:solidFill>
              </a:rPr>
              <a:t>  </a:t>
            </a:r>
            <a:r>
              <a:rPr lang="ru-RU" dirty="0" err="1">
                <a:solidFill>
                  <a:schemeClr val="tx1"/>
                </a:solidFill>
              </a:rPr>
              <a:t>hiç</a:t>
            </a:r>
            <a:r>
              <a:rPr lang="ru-RU" dirty="0">
                <a:solidFill>
                  <a:schemeClr val="tx1"/>
                </a:solidFill>
              </a:rPr>
              <a:t>  </a:t>
            </a:r>
            <a:r>
              <a:rPr lang="ru-RU" dirty="0" err="1">
                <a:solidFill>
                  <a:schemeClr val="tx1"/>
                </a:solidFill>
              </a:rPr>
              <a:t>zat</a:t>
            </a:r>
            <a:r>
              <a:rPr lang="ru-RU" dirty="0">
                <a:solidFill>
                  <a:schemeClr val="tx1"/>
                </a:solidFill>
              </a:rPr>
              <a:t>  </a:t>
            </a:r>
            <a:r>
              <a:rPr lang="ru-RU" dirty="0" err="1">
                <a:solidFill>
                  <a:schemeClr val="tx1"/>
                </a:solidFill>
              </a:rPr>
              <a:t>bilen</a:t>
            </a:r>
            <a:r>
              <a:rPr lang="ru-RU" dirty="0">
                <a:solidFill>
                  <a:schemeClr val="tx1"/>
                </a:solidFill>
              </a:rPr>
              <a:t>  </a:t>
            </a:r>
            <a:r>
              <a:rPr lang="ru-RU" dirty="0" err="1">
                <a:solidFill>
                  <a:schemeClr val="tx1"/>
                </a:solidFill>
              </a:rPr>
              <a:t>çalşyp</a:t>
            </a:r>
            <a:r>
              <a:rPr lang="ru-RU" dirty="0">
                <a:solidFill>
                  <a:schemeClr val="tx1"/>
                </a:solidFill>
              </a:rPr>
              <a:t>  </a:t>
            </a:r>
            <a:r>
              <a:rPr lang="ru-RU" dirty="0" err="1">
                <a:solidFill>
                  <a:schemeClr val="tx1"/>
                </a:solidFill>
              </a:rPr>
              <a:t>bolmaýan</a:t>
            </a:r>
            <a:r>
              <a:rPr lang="ru-RU" dirty="0">
                <a:solidFill>
                  <a:schemeClr val="tx1"/>
                </a:solidFill>
              </a:rPr>
              <a:t>  </a:t>
            </a:r>
            <a:r>
              <a:rPr lang="ru-RU" dirty="0" err="1">
                <a:solidFill>
                  <a:schemeClr val="tx1"/>
                </a:solidFill>
              </a:rPr>
              <a:t>tebigy</a:t>
            </a:r>
            <a:r>
              <a:rPr lang="ru-RU" dirty="0">
                <a:solidFill>
                  <a:schemeClr val="tx1"/>
                </a:solidFill>
              </a:rPr>
              <a:t>  </a:t>
            </a:r>
            <a:r>
              <a:rPr lang="ru-RU" dirty="0" err="1">
                <a:solidFill>
                  <a:schemeClr val="tx1"/>
                </a:solidFill>
              </a:rPr>
              <a:t>baýlykdyr</a:t>
            </a:r>
            <a:r>
              <a:rPr lang="ru-RU" dirty="0">
                <a:solidFill>
                  <a:schemeClr val="tx1"/>
                </a:solidFill>
              </a:rPr>
              <a:t>.</a:t>
            </a:r>
          </a:p>
          <a:p>
            <a:pPr algn="just"/>
            <a:r>
              <a:rPr lang="ru-RU" dirty="0" smtClean="0">
                <a:solidFill>
                  <a:schemeClr val="tx1"/>
                </a:solidFill>
              </a:rPr>
              <a:t>	</a:t>
            </a:r>
            <a:r>
              <a:rPr lang="ru-RU" dirty="0" err="1" smtClean="0">
                <a:solidFill>
                  <a:schemeClr val="tx1"/>
                </a:solidFill>
              </a:rPr>
              <a:t>Türkmen</a:t>
            </a:r>
            <a:r>
              <a:rPr lang="ru-RU" dirty="0" smtClean="0">
                <a:solidFill>
                  <a:schemeClr val="tx1"/>
                </a:solidFill>
              </a:rPr>
              <a:t>  </a:t>
            </a:r>
            <a:r>
              <a:rPr lang="ru-RU" dirty="0" err="1">
                <a:solidFill>
                  <a:schemeClr val="tx1"/>
                </a:solidFill>
              </a:rPr>
              <a:t>halky</a:t>
            </a:r>
            <a:r>
              <a:rPr lang="ru-RU" dirty="0">
                <a:solidFill>
                  <a:schemeClr val="tx1"/>
                </a:solidFill>
              </a:rPr>
              <a:t>  </a:t>
            </a:r>
            <a:r>
              <a:rPr lang="ru-RU" dirty="0" err="1">
                <a:solidFill>
                  <a:schemeClr val="tx1"/>
                </a:solidFill>
              </a:rPr>
              <a:t>ömürboýy</a:t>
            </a:r>
            <a:r>
              <a:rPr lang="ru-RU" dirty="0">
                <a:solidFill>
                  <a:schemeClr val="tx1"/>
                </a:solidFill>
              </a:rPr>
              <a:t>  </a:t>
            </a:r>
            <a:r>
              <a:rPr lang="ru-RU" dirty="0" err="1">
                <a:solidFill>
                  <a:schemeClr val="tx1"/>
                </a:solidFill>
              </a:rPr>
              <a:t>suwa</a:t>
            </a:r>
            <a:r>
              <a:rPr lang="ru-RU" dirty="0">
                <a:solidFill>
                  <a:schemeClr val="tx1"/>
                </a:solidFill>
              </a:rPr>
              <a:t>  </a:t>
            </a:r>
            <a:r>
              <a:rPr lang="ru-RU" dirty="0" err="1">
                <a:solidFill>
                  <a:schemeClr val="tx1"/>
                </a:solidFill>
              </a:rPr>
              <a:t>uly</a:t>
            </a:r>
            <a:r>
              <a:rPr lang="ru-RU" dirty="0">
                <a:solidFill>
                  <a:schemeClr val="tx1"/>
                </a:solidFill>
              </a:rPr>
              <a:t>  </a:t>
            </a:r>
            <a:r>
              <a:rPr lang="ru-RU" dirty="0" err="1">
                <a:solidFill>
                  <a:schemeClr val="tx1"/>
                </a:solidFill>
              </a:rPr>
              <a:t>sarpa</a:t>
            </a:r>
            <a:r>
              <a:rPr lang="ru-RU" dirty="0">
                <a:solidFill>
                  <a:schemeClr val="tx1"/>
                </a:solidFill>
              </a:rPr>
              <a:t>  </a:t>
            </a:r>
            <a:r>
              <a:rPr lang="ru-RU" dirty="0" err="1">
                <a:solidFill>
                  <a:schemeClr val="tx1"/>
                </a:solidFill>
              </a:rPr>
              <a:t>goýup</a:t>
            </a:r>
            <a:r>
              <a:rPr lang="ru-RU" dirty="0">
                <a:solidFill>
                  <a:schemeClr val="tx1"/>
                </a:solidFill>
              </a:rPr>
              <a:t> , </a:t>
            </a:r>
            <a:r>
              <a:rPr lang="ru-RU" dirty="0" err="1">
                <a:solidFill>
                  <a:schemeClr val="tx1"/>
                </a:solidFill>
              </a:rPr>
              <a:t>onuň</a:t>
            </a:r>
            <a:r>
              <a:rPr lang="ru-RU" dirty="0">
                <a:solidFill>
                  <a:schemeClr val="tx1"/>
                </a:solidFill>
              </a:rPr>
              <a:t>  </a:t>
            </a:r>
            <a:r>
              <a:rPr lang="ru-RU" dirty="0" err="1">
                <a:solidFill>
                  <a:schemeClr val="tx1"/>
                </a:solidFill>
              </a:rPr>
              <a:t>her</a:t>
            </a:r>
            <a:r>
              <a:rPr lang="ru-RU" dirty="0">
                <a:solidFill>
                  <a:schemeClr val="tx1"/>
                </a:solidFill>
              </a:rPr>
              <a:t>  </a:t>
            </a:r>
            <a:r>
              <a:rPr lang="ru-RU" dirty="0" err="1">
                <a:solidFill>
                  <a:schemeClr val="tx1"/>
                </a:solidFill>
              </a:rPr>
              <a:t>damjasyny</a:t>
            </a:r>
            <a:r>
              <a:rPr lang="ru-RU" dirty="0">
                <a:solidFill>
                  <a:schemeClr val="tx1"/>
                </a:solidFill>
              </a:rPr>
              <a:t>  </a:t>
            </a:r>
            <a:r>
              <a:rPr lang="ru-RU" dirty="0" err="1">
                <a:solidFill>
                  <a:schemeClr val="tx1"/>
                </a:solidFill>
              </a:rPr>
              <a:t>altyna</a:t>
            </a:r>
            <a:r>
              <a:rPr lang="ru-RU" dirty="0">
                <a:solidFill>
                  <a:schemeClr val="tx1"/>
                </a:solidFill>
              </a:rPr>
              <a:t>  </a:t>
            </a:r>
            <a:r>
              <a:rPr lang="ru-RU" dirty="0" err="1">
                <a:solidFill>
                  <a:schemeClr val="tx1"/>
                </a:solidFill>
              </a:rPr>
              <a:t>deňeýär</a:t>
            </a:r>
            <a:r>
              <a:rPr lang="ru-RU" dirty="0">
                <a:solidFill>
                  <a:schemeClr val="tx1"/>
                </a:solidFill>
              </a:rPr>
              <a:t>. </a:t>
            </a:r>
            <a:r>
              <a:rPr lang="ru-RU" dirty="0" err="1">
                <a:solidFill>
                  <a:schemeClr val="tx1"/>
                </a:solidFill>
              </a:rPr>
              <a:t>Munuňam</a:t>
            </a:r>
            <a:r>
              <a:rPr lang="ru-RU" dirty="0">
                <a:solidFill>
                  <a:schemeClr val="tx1"/>
                </a:solidFill>
              </a:rPr>
              <a:t>  </a:t>
            </a:r>
            <a:r>
              <a:rPr lang="ru-RU" dirty="0" err="1">
                <a:solidFill>
                  <a:schemeClr val="tx1"/>
                </a:solidFill>
              </a:rPr>
              <a:t>özüne</a:t>
            </a:r>
            <a:r>
              <a:rPr lang="ru-RU" dirty="0">
                <a:solidFill>
                  <a:schemeClr val="tx1"/>
                </a:solidFill>
              </a:rPr>
              <a:t>  </a:t>
            </a:r>
            <a:r>
              <a:rPr lang="ru-RU" dirty="0" err="1">
                <a:solidFill>
                  <a:schemeClr val="tx1"/>
                </a:solidFill>
              </a:rPr>
              <a:t>ýetesi</a:t>
            </a:r>
            <a:r>
              <a:rPr lang="ru-RU" dirty="0">
                <a:solidFill>
                  <a:schemeClr val="tx1"/>
                </a:solidFill>
              </a:rPr>
              <a:t>  </a:t>
            </a:r>
            <a:r>
              <a:rPr lang="ru-RU" dirty="0" err="1">
                <a:solidFill>
                  <a:schemeClr val="tx1"/>
                </a:solidFill>
              </a:rPr>
              <a:t>sebäbi</a:t>
            </a:r>
            <a:r>
              <a:rPr lang="ru-RU" dirty="0">
                <a:solidFill>
                  <a:schemeClr val="tx1"/>
                </a:solidFill>
              </a:rPr>
              <a:t>  </a:t>
            </a:r>
            <a:r>
              <a:rPr lang="ru-RU" dirty="0" err="1">
                <a:solidFill>
                  <a:schemeClr val="tx1"/>
                </a:solidFill>
              </a:rPr>
              <a:t>bar</a:t>
            </a:r>
            <a:r>
              <a:rPr lang="ru-RU" dirty="0">
                <a:solidFill>
                  <a:schemeClr val="tx1"/>
                </a:solidFill>
              </a:rPr>
              <a:t>. </a:t>
            </a:r>
            <a:r>
              <a:rPr lang="ru-RU" dirty="0" err="1">
                <a:solidFill>
                  <a:schemeClr val="tx1"/>
                </a:solidFill>
              </a:rPr>
              <a:t>Çünki</a:t>
            </a:r>
            <a:r>
              <a:rPr lang="ru-RU" dirty="0">
                <a:solidFill>
                  <a:schemeClr val="tx1"/>
                </a:solidFill>
              </a:rPr>
              <a:t>, </a:t>
            </a:r>
            <a:r>
              <a:rPr lang="ru-RU" dirty="0" err="1">
                <a:solidFill>
                  <a:schemeClr val="tx1"/>
                </a:solidFill>
              </a:rPr>
              <a:t>Watanymyzyň</a:t>
            </a:r>
            <a:r>
              <a:rPr lang="ru-RU" dirty="0">
                <a:solidFill>
                  <a:schemeClr val="tx1"/>
                </a:solidFill>
              </a:rPr>
              <a:t>  </a:t>
            </a:r>
            <a:r>
              <a:rPr lang="ru-RU" dirty="0" err="1">
                <a:solidFill>
                  <a:schemeClr val="tx1"/>
                </a:solidFill>
              </a:rPr>
              <a:t>köp</a:t>
            </a:r>
            <a:r>
              <a:rPr lang="ru-RU" dirty="0">
                <a:solidFill>
                  <a:schemeClr val="tx1"/>
                </a:solidFill>
              </a:rPr>
              <a:t>  </a:t>
            </a:r>
            <a:r>
              <a:rPr lang="ru-RU" dirty="0" err="1">
                <a:solidFill>
                  <a:schemeClr val="tx1"/>
                </a:solidFill>
              </a:rPr>
              <a:t>bölegini</a:t>
            </a:r>
            <a:r>
              <a:rPr lang="ru-RU" dirty="0">
                <a:solidFill>
                  <a:schemeClr val="tx1"/>
                </a:solidFill>
              </a:rPr>
              <a:t>  </a:t>
            </a:r>
            <a:r>
              <a:rPr lang="ru-RU" dirty="0" err="1">
                <a:solidFill>
                  <a:schemeClr val="tx1"/>
                </a:solidFill>
              </a:rPr>
              <a:t>Garagum</a:t>
            </a:r>
            <a:r>
              <a:rPr lang="ru-RU" dirty="0">
                <a:solidFill>
                  <a:schemeClr val="tx1"/>
                </a:solidFill>
              </a:rPr>
              <a:t>  </a:t>
            </a:r>
            <a:r>
              <a:rPr lang="ru-RU" dirty="0" err="1">
                <a:solidFill>
                  <a:schemeClr val="tx1"/>
                </a:solidFill>
              </a:rPr>
              <a:t>çöli</a:t>
            </a:r>
            <a:r>
              <a:rPr lang="ru-RU" dirty="0">
                <a:solidFill>
                  <a:schemeClr val="tx1"/>
                </a:solidFill>
              </a:rPr>
              <a:t>  </a:t>
            </a:r>
            <a:r>
              <a:rPr lang="ru-RU" dirty="0" err="1">
                <a:solidFill>
                  <a:schemeClr val="tx1"/>
                </a:solidFill>
              </a:rPr>
              <a:t>tutýar</a:t>
            </a:r>
            <a:r>
              <a:rPr lang="ru-RU" dirty="0">
                <a:solidFill>
                  <a:schemeClr val="tx1"/>
                </a:solidFill>
              </a:rPr>
              <a:t>. </a:t>
            </a:r>
            <a:r>
              <a:rPr lang="ru-RU" dirty="0" err="1">
                <a:solidFill>
                  <a:schemeClr val="tx1"/>
                </a:solidFill>
              </a:rPr>
              <a:t>Ata-babalarymyz</a:t>
            </a:r>
            <a:r>
              <a:rPr lang="ru-RU" dirty="0">
                <a:solidFill>
                  <a:schemeClr val="tx1"/>
                </a:solidFill>
              </a:rPr>
              <a:t>  </a:t>
            </a:r>
            <a:r>
              <a:rPr lang="ru-RU" dirty="0" err="1">
                <a:solidFill>
                  <a:schemeClr val="tx1"/>
                </a:solidFill>
              </a:rPr>
              <a:t>çöllerde</a:t>
            </a:r>
            <a:r>
              <a:rPr lang="ru-RU" dirty="0">
                <a:solidFill>
                  <a:schemeClr val="tx1"/>
                </a:solidFill>
              </a:rPr>
              <a:t>  </a:t>
            </a:r>
            <a:r>
              <a:rPr lang="ru-RU" dirty="0" err="1">
                <a:solidFill>
                  <a:schemeClr val="tx1"/>
                </a:solidFill>
              </a:rPr>
              <a:t>birnäçe</a:t>
            </a:r>
            <a:r>
              <a:rPr lang="ru-RU" dirty="0">
                <a:solidFill>
                  <a:schemeClr val="tx1"/>
                </a:solidFill>
              </a:rPr>
              <a:t>  </a:t>
            </a:r>
            <a:r>
              <a:rPr lang="ru-RU" dirty="0" err="1">
                <a:solidFill>
                  <a:schemeClr val="tx1"/>
                </a:solidFill>
              </a:rPr>
              <a:t>ýüz</a:t>
            </a:r>
            <a:r>
              <a:rPr lang="ru-RU" dirty="0">
                <a:solidFill>
                  <a:schemeClr val="tx1"/>
                </a:solidFill>
              </a:rPr>
              <a:t>  </a:t>
            </a:r>
            <a:r>
              <a:rPr lang="ru-RU" dirty="0" err="1">
                <a:solidFill>
                  <a:schemeClr val="tx1"/>
                </a:solidFill>
              </a:rPr>
              <a:t>metrläp</a:t>
            </a:r>
            <a:r>
              <a:rPr lang="ru-RU" dirty="0">
                <a:solidFill>
                  <a:schemeClr val="tx1"/>
                </a:solidFill>
              </a:rPr>
              <a:t>  </a:t>
            </a:r>
            <a:r>
              <a:rPr lang="ru-RU" dirty="0" err="1">
                <a:solidFill>
                  <a:schemeClr val="tx1"/>
                </a:solidFill>
              </a:rPr>
              <a:t>guýy</a:t>
            </a:r>
            <a:r>
              <a:rPr lang="ru-RU" dirty="0">
                <a:solidFill>
                  <a:schemeClr val="tx1"/>
                </a:solidFill>
              </a:rPr>
              <a:t>  </a:t>
            </a:r>
            <a:r>
              <a:rPr lang="ru-RU" dirty="0" err="1">
                <a:solidFill>
                  <a:schemeClr val="tx1"/>
                </a:solidFill>
              </a:rPr>
              <a:t>gazyp</a:t>
            </a:r>
            <a:r>
              <a:rPr lang="ru-RU" dirty="0">
                <a:solidFill>
                  <a:schemeClr val="tx1"/>
                </a:solidFill>
              </a:rPr>
              <a:t>  </a:t>
            </a:r>
            <a:r>
              <a:rPr lang="ru-RU" dirty="0" err="1">
                <a:solidFill>
                  <a:schemeClr val="tx1"/>
                </a:solidFill>
              </a:rPr>
              <a:t>çöllerdäki</a:t>
            </a:r>
            <a:r>
              <a:rPr lang="ru-RU" dirty="0">
                <a:solidFill>
                  <a:schemeClr val="tx1"/>
                </a:solidFill>
              </a:rPr>
              <a:t>  </a:t>
            </a:r>
            <a:r>
              <a:rPr lang="ru-RU" dirty="0" err="1">
                <a:solidFill>
                  <a:schemeClr val="tx1"/>
                </a:solidFill>
              </a:rPr>
              <a:t>mallary</a:t>
            </a:r>
            <a:r>
              <a:rPr lang="ru-RU" dirty="0">
                <a:solidFill>
                  <a:schemeClr val="tx1"/>
                </a:solidFill>
              </a:rPr>
              <a:t>  </a:t>
            </a:r>
            <a:r>
              <a:rPr lang="ru-RU" dirty="0" err="1">
                <a:solidFill>
                  <a:schemeClr val="tx1"/>
                </a:solidFill>
              </a:rPr>
              <a:t>suwa</a:t>
            </a:r>
            <a:r>
              <a:rPr lang="ru-RU" dirty="0">
                <a:solidFill>
                  <a:schemeClr val="tx1"/>
                </a:solidFill>
              </a:rPr>
              <a:t>  </a:t>
            </a:r>
            <a:r>
              <a:rPr lang="ru-RU" dirty="0" err="1">
                <a:solidFill>
                  <a:schemeClr val="tx1"/>
                </a:solidFill>
              </a:rPr>
              <a:t>ýakypdyrlar</a:t>
            </a:r>
            <a:r>
              <a:rPr lang="ru-RU" dirty="0">
                <a:solidFill>
                  <a:schemeClr val="tx1"/>
                </a:solidFill>
              </a:rPr>
              <a:t>. </a:t>
            </a:r>
            <a:r>
              <a:rPr lang="ru-RU" dirty="0" err="1">
                <a:solidFill>
                  <a:schemeClr val="tx1"/>
                </a:solidFill>
              </a:rPr>
              <a:t>Dag</a:t>
            </a:r>
            <a:r>
              <a:rPr lang="ru-RU" dirty="0">
                <a:solidFill>
                  <a:schemeClr val="tx1"/>
                </a:solidFill>
              </a:rPr>
              <a:t>  </a:t>
            </a:r>
            <a:r>
              <a:rPr lang="ru-RU" dirty="0" err="1">
                <a:solidFill>
                  <a:schemeClr val="tx1"/>
                </a:solidFill>
              </a:rPr>
              <a:t>eteklerinde</a:t>
            </a:r>
            <a:r>
              <a:rPr lang="ru-RU" dirty="0">
                <a:solidFill>
                  <a:schemeClr val="tx1"/>
                </a:solidFill>
              </a:rPr>
              <a:t>  </a:t>
            </a:r>
            <a:r>
              <a:rPr lang="ru-RU" dirty="0" err="1">
                <a:solidFill>
                  <a:schemeClr val="tx1"/>
                </a:solidFill>
              </a:rPr>
              <a:t>kärizler</a:t>
            </a:r>
            <a:r>
              <a:rPr lang="ru-RU" dirty="0">
                <a:solidFill>
                  <a:schemeClr val="tx1"/>
                </a:solidFill>
              </a:rPr>
              <a:t>  </a:t>
            </a:r>
            <a:r>
              <a:rPr lang="ru-RU" dirty="0" err="1">
                <a:solidFill>
                  <a:schemeClr val="tx1"/>
                </a:solidFill>
              </a:rPr>
              <a:t>gazyp</a:t>
            </a:r>
            <a:r>
              <a:rPr lang="ru-RU" dirty="0">
                <a:solidFill>
                  <a:schemeClr val="tx1"/>
                </a:solidFill>
              </a:rPr>
              <a:t>  </a:t>
            </a:r>
            <a:r>
              <a:rPr lang="ru-RU" dirty="0" err="1">
                <a:solidFill>
                  <a:schemeClr val="tx1"/>
                </a:solidFill>
              </a:rPr>
              <a:t>suwarymly</a:t>
            </a:r>
            <a:r>
              <a:rPr lang="ru-RU" dirty="0">
                <a:solidFill>
                  <a:schemeClr val="tx1"/>
                </a:solidFill>
              </a:rPr>
              <a:t>  </a:t>
            </a:r>
            <a:r>
              <a:rPr lang="ru-RU" dirty="0" err="1">
                <a:solidFill>
                  <a:schemeClr val="tx1"/>
                </a:solidFill>
              </a:rPr>
              <a:t>ekerançylyk</a:t>
            </a:r>
            <a:r>
              <a:rPr lang="ru-RU" dirty="0">
                <a:solidFill>
                  <a:schemeClr val="tx1"/>
                </a:solidFill>
              </a:rPr>
              <a:t>  </a:t>
            </a:r>
            <a:r>
              <a:rPr lang="ru-RU" dirty="0" err="1">
                <a:solidFill>
                  <a:schemeClr val="tx1"/>
                </a:solidFill>
              </a:rPr>
              <a:t>bilen</a:t>
            </a:r>
            <a:r>
              <a:rPr lang="ru-RU" dirty="0">
                <a:solidFill>
                  <a:schemeClr val="tx1"/>
                </a:solidFill>
              </a:rPr>
              <a:t>  </a:t>
            </a:r>
            <a:r>
              <a:rPr lang="ru-RU" dirty="0" err="1">
                <a:solidFill>
                  <a:schemeClr val="tx1"/>
                </a:solidFill>
              </a:rPr>
              <a:t>meşgullanypdyrlar</a:t>
            </a:r>
            <a:r>
              <a:rPr lang="ru-RU" dirty="0">
                <a:solidFill>
                  <a:schemeClr val="tx1"/>
                </a:solidFill>
              </a:rPr>
              <a:t>.</a:t>
            </a:r>
          </a:p>
          <a:p>
            <a:pPr algn="just"/>
            <a:r>
              <a:rPr lang="ru-RU" dirty="0" smtClean="0">
                <a:solidFill>
                  <a:schemeClr val="tx1"/>
                </a:solidFill>
              </a:rPr>
              <a:t>	</a:t>
            </a:r>
            <a:r>
              <a:rPr lang="ru-RU" dirty="0" err="1" smtClean="0">
                <a:solidFill>
                  <a:schemeClr val="tx1"/>
                </a:solidFill>
              </a:rPr>
              <a:t>Suw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>
                <a:solidFill>
                  <a:schemeClr val="tx1"/>
                </a:solidFill>
              </a:rPr>
              <a:t>– </a:t>
            </a:r>
            <a:r>
              <a:rPr lang="ru-RU" dirty="0" err="1">
                <a:solidFill>
                  <a:schemeClr val="tx1"/>
                </a:solidFill>
              </a:rPr>
              <a:t>barlygyň</a:t>
            </a:r>
            <a:r>
              <a:rPr lang="ru-RU" dirty="0">
                <a:solidFill>
                  <a:schemeClr val="tx1"/>
                </a:solidFill>
              </a:rPr>
              <a:t>, </a:t>
            </a:r>
            <a:r>
              <a:rPr lang="ru-RU" dirty="0" err="1">
                <a:solidFill>
                  <a:schemeClr val="tx1"/>
                </a:solidFill>
              </a:rPr>
              <a:t>bolelinligiň</a:t>
            </a:r>
            <a:r>
              <a:rPr lang="ru-RU" dirty="0">
                <a:solidFill>
                  <a:schemeClr val="tx1"/>
                </a:solidFill>
              </a:rPr>
              <a:t>  </a:t>
            </a:r>
            <a:r>
              <a:rPr lang="ru-RU" dirty="0" err="1">
                <a:solidFill>
                  <a:schemeClr val="tx1"/>
                </a:solidFill>
              </a:rPr>
              <a:t>baş</a:t>
            </a:r>
            <a:r>
              <a:rPr lang="ru-RU" dirty="0">
                <a:solidFill>
                  <a:schemeClr val="tx1"/>
                </a:solidFill>
              </a:rPr>
              <a:t>  </a:t>
            </a:r>
            <a:r>
              <a:rPr lang="ru-RU" dirty="0" err="1">
                <a:solidFill>
                  <a:schemeClr val="tx1"/>
                </a:solidFill>
              </a:rPr>
              <a:t>çeşmesi</a:t>
            </a:r>
            <a:r>
              <a:rPr lang="ru-RU" dirty="0">
                <a:solidFill>
                  <a:schemeClr val="tx1"/>
                </a:solidFill>
              </a:rPr>
              <a:t>, </a:t>
            </a:r>
            <a:r>
              <a:rPr lang="ru-RU" dirty="0" err="1">
                <a:solidFill>
                  <a:schemeClr val="tx1"/>
                </a:solidFill>
              </a:rPr>
              <a:t>ýaşaýyşyň</a:t>
            </a:r>
            <a:r>
              <a:rPr lang="ru-RU" dirty="0">
                <a:solidFill>
                  <a:schemeClr val="tx1"/>
                </a:solidFill>
              </a:rPr>
              <a:t>  </a:t>
            </a:r>
            <a:r>
              <a:rPr lang="ru-RU" dirty="0" err="1">
                <a:solidFill>
                  <a:schemeClr val="tx1"/>
                </a:solidFill>
              </a:rPr>
              <a:t>özenidir</a:t>
            </a:r>
            <a:r>
              <a:rPr lang="ru-RU" dirty="0">
                <a:solidFill>
                  <a:schemeClr val="tx1"/>
                </a:solidFill>
              </a:rPr>
              <a:t>. </a:t>
            </a:r>
            <a:r>
              <a:rPr lang="ru-RU" dirty="0" err="1">
                <a:solidFill>
                  <a:schemeClr val="tx1"/>
                </a:solidFill>
              </a:rPr>
              <a:t>Organizmleriň</a:t>
            </a:r>
            <a:r>
              <a:rPr lang="ru-RU" dirty="0">
                <a:solidFill>
                  <a:schemeClr val="tx1"/>
                </a:solidFill>
              </a:rPr>
              <a:t>  </a:t>
            </a:r>
            <a:r>
              <a:rPr lang="ru-RU" dirty="0" err="1">
                <a:solidFill>
                  <a:schemeClr val="tx1"/>
                </a:solidFill>
              </a:rPr>
              <a:t>göwresinde</a:t>
            </a:r>
            <a:r>
              <a:rPr lang="ru-RU" dirty="0">
                <a:solidFill>
                  <a:schemeClr val="tx1"/>
                </a:solidFill>
              </a:rPr>
              <a:t>  </a:t>
            </a:r>
            <a:r>
              <a:rPr lang="ru-RU" dirty="0" err="1">
                <a:solidFill>
                  <a:schemeClr val="tx1"/>
                </a:solidFill>
              </a:rPr>
              <a:t>suw</a:t>
            </a:r>
            <a:r>
              <a:rPr lang="ru-RU" dirty="0">
                <a:solidFill>
                  <a:schemeClr val="tx1"/>
                </a:solidFill>
              </a:rPr>
              <a:t>  </a:t>
            </a:r>
            <a:r>
              <a:rPr lang="ru-RU" dirty="0" err="1">
                <a:solidFill>
                  <a:schemeClr val="tx1"/>
                </a:solidFill>
              </a:rPr>
              <a:t>azalsa</a:t>
            </a:r>
            <a:r>
              <a:rPr lang="ru-RU" dirty="0">
                <a:solidFill>
                  <a:schemeClr val="tx1"/>
                </a:solidFill>
              </a:rPr>
              <a:t>, </a:t>
            </a:r>
            <a:r>
              <a:rPr lang="ru-RU" dirty="0" err="1">
                <a:solidFill>
                  <a:schemeClr val="tx1"/>
                </a:solidFill>
              </a:rPr>
              <a:t>ýa-da</a:t>
            </a:r>
            <a:r>
              <a:rPr lang="ru-RU" dirty="0">
                <a:solidFill>
                  <a:schemeClr val="tx1"/>
                </a:solidFill>
              </a:rPr>
              <a:t>  </a:t>
            </a:r>
            <a:r>
              <a:rPr lang="ru-RU" dirty="0" err="1">
                <a:solidFill>
                  <a:schemeClr val="tx1"/>
                </a:solidFill>
              </a:rPr>
              <a:t>gutarsa</a:t>
            </a:r>
            <a:r>
              <a:rPr lang="ru-RU" dirty="0">
                <a:solidFill>
                  <a:schemeClr val="tx1"/>
                </a:solidFill>
              </a:rPr>
              <a:t>   </a:t>
            </a:r>
            <a:r>
              <a:rPr lang="ru-RU" dirty="0" err="1">
                <a:solidFill>
                  <a:schemeClr val="tx1"/>
                </a:solidFill>
              </a:rPr>
              <a:t>heläk</a:t>
            </a:r>
            <a:r>
              <a:rPr lang="ru-RU" dirty="0">
                <a:solidFill>
                  <a:schemeClr val="tx1"/>
                </a:solidFill>
              </a:rPr>
              <a:t>  </a:t>
            </a:r>
            <a:r>
              <a:rPr lang="ru-RU" dirty="0" err="1">
                <a:solidFill>
                  <a:schemeClr val="tx1"/>
                </a:solidFill>
              </a:rPr>
              <a:t>bolýar</a:t>
            </a:r>
            <a:r>
              <a:rPr lang="ru-RU" dirty="0">
                <a:solidFill>
                  <a:schemeClr val="tx1"/>
                </a:solidFill>
              </a:rPr>
              <a:t>. </a:t>
            </a:r>
            <a:r>
              <a:rPr lang="ru-RU" dirty="0" err="1">
                <a:solidFill>
                  <a:schemeClr val="tx1"/>
                </a:solidFill>
              </a:rPr>
              <a:t>Suw</a:t>
            </a:r>
            <a:r>
              <a:rPr lang="ru-RU" dirty="0">
                <a:solidFill>
                  <a:schemeClr val="tx1"/>
                </a:solidFill>
              </a:rPr>
              <a:t>  </a:t>
            </a:r>
            <a:r>
              <a:rPr lang="ru-RU" dirty="0" err="1">
                <a:solidFill>
                  <a:schemeClr val="tx1"/>
                </a:solidFill>
              </a:rPr>
              <a:t>jandarlaryň</a:t>
            </a:r>
            <a:r>
              <a:rPr lang="ru-RU" dirty="0">
                <a:solidFill>
                  <a:schemeClr val="tx1"/>
                </a:solidFill>
              </a:rPr>
              <a:t>  </a:t>
            </a:r>
            <a:r>
              <a:rPr lang="ru-RU" dirty="0" err="1">
                <a:solidFill>
                  <a:schemeClr val="tx1"/>
                </a:solidFill>
              </a:rPr>
              <a:t>bedeninde</a:t>
            </a:r>
            <a:r>
              <a:rPr lang="ru-RU" dirty="0">
                <a:solidFill>
                  <a:schemeClr val="tx1"/>
                </a:solidFill>
              </a:rPr>
              <a:t>  </a:t>
            </a:r>
            <a:r>
              <a:rPr lang="ru-RU" dirty="0" err="1">
                <a:solidFill>
                  <a:schemeClr val="tx1"/>
                </a:solidFill>
              </a:rPr>
              <a:t>organiki</a:t>
            </a:r>
            <a:r>
              <a:rPr lang="ru-RU" dirty="0">
                <a:solidFill>
                  <a:schemeClr val="tx1"/>
                </a:solidFill>
              </a:rPr>
              <a:t>  </a:t>
            </a:r>
            <a:r>
              <a:rPr lang="ru-RU" dirty="0" err="1">
                <a:solidFill>
                  <a:schemeClr val="tx1"/>
                </a:solidFill>
              </a:rPr>
              <a:t>maddalaryň</a:t>
            </a:r>
            <a:r>
              <a:rPr lang="ru-RU" dirty="0">
                <a:solidFill>
                  <a:schemeClr val="tx1"/>
                </a:solidFill>
              </a:rPr>
              <a:t>  </a:t>
            </a:r>
            <a:r>
              <a:rPr lang="ru-RU" dirty="0" err="1">
                <a:solidFill>
                  <a:schemeClr val="tx1"/>
                </a:solidFill>
              </a:rPr>
              <a:t>çalyşyp</a:t>
            </a:r>
            <a:r>
              <a:rPr lang="ru-RU" dirty="0">
                <a:solidFill>
                  <a:schemeClr val="tx1"/>
                </a:solidFill>
              </a:rPr>
              <a:t>  </a:t>
            </a:r>
            <a:r>
              <a:rPr lang="ru-RU" dirty="0" err="1">
                <a:solidFill>
                  <a:schemeClr val="tx1"/>
                </a:solidFill>
              </a:rPr>
              <a:t>durmagyny</a:t>
            </a:r>
            <a:r>
              <a:rPr lang="ru-RU" dirty="0">
                <a:solidFill>
                  <a:schemeClr val="tx1"/>
                </a:solidFill>
              </a:rPr>
              <a:t>  </a:t>
            </a:r>
            <a:r>
              <a:rPr lang="ru-RU" dirty="0" err="1">
                <a:solidFill>
                  <a:schemeClr val="tx1"/>
                </a:solidFill>
              </a:rPr>
              <a:t>üpjün</a:t>
            </a:r>
            <a:r>
              <a:rPr lang="ru-RU" dirty="0">
                <a:solidFill>
                  <a:schemeClr val="tx1"/>
                </a:solidFill>
              </a:rPr>
              <a:t>  </a:t>
            </a:r>
            <a:r>
              <a:rPr lang="ru-RU" dirty="0" err="1">
                <a:solidFill>
                  <a:schemeClr val="tx1"/>
                </a:solidFill>
              </a:rPr>
              <a:t>edýär</a:t>
            </a:r>
            <a:r>
              <a:rPr lang="ru-RU" dirty="0">
                <a:solidFill>
                  <a:schemeClr val="tx1"/>
                </a:solidFill>
              </a:rPr>
              <a:t> , </a:t>
            </a:r>
            <a:r>
              <a:rPr lang="ru-RU" dirty="0" err="1">
                <a:solidFill>
                  <a:schemeClr val="tx1"/>
                </a:solidFill>
              </a:rPr>
              <a:t>ol</a:t>
            </a:r>
            <a:r>
              <a:rPr lang="ru-RU" dirty="0">
                <a:solidFill>
                  <a:schemeClr val="tx1"/>
                </a:solidFill>
              </a:rPr>
              <a:t>  </a:t>
            </a:r>
            <a:r>
              <a:rPr lang="ru-RU" dirty="0" err="1">
                <a:solidFill>
                  <a:schemeClr val="tx1"/>
                </a:solidFill>
              </a:rPr>
              <a:t>ägirt</a:t>
            </a:r>
            <a:r>
              <a:rPr lang="ru-RU" dirty="0">
                <a:solidFill>
                  <a:schemeClr val="tx1"/>
                </a:solidFill>
              </a:rPr>
              <a:t>  </a:t>
            </a:r>
            <a:r>
              <a:rPr lang="ru-RU" dirty="0" err="1">
                <a:solidFill>
                  <a:schemeClr val="tx1"/>
                </a:solidFill>
              </a:rPr>
              <a:t>uly</a:t>
            </a:r>
            <a:r>
              <a:rPr lang="ru-RU" dirty="0">
                <a:solidFill>
                  <a:schemeClr val="tx1"/>
                </a:solidFill>
              </a:rPr>
              <a:t>  </a:t>
            </a:r>
            <a:r>
              <a:rPr lang="ru-RU" dirty="0" err="1">
                <a:solidFill>
                  <a:schemeClr val="tx1"/>
                </a:solidFill>
              </a:rPr>
              <a:t>eredijidir</a:t>
            </a:r>
            <a:r>
              <a:rPr lang="ru-RU" dirty="0">
                <a:solidFill>
                  <a:schemeClr val="tx1"/>
                </a:solidFill>
              </a:rPr>
              <a:t>. </a:t>
            </a:r>
            <a:r>
              <a:rPr lang="ru-RU" dirty="0" err="1">
                <a:solidFill>
                  <a:schemeClr val="tx1"/>
                </a:solidFill>
              </a:rPr>
              <a:t>Belli</a:t>
            </a:r>
            <a:r>
              <a:rPr lang="ru-RU" dirty="0">
                <a:solidFill>
                  <a:schemeClr val="tx1"/>
                </a:solidFill>
              </a:rPr>
              <a:t>  </a:t>
            </a:r>
            <a:r>
              <a:rPr lang="ru-RU" dirty="0" err="1">
                <a:solidFill>
                  <a:schemeClr val="tx1"/>
                </a:solidFill>
              </a:rPr>
              <a:t>bolşy</a:t>
            </a:r>
            <a:r>
              <a:rPr lang="ru-RU" dirty="0">
                <a:solidFill>
                  <a:schemeClr val="tx1"/>
                </a:solidFill>
              </a:rPr>
              <a:t>  </a:t>
            </a:r>
            <a:r>
              <a:rPr lang="ru-RU" dirty="0" err="1">
                <a:solidFill>
                  <a:schemeClr val="tx1"/>
                </a:solidFill>
              </a:rPr>
              <a:t>ýaly</a:t>
            </a:r>
            <a:r>
              <a:rPr lang="ru-RU" dirty="0">
                <a:solidFill>
                  <a:schemeClr val="tx1"/>
                </a:solidFill>
              </a:rPr>
              <a:t>  </a:t>
            </a:r>
            <a:r>
              <a:rPr lang="ru-RU" dirty="0" err="1">
                <a:solidFill>
                  <a:schemeClr val="tx1"/>
                </a:solidFill>
              </a:rPr>
              <a:t>ähli</a:t>
            </a:r>
            <a:r>
              <a:rPr lang="ru-RU" dirty="0">
                <a:solidFill>
                  <a:schemeClr val="tx1"/>
                </a:solidFill>
              </a:rPr>
              <a:t>  </a:t>
            </a:r>
            <a:r>
              <a:rPr lang="ru-RU" dirty="0" err="1">
                <a:solidFill>
                  <a:schemeClr val="tx1"/>
                </a:solidFill>
              </a:rPr>
              <a:t>zatlary</a:t>
            </a:r>
            <a:r>
              <a:rPr lang="ru-RU" dirty="0">
                <a:solidFill>
                  <a:schemeClr val="tx1"/>
                </a:solidFill>
              </a:rPr>
              <a:t>  </a:t>
            </a:r>
            <a:r>
              <a:rPr lang="ru-RU" dirty="0" err="1">
                <a:solidFill>
                  <a:schemeClr val="tx1"/>
                </a:solidFill>
              </a:rPr>
              <a:t>organizm</a:t>
            </a:r>
            <a:r>
              <a:rPr lang="ru-RU" dirty="0">
                <a:solidFill>
                  <a:schemeClr val="tx1"/>
                </a:solidFill>
              </a:rPr>
              <a:t>  </a:t>
            </a:r>
            <a:r>
              <a:rPr lang="ru-RU" dirty="0" err="1">
                <a:solidFill>
                  <a:schemeClr val="tx1"/>
                </a:solidFill>
              </a:rPr>
              <a:t>kolloid</a:t>
            </a:r>
            <a:r>
              <a:rPr lang="ru-RU" dirty="0">
                <a:solidFill>
                  <a:schemeClr val="tx1"/>
                </a:solidFill>
              </a:rPr>
              <a:t>  </a:t>
            </a:r>
            <a:r>
              <a:rPr lang="ru-RU" dirty="0" err="1">
                <a:solidFill>
                  <a:schemeClr val="tx1"/>
                </a:solidFill>
              </a:rPr>
              <a:t>ýagdaýynda</a:t>
            </a:r>
            <a:r>
              <a:rPr lang="ru-RU" dirty="0">
                <a:solidFill>
                  <a:schemeClr val="tx1"/>
                </a:solidFill>
              </a:rPr>
              <a:t>  </a:t>
            </a:r>
            <a:r>
              <a:rPr lang="ru-RU" dirty="0" err="1">
                <a:solidFill>
                  <a:schemeClr val="tx1"/>
                </a:solidFill>
              </a:rPr>
              <a:t>özüne</a:t>
            </a:r>
            <a:r>
              <a:rPr lang="ru-RU" dirty="0">
                <a:solidFill>
                  <a:schemeClr val="tx1"/>
                </a:solidFill>
              </a:rPr>
              <a:t>  </a:t>
            </a:r>
            <a:r>
              <a:rPr lang="ru-RU" dirty="0" err="1">
                <a:solidFill>
                  <a:schemeClr val="tx1"/>
                </a:solidFill>
              </a:rPr>
              <a:t>kabul</a:t>
            </a:r>
            <a:r>
              <a:rPr lang="ru-RU" dirty="0">
                <a:solidFill>
                  <a:schemeClr val="tx1"/>
                </a:solidFill>
              </a:rPr>
              <a:t>  </a:t>
            </a:r>
            <a:r>
              <a:rPr lang="ru-RU" dirty="0" err="1">
                <a:solidFill>
                  <a:schemeClr val="tx1"/>
                </a:solidFill>
              </a:rPr>
              <a:t>edýär</a:t>
            </a:r>
            <a:r>
              <a:rPr lang="ru-RU" dirty="0">
                <a:solidFill>
                  <a:schemeClr val="tx1"/>
                </a:solidFill>
              </a:rPr>
              <a:t>  </a:t>
            </a:r>
            <a:r>
              <a:rPr lang="ru-RU" dirty="0" err="1">
                <a:solidFill>
                  <a:schemeClr val="tx1"/>
                </a:solidFill>
              </a:rPr>
              <a:t>we</a:t>
            </a:r>
            <a:r>
              <a:rPr lang="ru-RU" dirty="0">
                <a:solidFill>
                  <a:schemeClr val="tx1"/>
                </a:solidFill>
              </a:rPr>
              <a:t>  </a:t>
            </a:r>
            <a:r>
              <a:rPr lang="ru-RU" dirty="0" err="1">
                <a:solidFill>
                  <a:schemeClr val="tx1"/>
                </a:solidFill>
              </a:rPr>
              <a:t>siňdirýär</a:t>
            </a:r>
            <a:r>
              <a:rPr lang="ru-RU" dirty="0">
                <a:solidFill>
                  <a:schemeClr val="tx1"/>
                </a:solidFill>
              </a:rPr>
              <a:t>. </a:t>
            </a:r>
            <a:r>
              <a:rPr lang="ru-RU" dirty="0" err="1">
                <a:solidFill>
                  <a:schemeClr val="tx1"/>
                </a:solidFill>
              </a:rPr>
              <a:t>Suwuň</a:t>
            </a:r>
            <a:r>
              <a:rPr lang="ru-RU" dirty="0">
                <a:solidFill>
                  <a:schemeClr val="tx1"/>
                </a:solidFill>
              </a:rPr>
              <a:t>  </a:t>
            </a:r>
            <a:r>
              <a:rPr lang="ru-RU" dirty="0" err="1">
                <a:solidFill>
                  <a:schemeClr val="tx1"/>
                </a:solidFill>
              </a:rPr>
              <a:t>köp</a:t>
            </a:r>
            <a:r>
              <a:rPr lang="ru-RU" dirty="0">
                <a:solidFill>
                  <a:schemeClr val="tx1"/>
                </a:solidFill>
              </a:rPr>
              <a:t>  </a:t>
            </a:r>
            <a:r>
              <a:rPr lang="ru-RU" dirty="0" err="1">
                <a:solidFill>
                  <a:schemeClr val="tx1"/>
                </a:solidFill>
              </a:rPr>
              <a:t>funksiýasy</a:t>
            </a:r>
            <a:r>
              <a:rPr lang="ru-RU" dirty="0">
                <a:solidFill>
                  <a:schemeClr val="tx1"/>
                </a:solidFill>
              </a:rPr>
              <a:t>  </a:t>
            </a:r>
            <a:r>
              <a:rPr lang="ru-RU" dirty="0" err="1">
                <a:solidFill>
                  <a:schemeClr val="tx1"/>
                </a:solidFill>
              </a:rPr>
              <a:t>bar</a:t>
            </a:r>
            <a:r>
              <a:rPr lang="ru-RU" dirty="0">
                <a:solidFill>
                  <a:schemeClr val="tx1"/>
                </a:solidFill>
              </a:rPr>
              <a:t>. </a:t>
            </a:r>
            <a:r>
              <a:rPr lang="ru-RU" dirty="0" err="1">
                <a:solidFill>
                  <a:schemeClr val="tx1"/>
                </a:solidFill>
              </a:rPr>
              <a:t>Ol</a:t>
            </a:r>
            <a:r>
              <a:rPr lang="ru-RU" dirty="0">
                <a:solidFill>
                  <a:schemeClr val="tx1"/>
                </a:solidFill>
              </a:rPr>
              <a:t>  </a:t>
            </a:r>
            <a:r>
              <a:rPr lang="ru-RU" dirty="0" err="1">
                <a:solidFill>
                  <a:schemeClr val="tx1"/>
                </a:solidFill>
              </a:rPr>
              <a:t>dürli</a:t>
            </a:r>
            <a:r>
              <a:rPr lang="ru-RU" dirty="0">
                <a:solidFill>
                  <a:schemeClr val="tx1"/>
                </a:solidFill>
              </a:rPr>
              <a:t>  </a:t>
            </a:r>
            <a:r>
              <a:rPr lang="ru-RU" dirty="0" err="1">
                <a:solidFill>
                  <a:schemeClr val="tx1"/>
                </a:solidFill>
              </a:rPr>
              <a:t>minerallary</a:t>
            </a:r>
            <a:r>
              <a:rPr lang="ru-RU" dirty="0">
                <a:solidFill>
                  <a:schemeClr val="tx1"/>
                </a:solidFill>
              </a:rPr>
              <a:t>  </a:t>
            </a:r>
            <a:r>
              <a:rPr lang="ru-RU" dirty="0" err="1">
                <a:solidFill>
                  <a:schemeClr val="tx1"/>
                </a:solidFill>
              </a:rPr>
              <a:t>dargadyjydyr</a:t>
            </a:r>
            <a:r>
              <a:rPr lang="ru-RU" dirty="0">
                <a:solidFill>
                  <a:schemeClr val="tx1"/>
                </a:solidFill>
              </a:rPr>
              <a:t>, </a:t>
            </a:r>
            <a:r>
              <a:rPr lang="ru-RU" dirty="0" err="1">
                <a:solidFill>
                  <a:schemeClr val="tx1"/>
                </a:solidFill>
              </a:rPr>
              <a:t>wagtyň</a:t>
            </a:r>
            <a:r>
              <a:rPr lang="ru-RU" dirty="0">
                <a:solidFill>
                  <a:schemeClr val="tx1"/>
                </a:solidFill>
              </a:rPr>
              <a:t>  </a:t>
            </a:r>
            <a:r>
              <a:rPr lang="ru-RU" dirty="0" err="1">
                <a:solidFill>
                  <a:schemeClr val="tx1"/>
                </a:solidFill>
              </a:rPr>
              <a:t>geçmegi</a:t>
            </a:r>
            <a:r>
              <a:rPr lang="ru-RU" dirty="0">
                <a:solidFill>
                  <a:schemeClr val="tx1"/>
                </a:solidFill>
              </a:rPr>
              <a:t>  </a:t>
            </a:r>
            <a:r>
              <a:rPr lang="ru-RU" dirty="0" err="1">
                <a:solidFill>
                  <a:schemeClr val="tx1"/>
                </a:solidFill>
              </a:rPr>
              <a:t>bilen</a:t>
            </a:r>
            <a:r>
              <a:rPr lang="ru-RU" dirty="0">
                <a:solidFill>
                  <a:schemeClr val="tx1"/>
                </a:solidFill>
              </a:rPr>
              <a:t>  </a:t>
            </a:r>
            <a:r>
              <a:rPr lang="ru-RU" dirty="0" err="1">
                <a:solidFill>
                  <a:schemeClr val="tx1"/>
                </a:solidFill>
              </a:rPr>
              <a:t>köp</a:t>
            </a:r>
            <a:r>
              <a:rPr lang="ru-RU" dirty="0">
                <a:solidFill>
                  <a:schemeClr val="tx1"/>
                </a:solidFill>
              </a:rPr>
              <a:t>  </a:t>
            </a:r>
            <a:r>
              <a:rPr lang="ru-RU" dirty="0" err="1">
                <a:solidFill>
                  <a:schemeClr val="tx1"/>
                </a:solidFill>
              </a:rPr>
              <a:t>maddalar</a:t>
            </a:r>
            <a:r>
              <a:rPr lang="ru-RU" dirty="0">
                <a:solidFill>
                  <a:schemeClr val="tx1"/>
                </a:solidFill>
              </a:rPr>
              <a:t>  </a:t>
            </a:r>
            <a:r>
              <a:rPr lang="ru-RU" dirty="0" err="1">
                <a:solidFill>
                  <a:schemeClr val="tx1"/>
                </a:solidFill>
              </a:rPr>
              <a:t>suwuň</a:t>
            </a:r>
            <a:r>
              <a:rPr lang="ru-RU" dirty="0">
                <a:solidFill>
                  <a:schemeClr val="tx1"/>
                </a:solidFill>
              </a:rPr>
              <a:t>  </a:t>
            </a:r>
            <a:r>
              <a:rPr lang="ru-RU" dirty="0" err="1">
                <a:solidFill>
                  <a:schemeClr val="tx1"/>
                </a:solidFill>
              </a:rPr>
              <a:t>täsiri</a:t>
            </a:r>
            <a:r>
              <a:rPr lang="ru-RU" dirty="0">
                <a:solidFill>
                  <a:schemeClr val="tx1"/>
                </a:solidFill>
              </a:rPr>
              <a:t>  </a:t>
            </a:r>
            <a:r>
              <a:rPr lang="ru-RU" dirty="0" err="1">
                <a:solidFill>
                  <a:schemeClr val="tx1"/>
                </a:solidFill>
              </a:rPr>
              <a:t>netijesinde</a:t>
            </a:r>
            <a:r>
              <a:rPr lang="ru-RU" dirty="0">
                <a:solidFill>
                  <a:schemeClr val="tx1"/>
                </a:solidFill>
              </a:rPr>
              <a:t>  </a:t>
            </a:r>
            <a:r>
              <a:rPr lang="ru-RU" dirty="0" err="1">
                <a:solidFill>
                  <a:schemeClr val="tx1"/>
                </a:solidFill>
              </a:rPr>
              <a:t>bir</a:t>
            </a:r>
            <a:r>
              <a:rPr lang="ru-RU" dirty="0">
                <a:solidFill>
                  <a:schemeClr val="tx1"/>
                </a:solidFill>
              </a:rPr>
              <a:t>  </a:t>
            </a:r>
            <a:r>
              <a:rPr lang="ru-RU" dirty="0" err="1">
                <a:solidFill>
                  <a:schemeClr val="tx1"/>
                </a:solidFill>
              </a:rPr>
              <a:t>görnüşden</a:t>
            </a:r>
            <a:r>
              <a:rPr lang="ru-RU" dirty="0">
                <a:solidFill>
                  <a:schemeClr val="tx1"/>
                </a:solidFill>
              </a:rPr>
              <a:t>  </a:t>
            </a:r>
            <a:r>
              <a:rPr lang="ru-RU" dirty="0" err="1">
                <a:solidFill>
                  <a:schemeClr val="tx1"/>
                </a:solidFill>
              </a:rPr>
              <a:t>beýleki</a:t>
            </a:r>
            <a:r>
              <a:rPr lang="ru-RU" dirty="0">
                <a:solidFill>
                  <a:schemeClr val="tx1"/>
                </a:solidFill>
              </a:rPr>
              <a:t>  </a:t>
            </a:r>
            <a:r>
              <a:rPr lang="ru-RU" dirty="0" err="1">
                <a:solidFill>
                  <a:schemeClr val="tx1"/>
                </a:solidFill>
              </a:rPr>
              <a:t>görnüşe</a:t>
            </a:r>
            <a:r>
              <a:rPr lang="ru-RU" dirty="0">
                <a:solidFill>
                  <a:schemeClr val="tx1"/>
                </a:solidFill>
              </a:rPr>
              <a:t>  </a:t>
            </a:r>
            <a:r>
              <a:rPr lang="ru-RU" dirty="0" err="1">
                <a:solidFill>
                  <a:schemeClr val="tx1"/>
                </a:solidFill>
              </a:rPr>
              <a:t>geçýär</a:t>
            </a:r>
            <a:r>
              <a:rPr lang="ru-RU" dirty="0">
                <a:solidFill>
                  <a:schemeClr val="tx1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7682642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716016" y="9793"/>
            <a:ext cx="3384376" cy="401717"/>
          </a:xfrm>
        </p:spPr>
        <p:txBody>
          <a:bodyPr>
            <a:normAutofit fontScale="90000"/>
          </a:bodyPr>
          <a:lstStyle/>
          <a:p>
            <a:pPr algn="ctr"/>
            <a:r>
              <a:rPr lang="tk-TM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Suw baýlyklary</a:t>
            </a:r>
            <a:endParaRPr lang="ru-RU" sz="24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99592" y="555526"/>
            <a:ext cx="7560840" cy="4320480"/>
          </a:xfrm>
        </p:spPr>
        <p:txBody>
          <a:bodyPr>
            <a:normAutofit fontScale="85000" lnSpcReduction="10000"/>
          </a:bodyPr>
          <a:lstStyle/>
          <a:p>
            <a:pPr lvl="0" algn="just"/>
            <a:r>
              <a:rPr lang="ru-RU" b="1" dirty="0" err="1">
                <a:solidFill>
                  <a:schemeClr val="tx1"/>
                </a:solidFill>
              </a:rPr>
              <a:t>Türkmenistanyň</a:t>
            </a:r>
            <a:r>
              <a:rPr lang="ru-RU" b="1" dirty="0">
                <a:solidFill>
                  <a:schemeClr val="tx1"/>
                </a:solidFill>
              </a:rPr>
              <a:t> “</a:t>
            </a:r>
            <a:r>
              <a:rPr lang="ru-RU" b="1" dirty="0" err="1">
                <a:solidFill>
                  <a:schemeClr val="tx1"/>
                </a:solidFill>
              </a:rPr>
              <a:t>suw</a:t>
            </a:r>
            <a:r>
              <a:rPr lang="ru-RU" b="1" dirty="0">
                <a:solidFill>
                  <a:schemeClr val="tx1"/>
                </a:solidFill>
              </a:rPr>
              <a:t> </a:t>
            </a:r>
            <a:r>
              <a:rPr lang="ru-RU" b="1" dirty="0" err="1">
                <a:solidFill>
                  <a:schemeClr val="tx1"/>
                </a:solidFill>
              </a:rPr>
              <a:t>diplomatiýasynyň</a:t>
            </a:r>
            <a:r>
              <a:rPr lang="ru-RU" b="1" dirty="0">
                <a:solidFill>
                  <a:schemeClr val="tx1"/>
                </a:solidFill>
              </a:rPr>
              <a:t>” </a:t>
            </a:r>
            <a:r>
              <a:rPr lang="ru-RU" b="1" dirty="0" err="1">
                <a:solidFill>
                  <a:schemeClr val="tx1"/>
                </a:solidFill>
              </a:rPr>
              <a:t>esasy</a:t>
            </a:r>
            <a:r>
              <a:rPr lang="ru-RU" b="1" dirty="0">
                <a:solidFill>
                  <a:schemeClr val="tx1"/>
                </a:solidFill>
              </a:rPr>
              <a:t> </a:t>
            </a:r>
            <a:r>
              <a:rPr lang="ru-RU" b="1" dirty="0" err="1">
                <a:solidFill>
                  <a:schemeClr val="tx1"/>
                </a:solidFill>
              </a:rPr>
              <a:t>ugurlary</a:t>
            </a:r>
            <a:r>
              <a:rPr lang="ru-RU" b="1" dirty="0">
                <a:solidFill>
                  <a:schemeClr val="tx1"/>
                </a:solidFill>
              </a:rPr>
              <a:t>.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dirty="0" smtClean="0">
                <a:solidFill>
                  <a:schemeClr val="tx1"/>
                </a:solidFill>
              </a:rPr>
              <a:t>	</a:t>
            </a:r>
            <a:r>
              <a:rPr lang="ru-RU" dirty="0" err="1" smtClean="0">
                <a:solidFill>
                  <a:schemeClr val="tx1"/>
                </a:solidFill>
              </a:rPr>
              <a:t>Merkezi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Aziýanyň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suw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serişdelerini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durnukly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dolandyrmak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babatda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hyzmatdaşlyk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etmek</a:t>
            </a:r>
            <a:r>
              <a:rPr lang="ru-RU" dirty="0">
                <a:solidFill>
                  <a:schemeClr val="tx1"/>
                </a:solidFill>
              </a:rPr>
              <a:t> — </a:t>
            </a:r>
            <a:r>
              <a:rPr lang="ru-RU" dirty="0" err="1">
                <a:solidFill>
                  <a:schemeClr val="tx1"/>
                </a:solidFill>
              </a:rPr>
              <a:t>Araly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halas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etmegiň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Halkara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gaznasynyň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Ýerine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ýetiriji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komitetinde</a:t>
            </a:r>
            <a:r>
              <a:rPr lang="ru-RU" dirty="0">
                <a:solidFill>
                  <a:schemeClr val="tx1"/>
                </a:solidFill>
              </a:rPr>
              <a:t> 2017—2019-njy </a:t>
            </a:r>
            <a:r>
              <a:rPr lang="ru-RU" dirty="0" err="1">
                <a:solidFill>
                  <a:schemeClr val="tx1"/>
                </a:solidFill>
              </a:rPr>
              <a:t>ýyllarda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Türkmenistanyň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başlyklyk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etmeginiň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çäginde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paýtagtymyzda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geçirilýän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halkara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ylmy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maslahatlaryň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esasy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ugry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bolup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durýar</a:t>
            </a:r>
            <a:r>
              <a:rPr lang="ru-RU" dirty="0">
                <a:solidFill>
                  <a:schemeClr val="tx1"/>
                </a:solidFill>
              </a:rPr>
              <a:t>.</a:t>
            </a:r>
          </a:p>
          <a:p>
            <a:pPr algn="just"/>
            <a:r>
              <a:rPr lang="ru-RU" dirty="0" smtClean="0">
                <a:solidFill>
                  <a:schemeClr val="tx1"/>
                </a:solidFill>
              </a:rPr>
              <a:t>	</a:t>
            </a:r>
            <a:r>
              <a:rPr lang="ru-RU" dirty="0" err="1" smtClean="0">
                <a:solidFill>
                  <a:schemeClr val="tx1"/>
                </a:solidFill>
              </a:rPr>
              <a:t>Iki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günlük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forum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ýurdumyzyň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Daşary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işler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ministrliginiň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ýardam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etmeginde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Araly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halas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etmegiň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Halkara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gaznasynyň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Ýerine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ýetiriji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komiteti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hem-de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Merkezi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Aziýanyň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sebit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ekologiýa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merkezi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tarapyndan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guraldy</a:t>
            </a:r>
            <a:r>
              <a:rPr lang="ru-RU" dirty="0">
                <a:solidFill>
                  <a:schemeClr val="tx1"/>
                </a:solidFill>
              </a:rPr>
              <a:t>. </a:t>
            </a:r>
            <a:r>
              <a:rPr lang="ru-RU" dirty="0" err="1">
                <a:solidFill>
                  <a:schemeClr val="tx1"/>
                </a:solidFill>
              </a:rPr>
              <a:t>Duşuşyga</a:t>
            </a:r>
            <a:r>
              <a:rPr lang="ru-RU" dirty="0">
                <a:solidFill>
                  <a:schemeClr val="tx1"/>
                </a:solidFill>
              </a:rPr>
              <a:t> AHHG-</a:t>
            </a:r>
            <a:r>
              <a:rPr lang="ru-RU" dirty="0" err="1">
                <a:solidFill>
                  <a:schemeClr val="tx1"/>
                </a:solidFill>
              </a:rPr>
              <a:t>niň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Ýerine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ýetiriji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komitetiniň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şahamçalarynyň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hem-de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Gazagystandaky</a:t>
            </a:r>
            <a:r>
              <a:rPr lang="ru-RU" dirty="0">
                <a:solidFill>
                  <a:schemeClr val="tx1"/>
                </a:solidFill>
              </a:rPr>
              <a:t>, </a:t>
            </a:r>
            <a:r>
              <a:rPr lang="ru-RU" dirty="0" err="1">
                <a:solidFill>
                  <a:schemeClr val="tx1"/>
                </a:solidFill>
              </a:rPr>
              <a:t>Gyrgyzystandaky</a:t>
            </a:r>
            <a:r>
              <a:rPr lang="ru-RU" dirty="0">
                <a:solidFill>
                  <a:schemeClr val="tx1"/>
                </a:solidFill>
              </a:rPr>
              <a:t>, </a:t>
            </a:r>
            <a:r>
              <a:rPr lang="ru-RU" dirty="0" err="1">
                <a:solidFill>
                  <a:schemeClr val="tx1"/>
                </a:solidFill>
              </a:rPr>
              <a:t>Täjigistandaky</a:t>
            </a:r>
            <a:r>
              <a:rPr lang="ru-RU" dirty="0">
                <a:solidFill>
                  <a:schemeClr val="tx1"/>
                </a:solidFill>
              </a:rPr>
              <a:t>, </a:t>
            </a:r>
            <a:r>
              <a:rPr lang="ru-RU" dirty="0" err="1">
                <a:solidFill>
                  <a:schemeClr val="tx1"/>
                </a:solidFill>
              </a:rPr>
              <a:t>Türkmenistandaky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we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Özbegistandaky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bölümleriniň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wekilleri</a:t>
            </a:r>
            <a:r>
              <a:rPr lang="ru-RU" dirty="0">
                <a:solidFill>
                  <a:schemeClr val="tx1"/>
                </a:solidFill>
              </a:rPr>
              <a:t>, </a:t>
            </a:r>
            <a:r>
              <a:rPr lang="ru-RU" dirty="0" err="1">
                <a:solidFill>
                  <a:schemeClr val="tx1"/>
                </a:solidFill>
              </a:rPr>
              <a:t>şol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sanda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Durnukly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ösüş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boýunça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döwletara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toparynyň</a:t>
            </a:r>
            <a:r>
              <a:rPr lang="ru-RU" dirty="0">
                <a:solidFill>
                  <a:schemeClr val="tx1"/>
                </a:solidFill>
              </a:rPr>
              <a:t> (DÖDT) </a:t>
            </a:r>
            <a:r>
              <a:rPr lang="ru-RU" dirty="0" err="1">
                <a:solidFill>
                  <a:schemeClr val="tx1"/>
                </a:solidFill>
              </a:rPr>
              <a:t>hem-de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Döwletara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suw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hojalyk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utgaşdyryjy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toparynyň</a:t>
            </a:r>
            <a:r>
              <a:rPr lang="ru-RU" dirty="0">
                <a:solidFill>
                  <a:schemeClr val="tx1"/>
                </a:solidFill>
              </a:rPr>
              <a:t> (DSHUT), </a:t>
            </a:r>
            <a:r>
              <a:rPr lang="ru-RU" dirty="0" err="1">
                <a:solidFill>
                  <a:schemeClr val="tx1"/>
                </a:solidFill>
              </a:rPr>
              <a:t>şeýle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hem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Birleşen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Milletler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Guramasynyň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düzümine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girýän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edaralaryň</a:t>
            </a:r>
            <a:r>
              <a:rPr lang="ru-RU" dirty="0">
                <a:solidFill>
                  <a:schemeClr val="tx1"/>
                </a:solidFill>
              </a:rPr>
              <a:t>, </a:t>
            </a:r>
            <a:r>
              <a:rPr lang="ru-RU" dirty="0" err="1">
                <a:solidFill>
                  <a:schemeClr val="tx1"/>
                </a:solidFill>
              </a:rPr>
              <a:t>Ykdysady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hyzmatdaşlyk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boýunça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german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jemgyýetiniň</a:t>
            </a:r>
            <a:r>
              <a:rPr lang="ru-RU" dirty="0">
                <a:solidFill>
                  <a:schemeClr val="tx1"/>
                </a:solidFill>
              </a:rPr>
              <a:t> (GIZ), </a:t>
            </a:r>
            <a:r>
              <a:rPr lang="ru-RU" dirty="0" err="1">
                <a:solidFill>
                  <a:schemeClr val="tx1"/>
                </a:solidFill>
              </a:rPr>
              <a:t>beýleki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sebit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hem-de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halkara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guramalaryň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wekilleri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gatnaşýarlar</a:t>
            </a:r>
            <a:r>
              <a:rPr lang="ru-RU" dirty="0">
                <a:solidFill>
                  <a:schemeClr val="tx1"/>
                </a:solidFill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8649126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716016" y="9793"/>
            <a:ext cx="3384376" cy="401717"/>
          </a:xfrm>
        </p:spPr>
        <p:txBody>
          <a:bodyPr>
            <a:normAutofit fontScale="90000"/>
          </a:bodyPr>
          <a:lstStyle/>
          <a:p>
            <a:pPr algn="ctr"/>
            <a:r>
              <a:rPr lang="tk-TM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Suw baýlyklary</a:t>
            </a:r>
            <a:endParaRPr lang="ru-RU" sz="24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99592" y="555526"/>
            <a:ext cx="7560840" cy="4320480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ru-RU" dirty="0" smtClean="0">
                <a:solidFill>
                  <a:schemeClr val="tx1"/>
                </a:solidFill>
              </a:rPr>
              <a:t>	</a:t>
            </a:r>
            <a:r>
              <a:rPr lang="ru-RU" dirty="0" err="1" smtClean="0">
                <a:solidFill>
                  <a:schemeClr val="tx1"/>
                </a:solidFill>
              </a:rPr>
              <a:t>Duşuşykdan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öň</a:t>
            </a:r>
            <a:r>
              <a:rPr lang="ru-RU" dirty="0">
                <a:solidFill>
                  <a:schemeClr val="tx1"/>
                </a:solidFill>
              </a:rPr>
              <a:t> AHHG-</a:t>
            </a:r>
            <a:r>
              <a:rPr lang="ru-RU" dirty="0" err="1">
                <a:solidFill>
                  <a:schemeClr val="tx1"/>
                </a:solidFill>
              </a:rPr>
              <a:t>niň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Ýerine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ýetiriji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komiteti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bilen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Germaniýanyň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halkara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hyzmatdaşlyk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boýunça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jemgyýetiniň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arasynda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Özara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düşünişmek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hakynda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Ähtnama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gol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çekmek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dabarasy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boldy</a:t>
            </a:r>
            <a:r>
              <a:rPr lang="ru-RU" dirty="0">
                <a:solidFill>
                  <a:schemeClr val="tx1"/>
                </a:solidFill>
              </a:rPr>
              <a:t>. </a:t>
            </a:r>
            <a:r>
              <a:rPr lang="ru-RU" dirty="0" err="1">
                <a:solidFill>
                  <a:schemeClr val="tx1"/>
                </a:solidFill>
              </a:rPr>
              <a:t>Bu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resminama</a:t>
            </a:r>
            <a:r>
              <a:rPr lang="ru-RU" dirty="0">
                <a:solidFill>
                  <a:schemeClr val="tx1"/>
                </a:solidFill>
              </a:rPr>
              <a:t>, </a:t>
            </a:r>
            <a:r>
              <a:rPr lang="ru-RU" dirty="0" err="1">
                <a:solidFill>
                  <a:schemeClr val="tx1"/>
                </a:solidFill>
              </a:rPr>
              <a:t>hususan-da</a:t>
            </a:r>
            <a:r>
              <a:rPr lang="ru-RU" dirty="0">
                <a:solidFill>
                  <a:schemeClr val="tx1"/>
                </a:solidFill>
              </a:rPr>
              <a:t>, “</a:t>
            </a:r>
            <a:r>
              <a:rPr lang="ru-RU" dirty="0" err="1">
                <a:solidFill>
                  <a:schemeClr val="tx1"/>
                </a:solidFill>
              </a:rPr>
              <a:t>Merkezi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Aziýada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suw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serişdelerini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serhetara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dolandyrmak</a:t>
            </a:r>
            <a:r>
              <a:rPr lang="ru-RU" dirty="0">
                <a:solidFill>
                  <a:schemeClr val="tx1"/>
                </a:solidFill>
              </a:rPr>
              <a:t>” </a:t>
            </a:r>
            <a:r>
              <a:rPr lang="ru-RU" dirty="0" err="1">
                <a:solidFill>
                  <a:schemeClr val="tx1"/>
                </a:solidFill>
              </a:rPr>
              <a:t>atly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maksatnamanyň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amala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aşyrylmagy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bilen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baglydyr</a:t>
            </a:r>
            <a:r>
              <a:rPr lang="ru-RU" dirty="0">
                <a:solidFill>
                  <a:schemeClr val="tx1"/>
                </a:solidFill>
              </a:rPr>
              <a:t>. </a:t>
            </a:r>
            <a:r>
              <a:rPr lang="ru-RU" dirty="0" err="1">
                <a:solidFill>
                  <a:schemeClr val="tx1"/>
                </a:solidFill>
              </a:rPr>
              <a:t>Ol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suw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ulgamynda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hyzmatdaşlyk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etmegiň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halkara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hukugynyň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umumy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ykrar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edilen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kadalaryna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we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dünýä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tejribesine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esaslanýan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netijeli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gurallary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döretmekde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sebitiň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ýurtlaryna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ýardam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etmäge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gönükdirilendir</a:t>
            </a:r>
            <a:r>
              <a:rPr lang="ru-RU" dirty="0">
                <a:solidFill>
                  <a:schemeClr val="tx1"/>
                </a:solidFill>
              </a:rPr>
              <a:t>. </a:t>
            </a:r>
          </a:p>
          <a:p>
            <a:pPr algn="just"/>
            <a:r>
              <a:rPr lang="ru-RU" dirty="0" smtClean="0">
                <a:solidFill>
                  <a:schemeClr val="tx1"/>
                </a:solidFill>
              </a:rPr>
              <a:t>	</a:t>
            </a:r>
            <a:r>
              <a:rPr lang="ru-RU" dirty="0" err="1" smtClean="0">
                <a:solidFill>
                  <a:schemeClr val="tx1"/>
                </a:solidFill>
              </a:rPr>
              <a:t>Mundan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başga-da</a:t>
            </a:r>
            <a:r>
              <a:rPr lang="ru-RU" dirty="0">
                <a:solidFill>
                  <a:schemeClr val="tx1"/>
                </a:solidFill>
              </a:rPr>
              <a:t>, AHHG-</a:t>
            </a:r>
            <a:r>
              <a:rPr lang="ru-RU" dirty="0" err="1">
                <a:solidFill>
                  <a:schemeClr val="tx1"/>
                </a:solidFill>
              </a:rPr>
              <a:t>niň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Ýerine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ýetiriji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komiteti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bilen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Merkezi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Aziýanyň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sebit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ekologiýa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merkeziniň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arasynda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Hyzmatdaşlyk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hakynda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ähtnama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gol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çekildi</a:t>
            </a:r>
            <a:r>
              <a:rPr lang="ru-RU" dirty="0">
                <a:solidFill>
                  <a:schemeClr val="tx1"/>
                </a:solidFill>
              </a:rPr>
              <a:t>. </a:t>
            </a:r>
            <a:r>
              <a:rPr lang="ru-RU" dirty="0" err="1">
                <a:solidFill>
                  <a:schemeClr val="tx1"/>
                </a:solidFill>
              </a:rPr>
              <a:t>Ol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Türkmenistanda</a:t>
            </a:r>
            <a:r>
              <a:rPr lang="ru-RU" dirty="0">
                <a:solidFill>
                  <a:schemeClr val="tx1"/>
                </a:solidFill>
              </a:rPr>
              <a:t> “</a:t>
            </a:r>
            <a:r>
              <a:rPr lang="ru-RU" dirty="0" err="1">
                <a:solidFill>
                  <a:schemeClr val="tx1"/>
                </a:solidFill>
              </a:rPr>
              <a:t>Suw</a:t>
            </a:r>
            <a:r>
              <a:rPr lang="ru-RU" dirty="0">
                <a:solidFill>
                  <a:schemeClr val="tx1"/>
                </a:solidFill>
              </a:rPr>
              <a:t>, </a:t>
            </a:r>
            <a:r>
              <a:rPr lang="ru-RU" dirty="0" err="1">
                <a:solidFill>
                  <a:schemeClr val="tx1"/>
                </a:solidFill>
              </a:rPr>
              <a:t>bilim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we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hyzmatdaşlyk</a:t>
            </a:r>
            <a:r>
              <a:rPr lang="ru-RU" dirty="0">
                <a:solidFill>
                  <a:schemeClr val="tx1"/>
                </a:solidFill>
              </a:rPr>
              <a:t>” (</a:t>
            </a:r>
            <a:r>
              <a:rPr lang="ru-RU" dirty="0" err="1">
                <a:solidFill>
                  <a:schemeClr val="tx1"/>
                </a:solidFill>
              </a:rPr>
              <a:t>Smart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Waters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Project</a:t>
            </a:r>
            <a:r>
              <a:rPr lang="ru-RU" dirty="0">
                <a:solidFill>
                  <a:schemeClr val="tx1"/>
                </a:solidFill>
              </a:rPr>
              <a:t>) </a:t>
            </a:r>
            <a:r>
              <a:rPr lang="ru-RU" dirty="0" err="1">
                <a:solidFill>
                  <a:schemeClr val="tx1"/>
                </a:solidFill>
              </a:rPr>
              <a:t>hem-de</a:t>
            </a:r>
            <a:r>
              <a:rPr lang="ru-RU" dirty="0">
                <a:solidFill>
                  <a:schemeClr val="tx1"/>
                </a:solidFill>
              </a:rPr>
              <a:t> “</a:t>
            </a:r>
            <a:r>
              <a:rPr lang="ru-RU" dirty="0" err="1">
                <a:solidFill>
                  <a:schemeClr val="tx1"/>
                </a:solidFill>
              </a:rPr>
              <a:t>Suw</a:t>
            </a:r>
            <a:r>
              <a:rPr lang="ru-RU" dirty="0">
                <a:solidFill>
                  <a:schemeClr val="tx1"/>
                </a:solidFill>
              </a:rPr>
              <a:t>—</a:t>
            </a:r>
            <a:r>
              <a:rPr lang="ru-RU" dirty="0" err="1">
                <a:solidFill>
                  <a:schemeClr val="tx1"/>
                </a:solidFill>
              </a:rPr>
              <a:t>energiýa</a:t>
            </a:r>
            <a:r>
              <a:rPr lang="ru-RU" dirty="0">
                <a:solidFill>
                  <a:schemeClr val="tx1"/>
                </a:solidFill>
              </a:rPr>
              <a:t>—</a:t>
            </a:r>
            <a:r>
              <a:rPr lang="ru-RU" dirty="0" err="1">
                <a:solidFill>
                  <a:schemeClr val="tx1"/>
                </a:solidFill>
              </a:rPr>
              <a:t>azyk</a:t>
            </a:r>
            <a:r>
              <a:rPr lang="ru-RU" dirty="0">
                <a:solidFill>
                  <a:schemeClr val="tx1"/>
                </a:solidFill>
              </a:rPr>
              <a:t>” </a:t>
            </a:r>
            <a:r>
              <a:rPr lang="ru-RU" dirty="0" err="1">
                <a:solidFill>
                  <a:schemeClr val="tx1"/>
                </a:solidFill>
              </a:rPr>
              <a:t>özara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baglanyşygyny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güýçlendirmek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arkaly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köpugurly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maliýeleşdirmegiň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mümkinçiliklerini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peýdalanmak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boýunça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Merkezi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Aziýa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gepleşikleri</a:t>
            </a:r>
            <a:r>
              <a:rPr lang="ru-RU" dirty="0">
                <a:solidFill>
                  <a:schemeClr val="tx1"/>
                </a:solidFill>
              </a:rPr>
              <a:t>” (</a:t>
            </a:r>
            <a:r>
              <a:rPr lang="ru-RU" dirty="0" err="1">
                <a:solidFill>
                  <a:schemeClr val="tx1"/>
                </a:solidFill>
              </a:rPr>
              <a:t>Nexus</a:t>
            </a:r>
            <a:r>
              <a:rPr lang="ru-RU" dirty="0">
                <a:solidFill>
                  <a:schemeClr val="tx1"/>
                </a:solidFill>
              </a:rPr>
              <a:t>) </a:t>
            </a:r>
            <a:r>
              <a:rPr lang="ru-RU" dirty="0" err="1">
                <a:solidFill>
                  <a:schemeClr val="tx1"/>
                </a:solidFill>
              </a:rPr>
              <a:t>diýen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taslamalaryň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ýerine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ýetirilmegini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göz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öňünde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tutýar</a:t>
            </a:r>
            <a:r>
              <a:rPr lang="ru-RU" dirty="0">
                <a:solidFill>
                  <a:schemeClr val="tx1"/>
                </a:solidFill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9903965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716016" y="9793"/>
            <a:ext cx="3384376" cy="401717"/>
          </a:xfrm>
        </p:spPr>
        <p:txBody>
          <a:bodyPr>
            <a:normAutofit fontScale="90000"/>
          </a:bodyPr>
          <a:lstStyle/>
          <a:p>
            <a:pPr algn="ctr"/>
            <a:r>
              <a:rPr lang="tk-TM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Suw baýlyklary</a:t>
            </a:r>
            <a:endParaRPr lang="ru-RU" sz="24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99592" y="555526"/>
            <a:ext cx="7560840" cy="4320480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ru-RU" dirty="0" smtClean="0">
                <a:solidFill>
                  <a:schemeClr val="tx1"/>
                </a:solidFill>
              </a:rPr>
              <a:t>	ABŞ-</a:t>
            </a:r>
            <a:r>
              <a:rPr lang="ru-RU" dirty="0" err="1" smtClean="0">
                <a:solidFill>
                  <a:schemeClr val="tx1"/>
                </a:solidFill>
              </a:rPr>
              <a:t>nyň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Halkara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ösüş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agentliginiň</a:t>
            </a:r>
            <a:r>
              <a:rPr lang="ru-RU" dirty="0">
                <a:solidFill>
                  <a:schemeClr val="tx1"/>
                </a:solidFill>
              </a:rPr>
              <a:t> (USAID) </a:t>
            </a:r>
            <a:r>
              <a:rPr lang="ru-RU" dirty="0" err="1">
                <a:solidFill>
                  <a:schemeClr val="tx1"/>
                </a:solidFill>
              </a:rPr>
              <a:t>goldaw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bermeginde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amala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aşyrylýan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birinji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taslama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Aral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deňziniň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sebit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ýurtlarynda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suw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hojalygy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pudagynyň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ýolbaşçylaryny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we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hünärmenlerini</a:t>
            </a:r>
            <a:r>
              <a:rPr lang="ru-RU" dirty="0">
                <a:solidFill>
                  <a:schemeClr val="tx1"/>
                </a:solidFill>
              </a:rPr>
              <a:t>, </a:t>
            </a:r>
            <a:r>
              <a:rPr lang="ru-RU" dirty="0" err="1">
                <a:solidFill>
                  <a:schemeClr val="tx1"/>
                </a:solidFill>
              </a:rPr>
              <a:t>ylmy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işgärleri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okatmak</a:t>
            </a:r>
            <a:r>
              <a:rPr lang="ru-RU" dirty="0">
                <a:solidFill>
                  <a:schemeClr val="tx1"/>
                </a:solidFill>
              </a:rPr>
              <a:t>, </a:t>
            </a:r>
            <a:r>
              <a:rPr lang="ru-RU" dirty="0" err="1">
                <a:solidFill>
                  <a:schemeClr val="tx1"/>
                </a:solidFill>
              </a:rPr>
              <a:t>taýýarlamak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hem-de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hünär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derejesini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ýokarlandyrmak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bilen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baglydyr</a:t>
            </a:r>
            <a:r>
              <a:rPr lang="ru-RU" dirty="0">
                <a:solidFill>
                  <a:schemeClr val="tx1"/>
                </a:solidFill>
              </a:rPr>
              <a:t>. </a:t>
            </a:r>
          </a:p>
          <a:p>
            <a:pPr algn="just"/>
            <a:r>
              <a:rPr lang="ru-RU" dirty="0" smtClean="0">
                <a:solidFill>
                  <a:schemeClr val="tx1"/>
                </a:solidFill>
              </a:rPr>
              <a:t>	</a:t>
            </a:r>
            <a:r>
              <a:rPr lang="ru-RU" dirty="0" err="1" smtClean="0">
                <a:solidFill>
                  <a:schemeClr val="tx1"/>
                </a:solidFill>
              </a:rPr>
              <a:t>Öz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nobatynda</a:t>
            </a:r>
            <a:r>
              <a:rPr lang="ru-RU" dirty="0">
                <a:solidFill>
                  <a:schemeClr val="tx1"/>
                </a:solidFill>
              </a:rPr>
              <a:t>, </a:t>
            </a:r>
            <a:r>
              <a:rPr lang="ru-RU" dirty="0" err="1">
                <a:solidFill>
                  <a:schemeClr val="tx1"/>
                </a:solidFill>
              </a:rPr>
              <a:t>Ýewropa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Bileleşigi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tarapyndan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maliýeleşdirilýän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hem-de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Tebigaty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goramak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baradaky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Halkara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bileleşigi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bilen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hyzmatdaşlykda</a:t>
            </a:r>
            <a:r>
              <a:rPr lang="ru-RU" dirty="0">
                <a:solidFill>
                  <a:schemeClr val="tx1"/>
                </a:solidFill>
              </a:rPr>
              <a:t> RESSA </a:t>
            </a:r>
            <a:r>
              <a:rPr lang="ru-RU" dirty="0" err="1">
                <a:solidFill>
                  <a:schemeClr val="tx1"/>
                </a:solidFill>
              </a:rPr>
              <a:t>tarapyndan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amala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aşyrylýan</a:t>
            </a:r>
            <a:r>
              <a:rPr lang="ru-RU" dirty="0">
                <a:solidFill>
                  <a:schemeClr val="tx1"/>
                </a:solidFill>
              </a:rPr>
              <a:t> “</a:t>
            </a:r>
            <a:r>
              <a:rPr lang="ru-RU" dirty="0" err="1">
                <a:solidFill>
                  <a:schemeClr val="tx1"/>
                </a:solidFill>
              </a:rPr>
              <a:t>Nexus</a:t>
            </a:r>
            <a:r>
              <a:rPr lang="ru-RU" dirty="0">
                <a:solidFill>
                  <a:schemeClr val="tx1"/>
                </a:solidFill>
              </a:rPr>
              <a:t>” </a:t>
            </a:r>
            <a:r>
              <a:rPr lang="ru-RU" dirty="0" err="1">
                <a:solidFill>
                  <a:schemeClr val="tx1"/>
                </a:solidFill>
              </a:rPr>
              <a:t>taslamasy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Merkezi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Aziýa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ýurtlarynyň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suw</a:t>
            </a:r>
            <a:r>
              <a:rPr lang="ru-RU" dirty="0">
                <a:solidFill>
                  <a:schemeClr val="tx1"/>
                </a:solidFill>
              </a:rPr>
              <a:t>, </a:t>
            </a:r>
            <a:r>
              <a:rPr lang="ru-RU" dirty="0" err="1">
                <a:solidFill>
                  <a:schemeClr val="tx1"/>
                </a:solidFill>
              </a:rPr>
              <a:t>energetika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we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azyk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howpsuzlygyny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üpjün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etmegiň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meselelerini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çözmekde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hyzmatdaşlygyny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berkitmegi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ugur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edinýär</a:t>
            </a:r>
            <a:r>
              <a:rPr lang="ru-RU" dirty="0">
                <a:solidFill>
                  <a:schemeClr val="tx1"/>
                </a:solidFill>
              </a:rPr>
              <a:t>, </a:t>
            </a:r>
            <a:r>
              <a:rPr lang="ru-RU" dirty="0" err="1">
                <a:solidFill>
                  <a:schemeClr val="tx1"/>
                </a:solidFill>
              </a:rPr>
              <a:t>bu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bolsa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ekologiýa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bilen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gös-göni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baglydyr</a:t>
            </a:r>
            <a:r>
              <a:rPr lang="ru-RU" dirty="0">
                <a:solidFill>
                  <a:schemeClr val="tx1"/>
                </a:solidFill>
              </a:rPr>
              <a:t>. </a:t>
            </a:r>
            <a:r>
              <a:rPr lang="ru-RU" dirty="0" err="1">
                <a:solidFill>
                  <a:schemeClr val="tx1"/>
                </a:solidFill>
              </a:rPr>
              <a:t>Geçirilen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umumy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mejlisiň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barşynda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duşuşyga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gatnaşyjylar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iri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halkara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guramalary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bilen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ýakyn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gatnaşyklaryň</a:t>
            </a:r>
            <a:r>
              <a:rPr lang="ru-RU" dirty="0">
                <a:solidFill>
                  <a:schemeClr val="tx1"/>
                </a:solidFill>
              </a:rPr>
              <a:t>, </a:t>
            </a:r>
            <a:r>
              <a:rPr lang="ru-RU" dirty="0" err="1">
                <a:solidFill>
                  <a:schemeClr val="tx1"/>
                </a:solidFill>
              </a:rPr>
              <a:t>toplanan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tejribäniň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esasynda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sebitiň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suw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serişdelerini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durnukly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artdyrmak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we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rejeli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peýdalanmak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babatda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Merkezi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Aziýa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ýurtlarynyň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hyzmatdaşlygyny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işjeňleşdirmek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bilen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bagly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meseleleriň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giň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toparyny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ara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alyp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maslahatlaşdylar</a:t>
            </a:r>
            <a:r>
              <a:rPr lang="ru-RU" dirty="0">
                <a:solidFill>
                  <a:schemeClr val="tx1"/>
                </a:solidFill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8736767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C:\Users\User\Desktop\surat (fiz.geografiýa)\45-nji surat. Murgap derýasy.jp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extBox 2"/>
          <p:cNvSpPr txBox="1"/>
          <p:nvPr/>
        </p:nvSpPr>
        <p:spPr>
          <a:xfrm>
            <a:off x="1547663" y="1106409"/>
            <a:ext cx="20120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k-TM" dirty="0" smtClean="0"/>
              <a:t>Murgap derýasy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651399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716016" y="9793"/>
            <a:ext cx="3384376" cy="401717"/>
          </a:xfrm>
        </p:spPr>
        <p:txBody>
          <a:bodyPr>
            <a:normAutofit fontScale="90000"/>
          </a:bodyPr>
          <a:lstStyle/>
          <a:p>
            <a:pPr algn="ctr"/>
            <a:r>
              <a:rPr lang="tk-TM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Suw baýlyklary</a:t>
            </a:r>
            <a:endParaRPr lang="ru-RU" sz="24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99592" y="555526"/>
            <a:ext cx="7560840" cy="4320480"/>
          </a:xfrm>
        </p:spPr>
        <p:txBody>
          <a:bodyPr>
            <a:normAutofit fontScale="92500" lnSpcReduction="10000"/>
          </a:bodyPr>
          <a:lstStyle/>
          <a:p>
            <a:pPr algn="ctr"/>
            <a:r>
              <a:rPr lang="ru-RU" b="1" dirty="0">
                <a:solidFill>
                  <a:schemeClr val="tx1"/>
                </a:solidFill>
              </a:rPr>
              <a:t>2. </a:t>
            </a:r>
            <a:r>
              <a:rPr lang="ru-RU" b="1" dirty="0" err="1">
                <a:solidFill>
                  <a:schemeClr val="tx1"/>
                </a:solidFill>
              </a:rPr>
              <a:t>Hormatly</a:t>
            </a:r>
            <a:r>
              <a:rPr lang="ru-RU" b="1" dirty="0">
                <a:solidFill>
                  <a:schemeClr val="tx1"/>
                </a:solidFill>
              </a:rPr>
              <a:t> </a:t>
            </a:r>
            <a:r>
              <a:rPr lang="ru-RU" b="1" dirty="0" err="1">
                <a:solidFill>
                  <a:schemeClr val="tx1"/>
                </a:solidFill>
              </a:rPr>
              <a:t>Prezidentimiziň</a:t>
            </a:r>
            <a:r>
              <a:rPr lang="ru-RU" b="1" dirty="0">
                <a:solidFill>
                  <a:schemeClr val="tx1"/>
                </a:solidFill>
              </a:rPr>
              <a:t> </a:t>
            </a:r>
            <a:r>
              <a:rPr lang="ru-RU" b="1" dirty="0" err="1">
                <a:solidFill>
                  <a:schemeClr val="tx1"/>
                </a:solidFill>
              </a:rPr>
              <a:t>alyp</a:t>
            </a:r>
            <a:r>
              <a:rPr lang="ru-RU" b="1" dirty="0">
                <a:solidFill>
                  <a:schemeClr val="tx1"/>
                </a:solidFill>
              </a:rPr>
              <a:t> </a:t>
            </a:r>
            <a:r>
              <a:rPr lang="ru-RU" b="1" dirty="0" err="1">
                <a:solidFill>
                  <a:schemeClr val="tx1"/>
                </a:solidFill>
              </a:rPr>
              <a:t>barýan</a:t>
            </a:r>
            <a:r>
              <a:rPr lang="ru-RU" b="1" dirty="0">
                <a:solidFill>
                  <a:schemeClr val="tx1"/>
                </a:solidFill>
              </a:rPr>
              <a:t> </a:t>
            </a:r>
            <a:r>
              <a:rPr lang="ru-RU" b="1" dirty="0" err="1">
                <a:solidFill>
                  <a:schemeClr val="tx1"/>
                </a:solidFill>
              </a:rPr>
              <a:t>suw</a:t>
            </a:r>
            <a:r>
              <a:rPr lang="ru-RU" b="1" dirty="0">
                <a:solidFill>
                  <a:schemeClr val="tx1"/>
                </a:solidFill>
              </a:rPr>
              <a:t> </a:t>
            </a:r>
            <a:r>
              <a:rPr lang="ru-RU" b="1" dirty="0" err="1">
                <a:solidFill>
                  <a:schemeClr val="tx1"/>
                </a:solidFill>
              </a:rPr>
              <a:t>baýlyklaryny</a:t>
            </a:r>
            <a:r>
              <a:rPr lang="ru-RU" b="1" dirty="0">
                <a:solidFill>
                  <a:schemeClr val="tx1"/>
                </a:solidFill>
              </a:rPr>
              <a:t> </a:t>
            </a:r>
            <a:r>
              <a:rPr lang="ru-RU" b="1" dirty="0" err="1">
                <a:solidFill>
                  <a:schemeClr val="tx1"/>
                </a:solidFill>
              </a:rPr>
              <a:t>rejeli</a:t>
            </a:r>
            <a:r>
              <a:rPr lang="ru-RU" b="1" dirty="0">
                <a:solidFill>
                  <a:schemeClr val="tx1"/>
                </a:solidFill>
              </a:rPr>
              <a:t> </a:t>
            </a:r>
            <a:r>
              <a:rPr lang="ru-RU" b="1" dirty="0" err="1">
                <a:solidFill>
                  <a:schemeClr val="tx1"/>
                </a:solidFill>
              </a:rPr>
              <a:t>peýdalanmak</a:t>
            </a:r>
            <a:r>
              <a:rPr lang="ru-RU" b="1" dirty="0">
                <a:solidFill>
                  <a:schemeClr val="tx1"/>
                </a:solidFill>
              </a:rPr>
              <a:t> </a:t>
            </a:r>
            <a:r>
              <a:rPr lang="ru-RU" b="1" dirty="0" err="1">
                <a:solidFill>
                  <a:schemeClr val="tx1"/>
                </a:solidFill>
              </a:rPr>
              <a:t>syýasatynyň</a:t>
            </a:r>
            <a:r>
              <a:rPr lang="ru-RU" b="1" dirty="0">
                <a:solidFill>
                  <a:schemeClr val="tx1"/>
                </a:solidFill>
              </a:rPr>
              <a:t> </a:t>
            </a:r>
            <a:r>
              <a:rPr lang="ru-RU" b="1" dirty="0" err="1">
                <a:solidFill>
                  <a:schemeClr val="tx1"/>
                </a:solidFill>
              </a:rPr>
              <a:t>durmuşa</a:t>
            </a:r>
            <a:r>
              <a:rPr lang="ru-RU" b="1" dirty="0">
                <a:solidFill>
                  <a:schemeClr val="tx1"/>
                </a:solidFill>
              </a:rPr>
              <a:t> </a:t>
            </a:r>
            <a:r>
              <a:rPr lang="ru-RU" b="1" dirty="0" err="1">
                <a:solidFill>
                  <a:schemeClr val="tx1"/>
                </a:solidFill>
              </a:rPr>
              <a:t>geçirilişi</a:t>
            </a:r>
            <a:r>
              <a:rPr lang="ru-RU" b="1" dirty="0">
                <a:solidFill>
                  <a:schemeClr val="tx1"/>
                </a:solidFill>
              </a:rPr>
              <a:t>.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dirty="0" smtClean="0">
                <a:solidFill>
                  <a:schemeClr val="tx1"/>
                </a:solidFill>
              </a:rPr>
              <a:t>	</a:t>
            </a:r>
            <a:r>
              <a:rPr lang="ru-RU" dirty="0" err="1" smtClean="0">
                <a:solidFill>
                  <a:schemeClr val="tx1"/>
                </a:solidFill>
              </a:rPr>
              <a:t>Türkmen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tebigatyny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suwsuz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göz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öňüne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getirmek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mümkin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däl</a:t>
            </a:r>
            <a:r>
              <a:rPr lang="ru-RU" dirty="0">
                <a:solidFill>
                  <a:schemeClr val="tx1"/>
                </a:solidFill>
              </a:rPr>
              <a:t>. </a:t>
            </a:r>
            <a:r>
              <a:rPr lang="ru-RU" dirty="0" err="1">
                <a:solidFill>
                  <a:schemeClr val="tx1"/>
                </a:solidFill>
              </a:rPr>
              <a:t>Suw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tebigaty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bara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getirýär</a:t>
            </a:r>
            <a:r>
              <a:rPr lang="ru-RU" dirty="0">
                <a:solidFill>
                  <a:schemeClr val="tx1"/>
                </a:solidFill>
              </a:rPr>
              <a:t>, </a:t>
            </a:r>
            <a:r>
              <a:rPr lang="ru-RU" dirty="0" err="1">
                <a:solidFill>
                  <a:schemeClr val="tx1"/>
                </a:solidFill>
              </a:rPr>
              <a:t>suw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tebigaty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görke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getirýär</a:t>
            </a:r>
            <a:r>
              <a:rPr lang="ru-RU" dirty="0">
                <a:solidFill>
                  <a:schemeClr val="tx1"/>
                </a:solidFill>
              </a:rPr>
              <a:t>. </a:t>
            </a:r>
            <a:r>
              <a:rPr lang="ru-RU" dirty="0" err="1">
                <a:solidFill>
                  <a:schemeClr val="tx1"/>
                </a:solidFill>
              </a:rPr>
              <a:t>Suw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bilen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tebigat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jana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gelýär</a:t>
            </a:r>
            <a:r>
              <a:rPr lang="ru-RU" dirty="0">
                <a:solidFill>
                  <a:schemeClr val="tx1"/>
                </a:solidFill>
              </a:rPr>
              <a:t>. </a:t>
            </a:r>
            <a:r>
              <a:rPr lang="ru-RU" dirty="0" err="1">
                <a:solidFill>
                  <a:schemeClr val="tx1"/>
                </a:solidFill>
              </a:rPr>
              <a:t>Diňe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bir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tebigatam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däl</a:t>
            </a:r>
            <a:r>
              <a:rPr lang="ru-RU" dirty="0">
                <a:solidFill>
                  <a:schemeClr val="tx1"/>
                </a:solidFill>
              </a:rPr>
              <a:t>, </a:t>
            </a:r>
            <a:r>
              <a:rPr lang="ru-RU" dirty="0" err="1">
                <a:solidFill>
                  <a:schemeClr val="tx1"/>
                </a:solidFill>
              </a:rPr>
              <a:t>eýsem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şol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tebigatyň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goýnunda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mesgen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tutan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adamzadyňam</a:t>
            </a:r>
            <a:r>
              <a:rPr lang="ru-RU" dirty="0">
                <a:solidFill>
                  <a:schemeClr val="tx1"/>
                </a:solidFill>
              </a:rPr>
              <a:t>, </a:t>
            </a:r>
            <a:r>
              <a:rPr lang="ru-RU" dirty="0" err="1">
                <a:solidFill>
                  <a:schemeClr val="tx1"/>
                </a:solidFill>
              </a:rPr>
              <a:t>haýwanatyňam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diriligi</a:t>
            </a:r>
            <a:r>
              <a:rPr lang="ru-RU" dirty="0">
                <a:solidFill>
                  <a:schemeClr val="tx1"/>
                </a:solidFill>
              </a:rPr>
              <a:t>, </a:t>
            </a:r>
            <a:r>
              <a:rPr lang="ru-RU" dirty="0" err="1">
                <a:solidFill>
                  <a:schemeClr val="tx1"/>
                </a:solidFill>
              </a:rPr>
              <a:t>ýaşaýşy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suw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bilen</a:t>
            </a:r>
            <a:r>
              <a:rPr lang="ru-RU" dirty="0">
                <a:solidFill>
                  <a:schemeClr val="tx1"/>
                </a:solidFill>
              </a:rPr>
              <a:t>! </a:t>
            </a:r>
            <a:r>
              <a:rPr lang="ru-RU" dirty="0" err="1">
                <a:solidFill>
                  <a:schemeClr val="tx1"/>
                </a:solidFill>
              </a:rPr>
              <a:t>Hut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şonuň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üçinem</a:t>
            </a:r>
            <a:r>
              <a:rPr lang="ru-RU" dirty="0">
                <a:solidFill>
                  <a:schemeClr val="tx1"/>
                </a:solidFill>
              </a:rPr>
              <a:t>, </a:t>
            </a:r>
            <a:r>
              <a:rPr lang="ru-RU" dirty="0" err="1">
                <a:solidFill>
                  <a:schemeClr val="tx1"/>
                </a:solidFill>
              </a:rPr>
              <a:t>türkmen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aga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suwy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hemişe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eşrepi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ýaly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görüp</a:t>
            </a:r>
            <a:r>
              <a:rPr lang="ru-RU" dirty="0">
                <a:solidFill>
                  <a:schemeClr val="tx1"/>
                </a:solidFill>
              </a:rPr>
              <a:t>, «</a:t>
            </a:r>
            <a:r>
              <a:rPr lang="ru-RU" dirty="0" err="1">
                <a:solidFill>
                  <a:schemeClr val="tx1"/>
                </a:solidFill>
              </a:rPr>
              <a:t>Suw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damjasy</a:t>
            </a:r>
            <a:r>
              <a:rPr lang="ru-RU" dirty="0">
                <a:solidFill>
                  <a:schemeClr val="tx1"/>
                </a:solidFill>
              </a:rPr>
              <a:t> — </a:t>
            </a:r>
            <a:r>
              <a:rPr lang="ru-RU" dirty="0" err="1">
                <a:solidFill>
                  <a:schemeClr val="tx1"/>
                </a:solidFill>
              </a:rPr>
              <a:t>altyn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dänesi</a:t>
            </a:r>
            <a:r>
              <a:rPr lang="ru-RU" dirty="0">
                <a:solidFill>
                  <a:schemeClr val="tx1"/>
                </a:solidFill>
              </a:rPr>
              <a:t>» </a:t>
            </a:r>
            <a:r>
              <a:rPr lang="ru-RU" dirty="0" err="1">
                <a:solidFill>
                  <a:schemeClr val="tx1"/>
                </a:solidFill>
              </a:rPr>
              <a:t>pähimini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döredipdir</a:t>
            </a:r>
            <a:r>
              <a:rPr lang="ru-RU" dirty="0">
                <a:solidFill>
                  <a:schemeClr val="tx1"/>
                </a:solidFill>
              </a:rPr>
              <a:t>. </a:t>
            </a:r>
          </a:p>
          <a:p>
            <a:pPr algn="just"/>
            <a:r>
              <a:rPr lang="ru-RU" dirty="0" smtClean="0">
                <a:solidFill>
                  <a:schemeClr val="tx1"/>
                </a:solidFill>
              </a:rPr>
              <a:t>	</a:t>
            </a:r>
            <a:r>
              <a:rPr lang="ru-RU" dirty="0" err="1" smtClean="0">
                <a:solidFill>
                  <a:schemeClr val="tx1"/>
                </a:solidFill>
              </a:rPr>
              <a:t>Häzirki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beýik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Berkarar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döwletimiziň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bagtyýarlyk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döwründe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suwa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berilýän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üns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has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ýokary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derejä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göterildi</a:t>
            </a:r>
            <a:r>
              <a:rPr lang="ru-RU" dirty="0">
                <a:solidFill>
                  <a:schemeClr val="tx1"/>
                </a:solidFill>
              </a:rPr>
              <a:t>. </a:t>
            </a:r>
            <a:r>
              <a:rPr lang="ru-RU" dirty="0" err="1">
                <a:solidFill>
                  <a:schemeClr val="tx1"/>
                </a:solidFill>
              </a:rPr>
              <a:t>Hormatly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Prezidentimiz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Gurbanguly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Berdimuhamedow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döwlet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başyna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geçen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ilkinji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günlerinden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suw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hojalygy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pudagynyň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işini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döwrebap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üýtgedip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guramak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meselesini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özüniň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baş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wezipeleriniň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biri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hökmünde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öňe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çykardy</a:t>
            </a:r>
            <a:r>
              <a:rPr lang="ru-RU" dirty="0">
                <a:solidFill>
                  <a:schemeClr val="tx1"/>
                </a:solidFill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43966783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716016" y="9793"/>
            <a:ext cx="3384376" cy="401717"/>
          </a:xfrm>
        </p:spPr>
        <p:txBody>
          <a:bodyPr>
            <a:normAutofit fontScale="90000"/>
          </a:bodyPr>
          <a:lstStyle/>
          <a:p>
            <a:pPr algn="ctr"/>
            <a:r>
              <a:rPr lang="tk-TM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Suw baýlyklary</a:t>
            </a:r>
            <a:endParaRPr lang="ru-RU" sz="24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99592" y="555526"/>
            <a:ext cx="7560840" cy="4464496"/>
          </a:xfrm>
        </p:spPr>
        <p:txBody>
          <a:bodyPr>
            <a:normAutofit fontScale="85000" lnSpcReduction="10000"/>
          </a:bodyPr>
          <a:lstStyle/>
          <a:p>
            <a:pPr algn="just"/>
            <a:r>
              <a:rPr lang="ru-RU" dirty="0" smtClean="0">
                <a:solidFill>
                  <a:schemeClr val="tx1"/>
                </a:solidFill>
              </a:rPr>
              <a:t>	</a:t>
            </a:r>
            <a:r>
              <a:rPr lang="ru-RU" dirty="0" err="1" smtClean="0">
                <a:solidFill>
                  <a:schemeClr val="tx1"/>
                </a:solidFill>
              </a:rPr>
              <a:t>Muňa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oba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hojalygynda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il-ýurt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bähbitli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düýpli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öwrülişikleri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döreden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çözgütdir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kararlary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bilen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Garaşsyzlygymyzyň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taryhyna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müdimilik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ýazylan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Türkmenistanyň</a:t>
            </a:r>
            <a:r>
              <a:rPr lang="ru-RU" dirty="0">
                <a:solidFill>
                  <a:schemeClr val="tx1"/>
                </a:solidFill>
              </a:rPr>
              <a:t> XX </a:t>
            </a:r>
            <a:r>
              <a:rPr lang="ru-RU" dirty="0" err="1">
                <a:solidFill>
                  <a:schemeClr val="tx1"/>
                </a:solidFill>
              </a:rPr>
              <a:t>Halk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Maslahatynda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hormatly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döwlet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Baştutanymyzyň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ýurdumyzyň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suw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üpjünçiligini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gowulandyrmak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hakynda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aýdan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çuň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manyly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sözleri-de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şaýatlyk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edýär</a:t>
            </a:r>
            <a:r>
              <a:rPr lang="ru-RU" dirty="0">
                <a:solidFill>
                  <a:schemeClr val="tx1"/>
                </a:solidFill>
              </a:rPr>
              <a:t>. </a:t>
            </a:r>
            <a:r>
              <a:rPr lang="ru-RU" dirty="0" err="1">
                <a:solidFill>
                  <a:schemeClr val="tx1"/>
                </a:solidFill>
              </a:rPr>
              <a:t>Hormatly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Prezidentimiz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şol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gezekki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Halk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Maslahatynyň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yzýany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bolup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geçen</a:t>
            </a:r>
            <a:r>
              <a:rPr lang="ru-RU" dirty="0">
                <a:solidFill>
                  <a:schemeClr val="tx1"/>
                </a:solidFill>
              </a:rPr>
              <a:t> «</a:t>
            </a:r>
            <a:r>
              <a:rPr lang="ru-RU" dirty="0" err="1">
                <a:solidFill>
                  <a:schemeClr val="tx1"/>
                </a:solidFill>
              </a:rPr>
              <a:t>Suw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damjasy</a:t>
            </a:r>
            <a:r>
              <a:rPr lang="ru-RU" dirty="0">
                <a:solidFill>
                  <a:schemeClr val="tx1"/>
                </a:solidFill>
              </a:rPr>
              <a:t> — </a:t>
            </a:r>
            <a:r>
              <a:rPr lang="ru-RU" dirty="0" err="1">
                <a:solidFill>
                  <a:schemeClr val="tx1"/>
                </a:solidFill>
              </a:rPr>
              <a:t>altyn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dänesi</a:t>
            </a:r>
            <a:r>
              <a:rPr lang="ru-RU" dirty="0">
                <a:solidFill>
                  <a:schemeClr val="tx1"/>
                </a:solidFill>
              </a:rPr>
              <a:t>» </a:t>
            </a:r>
            <a:r>
              <a:rPr lang="ru-RU" dirty="0" err="1">
                <a:solidFill>
                  <a:schemeClr val="tx1"/>
                </a:solidFill>
              </a:rPr>
              <a:t>baýramçylygy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mynasybetli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ýurdumyzyň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suw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hojalygy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işgärlerine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iberen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gutlag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hatynda</a:t>
            </a:r>
            <a:r>
              <a:rPr lang="ru-RU" dirty="0">
                <a:solidFill>
                  <a:schemeClr val="tx1"/>
                </a:solidFill>
              </a:rPr>
              <a:t>: «</a:t>
            </a:r>
            <a:r>
              <a:rPr lang="ru-RU" dirty="0" err="1">
                <a:solidFill>
                  <a:schemeClr val="tx1"/>
                </a:solidFill>
              </a:rPr>
              <a:t>Türkmenistanyň</a:t>
            </a:r>
            <a:r>
              <a:rPr lang="ru-RU" dirty="0">
                <a:solidFill>
                  <a:schemeClr val="tx1"/>
                </a:solidFill>
              </a:rPr>
              <a:t> XX </a:t>
            </a:r>
          </a:p>
          <a:p>
            <a:pPr algn="just"/>
            <a:r>
              <a:rPr lang="ru-RU" dirty="0" err="1">
                <a:solidFill>
                  <a:schemeClr val="tx1"/>
                </a:solidFill>
              </a:rPr>
              <a:t>Halk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Maslahatynda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oba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ilatynyň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hal-ýagdaýyny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has-da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gowulandyrmagyň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ileri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tutulýan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ugurlary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kesgitlenildi</a:t>
            </a:r>
            <a:r>
              <a:rPr lang="ru-RU" dirty="0">
                <a:solidFill>
                  <a:schemeClr val="tx1"/>
                </a:solidFill>
              </a:rPr>
              <a:t>, </a:t>
            </a:r>
            <a:r>
              <a:rPr lang="ru-RU" dirty="0" err="1">
                <a:solidFill>
                  <a:schemeClr val="tx1"/>
                </a:solidFill>
              </a:rPr>
              <a:t>bütin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türkmen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halkynyň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ykbalyna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täsir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etjek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çözgütler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kabul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edildi</a:t>
            </a:r>
            <a:r>
              <a:rPr lang="ru-RU" dirty="0">
                <a:solidFill>
                  <a:schemeClr val="tx1"/>
                </a:solidFill>
              </a:rPr>
              <a:t>. </a:t>
            </a:r>
            <a:r>
              <a:rPr lang="ru-RU" dirty="0" err="1">
                <a:solidFill>
                  <a:schemeClr val="tx1"/>
                </a:solidFill>
              </a:rPr>
              <a:t>Bu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döwletli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Maslahatda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kabul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edilen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çözgütleriň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berjaý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edilmegini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ýurdumyzyň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suw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üpjünçiliginiň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meselelerinden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üzňe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göz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öňüne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getirip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bolmaýar</a:t>
            </a:r>
            <a:r>
              <a:rPr lang="ru-RU" dirty="0">
                <a:solidFill>
                  <a:schemeClr val="tx1"/>
                </a:solidFill>
              </a:rPr>
              <a:t>, </a:t>
            </a:r>
            <a:r>
              <a:rPr lang="ru-RU" dirty="0" err="1">
                <a:solidFill>
                  <a:schemeClr val="tx1"/>
                </a:solidFill>
              </a:rPr>
              <a:t>şonuň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üçin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hem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ýurdumyzyň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suw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hojalygyny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ösdürmekde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öňümizde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durýan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wezipelere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geljekde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hem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döwlet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syýasatynyň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iň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möhüm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ugurlarynyň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biri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hökmünde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aýratyn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ähmiýet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berler</a:t>
            </a:r>
            <a:r>
              <a:rPr lang="ru-RU" dirty="0">
                <a:solidFill>
                  <a:schemeClr val="tx1"/>
                </a:solidFill>
              </a:rPr>
              <a:t>» </a:t>
            </a:r>
            <a:r>
              <a:rPr lang="ru-RU" dirty="0" err="1">
                <a:solidFill>
                  <a:schemeClr val="tx1"/>
                </a:solidFill>
              </a:rPr>
              <a:t>diýdi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hem-de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geçen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gysga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döwrüň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içinde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bu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aýdanlaryny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iş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ýüzünde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doly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amala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aşyrdy</a:t>
            </a:r>
            <a:r>
              <a:rPr lang="ru-RU" dirty="0">
                <a:solidFill>
                  <a:schemeClr val="tx1"/>
                </a:solidFill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94998480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стин">
  <a:themeElements>
    <a:clrScheme name="Остин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Остин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Остин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32</TotalTime>
  <Words>275</Words>
  <Application>Microsoft Office PowerPoint</Application>
  <PresentationFormat>Экран (16:9)</PresentationFormat>
  <Paragraphs>67</Paragraphs>
  <Slides>19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3" baseType="lpstr">
      <vt:lpstr>Century Gothic</vt:lpstr>
      <vt:lpstr>Times New Roman</vt:lpstr>
      <vt:lpstr>Wingdings 2</vt:lpstr>
      <vt:lpstr>Остин</vt:lpstr>
      <vt:lpstr>Türkmenistanda suw baýlyklaryny rejeli peýdalanmak ugrunda alnyp barylýan işler</vt:lpstr>
      <vt:lpstr>Suw baýlyklary</vt:lpstr>
      <vt:lpstr>Suw baýlyklary</vt:lpstr>
      <vt:lpstr>Suw baýlyklary</vt:lpstr>
      <vt:lpstr>Suw baýlyklary</vt:lpstr>
      <vt:lpstr>Suw baýlyklary</vt:lpstr>
      <vt:lpstr>Презентация PowerPoint</vt:lpstr>
      <vt:lpstr>Suw baýlyklary</vt:lpstr>
      <vt:lpstr>Suw baýlyklary</vt:lpstr>
      <vt:lpstr>Suw baýlyklary</vt:lpstr>
      <vt:lpstr>Презентация PowerPoint</vt:lpstr>
      <vt:lpstr>Suw baýlyklary</vt:lpstr>
      <vt:lpstr>Suw baýlyklary</vt:lpstr>
      <vt:lpstr>Презентация PowerPoint</vt:lpstr>
      <vt:lpstr>Suw baýlyklary</vt:lpstr>
      <vt:lpstr>Презентация PowerPoint</vt:lpstr>
      <vt:lpstr>Suw baýlyklary</vt:lpstr>
      <vt:lpstr>Suw baýlyklary</vt:lpstr>
      <vt:lpstr>SOŇY</vt:lpstr>
    </vt:vector>
  </TitlesOfParts>
  <Company>Home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Türkmenistanda suw baýlyklaryny rejeli peýdalanmak ugrunda alnyp barylýan işler</dc:title>
  <dc:creator>garyagdyyev</dc:creator>
  <cp:lastModifiedBy>Lenovo</cp:lastModifiedBy>
  <cp:revision>6</cp:revision>
  <dcterms:created xsi:type="dcterms:W3CDTF">2018-02-20T14:28:12Z</dcterms:created>
  <dcterms:modified xsi:type="dcterms:W3CDTF">2019-10-01T14:31:14Z</dcterms:modified>
</cp:coreProperties>
</file>